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02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 anchor="t" anchorCtr="1"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Resolution, an Architectural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toward a systems architecture that supports multi-modal entity identification and resolution in real/near real time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Open Source Entity Resolution Architecture Framework (OSERAF)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9020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333320" y="914400"/>
            <a:ext cx="246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Technical Overview</a:t>
            </a:r>
            <a:endParaRPr lang="en-US" altLang="en-US" sz="2000" u="sng" dirty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761097" y="3924300"/>
            <a:ext cx="255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Public Access Points</a:t>
            </a:r>
            <a:endParaRPr lang="en-US" altLang="en-US" sz="2000" u="sng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914400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Capability Description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14400" y="3924300"/>
            <a:ext cx="2422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Project Background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52400" y="4495800"/>
            <a:ext cx="4371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 dirty="0" smtClean="0"/>
              <a:t>Current Organizations</a:t>
            </a:r>
            <a:endParaRPr lang="en-US" altLang="en-US" dirty="0"/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355600" y="1447800"/>
            <a:ext cx="406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Standard Utility Framework for Entity Resolution</a:t>
            </a:r>
          </a:p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/>
              <a:t>	</a:t>
            </a:r>
            <a:r>
              <a:rPr lang="en-US" altLang="en-US" dirty="0" smtClean="0"/>
              <a:t>Includes a reference implementation on AWS</a:t>
            </a:r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5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Entity Resolution</a:t>
            </a:r>
            <a:r>
              <a:rPr lang="en-US" dirty="0"/>
              <a:t> (</a:t>
            </a:r>
            <a:r>
              <a:rPr lang="en-US" dirty="0" smtClean="0"/>
              <a:t>ER, which is often also referred to as </a:t>
            </a:r>
            <a:r>
              <a:rPr lang="en-US" dirty="0"/>
              <a:t>record </a:t>
            </a:r>
            <a:r>
              <a:rPr lang="en-US" dirty="0" smtClean="0"/>
              <a:t>linkage, or de-duplication) </a:t>
            </a:r>
            <a:r>
              <a:rPr lang="en-US" dirty="0"/>
              <a:t>is </a:t>
            </a:r>
            <a:r>
              <a:rPr lang="en-US" dirty="0" smtClean="0"/>
              <a:t>a substantial information processing challenge that a number of domains must 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“entities</a:t>
            </a:r>
            <a:r>
              <a:rPr lang="en-US" dirty="0"/>
              <a:t>" </a:t>
            </a:r>
            <a:r>
              <a:rPr lang="en-US" dirty="0" smtClean="0"/>
              <a:t>(be they people, places or things) </a:t>
            </a:r>
            <a:r>
              <a:rPr lang="en-US" dirty="0"/>
              <a:t>are referred to in </a:t>
            </a:r>
            <a:r>
              <a:rPr lang="en-US" dirty="0" smtClean="0"/>
              <a:t>semantically equivalent but linguistically different </a:t>
            </a:r>
            <a:r>
              <a:rPr lang="en-US" dirty="0"/>
              <a:t>ways in multiple data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The </a:t>
            </a:r>
            <a:r>
              <a:rPr lang="en-US" dirty="0"/>
              <a:t>goal of ER is to "resolve" </a:t>
            </a:r>
            <a:r>
              <a:rPr lang="en-US" dirty="0" smtClean="0"/>
              <a:t>these entities</a:t>
            </a:r>
            <a:r>
              <a:rPr lang="en-US" dirty="0"/>
              <a:t>, </a:t>
            </a:r>
            <a:r>
              <a:rPr lang="en-US" dirty="0" smtClean="0"/>
              <a:t>through automated but guided means, based on the application of multiple knowledge models to the corpus of information being linked, de-duplicated and/or resolved 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 Served by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Commercial/E-Commerce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consumer; how to resolve, track and market?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Master data management; products/product lines replace individuals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Medical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 a HIPPA compliant manner, how to bring together a person’s medical history such that it can be used in aggregate knowledge discovery (such as epidemiological assessments)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Government, Law Enforcement and/or Intelligence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Historical research, Census records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Financial, Fraud Detection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</p:txBody>
      </p:sp>
    </p:spTree>
    <p:extLst>
      <p:ext uri="{BB962C8B-B14F-4D97-AF65-F5344CB8AC3E}">
        <p14:creationId xmlns:p14="http://schemas.microsoft.com/office/powerpoint/2010/main" val="114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19371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16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Notional Architecture (Key Elements) for an Entity/Identity Resolving Platform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899822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17592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584116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 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584116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986587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76043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7534281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 smtClean="0"/>
              <a:t>Collaboration Layer</a:t>
            </a:r>
            <a:endParaRPr lang="en-US" sz="800" dirty="0"/>
          </a:p>
        </p:txBody>
      </p:sp>
      <p:sp>
        <p:nvSpPr>
          <p:cNvPr id="29" name="Smiley Face 28"/>
          <p:cNvSpPr/>
          <p:nvPr/>
        </p:nvSpPr>
        <p:spPr>
          <a:xfrm>
            <a:off x="8341554" y="3279829"/>
            <a:ext cx="631881" cy="687476"/>
          </a:xfrm>
          <a:prstGeom prst="smileyF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4307814" y="1499489"/>
            <a:ext cx="1911787" cy="248749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707274" y="1385377"/>
            <a:ext cx="2269422" cy="362862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80000" y="1299308"/>
            <a:ext cx="2696308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035332" y="1470458"/>
            <a:ext cx="1566392" cy="282142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9" y="1299308"/>
            <a:ext cx="2269422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18426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0459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54091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4374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sp>
        <p:nvSpPr>
          <p:cNvPr id="63" name="Cloud 62"/>
          <p:cNvSpPr/>
          <p:nvPr/>
        </p:nvSpPr>
        <p:spPr>
          <a:xfrm>
            <a:off x="7716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62040" y="1377196"/>
            <a:ext cx="1850486" cy="362862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4558766" y="2410305"/>
            <a:ext cx="0" cy="606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569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84601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56634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entity resolution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72304" y="2899666"/>
            <a:ext cx="1595281" cy="1563944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Semi-Structured Financial Report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67000" y="3492706"/>
            <a:ext cx="797640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16760" y="3492706"/>
            <a:ext cx="797640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37235" y="2794602"/>
            <a:ext cx="1484190" cy="1774073"/>
            <a:chOff x="3883260" y="2973069"/>
            <a:chExt cx="1484190" cy="1774073"/>
          </a:xfrm>
        </p:grpSpPr>
        <p:sp>
          <p:nvSpPr>
            <p:cNvPr id="7" name="Alternate Process 6"/>
            <p:cNvSpPr/>
            <p:nvPr/>
          </p:nvSpPr>
          <p:spPr>
            <a:xfrm>
              <a:off x="4082670" y="2973069"/>
              <a:ext cx="110725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Name(s)</a:t>
              </a:r>
              <a:endParaRPr lang="en-US" dirty="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3982965" y="3445401"/>
              <a:ext cx="130666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Address(s)</a:t>
              </a:r>
              <a:endParaRPr lang="en-US" dirty="0"/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3982965" y="3954469"/>
              <a:ext cx="130666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Account(s)</a:t>
              </a:r>
              <a:endParaRPr lang="en-US" dirty="0"/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3883260" y="4484735"/>
              <a:ext cx="148419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Institution(s)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34870" y="1924972"/>
            <a:ext cx="3110316" cy="3513333"/>
            <a:chOff x="5844770" y="2229356"/>
            <a:chExt cx="3110316" cy="3513333"/>
          </a:xfrm>
        </p:grpSpPr>
        <p:grpSp>
          <p:nvGrpSpPr>
            <p:cNvPr id="26" name="Group 25"/>
            <p:cNvGrpSpPr/>
            <p:nvPr/>
          </p:nvGrpSpPr>
          <p:grpSpPr>
            <a:xfrm>
              <a:off x="6612236" y="2229356"/>
              <a:ext cx="1469774" cy="648552"/>
              <a:chOff x="6917036" y="2458752"/>
              <a:chExt cx="1469774" cy="64855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917036" y="2458752"/>
                <a:ext cx="1164974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69436" y="2611152"/>
                <a:ext cx="1164974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221836" y="2763552"/>
                <a:ext cx="1164974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78686" y="3370825"/>
              <a:ext cx="1676400" cy="648552"/>
              <a:chOff x="7583486" y="3600221"/>
              <a:chExt cx="1676400" cy="64855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583486" y="3600221"/>
                <a:ext cx="1371600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35886" y="3752621"/>
                <a:ext cx="1371600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88286" y="3905021"/>
                <a:ext cx="1371600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844770" y="3975672"/>
              <a:ext cx="1738716" cy="648552"/>
              <a:chOff x="6149570" y="4205068"/>
              <a:chExt cx="1738716" cy="64855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149570" y="4205068"/>
                <a:ext cx="1433916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Account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301970" y="4357468"/>
                <a:ext cx="1433916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Account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54370" y="4509868"/>
                <a:ext cx="1433916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Account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530569" y="5094137"/>
              <a:ext cx="2002081" cy="648552"/>
              <a:chOff x="6835369" y="5323533"/>
              <a:chExt cx="2002081" cy="64855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835369" y="5323533"/>
                <a:ext cx="1697281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Institution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987769" y="5475933"/>
                <a:ext cx="1697281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Institution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140169" y="5628333"/>
                <a:ext cx="1697281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Institution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77210" y="2877908"/>
              <a:ext cx="652681" cy="492917"/>
              <a:chOff x="7777210" y="2877908"/>
              <a:chExt cx="652681" cy="492917"/>
            </a:xfrm>
          </p:grpSpPr>
          <p:cxnSp>
            <p:nvCxnSpPr>
              <p:cNvPr id="31" name="Straight Arrow Connector 30"/>
              <p:cNvCxnSpPr>
                <a:endCxn id="13" idx="0"/>
              </p:cNvCxnSpPr>
              <p:nvPr/>
            </p:nvCxnSpPr>
            <p:spPr>
              <a:xfrm>
                <a:off x="7777210" y="2877908"/>
                <a:ext cx="187276" cy="49291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861615" y="289960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7777210" y="4019377"/>
              <a:ext cx="304800" cy="1074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93100" y="4378064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855922" y="4656490"/>
              <a:ext cx="280420" cy="4699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76556" y="4702628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17" idx="3"/>
            </p:cNvCxnSpPr>
            <p:nvPr/>
          </p:nvCxnSpPr>
          <p:spPr>
            <a:xfrm flipH="1">
              <a:off x="6764636" y="2827567"/>
              <a:ext cx="323006" cy="11481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41033" y="3165053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2303" y="1563944"/>
            <a:ext cx="406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1, Initial Ingest, Extraction and Load (No Data Protection Considered)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progression of entity resolution</a:t>
            </a:r>
            <a:endParaRPr lang="en-US" sz="4400" dirty="0"/>
          </a:p>
        </p:txBody>
      </p:sp>
      <p:sp>
        <p:nvSpPr>
          <p:cNvPr id="5" name="Document 4"/>
          <p:cNvSpPr/>
          <p:nvPr/>
        </p:nvSpPr>
        <p:spPr>
          <a:xfrm>
            <a:off x="472304" y="2899666"/>
            <a:ext cx="1595281" cy="1563944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Highly Structured Intelligence Report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24425" y="3492706"/>
            <a:ext cx="587718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4185" y="3492706"/>
            <a:ext cx="551870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85615" y="2794602"/>
            <a:ext cx="1788569" cy="1774073"/>
            <a:chOff x="3778285" y="2973069"/>
            <a:chExt cx="1788569" cy="1774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Alternate Process 6"/>
            <p:cNvSpPr/>
            <p:nvPr/>
          </p:nvSpPr>
          <p:spPr>
            <a:xfrm>
              <a:off x="4119383" y="2973069"/>
              <a:ext cx="1107241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Name(s)</a:t>
              </a:r>
              <a:endParaRPr lang="en-US" dirty="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4019678" y="3445401"/>
              <a:ext cx="1290909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Address(s)</a:t>
              </a:r>
              <a:endParaRPr lang="en-US" dirty="0"/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4019678" y="3954469"/>
              <a:ext cx="1290909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Affiliate(s)</a:t>
              </a:r>
              <a:endParaRPr lang="en-US" dirty="0"/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3778285" y="4484735"/>
              <a:ext cx="1788569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Organization(s)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34870" y="1924972"/>
            <a:ext cx="3110316" cy="3208533"/>
            <a:chOff x="5844770" y="2229356"/>
            <a:chExt cx="3110316" cy="320853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6612236" y="2229356"/>
              <a:ext cx="1469774" cy="648552"/>
              <a:chOff x="6917036" y="2458752"/>
              <a:chExt cx="1469774" cy="64855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6917036" y="2458752"/>
                <a:ext cx="1164974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69436" y="2611152"/>
                <a:ext cx="1164974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221836" y="2763552"/>
                <a:ext cx="1164974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78686" y="3370825"/>
              <a:ext cx="1676400" cy="648552"/>
              <a:chOff x="7583486" y="3600221"/>
              <a:chExt cx="1676400" cy="648552"/>
            </a:xfrm>
            <a:grpFill/>
          </p:grpSpPr>
          <p:sp>
            <p:nvSpPr>
              <p:cNvPr id="13" name="Oval 12"/>
              <p:cNvSpPr/>
              <p:nvPr/>
            </p:nvSpPr>
            <p:spPr>
              <a:xfrm>
                <a:off x="7583486" y="3600221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35886" y="3752621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88286" y="3905021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844770" y="3975672"/>
              <a:ext cx="1676400" cy="648552"/>
              <a:chOff x="6149570" y="4205068"/>
              <a:chExt cx="1676400" cy="648552"/>
            </a:xfrm>
            <a:grpFill/>
          </p:grpSpPr>
          <p:sp>
            <p:nvSpPr>
              <p:cNvPr id="15" name="Oval 14"/>
              <p:cNvSpPr/>
              <p:nvPr/>
            </p:nvSpPr>
            <p:spPr>
              <a:xfrm>
                <a:off x="6149570" y="4205068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Affiliate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301970" y="4357468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Affiliate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54370" y="4509868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Affiliate</a:t>
                </a:r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530568" y="5094137"/>
              <a:ext cx="2023067" cy="343752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777210" y="2877908"/>
              <a:ext cx="652681" cy="492917"/>
              <a:chOff x="7777210" y="2877908"/>
              <a:chExt cx="652681" cy="492917"/>
            </a:xfrm>
            <a:grpFill/>
          </p:grpSpPr>
          <p:cxnSp>
            <p:nvCxnSpPr>
              <p:cNvPr id="31" name="Straight Arrow Connector 30"/>
              <p:cNvCxnSpPr>
                <a:endCxn id="13" idx="0"/>
              </p:cNvCxnSpPr>
              <p:nvPr/>
            </p:nvCxnSpPr>
            <p:spPr>
              <a:xfrm>
                <a:off x="7777210" y="2877908"/>
                <a:ext cx="187276" cy="492917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861615" y="289960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7777210" y="4019377"/>
              <a:ext cx="304800" cy="1074760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93100" y="4378064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855922" y="4656490"/>
              <a:ext cx="280420" cy="469913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76556" y="4702628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17" idx="3"/>
            </p:cNvCxnSpPr>
            <p:nvPr/>
          </p:nvCxnSpPr>
          <p:spPr>
            <a:xfrm flipH="1">
              <a:off x="6764636" y="2827567"/>
              <a:ext cx="323006" cy="1148105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41033" y="3165053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2303" y="1563944"/>
            <a:ext cx="406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2, Subsequent Ingest, Extraction and Load (No Data Protection Considered)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73068" y="4942153"/>
            <a:ext cx="2023067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625468" y="5094553"/>
            <a:ext cx="2023067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193967"/>
          </a:xfrm>
        </p:spPr>
        <p:txBody>
          <a:bodyPr anchor="t" anchorCtr="0">
            <a:normAutofit/>
          </a:bodyPr>
          <a:lstStyle/>
          <a:p>
            <a:r>
              <a:rPr lang="en-US" sz="4000" dirty="0" smtClean="0"/>
              <a:t>The progression of entity resolution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391" y="1165096"/>
            <a:ext cx="877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3, Entity Resolution, through Node and Vertex Reification (concept to meta concept)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303275" y="1936601"/>
            <a:ext cx="8441911" cy="3559224"/>
            <a:chOff x="303275" y="2167513"/>
            <a:chExt cx="8441911" cy="3559224"/>
          </a:xfrm>
        </p:grpSpPr>
        <p:grpSp>
          <p:nvGrpSpPr>
            <p:cNvPr id="49" name="Group 48"/>
            <p:cNvGrpSpPr/>
            <p:nvPr/>
          </p:nvGrpSpPr>
          <p:grpSpPr>
            <a:xfrm>
              <a:off x="5634870" y="2204961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12" name="Oval 11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13" name="Oval 12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Organization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641220" y="2877908"/>
                <a:ext cx="568276" cy="492917"/>
                <a:chOff x="7641220" y="2877908"/>
                <a:chExt cx="568276" cy="492917"/>
              </a:xfrm>
              <a:grpFill/>
            </p:grpSpPr>
            <p:cxnSp>
              <p:nvCxnSpPr>
                <p:cNvPr id="31" name="Straight Arrow Connector 30"/>
                <p:cNvCxnSpPr>
                  <a:endCxn id="13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7641220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6221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70744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stCxn id="1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682418" y="3039101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473068" y="52305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25468" y="53829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3275" y="2204961"/>
              <a:ext cx="3110316" cy="3513333"/>
              <a:chOff x="5844770" y="2229356"/>
              <a:chExt cx="3110316" cy="351333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777210" y="2877908"/>
                <a:ext cx="652681" cy="492917"/>
                <a:chOff x="7777210" y="2877908"/>
                <a:chExt cx="652681" cy="492917"/>
              </a:xfrm>
            </p:grpSpPr>
            <p:cxnSp>
              <p:nvCxnSpPr>
                <p:cNvPr id="58" name="Straight Arrow Connector 57"/>
                <p:cNvCxnSpPr>
                  <a:endCxn id="66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7861615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89310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7655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>
                <a:stCxn id="71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441033" y="3165053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3825525" y="2222252"/>
              <a:ext cx="1164974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40515" y="2355872"/>
              <a:ext cx="1285010" cy="325765"/>
              <a:chOff x="2540515" y="2355872"/>
              <a:chExt cx="1285010" cy="325765"/>
            </a:xfrm>
          </p:grpSpPr>
          <p:cxnSp>
            <p:nvCxnSpPr>
              <p:cNvPr id="75" name="Straight Arrow Connector 74"/>
              <p:cNvCxnSpPr>
                <a:stCxn id="72" idx="2"/>
                <a:endCxn id="71" idx="6"/>
              </p:cNvCxnSpPr>
              <p:nvPr/>
            </p:nvCxnSpPr>
            <p:spPr>
              <a:xfrm flipH="1">
                <a:off x="2540515" y="2394128"/>
                <a:ext cx="1285010" cy="28750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645465" y="2355872"/>
                <a:ext cx="1164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DerivedFrom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12" idx="2"/>
              <a:endCxn id="72" idx="6"/>
            </p:cNvCxnSpPr>
            <p:nvPr/>
          </p:nvCxnSpPr>
          <p:spPr>
            <a:xfrm flipH="1">
              <a:off x="4990499" y="2376837"/>
              <a:ext cx="1411837" cy="172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40608" y="216751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DerivedFrom</a:t>
              </a:r>
              <a:endParaRPr lang="en-US" sz="1400" dirty="0"/>
            </a:p>
          </p:txBody>
        </p:sp>
        <p:cxnSp>
          <p:nvCxnSpPr>
            <p:cNvPr id="81" name="Straight Arrow Connector 80"/>
            <p:cNvCxnSpPr>
              <a:stCxn id="19" idx="2"/>
              <a:endCxn id="83" idx="6"/>
            </p:cNvCxnSpPr>
            <p:nvPr/>
          </p:nvCxnSpPr>
          <p:spPr>
            <a:xfrm flipH="1" flipV="1">
              <a:off x="5634870" y="3479354"/>
              <a:ext cx="1738716" cy="3437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09123" y="3478655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240087" y="3307478"/>
              <a:ext cx="1394783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27622" y="338403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87" name="Straight Arrow Connector 86"/>
            <p:cNvCxnSpPr>
              <a:stCxn id="83" idx="2"/>
              <a:endCxn id="67" idx="6"/>
            </p:cNvCxnSpPr>
            <p:nvPr/>
          </p:nvCxnSpPr>
          <p:spPr>
            <a:xfrm flipH="1">
              <a:off x="3261191" y="3479354"/>
              <a:ext cx="978896" cy="1913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380402" y="4599829"/>
              <a:ext cx="2023067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07198" y="495036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2" name="Straight Arrow Connector 91"/>
            <p:cNvCxnSpPr>
              <a:stCxn id="38" idx="2"/>
              <a:endCxn id="90" idx="5"/>
            </p:cNvCxnSpPr>
            <p:nvPr/>
          </p:nvCxnSpPr>
          <p:spPr>
            <a:xfrm flipH="1" flipV="1">
              <a:off x="5107198" y="4893240"/>
              <a:ext cx="1365870" cy="50922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788908" y="508094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endCxn id="62" idx="6"/>
            </p:cNvCxnSpPr>
            <p:nvPr/>
          </p:nvCxnSpPr>
          <p:spPr>
            <a:xfrm flipH="1">
              <a:off x="2991155" y="4893240"/>
              <a:ext cx="556246" cy="65317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3275" y="5904363"/>
            <a:ext cx="854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traceability and basis for reification is retained as attributes on each vertex Reified Nodes can also retain discrete attributes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progression of entity resolution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302" y="1301544"/>
            <a:ext cx="837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4, Knowledge Enrichment, through Model Application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303275" y="1936601"/>
            <a:ext cx="8441911" cy="3559224"/>
            <a:chOff x="303275" y="2167513"/>
            <a:chExt cx="8441911" cy="3559224"/>
          </a:xfrm>
        </p:grpSpPr>
        <p:grpSp>
          <p:nvGrpSpPr>
            <p:cNvPr id="49" name="Group 48"/>
            <p:cNvGrpSpPr/>
            <p:nvPr/>
          </p:nvGrpSpPr>
          <p:grpSpPr>
            <a:xfrm>
              <a:off x="5634870" y="2204961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12" name="Oval 11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13" name="Oval 12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Organization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641220" y="2877908"/>
                <a:ext cx="568276" cy="492917"/>
                <a:chOff x="7641220" y="2877908"/>
                <a:chExt cx="568276" cy="492917"/>
              </a:xfrm>
              <a:grpFill/>
            </p:grpSpPr>
            <p:cxnSp>
              <p:nvCxnSpPr>
                <p:cNvPr id="31" name="Straight Arrow Connector 30"/>
                <p:cNvCxnSpPr>
                  <a:endCxn id="13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7641220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6221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70744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stCxn id="1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682418" y="3039101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473068" y="52305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25468" y="53829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3275" y="2204961"/>
              <a:ext cx="3110316" cy="3513333"/>
              <a:chOff x="5844770" y="2229356"/>
              <a:chExt cx="3110316" cy="351333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777210" y="2877908"/>
                <a:ext cx="652681" cy="492917"/>
                <a:chOff x="7777210" y="2877908"/>
                <a:chExt cx="652681" cy="492917"/>
              </a:xfrm>
            </p:grpSpPr>
            <p:cxnSp>
              <p:nvCxnSpPr>
                <p:cNvPr id="58" name="Straight Arrow Connector 57"/>
                <p:cNvCxnSpPr>
                  <a:endCxn id="66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7861615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89310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7655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>
                <a:stCxn id="71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441033" y="3165053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3825525" y="2222252"/>
              <a:ext cx="1164974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40515" y="2355872"/>
              <a:ext cx="1285010" cy="325765"/>
              <a:chOff x="2540515" y="2355872"/>
              <a:chExt cx="1285010" cy="325765"/>
            </a:xfrm>
          </p:grpSpPr>
          <p:cxnSp>
            <p:nvCxnSpPr>
              <p:cNvPr id="75" name="Straight Arrow Connector 74"/>
              <p:cNvCxnSpPr>
                <a:stCxn id="72" idx="2"/>
                <a:endCxn id="71" idx="6"/>
              </p:cNvCxnSpPr>
              <p:nvPr/>
            </p:nvCxnSpPr>
            <p:spPr>
              <a:xfrm flipH="1">
                <a:off x="2540515" y="2394128"/>
                <a:ext cx="1285010" cy="28750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645465" y="2355872"/>
                <a:ext cx="1164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DerivedFrom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12" idx="2"/>
              <a:endCxn id="72" idx="6"/>
            </p:cNvCxnSpPr>
            <p:nvPr/>
          </p:nvCxnSpPr>
          <p:spPr>
            <a:xfrm flipH="1">
              <a:off x="4990499" y="2376837"/>
              <a:ext cx="1411837" cy="172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40608" y="216751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DerivedFrom</a:t>
              </a:r>
              <a:endParaRPr lang="en-US" sz="1400" dirty="0"/>
            </a:p>
          </p:txBody>
        </p:sp>
        <p:cxnSp>
          <p:nvCxnSpPr>
            <p:cNvPr id="81" name="Straight Arrow Connector 80"/>
            <p:cNvCxnSpPr>
              <a:stCxn id="19" idx="2"/>
              <a:endCxn id="83" idx="6"/>
            </p:cNvCxnSpPr>
            <p:nvPr/>
          </p:nvCxnSpPr>
          <p:spPr>
            <a:xfrm flipH="1" flipV="1">
              <a:off x="5705264" y="3479354"/>
              <a:ext cx="1668322" cy="3437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09123" y="3478655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240087" y="3307478"/>
              <a:ext cx="1465177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27622" y="338403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87" name="Straight Arrow Connector 86"/>
            <p:cNvCxnSpPr>
              <a:stCxn id="83" idx="2"/>
              <a:endCxn id="67" idx="6"/>
            </p:cNvCxnSpPr>
            <p:nvPr/>
          </p:nvCxnSpPr>
          <p:spPr>
            <a:xfrm flipH="1">
              <a:off x="3261191" y="3479354"/>
              <a:ext cx="978896" cy="1913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380402" y="4599829"/>
              <a:ext cx="2023067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07198" y="495036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2" name="Straight Arrow Connector 91"/>
            <p:cNvCxnSpPr>
              <a:stCxn id="38" idx="2"/>
              <a:endCxn id="90" idx="5"/>
            </p:cNvCxnSpPr>
            <p:nvPr/>
          </p:nvCxnSpPr>
          <p:spPr>
            <a:xfrm flipH="1" flipV="1">
              <a:off x="5107198" y="4893240"/>
              <a:ext cx="1365870" cy="50922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788908" y="508094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endCxn id="62" idx="6"/>
            </p:cNvCxnSpPr>
            <p:nvPr/>
          </p:nvCxnSpPr>
          <p:spPr>
            <a:xfrm flipH="1">
              <a:off x="2991155" y="4893240"/>
              <a:ext cx="556246" cy="65317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3275" y="5904363"/>
            <a:ext cx="854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Enriched data (as well as all other) retains attributes related to confidence and/or assumptions made in establishing the assertions being raised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240087" y="3459270"/>
            <a:ext cx="500933" cy="909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4"/>
          </p:cNvCxnSpPr>
          <p:nvPr/>
        </p:nvCxnSpPr>
        <p:spPr>
          <a:xfrm>
            <a:off x="4408012" y="2335092"/>
            <a:ext cx="333008" cy="7414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825525" y="2335092"/>
            <a:ext cx="309610" cy="20338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40950" y="257226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Works 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443006" y="381498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Owns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413590" y="3717388"/>
            <a:ext cx="99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Works For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26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Resolution, An Example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02336" y="1974049"/>
            <a:ext cx="1164974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Alan Johnson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3586" y="3420318"/>
            <a:ext cx="1371600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324 Key West Dr.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5634870" y="3720365"/>
            <a:ext cx="1371600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QBASE ACH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20668" y="4838830"/>
            <a:ext cx="2023067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ACH-111-222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2" idx="5"/>
          </p:cNvCxnSpPr>
          <p:nvPr/>
        </p:nvCxnSpPr>
        <p:spPr>
          <a:xfrm>
            <a:off x="7396704" y="2267460"/>
            <a:ext cx="475406" cy="1152858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1320" y="2644297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567310" y="3764070"/>
            <a:ext cx="304800" cy="107476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52310" y="4122757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97546" y="4122757"/>
            <a:ext cx="428896" cy="748339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66061" y="4279385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554736" y="2335092"/>
            <a:ext cx="323006" cy="1385273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2518" y="2783794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375541" y="2278849"/>
            <a:ext cx="1164974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Ralph A. Johnson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2041991" y="3420318"/>
            <a:ext cx="1371600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324 Key West Drive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608075" y="4025165"/>
            <a:ext cx="1371600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Checking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1293874" y="5143630"/>
            <a:ext cx="1697281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Of America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2235715" y="2622601"/>
            <a:ext cx="652681" cy="492917"/>
            <a:chOff x="7777210" y="2877908"/>
            <a:chExt cx="652681" cy="492917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7777210" y="2877908"/>
              <a:ext cx="187276" cy="4929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861615" y="2899604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2235715" y="3764070"/>
            <a:ext cx="304800" cy="1074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51605" y="4122757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314427" y="4401183"/>
            <a:ext cx="280420" cy="469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5061" y="4447321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71" idx="3"/>
          </p:cNvCxnSpPr>
          <p:nvPr/>
        </p:nvCxnSpPr>
        <p:spPr>
          <a:xfrm flipH="1">
            <a:off x="1223141" y="2572260"/>
            <a:ext cx="323006" cy="1148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9538" y="2909746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825525" y="1847343"/>
            <a:ext cx="1164974" cy="487749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Ralph Alan Johnson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40515" y="2091218"/>
            <a:ext cx="1285010" cy="359507"/>
            <a:chOff x="2540515" y="2322130"/>
            <a:chExt cx="1285010" cy="359507"/>
          </a:xfrm>
        </p:grpSpPr>
        <p:cxnSp>
          <p:nvCxnSpPr>
            <p:cNvPr id="75" name="Straight Arrow Connector 74"/>
            <p:cNvCxnSpPr>
              <a:stCxn id="72" idx="2"/>
              <a:endCxn id="71" idx="6"/>
            </p:cNvCxnSpPr>
            <p:nvPr/>
          </p:nvCxnSpPr>
          <p:spPr>
            <a:xfrm flipH="1">
              <a:off x="2540515" y="2322130"/>
              <a:ext cx="1285010" cy="35950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645465" y="2355872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DerivedFrom</a:t>
              </a:r>
              <a:endParaRPr lang="en-US" sz="1400" dirty="0"/>
            </a:p>
          </p:txBody>
        </p:sp>
      </p:grpSp>
      <p:cxnSp>
        <p:nvCxnSpPr>
          <p:cNvPr id="78" name="Straight Arrow Connector 77"/>
          <p:cNvCxnSpPr>
            <a:stCxn id="12" idx="2"/>
            <a:endCxn id="72" idx="6"/>
          </p:cNvCxnSpPr>
          <p:nvPr/>
        </p:nvCxnSpPr>
        <p:spPr>
          <a:xfrm flipH="1" flipV="1">
            <a:off x="4990499" y="2091218"/>
            <a:ext cx="1411837" cy="5470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40608" y="1936601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DerivedFrom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19" idx="2"/>
            <a:endCxn id="83" idx="6"/>
          </p:cNvCxnSpPr>
          <p:nvPr/>
        </p:nvCxnSpPr>
        <p:spPr>
          <a:xfrm flipH="1" flipV="1">
            <a:off x="5572986" y="3248442"/>
            <a:ext cx="1800600" cy="34375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09123" y="3247743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4240087" y="3076566"/>
            <a:ext cx="1332899" cy="34375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324 Key West Drive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227622" y="3153126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stCxn id="83" idx="2"/>
          </p:cNvCxnSpPr>
          <p:nvPr/>
        </p:nvCxnSpPr>
        <p:spPr>
          <a:xfrm flipH="1">
            <a:off x="3261191" y="3248442"/>
            <a:ext cx="978896" cy="19135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380402" y="4368917"/>
            <a:ext cx="2023067" cy="34375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Of America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107198" y="4719456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endCxn id="90" idx="5"/>
          </p:cNvCxnSpPr>
          <p:nvPr/>
        </p:nvCxnSpPr>
        <p:spPr>
          <a:xfrm flipH="1" flipV="1">
            <a:off x="5107198" y="4662328"/>
            <a:ext cx="1365870" cy="5092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88908" y="4850031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endCxn id="62" idx="6"/>
          </p:cNvCxnSpPr>
          <p:nvPr/>
        </p:nvCxnSpPr>
        <p:spPr>
          <a:xfrm flipH="1">
            <a:off x="2991155" y="4662328"/>
            <a:ext cx="556246" cy="6531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40087" y="3459270"/>
            <a:ext cx="500933" cy="909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4"/>
          </p:cNvCxnSpPr>
          <p:nvPr/>
        </p:nvCxnSpPr>
        <p:spPr>
          <a:xfrm>
            <a:off x="4408012" y="2335092"/>
            <a:ext cx="333008" cy="7414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825525" y="2335092"/>
            <a:ext cx="309610" cy="20338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40950" y="257226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Works 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443006" y="381498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Owns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413590" y="3717388"/>
            <a:ext cx="99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Works For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6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3135</TotalTime>
  <Words>635</Words>
  <Application>Microsoft Office PowerPoint</Application>
  <PresentationFormat>On-screen Show (4:3)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MS PGothic</vt:lpstr>
      <vt:lpstr>Arial</vt:lpstr>
      <vt:lpstr>Candara</vt:lpstr>
      <vt:lpstr>Orbit</vt:lpstr>
      <vt:lpstr>Entity Resolution, an Architectural Approach</vt:lpstr>
      <vt:lpstr>Entity Resolution</vt:lpstr>
      <vt:lpstr>Domains Served by ER</vt:lpstr>
      <vt:lpstr>Notional Architecture (Key Elements) for an Entity/Identity Resolving Platform</vt:lpstr>
      <vt:lpstr>The progression of entity resolution</vt:lpstr>
      <vt:lpstr>The progression of entity resolution</vt:lpstr>
      <vt:lpstr>The progression of entity resolution</vt:lpstr>
      <vt:lpstr>The progression of entity resolution</vt:lpstr>
      <vt:lpstr>Entity Resolution, An Example</vt:lpstr>
      <vt:lpstr>Open Source Entity Resolution Architecture Framework (OSERAF)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Notional Architecture (Key Elements) for an Entity/Identity Resolving Platform</dc:title>
  <dc:creator>Alan Johnson</dc:creator>
  <cp:lastModifiedBy>Alan  Johnson</cp:lastModifiedBy>
  <cp:revision>48</cp:revision>
  <dcterms:created xsi:type="dcterms:W3CDTF">2014-03-02T19:50:49Z</dcterms:created>
  <dcterms:modified xsi:type="dcterms:W3CDTF">2014-05-17T16:15:33Z</dcterms:modified>
</cp:coreProperties>
</file>