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5" r:id="rId3"/>
    <p:sldId id="276" r:id="rId4"/>
    <p:sldId id="277" r:id="rId5"/>
    <p:sldId id="278" r:id="rId6"/>
    <p:sldId id="279" r:id="rId7"/>
    <p:sldId id="280" r:id="rId8"/>
    <p:sldId id="281" r:id="rId9"/>
    <p:sldId id="282" r:id="rId10"/>
    <p:sldId id="284" r:id="rId11"/>
    <p:sldId id="285" r:id="rId12"/>
    <p:sldId id="286" r:id="rId13"/>
    <p:sldId id="287" r:id="rId14"/>
    <p:sldId id="288" r:id="rId15"/>
    <p:sldId id="28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06" d="100"/>
          <a:sy n="106" d="100"/>
        </p:scale>
        <p:origin x="10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5A9A72-C355-4305-A53B-53FFA36BE3F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380920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A9A72-C355-4305-A53B-53FFA36BE3F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312107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A9A72-C355-4305-A53B-53FFA36BE3F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223469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A9A72-C355-4305-A53B-53FFA36BE3F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99597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5A9A72-C355-4305-A53B-53FFA36BE3F4}"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359407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5A9A72-C355-4305-A53B-53FFA36BE3F4}"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288636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5A9A72-C355-4305-A53B-53FFA36BE3F4}"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301382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5A9A72-C355-4305-A53B-53FFA36BE3F4}"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272037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A9A72-C355-4305-A53B-53FFA36BE3F4}"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348838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A9A72-C355-4305-A53B-53FFA36BE3F4}"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335147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A9A72-C355-4305-A53B-53FFA36BE3F4}"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702D4-8336-4E5E-A169-CF33CFB66943}" type="slidenum">
              <a:rPr lang="en-US" smtClean="0"/>
              <a:t>‹#›</a:t>
            </a:fld>
            <a:endParaRPr lang="en-US"/>
          </a:p>
        </p:txBody>
      </p:sp>
    </p:spTree>
    <p:extLst>
      <p:ext uri="{BB962C8B-B14F-4D97-AF65-F5344CB8AC3E}">
        <p14:creationId xmlns:p14="http://schemas.microsoft.com/office/powerpoint/2010/main" val="410831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A9A72-C355-4305-A53B-53FFA36BE3F4}" type="datetimeFigureOut">
              <a:rPr lang="en-US" smtClean="0"/>
              <a:t>7/30/2019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702D4-8336-4E5E-A169-CF33CFB66943}" type="slidenum">
              <a:rPr lang="en-US" smtClean="0"/>
              <a:t>‹#›</a:t>
            </a:fld>
            <a:endParaRPr lang="en-US"/>
          </a:p>
        </p:txBody>
      </p:sp>
    </p:spTree>
    <p:extLst>
      <p:ext uri="{BB962C8B-B14F-4D97-AF65-F5344CB8AC3E}">
        <p14:creationId xmlns:p14="http://schemas.microsoft.com/office/powerpoint/2010/main" val="2726538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5DED-7918-4023-A0F8-480203856C66}"/>
              </a:ext>
            </a:extLst>
          </p:cNvPr>
          <p:cNvSpPr>
            <a:spLocks noGrp="1"/>
          </p:cNvSpPr>
          <p:nvPr>
            <p:ph type="title"/>
          </p:nvPr>
        </p:nvSpPr>
        <p:spPr>
          <a:xfrm>
            <a:off x="233606" y="75430"/>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using RGD tools</a:t>
            </a:r>
            <a:endParaRPr lang="en-US" sz="3600" dirty="0"/>
          </a:p>
        </p:txBody>
      </p:sp>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9" name="Content Placeholder 2">
            <a:extLst>
              <a:ext uri="{FF2B5EF4-FFF2-40B4-BE49-F238E27FC236}">
                <a16:creationId xmlns:a16="http://schemas.microsoft.com/office/drawing/2014/main" id="{4BE9B617-0F0A-4BE2-934C-44990E168290}"/>
              </a:ext>
            </a:extLst>
          </p:cNvPr>
          <p:cNvSpPr>
            <a:spLocks noGrp="1"/>
          </p:cNvSpPr>
          <p:nvPr>
            <p:ph idx="1"/>
          </p:nvPr>
        </p:nvSpPr>
        <p:spPr>
          <a:xfrm>
            <a:off x="628650" y="2222067"/>
            <a:ext cx="7886700" cy="2413866"/>
          </a:xfrm>
        </p:spPr>
        <p:txBody>
          <a:bodyPr>
            <a:normAutofit/>
          </a:bodyPr>
          <a:lstStyle/>
          <a:p>
            <a:pPr>
              <a:spcAft>
                <a:spcPts val="1200"/>
              </a:spcAft>
              <a:buFont typeface="Wingdings" panose="05000000000000000000" pitchFamily="2" charset="2"/>
              <a:buChar char="Ø"/>
            </a:pPr>
            <a:r>
              <a:rPr lang="en-US" sz="3200" dirty="0">
                <a:latin typeface="Arial" panose="020B0604020202020204" pitchFamily="34" charset="0"/>
                <a:cs typeface="Arial" panose="020B0604020202020204" pitchFamily="34" charset="0"/>
              </a:rPr>
              <a:t>  Search for Orthologs (GOLF)</a:t>
            </a:r>
          </a:p>
          <a:p>
            <a:pPr>
              <a:spcAft>
                <a:spcPts val="1200"/>
              </a:spcAft>
              <a:buFont typeface="Wingdings" panose="05000000000000000000" pitchFamily="2" charset="2"/>
              <a:buChar char="Ø"/>
            </a:pPr>
            <a:r>
              <a:rPr lang="en-US" sz="3200" dirty="0">
                <a:latin typeface="Arial" panose="020B0604020202020204" pitchFamily="34" charset="0"/>
                <a:cs typeface="Arial" panose="020B0604020202020204" pitchFamily="34" charset="0"/>
              </a:rPr>
              <a:t>  View the Neighborhood (</a:t>
            </a:r>
            <a:r>
              <a:rPr lang="en-US" sz="3200" dirty="0" err="1">
                <a:latin typeface="Arial" panose="020B0604020202020204" pitchFamily="34" charset="0"/>
                <a:cs typeface="Arial" panose="020B0604020202020204" pitchFamily="34" charset="0"/>
              </a:rPr>
              <a:t>JBrowse</a:t>
            </a:r>
            <a:r>
              <a:rPr lang="en-US" sz="3200" dirty="0">
                <a:latin typeface="Arial" panose="020B0604020202020204" pitchFamily="34" charset="0"/>
                <a:cs typeface="Arial" panose="020B0604020202020204" pitchFamily="34" charset="0"/>
              </a:rPr>
              <a:t>)</a:t>
            </a:r>
          </a:p>
          <a:p>
            <a:pPr>
              <a:spcAft>
                <a:spcPts val="1200"/>
              </a:spcAft>
              <a:buFont typeface="Wingdings" panose="05000000000000000000" pitchFamily="2" charset="2"/>
              <a:buChar char="Ø"/>
            </a:pPr>
            <a:r>
              <a:rPr lang="en-US" sz="3200" dirty="0">
                <a:latin typeface="Arial" panose="020B0604020202020204" pitchFamily="34" charset="0"/>
                <a:cs typeface="Arial" panose="020B0604020202020204" pitchFamily="34" charset="0"/>
              </a:rPr>
              <a:t>  Find Strain-Specific Variants (Variant</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Visualizer)</a:t>
            </a:r>
          </a:p>
        </p:txBody>
      </p:sp>
    </p:spTree>
    <p:extLst>
      <p:ext uri="{BB962C8B-B14F-4D97-AF65-F5344CB8AC3E}">
        <p14:creationId xmlns:p14="http://schemas.microsoft.com/office/powerpoint/2010/main" val="341321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201B3A-3A83-41D5-95C3-24D0B1F63822}"/>
              </a:ext>
            </a:extLst>
          </p:cNvPr>
          <p:cNvPicPr>
            <a:picLocks noChangeAspect="1"/>
          </p:cNvPicPr>
          <p:nvPr/>
        </p:nvPicPr>
        <p:blipFill rotWithShape="1">
          <a:blip r:embed="rId2">
            <a:extLst>
              <a:ext uri="{28A0092B-C50C-407E-A947-70E740481C1C}">
                <a14:useLocalDpi xmlns:a14="http://schemas.microsoft.com/office/drawing/2010/main" val="0"/>
              </a:ext>
            </a:extLst>
          </a:blip>
          <a:srcRect b="7340"/>
          <a:stretch/>
        </p:blipFill>
        <p:spPr>
          <a:xfrm>
            <a:off x="638079" y="1220888"/>
            <a:ext cx="7867842" cy="4084447"/>
          </a:xfrm>
          <a:prstGeom prst="rect">
            <a:avLst/>
          </a:prstGeom>
          <a:ln w="19050">
            <a:solidFill>
              <a:schemeClr val="tx1"/>
            </a:solidFill>
          </a:ln>
        </p:spPr>
      </p:pic>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Variant Visualizer</a:t>
            </a:r>
            <a:endParaRPr lang="en-US" sz="3600" dirty="0"/>
          </a:p>
        </p:txBody>
      </p:sp>
      <p:sp>
        <p:nvSpPr>
          <p:cNvPr id="11" name="TextBox 10">
            <a:extLst>
              <a:ext uri="{FF2B5EF4-FFF2-40B4-BE49-F238E27FC236}">
                <a16:creationId xmlns:a16="http://schemas.microsoft.com/office/drawing/2014/main" id="{74DE4B86-FFAF-4ABD-AFA6-CBE440083526}"/>
              </a:ext>
            </a:extLst>
          </p:cNvPr>
          <p:cNvSpPr txBox="1"/>
          <p:nvPr/>
        </p:nvSpPr>
        <p:spPr>
          <a:xfrm>
            <a:off x="1596649" y="5423246"/>
            <a:ext cx="5950702" cy="1015663"/>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RGD has variants for multiple strains on all of the most commonly used assemblies, as well as </a:t>
            </a:r>
            <a:r>
              <a:rPr lang="en-US" sz="2000" dirty="0" err="1">
                <a:latin typeface="Arial" panose="020B0604020202020204" pitchFamily="34" charset="0"/>
                <a:cs typeface="Arial" panose="020B0604020202020204" pitchFamily="34" charset="0"/>
              </a:rPr>
              <a:t>ClinVar</a:t>
            </a:r>
            <a:r>
              <a:rPr lang="en-US" sz="2000" dirty="0">
                <a:latin typeface="Arial" panose="020B0604020202020204" pitchFamily="34" charset="0"/>
                <a:cs typeface="Arial" panose="020B0604020202020204" pitchFamily="34" charset="0"/>
              </a:rPr>
              <a:t> clinical variants for human.</a:t>
            </a:r>
          </a:p>
        </p:txBody>
      </p:sp>
    </p:spTree>
    <p:extLst>
      <p:ext uri="{BB962C8B-B14F-4D97-AF65-F5344CB8AC3E}">
        <p14:creationId xmlns:p14="http://schemas.microsoft.com/office/powerpoint/2010/main" val="256233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Variant Visualizer</a:t>
            </a:r>
            <a:endParaRPr lang="en-US" sz="3600" dirty="0"/>
          </a:p>
        </p:txBody>
      </p:sp>
      <p:sp>
        <p:nvSpPr>
          <p:cNvPr id="11" name="TextBox 10">
            <a:extLst>
              <a:ext uri="{FF2B5EF4-FFF2-40B4-BE49-F238E27FC236}">
                <a16:creationId xmlns:a16="http://schemas.microsoft.com/office/drawing/2014/main" id="{74DE4B86-FFAF-4ABD-AFA6-CBE440083526}"/>
              </a:ext>
            </a:extLst>
          </p:cNvPr>
          <p:cNvSpPr txBox="1"/>
          <p:nvPr/>
        </p:nvSpPr>
        <p:spPr>
          <a:xfrm>
            <a:off x="1319682" y="5531882"/>
            <a:ext cx="6504637"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Select any or all of the strains for a particular assembly using the +/- toggles or the "Select All" option.</a:t>
            </a:r>
          </a:p>
        </p:txBody>
      </p:sp>
      <p:pic>
        <p:nvPicPr>
          <p:cNvPr id="8" name="Picture 7">
            <a:extLst>
              <a:ext uri="{FF2B5EF4-FFF2-40B4-BE49-F238E27FC236}">
                <a16:creationId xmlns:a16="http://schemas.microsoft.com/office/drawing/2014/main" id="{3ECA392A-5CA3-45CF-97E1-937E82CA5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99" y="1218473"/>
            <a:ext cx="8365402" cy="4251270"/>
          </a:xfrm>
          <a:prstGeom prst="rect">
            <a:avLst/>
          </a:prstGeom>
          <a:ln w="19050">
            <a:solidFill>
              <a:schemeClr val="tx1"/>
            </a:solidFill>
          </a:ln>
        </p:spPr>
      </p:pic>
    </p:spTree>
    <p:extLst>
      <p:ext uri="{BB962C8B-B14F-4D97-AF65-F5344CB8AC3E}">
        <p14:creationId xmlns:p14="http://schemas.microsoft.com/office/powerpoint/2010/main" val="308142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Variant Visualizer</a:t>
            </a:r>
            <a:endParaRPr lang="en-US" sz="3600" dirty="0"/>
          </a:p>
        </p:txBody>
      </p:sp>
      <p:sp>
        <p:nvSpPr>
          <p:cNvPr id="11" name="TextBox 10">
            <a:extLst>
              <a:ext uri="{FF2B5EF4-FFF2-40B4-BE49-F238E27FC236}">
                <a16:creationId xmlns:a16="http://schemas.microsoft.com/office/drawing/2014/main" id="{74DE4B86-FFAF-4ABD-AFA6-CBE440083526}"/>
              </a:ext>
            </a:extLst>
          </p:cNvPr>
          <p:cNvSpPr txBox="1"/>
          <p:nvPr/>
        </p:nvSpPr>
        <p:spPr>
          <a:xfrm>
            <a:off x="1319682" y="4859552"/>
            <a:ext cx="6504637" cy="1015663"/>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Variant Visualizer offers multiple options for selecting a region or a group of genes.  Here a region was selected.</a:t>
            </a:r>
          </a:p>
        </p:txBody>
      </p:sp>
      <p:pic>
        <p:nvPicPr>
          <p:cNvPr id="10" name="Picture 9">
            <a:extLst>
              <a:ext uri="{FF2B5EF4-FFF2-40B4-BE49-F238E27FC236}">
                <a16:creationId xmlns:a16="http://schemas.microsoft.com/office/drawing/2014/main" id="{A722926F-11CC-4857-8D25-88065D519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939" y="1547379"/>
            <a:ext cx="8880123" cy="3181777"/>
          </a:xfrm>
          <a:prstGeom prst="rect">
            <a:avLst/>
          </a:prstGeom>
          <a:ln w="19050">
            <a:solidFill>
              <a:schemeClr val="tx1"/>
            </a:solidFill>
          </a:ln>
        </p:spPr>
      </p:pic>
    </p:spTree>
    <p:extLst>
      <p:ext uri="{BB962C8B-B14F-4D97-AF65-F5344CB8AC3E}">
        <p14:creationId xmlns:p14="http://schemas.microsoft.com/office/powerpoint/2010/main" val="343289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Variant Visualizer</a:t>
            </a:r>
            <a:endParaRPr lang="en-US" sz="3600" dirty="0"/>
          </a:p>
        </p:txBody>
      </p:sp>
      <p:sp>
        <p:nvSpPr>
          <p:cNvPr id="11" name="TextBox 10">
            <a:extLst>
              <a:ext uri="{FF2B5EF4-FFF2-40B4-BE49-F238E27FC236}">
                <a16:creationId xmlns:a16="http://schemas.microsoft.com/office/drawing/2014/main" id="{74DE4B86-FFAF-4ABD-AFA6-CBE440083526}"/>
              </a:ext>
            </a:extLst>
          </p:cNvPr>
          <p:cNvSpPr txBox="1"/>
          <p:nvPr/>
        </p:nvSpPr>
        <p:spPr>
          <a:xfrm>
            <a:off x="6978247" y="2305615"/>
            <a:ext cx="1951957" cy="2246769"/>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If no selections are made in the "Sequence Annotation" screen, all of the variants are shown.</a:t>
            </a:r>
          </a:p>
        </p:txBody>
      </p:sp>
      <p:pic>
        <p:nvPicPr>
          <p:cNvPr id="3" name="Picture 2">
            <a:extLst>
              <a:ext uri="{FF2B5EF4-FFF2-40B4-BE49-F238E27FC236}">
                <a16:creationId xmlns:a16="http://schemas.microsoft.com/office/drawing/2014/main" id="{DD0F43EC-052A-497F-98E9-C10BD8DAB98E}"/>
              </a:ext>
            </a:extLst>
          </p:cNvPr>
          <p:cNvPicPr>
            <a:picLocks noChangeAspect="1"/>
          </p:cNvPicPr>
          <p:nvPr/>
        </p:nvPicPr>
        <p:blipFill rotWithShape="1">
          <a:blip r:embed="rId4">
            <a:extLst>
              <a:ext uri="{28A0092B-C50C-407E-A947-70E740481C1C}">
                <a14:useLocalDpi xmlns:a14="http://schemas.microsoft.com/office/drawing/2010/main" val="0"/>
              </a:ext>
            </a:extLst>
          </a:blip>
          <a:srcRect t="14273" r="19744" b="5801"/>
          <a:stretch/>
        </p:blipFill>
        <p:spPr>
          <a:xfrm>
            <a:off x="233606" y="1386681"/>
            <a:ext cx="6614405" cy="4327341"/>
          </a:xfrm>
          <a:prstGeom prst="rect">
            <a:avLst/>
          </a:prstGeom>
          <a:ln w="19050">
            <a:solidFill>
              <a:schemeClr val="tx1"/>
            </a:solidFill>
          </a:ln>
        </p:spPr>
      </p:pic>
      <p:pic>
        <p:nvPicPr>
          <p:cNvPr id="7" name="Picture 6">
            <a:extLst>
              <a:ext uri="{FF2B5EF4-FFF2-40B4-BE49-F238E27FC236}">
                <a16:creationId xmlns:a16="http://schemas.microsoft.com/office/drawing/2014/main" id="{6E48F14E-8CCA-4E5C-BC00-9A03045915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75" y="1202904"/>
            <a:ext cx="8122237" cy="4452190"/>
          </a:xfrm>
          <a:prstGeom prst="rect">
            <a:avLst/>
          </a:prstGeom>
          <a:ln w="19050">
            <a:solidFill>
              <a:schemeClr val="tx1"/>
            </a:solidFill>
          </a:ln>
        </p:spPr>
      </p:pic>
      <p:pic>
        <p:nvPicPr>
          <p:cNvPr id="9" name="Picture 8">
            <a:extLst>
              <a:ext uri="{FF2B5EF4-FFF2-40B4-BE49-F238E27FC236}">
                <a16:creationId xmlns:a16="http://schemas.microsoft.com/office/drawing/2014/main" id="{93D0F90F-0471-4615-83BF-3F7E1FA5E232}"/>
              </a:ext>
            </a:extLst>
          </p:cNvPr>
          <p:cNvPicPr>
            <a:picLocks noChangeAspect="1"/>
          </p:cNvPicPr>
          <p:nvPr/>
        </p:nvPicPr>
        <p:blipFill rotWithShape="1">
          <a:blip r:embed="rId6">
            <a:extLst>
              <a:ext uri="{28A0092B-C50C-407E-A947-70E740481C1C}">
                <a14:useLocalDpi xmlns:a14="http://schemas.microsoft.com/office/drawing/2010/main" val="0"/>
              </a:ext>
            </a:extLst>
          </a:blip>
          <a:srcRect l="3514" t="9476" r="23858"/>
          <a:stretch/>
        </p:blipFill>
        <p:spPr>
          <a:xfrm>
            <a:off x="1292798" y="1606404"/>
            <a:ext cx="6322910" cy="5104422"/>
          </a:xfrm>
          <a:prstGeom prst="rect">
            <a:avLst/>
          </a:prstGeom>
          <a:ln w="19050">
            <a:solidFill>
              <a:schemeClr val="tx1"/>
            </a:solidFill>
          </a:ln>
        </p:spPr>
      </p:pic>
    </p:spTree>
    <p:extLst>
      <p:ext uri="{BB962C8B-B14F-4D97-AF65-F5344CB8AC3E}">
        <p14:creationId xmlns:p14="http://schemas.microsoft.com/office/powerpoint/2010/main" val="51844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Variant Visualizer</a:t>
            </a:r>
            <a:endParaRPr lang="en-US" sz="3600" dirty="0"/>
          </a:p>
        </p:txBody>
      </p:sp>
      <p:sp>
        <p:nvSpPr>
          <p:cNvPr id="11" name="TextBox 10">
            <a:extLst>
              <a:ext uri="{FF2B5EF4-FFF2-40B4-BE49-F238E27FC236}">
                <a16:creationId xmlns:a16="http://schemas.microsoft.com/office/drawing/2014/main" id="{74DE4B86-FFAF-4ABD-AFA6-CBE440083526}"/>
              </a:ext>
            </a:extLst>
          </p:cNvPr>
          <p:cNvSpPr txBox="1"/>
          <p:nvPr/>
        </p:nvSpPr>
        <p:spPr>
          <a:xfrm>
            <a:off x="1726306" y="5557457"/>
            <a:ext cx="5921728" cy="1015663"/>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Alternatively, make sequence annotation selections, such as choosing possibly and/or probably damaging variants to limit your results.</a:t>
            </a:r>
          </a:p>
        </p:txBody>
      </p:sp>
      <p:pic>
        <p:nvPicPr>
          <p:cNvPr id="3" name="Picture 2">
            <a:extLst>
              <a:ext uri="{FF2B5EF4-FFF2-40B4-BE49-F238E27FC236}">
                <a16:creationId xmlns:a16="http://schemas.microsoft.com/office/drawing/2014/main" id="{6B32E8C4-3273-4FB7-B19E-E9CFA653B0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605" y="1217796"/>
            <a:ext cx="5035511" cy="4117624"/>
          </a:xfrm>
          <a:prstGeom prst="rect">
            <a:avLst/>
          </a:prstGeom>
          <a:ln w="19050">
            <a:solidFill>
              <a:schemeClr val="tx1"/>
            </a:solidFill>
          </a:ln>
        </p:spPr>
      </p:pic>
      <p:pic>
        <p:nvPicPr>
          <p:cNvPr id="7" name="Picture 6">
            <a:extLst>
              <a:ext uri="{FF2B5EF4-FFF2-40B4-BE49-F238E27FC236}">
                <a16:creationId xmlns:a16="http://schemas.microsoft.com/office/drawing/2014/main" id="{2A6C89C7-C175-4671-B0CE-F753F1138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0440" y="1217797"/>
            <a:ext cx="5188978" cy="4123734"/>
          </a:xfrm>
          <a:prstGeom prst="rect">
            <a:avLst/>
          </a:prstGeom>
          <a:ln w="19050">
            <a:solidFill>
              <a:schemeClr val="tx1"/>
            </a:solidFill>
          </a:ln>
        </p:spPr>
      </p:pic>
      <p:pic>
        <p:nvPicPr>
          <p:cNvPr id="9" name="Picture 8">
            <a:extLst>
              <a:ext uri="{FF2B5EF4-FFF2-40B4-BE49-F238E27FC236}">
                <a16:creationId xmlns:a16="http://schemas.microsoft.com/office/drawing/2014/main" id="{6EFC01E8-98B2-44E2-90D5-0F170B6A12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7449" y="2430766"/>
            <a:ext cx="126984" cy="165079"/>
          </a:xfrm>
          <a:prstGeom prst="rect">
            <a:avLst/>
          </a:prstGeom>
        </p:spPr>
      </p:pic>
    </p:spTree>
    <p:extLst>
      <p:ext uri="{BB962C8B-B14F-4D97-AF65-F5344CB8AC3E}">
        <p14:creationId xmlns:p14="http://schemas.microsoft.com/office/powerpoint/2010/main" val="285432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Variant Visualizer</a:t>
            </a:r>
            <a:endParaRPr lang="en-US" sz="3600" dirty="0"/>
          </a:p>
        </p:txBody>
      </p:sp>
      <p:sp>
        <p:nvSpPr>
          <p:cNvPr id="12" name="TextBox 11">
            <a:extLst>
              <a:ext uri="{FF2B5EF4-FFF2-40B4-BE49-F238E27FC236}">
                <a16:creationId xmlns:a16="http://schemas.microsoft.com/office/drawing/2014/main" id="{96AED73C-993F-4811-89AC-5D401C0E151D}"/>
              </a:ext>
            </a:extLst>
          </p:cNvPr>
          <p:cNvSpPr txBox="1"/>
          <p:nvPr/>
        </p:nvSpPr>
        <p:spPr>
          <a:xfrm>
            <a:off x="1520981" y="5780272"/>
            <a:ext cx="5808594"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Click on a variant for more details about the variant and its consequences.</a:t>
            </a:r>
          </a:p>
        </p:txBody>
      </p:sp>
      <p:pic>
        <p:nvPicPr>
          <p:cNvPr id="8" name="Picture 7">
            <a:extLst>
              <a:ext uri="{FF2B5EF4-FFF2-40B4-BE49-F238E27FC236}">
                <a16:creationId xmlns:a16="http://schemas.microsoft.com/office/drawing/2014/main" id="{F380C149-7846-4760-9D6D-2BD139BE7BDC}"/>
              </a:ext>
            </a:extLst>
          </p:cNvPr>
          <p:cNvPicPr>
            <a:picLocks noChangeAspect="1"/>
          </p:cNvPicPr>
          <p:nvPr/>
        </p:nvPicPr>
        <p:blipFill rotWithShape="1">
          <a:blip r:embed="rId4">
            <a:extLst>
              <a:ext uri="{28A0092B-C50C-407E-A947-70E740481C1C}">
                <a14:useLocalDpi xmlns:a14="http://schemas.microsoft.com/office/drawing/2010/main" val="0"/>
              </a:ext>
            </a:extLst>
          </a:blip>
          <a:srcRect b="4822"/>
          <a:stretch/>
        </p:blipFill>
        <p:spPr>
          <a:xfrm>
            <a:off x="1271148" y="1142032"/>
            <a:ext cx="6601705" cy="4489224"/>
          </a:xfrm>
          <a:prstGeom prst="rect">
            <a:avLst/>
          </a:prstGeom>
          <a:ln w="19050">
            <a:solidFill>
              <a:schemeClr val="tx1"/>
            </a:solidFill>
          </a:ln>
        </p:spPr>
      </p:pic>
    </p:spTree>
    <p:extLst>
      <p:ext uri="{BB962C8B-B14F-4D97-AF65-F5344CB8AC3E}">
        <p14:creationId xmlns:p14="http://schemas.microsoft.com/office/powerpoint/2010/main" val="156365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11" name="Picture 10">
            <a:extLst>
              <a:ext uri="{FF2B5EF4-FFF2-40B4-BE49-F238E27FC236}">
                <a16:creationId xmlns:a16="http://schemas.microsoft.com/office/drawing/2014/main" id="{6B6478DC-9C3A-498B-B940-C19CC4508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564" y="1163794"/>
            <a:ext cx="6884873" cy="4659533"/>
          </a:xfrm>
          <a:prstGeom prst="rect">
            <a:avLst/>
          </a:prstGeom>
          <a:ln w="19050">
            <a:solidFill>
              <a:schemeClr val="tx1"/>
            </a:solidFill>
          </a:ln>
        </p:spPr>
      </p:pic>
      <p:sp>
        <p:nvSpPr>
          <p:cNvPr id="2" name="Title 1">
            <a:extLst>
              <a:ext uri="{FF2B5EF4-FFF2-40B4-BE49-F238E27FC236}">
                <a16:creationId xmlns:a16="http://schemas.microsoft.com/office/drawing/2014/main" id="{5E615DED-7918-4023-A0F8-480203856C66}"/>
              </a:ext>
            </a:extLst>
          </p:cNvPr>
          <p:cNvSpPr>
            <a:spLocks noGrp="1"/>
          </p:cNvSpPr>
          <p:nvPr>
            <p:ph type="title"/>
          </p:nvPr>
        </p:nvSpPr>
        <p:spPr>
          <a:xfrm>
            <a:off x="233606" y="12059"/>
            <a:ext cx="8676788" cy="1325563"/>
          </a:xfrm>
        </p:spPr>
        <p:txBody>
          <a:bodyPr>
            <a:normAutofit fontScale="90000"/>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GOLF, the Gene and Ortholog Location Finder</a:t>
            </a:r>
            <a:endParaRPr lang="en-US" sz="3600" dirty="0"/>
          </a:p>
        </p:txBody>
      </p:sp>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2" name="Rectangle 11">
            <a:extLst>
              <a:ext uri="{FF2B5EF4-FFF2-40B4-BE49-F238E27FC236}">
                <a16:creationId xmlns:a16="http://schemas.microsoft.com/office/drawing/2014/main" id="{30FF013A-EDB3-47C9-B725-2797BECAD173}"/>
              </a:ext>
            </a:extLst>
          </p:cNvPr>
          <p:cNvSpPr/>
          <p:nvPr/>
        </p:nvSpPr>
        <p:spPr>
          <a:xfrm>
            <a:off x="1093351" y="4407768"/>
            <a:ext cx="1966509" cy="996026"/>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A59558EA-9A68-40F5-A5AF-A71522265AE3}"/>
              </a:ext>
            </a:extLst>
          </p:cNvPr>
          <p:cNvSpPr/>
          <p:nvPr/>
        </p:nvSpPr>
        <p:spPr>
          <a:xfrm>
            <a:off x="689351" y="2486215"/>
            <a:ext cx="580459" cy="258294"/>
          </a:xfrm>
          <a:prstGeom prst="rightArrow">
            <a:avLst>
              <a:gd name="adj1" fmla="val 45574"/>
              <a:gd name="adj2" fmla="val 7987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CC0A3A77-9384-4250-A644-702BCEBEE3A4}"/>
              </a:ext>
            </a:extLst>
          </p:cNvPr>
          <p:cNvSpPr/>
          <p:nvPr/>
        </p:nvSpPr>
        <p:spPr>
          <a:xfrm>
            <a:off x="4692908" y="3910003"/>
            <a:ext cx="580459" cy="258294"/>
          </a:xfrm>
          <a:prstGeom prst="rightArrow">
            <a:avLst>
              <a:gd name="adj1" fmla="val 45574"/>
              <a:gd name="adj2" fmla="val 7987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20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pic>
        <p:nvPicPr>
          <p:cNvPr id="6" name="Picture 5">
            <a:extLst>
              <a:ext uri="{FF2B5EF4-FFF2-40B4-BE49-F238E27FC236}">
                <a16:creationId xmlns:a16="http://schemas.microsoft.com/office/drawing/2014/main" id="{ED907B3B-5728-40E4-A5E7-DC86CBFBE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25" y="1400993"/>
            <a:ext cx="8235950" cy="3644846"/>
          </a:xfrm>
          <a:prstGeom prst="rect">
            <a:avLst/>
          </a:prstGeom>
          <a:ln w="19050">
            <a:solidFill>
              <a:schemeClr val="tx1"/>
            </a:solidFill>
          </a:ln>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fontScale="90000"/>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GOLF, the Gene and Ortholog Location Finder</a:t>
            </a:r>
            <a:endParaRPr lang="en-US" sz="3600" dirty="0"/>
          </a:p>
        </p:txBody>
      </p:sp>
    </p:spTree>
    <p:extLst>
      <p:ext uri="{BB962C8B-B14F-4D97-AF65-F5344CB8AC3E}">
        <p14:creationId xmlns:p14="http://schemas.microsoft.com/office/powerpoint/2010/main" val="423207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the </a:t>
            </a:r>
            <a:r>
              <a:rPr lang="en-US" sz="3600" dirty="0" err="1">
                <a:latin typeface="Arial" panose="020B0604020202020204" pitchFamily="34" charset="0"/>
                <a:cs typeface="Arial" panose="020B0604020202020204" pitchFamily="34" charset="0"/>
              </a:rPr>
              <a:t>JBrowse</a:t>
            </a:r>
            <a:r>
              <a:rPr lang="en-US" sz="3600" dirty="0">
                <a:latin typeface="Arial" panose="020B0604020202020204" pitchFamily="34" charset="0"/>
                <a:cs typeface="Arial" panose="020B0604020202020204" pitchFamily="34" charset="0"/>
              </a:rPr>
              <a:t> Genome Browser</a:t>
            </a:r>
            <a:endParaRPr lang="en-US" sz="3600" dirty="0"/>
          </a:p>
        </p:txBody>
      </p:sp>
      <p:pic>
        <p:nvPicPr>
          <p:cNvPr id="7" name="Picture 6">
            <a:extLst>
              <a:ext uri="{FF2B5EF4-FFF2-40B4-BE49-F238E27FC236}">
                <a16:creationId xmlns:a16="http://schemas.microsoft.com/office/drawing/2014/main" id="{965E2DEC-4C6B-4DBE-B1C0-8DF17A9712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29" y="1400994"/>
            <a:ext cx="8213543" cy="4249648"/>
          </a:xfrm>
          <a:prstGeom prst="rect">
            <a:avLst/>
          </a:prstGeom>
          <a:ln w="19050">
            <a:solidFill>
              <a:schemeClr val="tx1"/>
            </a:solidFill>
          </a:ln>
        </p:spPr>
      </p:pic>
      <p:sp>
        <p:nvSpPr>
          <p:cNvPr id="8" name="Rectangle 7">
            <a:extLst>
              <a:ext uri="{FF2B5EF4-FFF2-40B4-BE49-F238E27FC236}">
                <a16:creationId xmlns:a16="http://schemas.microsoft.com/office/drawing/2014/main" id="{2F798905-34DB-467D-B20A-BC7A0357903A}"/>
              </a:ext>
            </a:extLst>
          </p:cNvPr>
          <p:cNvSpPr/>
          <p:nvPr/>
        </p:nvSpPr>
        <p:spPr>
          <a:xfrm>
            <a:off x="1680553" y="4016012"/>
            <a:ext cx="1913673" cy="53432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946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the </a:t>
            </a:r>
            <a:r>
              <a:rPr lang="en-US" sz="3600" dirty="0" err="1">
                <a:latin typeface="Arial" panose="020B0604020202020204" pitchFamily="34" charset="0"/>
                <a:cs typeface="Arial" panose="020B0604020202020204" pitchFamily="34" charset="0"/>
              </a:rPr>
              <a:t>JBrowse</a:t>
            </a:r>
            <a:r>
              <a:rPr lang="en-US" sz="3600" dirty="0">
                <a:latin typeface="Arial" panose="020B0604020202020204" pitchFamily="34" charset="0"/>
                <a:cs typeface="Arial" panose="020B0604020202020204" pitchFamily="34" charset="0"/>
              </a:rPr>
              <a:t> Genome Browser</a:t>
            </a:r>
            <a:endParaRPr lang="en-US" sz="3600" dirty="0"/>
          </a:p>
        </p:txBody>
      </p:sp>
      <p:pic>
        <p:nvPicPr>
          <p:cNvPr id="10" name="Picture 9">
            <a:extLst>
              <a:ext uri="{FF2B5EF4-FFF2-40B4-BE49-F238E27FC236}">
                <a16:creationId xmlns:a16="http://schemas.microsoft.com/office/drawing/2014/main" id="{A9A05F95-7693-482D-9F09-94E270B6C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616" y="1516006"/>
            <a:ext cx="8157172" cy="3136816"/>
          </a:xfrm>
          <a:prstGeom prst="rect">
            <a:avLst/>
          </a:prstGeom>
          <a:ln w="19050">
            <a:solidFill>
              <a:schemeClr val="tx1"/>
            </a:solidFill>
          </a:ln>
        </p:spPr>
      </p:pic>
      <p:sp>
        <p:nvSpPr>
          <p:cNvPr id="12" name="TextBox 11">
            <a:extLst>
              <a:ext uri="{FF2B5EF4-FFF2-40B4-BE49-F238E27FC236}">
                <a16:creationId xmlns:a16="http://schemas.microsoft.com/office/drawing/2014/main" id="{96AED73C-993F-4811-89AC-5D401C0E151D}"/>
              </a:ext>
            </a:extLst>
          </p:cNvPr>
          <p:cNvSpPr txBox="1"/>
          <p:nvPr/>
        </p:nvSpPr>
        <p:spPr>
          <a:xfrm>
            <a:off x="803539" y="4956120"/>
            <a:ext cx="7536922"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Region around QTL Alc24</a:t>
            </a:r>
          </a:p>
        </p:txBody>
      </p:sp>
    </p:spTree>
    <p:extLst>
      <p:ext uri="{BB962C8B-B14F-4D97-AF65-F5344CB8AC3E}">
        <p14:creationId xmlns:p14="http://schemas.microsoft.com/office/powerpoint/2010/main" val="47259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the </a:t>
            </a:r>
            <a:r>
              <a:rPr lang="en-US" sz="3600" dirty="0" err="1">
                <a:latin typeface="Arial" panose="020B0604020202020204" pitchFamily="34" charset="0"/>
                <a:cs typeface="Arial" panose="020B0604020202020204" pitchFamily="34" charset="0"/>
              </a:rPr>
              <a:t>JBrowse</a:t>
            </a:r>
            <a:r>
              <a:rPr lang="en-US" sz="3600" dirty="0">
                <a:latin typeface="Arial" panose="020B0604020202020204" pitchFamily="34" charset="0"/>
                <a:cs typeface="Arial" panose="020B0604020202020204" pitchFamily="34" charset="0"/>
              </a:rPr>
              <a:t> Genome Browser</a:t>
            </a:r>
            <a:endParaRPr lang="en-US" sz="3600" dirty="0"/>
          </a:p>
        </p:txBody>
      </p:sp>
      <p:sp>
        <p:nvSpPr>
          <p:cNvPr id="12" name="TextBox 11">
            <a:extLst>
              <a:ext uri="{FF2B5EF4-FFF2-40B4-BE49-F238E27FC236}">
                <a16:creationId xmlns:a16="http://schemas.microsoft.com/office/drawing/2014/main" id="{96AED73C-993F-4811-89AC-5D401C0E151D}"/>
              </a:ext>
            </a:extLst>
          </p:cNvPr>
          <p:cNvSpPr txBox="1"/>
          <p:nvPr/>
        </p:nvSpPr>
        <p:spPr>
          <a:xfrm>
            <a:off x="330591" y="5104253"/>
            <a:ext cx="8482819"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Use Disease-Related tracks to find genes, QTL and strains annotated to chemically-induced diseases like alcohol use disorder</a:t>
            </a:r>
          </a:p>
        </p:txBody>
      </p:sp>
      <p:pic>
        <p:nvPicPr>
          <p:cNvPr id="7" name="Picture 6">
            <a:extLst>
              <a:ext uri="{FF2B5EF4-FFF2-40B4-BE49-F238E27FC236}">
                <a16:creationId xmlns:a16="http://schemas.microsoft.com/office/drawing/2014/main" id="{4D6E3964-FDDC-4440-89AC-376C90587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999" y="1247087"/>
            <a:ext cx="7212003" cy="3857166"/>
          </a:xfrm>
          <a:prstGeom prst="rect">
            <a:avLst/>
          </a:prstGeom>
          <a:ln w="19050">
            <a:solidFill>
              <a:schemeClr val="tx1"/>
            </a:solidFill>
          </a:ln>
        </p:spPr>
      </p:pic>
    </p:spTree>
    <p:extLst>
      <p:ext uri="{BB962C8B-B14F-4D97-AF65-F5344CB8AC3E}">
        <p14:creationId xmlns:p14="http://schemas.microsoft.com/office/powerpoint/2010/main" val="61080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the </a:t>
            </a:r>
            <a:r>
              <a:rPr lang="en-US" sz="3600" dirty="0" err="1">
                <a:latin typeface="Arial" panose="020B0604020202020204" pitchFamily="34" charset="0"/>
                <a:cs typeface="Arial" panose="020B0604020202020204" pitchFamily="34" charset="0"/>
              </a:rPr>
              <a:t>JBrowse</a:t>
            </a:r>
            <a:r>
              <a:rPr lang="en-US" sz="3600" dirty="0">
                <a:latin typeface="Arial" panose="020B0604020202020204" pitchFamily="34" charset="0"/>
                <a:cs typeface="Arial" panose="020B0604020202020204" pitchFamily="34" charset="0"/>
              </a:rPr>
              <a:t> Genome Browser</a:t>
            </a:r>
            <a:endParaRPr lang="en-US" sz="3600" dirty="0"/>
          </a:p>
        </p:txBody>
      </p:sp>
      <p:sp>
        <p:nvSpPr>
          <p:cNvPr id="12" name="TextBox 11">
            <a:extLst>
              <a:ext uri="{FF2B5EF4-FFF2-40B4-BE49-F238E27FC236}">
                <a16:creationId xmlns:a16="http://schemas.microsoft.com/office/drawing/2014/main" id="{96AED73C-993F-4811-89AC-5D401C0E151D}"/>
              </a:ext>
            </a:extLst>
          </p:cNvPr>
          <p:cNvSpPr txBox="1"/>
          <p:nvPr/>
        </p:nvSpPr>
        <p:spPr>
          <a:xfrm>
            <a:off x="330591" y="5240048"/>
            <a:ext cx="8482819"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Add Gene-Chemical Interaction tracks to explore genes in the region that interact with various classes of chemicals.</a:t>
            </a:r>
          </a:p>
        </p:txBody>
      </p:sp>
      <p:grpSp>
        <p:nvGrpSpPr>
          <p:cNvPr id="9" name="Group 8">
            <a:extLst>
              <a:ext uri="{FF2B5EF4-FFF2-40B4-BE49-F238E27FC236}">
                <a16:creationId xmlns:a16="http://schemas.microsoft.com/office/drawing/2014/main" id="{73FAF93A-9155-400B-8582-40606A3608D8}"/>
              </a:ext>
            </a:extLst>
          </p:cNvPr>
          <p:cNvGrpSpPr/>
          <p:nvPr/>
        </p:nvGrpSpPr>
        <p:grpSpPr>
          <a:xfrm>
            <a:off x="660297" y="1225975"/>
            <a:ext cx="7823406" cy="3914491"/>
            <a:chOff x="660297" y="1225975"/>
            <a:chExt cx="7823406" cy="3914491"/>
          </a:xfrm>
        </p:grpSpPr>
        <p:pic>
          <p:nvPicPr>
            <p:cNvPr id="3" name="Picture 2">
              <a:extLst>
                <a:ext uri="{FF2B5EF4-FFF2-40B4-BE49-F238E27FC236}">
                  <a16:creationId xmlns:a16="http://schemas.microsoft.com/office/drawing/2014/main" id="{EE674B86-560A-464F-AB68-28C83A804E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297" y="1225975"/>
              <a:ext cx="7823406" cy="3914491"/>
            </a:xfrm>
            <a:prstGeom prst="rect">
              <a:avLst/>
            </a:prstGeom>
            <a:ln w="19050">
              <a:solidFill>
                <a:schemeClr val="tx1"/>
              </a:solidFill>
            </a:ln>
          </p:spPr>
        </p:pic>
        <p:pic>
          <p:nvPicPr>
            <p:cNvPr id="8" name="Picture 7">
              <a:extLst>
                <a:ext uri="{FF2B5EF4-FFF2-40B4-BE49-F238E27FC236}">
                  <a16:creationId xmlns:a16="http://schemas.microsoft.com/office/drawing/2014/main" id="{2BADE365-E6D6-4888-8136-3AAE4C0B68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268" y="3398307"/>
              <a:ext cx="101407" cy="131829"/>
            </a:xfrm>
            <a:prstGeom prst="rect">
              <a:avLst/>
            </a:prstGeom>
          </p:spPr>
        </p:pic>
      </p:grpSp>
    </p:spTree>
    <p:extLst>
      <p:ext uri="{BB962C8B-B14F-4D97-AF65-F5344CB8AC3E}">
        <p14:creationId xmlns:p14="http://schemas.microsoft.com/office/powerpoint/2010/main" val="291211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the </a:t>
            </a:r>
            <a:r>
              <a:rPr lang="en-US" sz="3600" dirty="0" err="1">
                <a:latin typeface="Arial" panose="020B0604020202020204" pitchFamily="34" charset="0"/>
                <a:cs typeface="Arial" panose="020B0604020202020204" pitchFamily="34" charset="0"/>
              </a:rPr>
              <a:t>JBrowse</a:t>
            </a:r>
            <a:r>
              <a:rPr lang="en-US" sz="3600" dirty="0">
                <a:latin typeface="Arial" panose="020B0604020202020204" pitchFamily="34" charset="0"/>
                <a:cs typeface="Arial" panose="020B0604020202020204" pitchFamily="34" charset="0"/>
              </a:rPr>
              <a:t> Genome Browser</a:t>
            </a:r>
            <a:endParaRPr lang="en-US" sz="3600" dirty="0"/>
          </a:p>
        </p:txBody>
      </p:sp>
      <p:sp>
        <p:nvSpPr>
          <p:cNvPr id="12" name="TextBox 11">
            <a:extLst>
              <a:ext uri="{FF2B5EF4-FFF2-40B4-BE49-F238E27FC236}">
                <a16:creationId xmlns:a16="http://schemas.microsoft.com/office/drawing/2014/main" id="{96AED73C-993F-4811-89AC-5D401C0E151D}"/>
              </a:ext>
            </a:extLst>
          </p:cNvPr>
          <p:cNvSpPr txBox="1"/>
          <p:nvPr/>
        </p:nvSpPr>
        <p:spPr>
          <a:xfrm>
            <a:off x="330591" y="4769272"/>
            <a:ext cx="8482819" cy="1015663"/>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Strain-specific variant tracks can be used to discover all of the variants in your region of interest.  Use the Damaging Variant tracks to find only the possibly and probably damaging variants…but there is a better way.</a:t>
            </a:r>
          </a:p>
        </p:txBody>
      </p:sp>
      <p:pic>
        <p:nvPicPr>
          <p:cNvPr id="6" name="Picture 5">
            <a:extLst>
              <a:ext uri="{FF2B5EF4-FFF2-40B4-BE49-F238E27FC236}">
                <a16:creationId xmlns:a16="http://schemas.microsoft.com/office/drawing/2014/main" id="{A5E81FD0-E5E8-4765-8F7A-56E25DD419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115" y="1375992"/>
            <a:ext cx="8793770" cy="3249562"/>
          </a:xfrm>
          <a:prstGeom prst="rect">
            <a:avLst/>
          </a:prstGeom>
          <a:ln w="19050">
            <a:solidFill>
              <a:schemeClr val="tx1"/>
            </a:solidFill>
          </a:ln>
        </p:spPr>
      </p:pic>
    </p:spTree>
    <p:extLst>
      <p:ext uri="{BB962C8B-B14F-4D97-AF65-F5344CB8AC3E}">
        <p14:creationId xmlns:p14="http://schemas.microsoft.com/office/powerpoint/2010/main" val="267918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9B8A29-8AB4-4EF8-97B2-6ECF4C68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4" y="5812139"/>
            <a:ext cx="1255254" cy="917546"/>
          </a:xfrm>
          <a:prstGeom prst="rect">
            <a:avLst/>
          </a:prstGeom>
        </p:spPr>
      </p:pic>
      <p:pic>
        <p:nvPicPr>
          <p:cNvPr id="5" name="Picture 4">
            <a:extLst>
              <a:ext uri="{FF2B5EF4-FFF2-40B4-BE49-F238E27FC236}">
                <a16:creationId xmlns:a16="http://schemas.microsoft.com/office/drawing/2014/main" id="{CDD1C526-28CC-4DD2-A630-4251E41A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826" y="5931078"/>
            <a:ext cx="1213245" cy="779748"/>
          </a:xfrm>
          <a:prstGeom prst="rect">
            <a:avLst/>
          </a:prstGeom>
        </p:spPr>
      </p:pic>
      <p:sp>
        <p:nvSpPr>
          <p:cNvPr id="13" name="Title 1">
            <a:extLst>
              <a:ext uri="{FF2B5EF4-FFF2-40B4-BE49-F238E27FC236}">
                <a16:creationId xmlns:a16="http://schemas.microsoft.com/office/drawing/2014/main" id="{60C5BB7A-7199-4C78-8BFA-6EEACE8446AA}"/>
              </a:ext>
            </a:extLst>
          </p:cNvPr>
          <p:cNvSpPr>
            <a:spLocks noGrp="1"/>
          </p:cNvSpPr>
          <p:nvPr>
            <p:ph type="title"/>
          </p:nvPr>
        </p:nvSpPr>
        <p:spPr>
          <a:xfrm>
            <a:off x="233606" y="12059"/>
            <a:ext cx="8676788" cy="1325563"/>
          </a:xfrm>
        </p:spPr>
        <p:txBody>
          <a:bodyPr>
            <a:normAutofit/>
          </a:bodyPr>
          <a:lstStyle/>
          <a:p>
            <a:pPr algn="ctr"/>
            <a:r>
              <a:rPr lang="en-US" sz="3600" dirty="0">
                <a:latin typeface="Arial" panose="020B0604020202020204" pitchFamily="34" charset="0"/>
                <a:cs typeface="Arial" panose="020B0604020202020204" pitchFamily="34" charset="0"/>
              </a:rPr>
              <a:t>Interrogating  a genomic region using…</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Variant Visualizer</a:t>
            </a:r>
            <a:endParaRPr lang="en-US" sz="3600" dirty="0"/>
          </a:p>
        </p:txBody>
      </p:sp>
      <p:grpSp>
        <p:nvGrpSpPr>
          <p:cNvPr id="7" name="Group 6">
            <a:extLst>
              <a:ext uri="{FF2B5EF4-FFF2-40B4-BE49-F238E27FC236}">
                <a16:creationId xmlns:a16="http://schemas.microsoft.com/office/drawing/2014/main" id="{58628316-2BD5-4899-B867-D83691FF1153}"/>
              </a:ext>
            </a:extLst>
          </p:cNvPr>
          <p:cNvGrpSpPr/>
          <p:nvPr/>
        </p:nvGrpSpPr>
        <p:grpSpPr>
          <a:xfrm>
            <a:off x="1224481" y="1229657"/>
            <a:ext cx="6695038" cy="4147238"/>
            <a:chOff x="1371878" y="1501261"/>
            <a:chExt cx="6695038" cy="4147238"/>
          </a:xfrm>
        </p:grpSpPr>
        <p:pic>
          <p:nvPicPr>
            <p:cNvPr id="3" name="Picture 2">
              <a:extLst>
                <a:ext uri="{FF2B5EF4-FFF2-40B4-BE49-F238E27FC236}">
                  <a16:creationId xmlns:a16="http://schemas.microsoft.com/office/drawing/2014/main" id="{E5C4890D-9B30-4E9D-ADBE-9801A19C8E52}"/>
                </a:ext>
              </a:extLst>
            </p:cNvPr>
            <p:cNvPicPr>
              <a:picLocks noChangeAspect="1"/>
            </p:cNvPicPr>
            <p:nvPr/>
          </p:nvPicPr>
          <p:blipFill rotWithShape="1">
            <a:blip r:embed="rId4">
              <a:extLst>
                <a:ext uri="{28A0092B-C50C-407E-A947-70E740481C1C}">
                  <a14:useLocalDpi xmlns:a14="http://schemas.microsoft.com/office/drawing/2010/main" val="0"/>
                </a:ext>
              </a:extLst>
            </a:blip>
            <a:srcRect b="11826"/>
            <a:stretch/>
          </p:blipFill>
          <p:spPr>
            <a:xfrm>
              <a:off x="1371878" y="1501261"/>
              <a:ext cx="6695038" cy="4147238"/>
            </a:xfrm>
            <a:prstGeom prst="rect">
              <a:avLst/>
            </a:prstGeom>
            <a:ln w="19050">
              <a:solidFill>
                <a:schemeClr val="tx1"/>
              </a:solidFill>
            </a:ln>
          </p:spPr>
        </p:pic>
        <p:sp>
          <p:nvSpPr>
            <p:cNvPr id="9" name="Rectangle 8">
              <a:extLst>
                <a:ext uri="{FF2B5EF4-FFF2-40B4-BE49-F238E27FC236}">
                  <a16:creationId xmlns:a16="http://schemas.microsoft.com/office/drawing/2014/main" id="{22151B36-8A34-4C62-9FFD-E8ECE4BE960B}"/>
                </a:ext>
              </a:extLst>
            </p:cNvPr>
            <p:cNvSpPr/>
            <p:nvPr/>
          </p:nvSpPr>
          <p:spPr>
            <a:xfrm>
              <a:off x="4723040" y="4881470"/>
              <a:ext cx="3284335" cy="73972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D7EE23F-939C-4F19-8E78-FC2311D63E50}"/>
              </a:ext>
            </a:extLst>
          </p:cNvPr>
          <p:cNvSpPr txBox="1"/>
          <p:nvPr/>
        </p:nvSpPr>
        <p:spPr>
          <a:xfrm>
            <a:off x="1487171" y="5423246"/>
            <a:ext cx="6169659" cy="1015663"/>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Variant Visualizer is a tool to query for strain-specific variants in your gene, your gene list or your region of interest. </a:t>
            </a:r>
          </a:p>
        </p:txBody>
      </p:sp>
    </p:spTree>
    <p:extLst>
      <p:ext uri="{BB962C8B-B14F-4D97-AF65-F5344CB8AC3E}">
        <p14:creationId xmlns:p14="http://schemas.microsoft.com/office/powerpoint/2010/main" val="36992779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TotalTime>
  <Words>335</Words>
  <Application>Microsoft Office PowerPoint</Application>
  <PresentationFormat>On-screen Show (4:3)</PresentationFormat>
  <Paragraphs>29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Interrogating  a genomic region using RGD tools</vt:lpstr>
      <vt:lpstr>Interrogating  a genomic region using… GOLF, the Gene and Ortholog Location Finder</vt:lpstr>
      <vt:lpstr>Interrogating  a genomic region using… GOLF, the Gene and Ortholog Location Finder</vt:lpstr>
      <vt:lpstr>Interrogating  a genomic region using… the JBrowse Genome Browser</vt:lpstr>
      <vt:lpstr>Interrogating  a genomic region using… the JBrowse Genome Browser</vt:lpstr>
      <vt:lpstr>Interrogating  a genomic region using… the JBrowse Genome Browser</vt:lpstr>
      <vt:lpstr>Interrogating  a genomic region using… the JBrowse Genome Browser</vt:lpstr>
      <vt:lpstr>Interrogating  a genomic region using… the JBrowse Genome Browser</vt:lpstr>
      <vt:lpstr>Interrogating  a genomic region using… Variant Visualizer</vt:lpstr>
      <vt:lpstr>Interrogating  a genomic region using… Variant Visualizer</vt:lpstr>
      <vt:lpstr>Interrogating  a genomic region using… Variant Visualizer</vt:lpstr>
      <vt:lpstr>Interrogating  a genomic region using… Variant Visualizer</vt:lpstr>
      <vt:lpstr>Interrogating  a genomic region using… Variant Visualizer</vt:lpstr>
      <vt:lpstr>Interrogating  a genomic region using… Variant Visualizer</vt:lpstr>
      <vt:lpstr>Interrogating  a genomic region using… Variant Visualizer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Jennifer</dc:creator>
  <cp:lastModifiedBy>Smith, Jennifer</cp:lastModifiedBy>
  <cp:revision>18</cp:revision>
  <dcterms:created xsi:type="dcterms:W3CDTF">2019-07-30T20:40:30Z</dcterms:created>
  <dcterms:modified xsi:type="dcterms:W3CDTF">2019-07-31T02:27:28Z</dcterms:modified>
</cp:coreProperties>
</file>