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8" r:id="rId5"/>
    <p:sldId id="279" r:id="rId6"/>
    <p:sldId id="281" r:id="rId7"/>
    <p:sldId id="282" r:id="rId8"/>
    <p:sldId id="283" r:id="rId9"/>
    <p:sldId id="280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9A72-C355-4305-A53B-53FFA36BE3F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02D4-8336-4E5E-A169-CF33CFB66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5DED-7918-4023-A0F8-4802038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06" y="75430"/>
            <a:ext cx="867678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 RGD tools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3BC889-5E64-4B14-9719-7C254D7F59F5}"/>
              </a:ext>
            </a:extLst>
          </p:cNvPr>
          <p:cNvGrpSpPr/>
          <p:nvPr/>
        </p:nvGrpSpPr>
        <p:grpSpPr>
          <a:xfrm>
            <a:off x="116624" y="5812139"/>
            <a:ext cx="8777447" cy="917546"/>
            <a:chOff x="116624" y="5812139"/>
            <a:chExt cx="8777447" cy="9175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9B8A29-8AB4-4EF8-97B2-6ECF4C681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24" y="5812139"/>
              <a:ext cx="1255254" cy="9175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D1C526-28CC-4DD2-A630-4251E41A4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826" y="5931078"/>
              <a:ext cx="1213245" cy="779748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E9B617-0F0A-4BE2-934C-44990E16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01" y="1581304"/>
            <a:ext cx="8116998" cy="3159839"/>
          </a:xfr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Gene Report Page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Online List Generator &amp; Analyzer (OLGA)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Gene Annotator Tool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Protein-Protein Interactions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InterViewer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Multi Ontology Enrichment Tool (MOET)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F3F5AF-7AA8-4E59-AE2B-ABFC0C44C89C}"/>
              </a:ext>
            </a:extLst>
          </p:cNvPr>
          <p:cNvGrpSpPr/>
          <p:nvPr/>
        </p:nvGrpSpPr>
        <p:grpSpPr>
          <a:xfrm>
            <a:off x="2728346" y="4875373"/>
            <a:ext cx="3687307" cy="1540387"/>
            <a:chOff x="2767814" y="4029576"/>
            <a:chExt cx="3687307" cy="1540387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D84C6DB-2FB8-4D0D-95DA-014057BA3CA0}"/>
                </a:ext>
              </a:extLst>
            </p:cNvPr>
            <p:cNvSpPr txBox="1">
              <a:spLocks/>
            </p:cNvSpPr>
            <p:nvPr/>
          </p:nvSpPr>
          <p:spPr>
            <a:xfrm>
              <a:off x="2767814" y="4029576"/>
              <a:ext cx="3687307" cy="40011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Plus we've already looked at…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BECD94C7-ED25-4EE8-BBE7-C8E5FD05BDB8}"/>
                </a:ext>
              </a:extLst>
            </p:cNvPr>
            <p:cNvSpPr txBox="1">
              <a:spLocks/>
            </p:cNvSpPr>
            <p:nvPr/>
          </p:nvSpPr>
          <p:spPr>
            <a:xfrm>
              <a:off x="3427346" y="4400412"/>
              <a:ext cx="2368243" cy="116955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JBrowse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GOLF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Variant Visualizer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1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OLGA and the Toolbox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C5C06-3B18-4EF5-A555-59A3B64EF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7" y="1274251"/>
            <a:ext cx="6572229" cy="43660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9F253C-A90B-4155-B614-2DA5CF2185FF}"/>
              </a:ext>
            </a:extLst>
          </p:cNvPr>
          <p:cNvSpPr/>
          <p:nvPr/>
        </p:nvSpPr>
        <p:spPr>
          <a:xfrm>
            <a:off x="4055585" y="3069125"/>
            <a:ext cx="1032464" cy="914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EA1414-69FD-47C2-9730-E53AA6FBD9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91" b="35181"/>
          <a:stretch/>
        </p:blipFill>
        <p:spPr>
          <a:xfrm>
            <a:off x="1942477" y="1412866"/>
            <a:ext cx="6875363" cy="4445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60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OLGA and the Toolbox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1C88B-B5D3-41C4-A9EC-8B43E5DDC7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/>
          <a:stretch/>
        </p:blipFill>
        <p:spPr>
          <a:xfrm>
            <a:off x="1955760" y="1131683"/>
            <a:ext cx="5232480" cy="55815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9F253C-A90B-4155-B614-2DA5CF2185FF}"/>
              </a:ext>
            </a:extLst>
          </p:cNvPr>
          <p:cNvSpPr/>
          <p:nvPr/>
        </p:nvSpPr>
        <p:spPr>
          <a:xfrm>
            <a:off x="2059565" y="1131683"/>
            <a:ext cx="3381560" cy="12871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FBF22-CE7A-40B1-BF3F-2705A9FF1A40}"/>
              </a:ext>
            </a:extLst>
          </p:cNvPr>
          <p:cNvSpPr/>
          <p:nvPr/>
        </p:nvSpPr>
        <p:spPr>
          <a:xfrm>
            <a:off x="2059565" y="3795549"/>
            <a:ext cx="1670455" cy="12871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DFF04-6CD2-4E88-ACCA-EDEEC865C1F5}"/>
              </a:ext>
            </a:extLst>
          </p:cNvPr>
          <p:cNvSpPr txBox="1"/>
          <p:nvPr/>
        </p:nvSpPr>
        <p:spPr>
          <a:xfrm>
            <a:off x="4367397" y="5372374"/>
            <a:ext cx="2147455" cy="7078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Annotator (GA) Tool</a:t>
            </a:r>
          </a:p>
        </p:txBody>
      </p:sp>
    </p:spTree>
    <p:extLst>
      <p:ext uri="{BB962C8B-B14F-4D97-AF65-F5344CB8AC3E}">
        <p14:creationId xmlns:p14="http://schemas.microsoft.com/office/powerpoint/2010/main" val="8458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the GA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D2817-4A2A-42CF-A0A8-4C0A83937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3" y="1149789"/>
            <a:ext cx="8207233" cy="44303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D868F2-B672-45C0-90BF-2629A7B76B32}"/>
              </a:ext>
            </a:extLst>
          </p:cNvPr>
          <p:cNvSpPr txBox="1"/>
          <p:nvPr/>
        </p:nvSpPr>
        <p:spPr>
          <a:xfrm>
            <a:off x="1426196" y="5635523"/>
            <a:ext cx="630894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"Annotations" section of the tool shows all of the annotations for each gene in the list and its orthologs, as well as a list of links to other databases.</a:t>
            </a:r>
          </a:p>
        </p:txBody>
      </p:sp>
    </p:spTree>
    <p:extLst>
      <p:ext uri="{BB962C8B-B14F-4D97-AF65-F5344CB8AC3E}">
        <p14:creationId xmlns:p14="http://schemas.microsoft.com/office/powerpoint/2010/main" val="111541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the GA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868F2-B672-45C0-90BF-2629A7B76B32}"/>
              </a:ext>
            </a:extLst>
          </p:cNvPr>
          <p:cNvSpPr txBox="1"/>
          <p:nvPr/>
        </p:nvSpPr>
        <p:spPr>
          <a:xfrm>
            <a:off x="1545637" y="5059902"/>
            <a:ext cx="5961429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"Annotation Distribution" section shows the list of ontology terms associated with the genes in the list in the order of the number of genes annotated to the term.  Open a term to explore the subset of genes annotated to that term.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192D9-AA2C-46A7-9F46-46A5F2F321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6"/>
          <a:stretch/>
        </p:blipFill>
        <p:spPr>
          <a:xfrm>
            <a:off x="911593" y="1180342"/>
            <a:ext cx="7320814" cy="37809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9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the GA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868F2-B672-45C0-90BF-2629A7B76B32}"/>
              </a:ext>
            </a:extLst>
          </p:cNvPr>
          <p:cNvSpPr txBox="1"/>
          <p:nvPr/>
        </p:nvSpPr>
        <p:spPr>
          <a:xfrm>
            <a:off x="1567530" y="5342122"/>
            <a:ext cx="596142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"Comparison Heatmap" section lets you explore the sets of genes annotated to terms in both of two ontologies, or in separate branches of the same ontology.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D9F5E-2DA1-419A-A20A-D132868EB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05" y="1092000"/>
            <a:ext cx="6366791" cy="40775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655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OLGA and the Toolbox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1C88B-B5D3-41C4-A9EC-8B43E5DDC7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/>
          <a:stretch/>
        </p:blipFill>
        <p:spPr>
          <a:xfrm>
            <a:off x="1955760" y="1131683"/>
            <a:ext cx="5232480" cy="55815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9FBF22-CE7A-40B1-BF3F-2705A9FF1A40}"/>
              </a:ext>
            </a:extLst>
          </p:cNvPr>
          <p:cNvSpPr/>
          <p:nvPr/>
        </p:nvSpPr>
        <p:spPr>
          <a:xfrm>
            <a:off x="2059565" y="2464704"/>
            <a:ext cx="1670455" cy="128717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DFF04-6CD2-4E88-ACCA-EDEEC865C1F5}"/>
              </a:ext>
            </a:extLst>
          </p:cNvPr>
          <p:cNvSpPr txBox="1"/>
          <p:nvPr/>
        </p:nvSpPr>
        <p:spPr>
          <a:xfrm>
            <a:off x="4367397" y="5372374"/>
            <a:ext cx="2147455" cy="10156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InterViewer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Protein-Protein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620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InterViewer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868F2-B672-45C0-90BF-2629A7B76B32}"/>
              </a:ext>
            </a:extLst>
          </p:cNvPr>
          <p:cNvSpPr txBox="1"/>
          <p:nvPr/>
        </p:nvSpPr>
        <p:spPr>
          <a:xfrm>
            <a:off x="1435249" y="5534877"/>
            <a:ext cx="6214925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InterViewer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an interactive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Cytoscape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 interaction viewer.  Click on a node to see information about that protein/gene and to highlight its interactions and interacting partners, or an edge to see details about that interaction.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5129-9A12-4B4C-A27F-DE98467B9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5" y="1181921"/>
            <a:ext cx="6091950" cy="42443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45869-7740-472F-A308-17A9B8AE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4" y="1559774"/>
            <a:ext cx="8573632" cy="34617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OLGA and the Toolbox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1C88B-B5D3-41C4-A9EC-8B43E5DDC7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/>
          <a:stretch/>
        </p:blipFill>
        <p:spPr>
          <a:xfrm>
            <a:off x="1955760" y="1131683"/>
            <a:ext cx="5232480" cy="55815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9FBF22-CE7A-40B1-BF3F-2705A9FF1A40}"/>
              </a:ext>
            </a:extLst>
          </p:cNvPr>
          <p:cNvSpPr/>
          <p:nvPr/>
        </p:nvSpPr>
        <p:spPr>
          <a:xfrm>
            <a:off x="1991763" y="5135465"/>
            <a:ext cx="1791752" cy="15753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DFF04-6CD2-4E88-ACCA-EDEEC865C1F5}"/>
              </a:ext>
            </a:extLst>
          </p:cNvPr>
          <p:cNvSpPr txBox="1"/>
          <p:nvPr/>
        </p:nvSpPr>
        <p:spPr>
          <a:xfrm>
            <a:off x="4384670" y="5423246"/>
            <a:ext cx="2480649" cy="10156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MOET: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Ontology Enrichment Tool</a:t>
            </a:r>
          </a:p>
        </p:txBody>
      </p:sp>
    </p:spTree>
    <p:extLst>
      <p:ext uri="{BB962C8B-B14F-4D97-AF65-F5344CB8AC3E}">
        <p14:creationId xmlns:p14="http://schemas.microsoft.com/office/powerpoint/2010/main" val="10204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MOET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868F2-B672-45C0-90BF-2629A7B76B32}"/>
              </a:ext>
            </a:extLst>
          </p:cNvPr>
          <p:cNvSpPr txBox="1"/>
          <p:nvPr/>
        </p:nvSpPr>
        <p:spPr>
          <a:xfrm>
            <a:off x="1682501" y="5740964"/>
            <a:ext cx="5687702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Unlike most enrichment tools, MOET does enrichment for disease, pathway, phenotype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ChEBI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 addition to the Gene Ontology.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39A77-8586-4F8D-A5D6-2DECF4C93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54" y="1100212"/>
            <a:ext cx="7204692" cy="45887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1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88A027-4F94-43B6-89E0-DF57FE0067DB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66404-9A01-4E08-B92B-1804875EF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3" y="1348124"/>
            <a:ext cx="8256760" cy="7988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827184-DA77-43E1-B5E1-3B8A5BBA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5" y="2278677"/>
            <a:ext cx="6911270" cy="34864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0ADC9ECA-1618-4A8A-8846-F8A53D68F338}"/>
              </a:ext>
            </a:extLst>
          </p:cNvPr>
          <p:cNvSpPr/>
          <p:nvPr/>
        </p:nvSpPr>
        <p:spPr>
          <a:xfrm rot="20609601">
            <a:off x="6189690" y="1713617"/>
            <a:ext cx="523167" cy="1130119"/>
          </a:xfrm>
          <a:prstGeom prst="curvedLeftArrow">
            <a:avLst>
              <a:gd name="adj1" fmla="val 25000"/>
              <a:gd name="adj2" fmla="val 50000"/>
              <a:gd name="adj3" fmla="val 3984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61CEAD-1F44-4658-A63B-FE4CD87C1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6" y="1683493"/>
            <a:ext cx="7831248" cy="36038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C50EB9B-0E4A-46C3-AFD9-59043098B652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</p:spTree>
    <p:extLst>
      <p:ext uri="{BB962C8B-B14F-4D97-AF65-F5344CB8AC3E}">
        <p14:creationId xmlns:p14="http://schemas.microsoft.com/office/powerpoint/2010/main" val="17501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1299-B7D6-4F0B-A20C-3FF1F73379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693"/>
          <a:stretch/>
        </p:blipFill>
        <p:spPr>
          <a:xfrm>
            <a:off x="195773" y="1351398"/>
            <a:ext cx="8715033" cy="38634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233193" y="3837295"/>
            <a:ext cx="6620279" cy="91754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F3FB1-E284-4127-9508-FCDB9D84E11E}"/>
              </a:ext>
            </a:extLst>
          </p:cNvPr>
          <p:cNvSpPr/>
          <p:nvPr/>
        </p:nvSpPr>
        <p:spPr>
          <a:xfrm>
            <a:off x="233193" y="4663018"/>
            <a:ext cx="1993959" cy="5517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E48C3-F6AC-43F8-B85D-F8256D3ECFCD}"/>
              </a:ext>
            </a:extLst>
          </p:cNvPr>
          <p:cNvSpPr txBox="1"/>
          <p:nvPr/>
        </p:nvSpPr>
        <p:spPr>
          <a:xfrm>
            <a:off x="1525509" y="5381179"/>
            <a:ext cx="6092982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top of the gene report page has general information about the gene as well as information about orthologs, and about genetic models for that gene where applicable.</a:t>
            </a:r>
          </a:p>
        </p:txBody>
      </p:sp>
    </p:spTree>
    <p:extLst>
      <p:ext uri="{BB962C8B-B14F-4D97-AF65-F5344CB8AC3E}">
        <p14:creationId xmlns:p14="http://schemas.microsoft.com/office/powerpoint/2010/main" val="33784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72F3C-D365-4D3E-8BB8-02E6DF9DF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25" r="18184"/>
          <a:stretch/>
        </p:blipFill>
        <p:spPr>
          <a:xfrm>
            <a:off x="1261860" y="1525589"/>
            <a:ext cx="6620279" cy="3269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74F2A5-683C-4BA5-A17A-D22FC06F143B}"/>
              </a:ext>
            </a:extLst>
          </p:cNvPr>
          <p:cNvSpPr txBox="1"/>
          <p:nvPr/>
        </p:nvSpPr>
        <p:spPr>
          <a:xfrm>
            <a:off x="1663574" y="5046515"/>
            <a:ext cx="5816852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RGD stores and presents position information for multiple genomic assemblies, as well as positions on genetic and RH maps where that data exists.  Links are provided to multiple genome browsers.</a:t>
            </a:r>
          </a:p>
        </p:txBody>
      </p:sp>
    </p:spTree>
    <p:extLst>
      <p:ext uri="{BB962C8B-B14F-4D97-AF65-F5344CB8AC3E}">
        <p14:creationId xmlns:p14="http://schemas.microsoft.com/office/powerpoint/2010/main" val="33158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4F2A5-683C-4BA5-A17A-D22FC06F143B}"/>
              </a:ext>
            </a:extLst>
          </p:cNvPr>
          <p:cNvSpPr txBox="1"/>
          <p:nvPr/>
        </p:nvSpPr>
        <p:spPr>
          <a:xfrm>
            <a:off x="562823" y="3662135"/>
            <a:ext cx="8018353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Ontology annotations are the major source of information about a gene.  RGD annotates genes using Disease, Gene Ontology, Pathway and Phenotype information, and imports annotations for Gene-Chemical Interactions from the Comparative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Toxicogenomics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B383A-FDCE-48DA-8F0E-55BA6447C7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05"/>
          <a:stretch/>
        </p:blipFill>
        <p:spPr>
          <a:xfrm>
            <a:off x="455691" y="1482257"/>
            <a:ext cx="7924800" cy="20609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290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4F2A5-683C-4BA5-A17A-D22FC06F143B}"/>
              </a:ext>
            </a:extLst>
          </p:cNvPr>
          <p:cNvSpPr txBox="1"/>
          <p:nvPr/>
        </p:nvSpPr>
        <p:spPr>
          <a:xfrm>
            <a:off x="1507775" y="4780924"/>
            <a:ext cx="6037154" cy="193899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Annotation sections open to show a summary view of the terms to which the gene has been annotated.  Use the "Toggle Annotation Detail/Summary View" link to expand the display to show more information about each annotation, including a link to the originating research article.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AEA3B-ED64-429C-AEB1-43EDDF168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6" y="1133797"/>
            <a:ext cx="7820025" cy="3600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F5ED9-6FB6-4F9D-9B32-CBE1E6E821B9}"/>
              </a:ext>
            </a:extLst>
          </p:cNvPr>
          <p:cNvSpPr/>
          <p:nvPr/>
        </p:nvSpPr>
        <p:spPr>
          <a:xfrm>
            <a:off x="1305569" y="1180293"/>
            <a:ext cx="2451620" cy="25342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C2311-4293-414A-87A5-142C5CC1B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" y="2268911"/>
            <a:ext cx="8001000" cy="2352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gene(s) using… the Gene Report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CB8B-C18F-4AFA-9C8E-6BBFFD5AB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6" y="1379568"/>
            <a:ext cx="7839075" cy="3609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7D5A883-D7F8-484D-AB79-D4B416762F92}"/>
              </a:ext>
            </a:extLst>
          </p:cNvPr>
          <p:cNvSpPr/>
          <p:nvPr/>
        </p:nvSpPr>
        <p:spPr>
          <a:xfrm rot="10800000">
            <a:off x="2109001" y="2369719"/>
            <a:ext cx="1276994" cy="485139"/>
          </a:xfrm>
          <a:prstGeom prst="rightArrow">
            <a:avLst>
              <a:gd name="adj1" fmla="val 45574"/>
              <a:gd name="adj2" fmla="val 7987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5D2B7E-4B90-4296-BDA0-1635C98C35E7}"/>
              </a:ext>
            </a:extLst>
          </p:cNvPr>
          <p:cNvGrpSpPr/>
          <p:nvPr/>
        </p:nvGrpSpPr>
        <p:grpSpPr>
          <a:xfrm>
            <a:off x="1635417" y="1101277"/>
            <a:ext cx="7246922" cy="4749196"/>
            <a:chOff x="1635417" y="1101277"/>
            <a:chExt cx="7246922" cy="47491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4D1835-D78E-410B-9968-51EE83C0A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417" y="1101277"/>
              <a:ext cx="7246922" cy="47491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55A7972-459B-4DB5-8F88-F0F3BA94E0FB}"/>
                </a:ext>
              </a:extLst>
            </p:cNvPr>
            <p:cNvSpPr/>
            <p:nvPr/>
          </p:nvSpPr>
          <p:spPr>
            <a:xfrm rot="10800000">
              <a:off x="3011037" y="2637081"/>
              <a:ext cx="1276994" cy="485139"/>
            </a:xfrm>
            <a:prstGeom prst="rightArrow">
              <a:avLst>
                <a:gd name="adj1" fmla="val 45574"/>
                <a:gd name="adj2" fmla="val 7987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0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B8A29-8AB4-4EF8-97B2-6ECF4C68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4" y="5812139"/>
            <a:ext cx="1255254" cy="91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1C526-28CC-4DD2-A630-4251E41A4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26" y="5931078"/>
            <a:ext cx="1213245" cy="779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4CF6C7-5AFE-4B06-91E9-48C3758EDF65}"/>
              </a:ext>
            </a:extLst>
          </p:cNvPr>
          <p:cNvSpPr txBox="1">
            <a:spLocks/>
          </p:cNvSpPr>
          <p:nvPr/>
        </p:nvSpPr>
        <p:spPr>
          <a:xfrm>
            <a:off x="233606" y="-51312"/>
            <a:ext cx="8676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Examining your favorite genes using… OLGA and the Toolbox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62D31-35B7-42C6-9FA6-08485A19E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6" y="1680647"/>
            <a:ext cx="8461868" cy="30674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FF013A-EDB3-47C9-B725-2797BECAD173}"/>
              </a:ext>
            </a:extLst>
          </p:cNvPr>
          <p:cNvSpPr/>
          <p:nvPr/>
        </p:nvSpPr>
        <p:spPr>
          <a:xfrm>
            <a:off x="1942798" y="3429000"/>
            <a:ext cx="1307397" cy="85328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7AC44-9C25-4C67-AC04-48E80F513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893580"/>
            <a:ext cx="6953250" cy="23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3FE6C6-1D88-4941-9629-633283E69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87" y="3566973"/>
            <a:ext cx="3898081" cy="2362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0A61B1-1D0E-4F8B-AF28-3C0D3FF46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53" y="2832552"/>
            <a:ext cx="6304894" cy="28994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6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575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Examining your favorite gene(s) using RGD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Jennifer</dc:creator>
  <cp:lastModifiedBy>Smith, Jennifer</cp:lastModifiedBy>
  <cp:revision>33</cp:revision>
  <dcterms:created xsi:type="dcterms:W3CDTF">2019-07-30T20:40:30Z</dcterms:created>
  <dcterms:modified xsi:type="dcterms:W3CDTF">2019-07-31T20:10:11Z</dcterms:modified>
</cp:coreProperties>
</file>