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3563" t="82118" r="2634" b="3993"/>
          <a:stretch/>
        </p:blipFill>
        <p:spPr>
          <a:xfrm>
            <a:off x="-12700" y="1588"/>
            <a:ext cx="12204700" cy="101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14361" t="19098" r="62157" b="32812"/>
          <a:stretch/>
        </p:blipFill>
        <p:spPr>
          <a:xfrm>
            <a:off x="0" y="-7937"/>
            <a:ext cx="890670" cy="10255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416800" y="311448"/>
            <a:ext cx="471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Workshop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SASIG 2017 | Porto (20 a 22 de Novembro 2017)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3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551"/>
            <a:ext cx="10515600" cy="49494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3563" t="82118" r="2634" b="3993"/>
          <a:stretch/>
        </p:blipFill>
        <p:spPr>
          <a:xfrm>
            <a:off x="-12700" y="1588"/>
            <a:ext cx="12204700" cy="101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14361" t="19098" r="62157" b="32812"/>
          <a:stretch/>
        </p:blipFill>
        <p:spPr>
          <a:xfrm>
            <a:off x="0" y="-7937"/>
            <a:ext cx="890670" cy="10255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80678" y="474286"/>
            <a:ext cx="4210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bg1"/>
                </a:solidFill>
              </a:rPr>
              <a:t>Workshop</a:t>
            </a:r>
          </a:p>
          <a:p>
            <a:r>
              <a:rPr lang="pt-PT" sz="1600" dirty="0" smtClean="0">
                <a:solidFill>
                  <a:schemeClr val="bg1"/>
                </a:solidFill>
              </a:rPr>
              <a:t>SASIG 2017 | Porto (20 a 22 de Novembro 2017)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23"/>
            <a:ext cx="10515600" cy="990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36A0-2BDC-4BF5-B2B5-B027F052F45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AADB-CEA2-4C65-AA50-3258B919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mo-ev-ai.municipia.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31273"/>
          </a:xfrm>
        </p:spPr>
        <p:txBody>
          <a:bodyPr>
            <a:normAutofit/>
          </a:bodyPr>
          <a:lstStyle/>
          <a:p>
            <a:r>
              <a:rPr lang="pt-PT" dirty="0" err="1"/>
              <a:t>Geoprocessamento</a:t>
            </a:r>
            <a:r>
              <a:rPr lang="pt-PT" dirty="0"/>
              <a:t> de áreas de influência com GRASS GIS na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3636"/>
            <a:ext cx="9144000" cy="904164"/>
          </a:xfrm>
        </p:spPr>
        <p:txBody>
          <a:bodyPr/>
          <a:lstStyle/>
          <a:p>
            <a:r>
              <a:rPr lang="pt-PT" dirty="0" smtClean="0"/>
              <a:t>Nelson </a:t>
            </a:r>
            <a:r>
              <a:rPr lang="pt-PT" dirty="0" smtClean="0"/>
              <a:t>Mileu (nmileu@municipia.pt)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461459"/>
            <a:ext cx="10515600" cy="1715503"/>
          </a:xfrm>
        </p:spPr>
        <p:txBody>
          <a:bodyPr/>
          <a:lstStyle/>
          <a:p>
            <a:pPr marL="0" indent="0" algn="just">
              <a:buNone/>
            </a:pPr>
            <a:r>
              <a:rPr lang="en-US" i="1" dirty="0" smtClean="0"/>
              <a:t>“contribute </a:t>
            </a:r>
            <a:r>
              <a:rPr lang="en-US" i="1" dirty="0"/>
              <a:t>for better decision making, concerning the optimization of public resources (</a:t>
            </a:r>
            <a:r>
              <a:rPr lang="en-US" i="1" dirty="0" smtClean="0"/>
              <a:t>e.g. financial </a:t>
            </a:r>
            <a:r>
              <a:rPr lang="en-US" i="1" dirty="0"/>
              <a:t>and human) in local administrations regarding management of urban green infrastructure</a:t>
            </a:r>
            <a:r>
              <a:rPr lang="en-US" i="1" dirty="0" smtClean="0"/>
              <a:t>.”*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799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*Fernando Cruz; </a:t>
            </a:r>
            <a:r>
              <a:rPr lang="en-US" sz="1200" dirty="0" err="1" smtClean="0"/>
              <a:t>Nuno</a:t>
            </a:r>
            <a:r>
              <a:rPr lang="en-US" sz="1200" dirty="0" smtClean="0"/>
              <a:t> </a:t>
            </a:r>
            <a:r>
              <a:rPr lang="en-US" sz="1200" dirty="0"/>
              <a:t>Miguel </a:t>
            </a:r>
            <a:r>
              <a:rPr lang="en-US" sz="1200" dirty="0" smtClean="0"/>
              <a:t>David &amp; </a:t>
            </a:r>
            <a:r>
              <a:rPr lang="en-US" sz="1200" dirty="0"/>
              <a:t>Nelson </a:t>
            </a:r>
            <a:r>
              <a:rPr lang="en-US" sz="1200" dirty="0" err="1" smtClean="0"/>
              <a:t>Mileu</a:t>
            </a:r>
            <a:r>
              <a:rPr lang="en-US" sz="1200" dirty="0"/>
              <a:t> (2017). PLANNING OF URBAN GREEN AREAS BASED ON </a:t>
            </a:r>
            <a:r>
              <a:rPr lang="en-US" sz="1200" dirty="0" smtClean="0"/>
              <a:t>GIS TOOLS, </a:t>
            </a:r>
            <a:r>
              <a:rPr lang="en-US" sz="1200" dirty="0" err="1" smtClean="0"/>
              <a:t>Atas</a:t>
            </a:r>
            <a:r>
              <a:rPr lang="en-US" sz="1200" dirty="0" smtClean="0"/>
              <a:t> do </a:t>
            </a:r>
            <a:r>
              <a:rPr lang="en-US" sz="1200" dirty="0" err="1" smtClean="0"/>
              <a:t>Congresso</a:t>
            </a:r>
            <a:r>
              <a:rPr lang="en-US" sz="1200" dirty="0" smtClean="0"/>
              <a:t> AESOP, </a:t>
            </a:r>
            <a:r>
              <a:rPr lang="en-US" sz="1200" dirty="0" err="1" smtClean="0"/>
              <a:t>Universidade</a:t>
            </a:r>
            <a:r>
              <a:rPr lang="en-US" sz="1200" dirty="0" smtClean="0"/>
              <a:t> de </a:t>
            </a:r>
            <a:r>
              <a:rPr lang="en-US" sz="1200" dirty="0" err="1" smtClean="0"/>
              <a:t>Lisboa</a:t>
            </a:r>
            <a:r>
              <a:rPr lang="en-US" sz="1200" dirty="0" smtClean="0"/>
              <a:t>, </a:t>
            </a:r>
            <a:r>
              <a:rPr lang="en-US" sz="1200" dirty="0" err="1" smtClean="0"/>
              <a:t>Lisboa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8631" y="1935768"/>
            <a:ext cx="824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/>
              <a:t>Calcular áreas de influência a um elemento com recurso ao GRASS GIS </a:t>
            </a:r>
            <a:r>
              <a:rPr lang="pt-PT" sz="3600" dirty="0"/>
              <a:t>na </a:t>
            </a:r>
            <a:r>
              <a:rPr lang="pt-PT" sz="3600" dirty="0" smtClean="0"/>
              <a:t>web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777" t="10588" r="20910" b="11240"/>
          <a:stretch/>
        </p:blipFill>
        <p:spPr>
          <a:xfrm>
            <a:off x="8900134" y="1142474"/>
            <a:ext cx="2997166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Metodologia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799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*Fernando Cruz; </a:t>
            </a:r>
            <a:r>
              <a:rPr lang="en-US" sz="1200" dirty="0" err="1" smtClean="0"/>
              <a:t>Nuno</a:t>
            </a:r>
            <a:r>
              <a:rPr lang="en-US" sz="1200" dirty="0" smtClean="0"/>
              <a:t> </a:t>
            </a:r>
            <a:r>
              <a:rPr lang="en-US" sz="1200" dirty="0"/>
              <a:t>Miguel </a:t>
            </a:r>
            <a:r>
              <a:rPr lang="en-US" sz="1200" dirty="0" smtClean="0"/>
              <a:t>David &amp; </a:t>
            </a:r>
            <a:r>
              <a:rPr lang="en-US" sz="1200" dirty="0"/>
              <a:t>Nelson </a:t>
            </a:r>
            <a:r>
              <a:rPr lang="en-US" sz="1200" dirty="0" err="1" smtClean="0"/>
              <a:t>Mileu</a:t>
            </a:r>
            <a:r>
              <a:rPr lang="en-US" sz="1200" dirty="0"/>
              <a:t> (2017). PLANNING OF URBAN GREEN AREAS BASED ON </a:t>
            </a:r>
            <a:r>
              <a:rPr lang="en-US" sz="1200" dirty="0" smtClean="0"/>
              <a:t>GIS TOOLS, </a:t>
            </a:r>
            <a:r>
              <a:rPr lang="en-US" sz="1200" dirty="0" err="1" smtClean="0"/>
              <a:t>Atas</a:t>
            </a:r>
            <a:r>
              <a:rPr lang="en-US" sz="1200" dirty="0" smtClean="0"/>
              <a:t> do </a:t>
            </a:r>
            <a:r>
              <a:rPr lang="en-US" sz="1200" dirty="0" err="1" smtClean="0"/>
              <a:t>Congresso</a:t>
            </a:r>
            <a:r>
              <a:rPr lang="en-US" sz="1200" dirty="0" smtClean="0"/>
              <a:t> AESOP, </a:t>
            </a:r>
            <a:r>
              <a:rPr lang="en-US" sz="1200" dirty="0" err="1" smtClean="0"/>
              <a:t>Universidade</a:t>
            </a:r>
            <a:r>
              <a:rPr lang="en-US" sz="1200" dirty="0" smtClean="0"/>
              <a:t> de </a:t>
            </a:r>
            <a:r>
              <a:rPr lang="en-US" sz="1200" dirty="0" err="1" smtClean="0"/>
              <a:t>Lisboa</a:t>
            </a:r>
            <a:r>
              <a:rPr lang="en-US" sz="1200" dirty="0" smtClean="0"/>
              <a:t>, </a:t>
            </a:r>
            <a:r>
              <a:rPr lang="en-US" sz="1200" dirty="0" err="1" smtClean="0"/>
              <a:t>Lisboa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Flowchart: Data 6"/>
          <p:cNvSpPr/>
          <p:nvPr/>
        </p:nvSpPr>
        <p:spPr>
          <a:xfrm>
            <a:off x="287754" y="1747587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Topografia</a:t>
            </a:r>
            <a:endParaRPr lang="en-US" sz="1200" dirty="0"/>
          </a:p>
        </p:txBody>
      </p:sp>
      <p:sp>
        <p:nvSpPr>
          <p:cNvPr id="8" name="Flowchart: Data 7"/>
          <p:cNvSpPr/>
          <p:nvPr/>
        </p:nvSpPr>
        <p:spPr>
          <a:xfrm>
            <a:off x="79207" y="3317246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Espaços públicos</a:t>
            </a:r>
            <a:endParaRPr lang="en-US" sz="1200" dirty="0"/>
          </a:p>
        </p:txBody>
      </p:sp>
      <p:sp>
        <p:nvSpPr>
          <p:cNvPr id="9" name="Flowchart: Data 8"/>
          <p:cNvSpPr/>
          <p:nvPr/>
        </p:nvSpPr>
        <p:spPr>
          <a:xfrm>
            <a:off x="2281993" y="2512626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Topografia_Espaços</a:t>
            </a:r>
            <a:r>
              <a:rPr lang="pt-PT" sz="1200" dirty="0" smtClean="0"/>
              <a:t> públicos</a:t>
            </a:r>
            <a:endParaRPr lang="en-US" sz="1200" dirty="0"/>
          </a:p>
        </p:txBody>
      </p:sp>
      <p:sp>
        <p:nvSpPr>
          <p:cNvPr id="10" name="Flowchart: Data 9"/>
          <p:cNvSpPr/>
          <p:nvPr/>
        </p:nvSpPr>
        <p:spPr>
          <a:xfrm>
            <a:off x="4319850" y="2512626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Raster</a:t>
            </a:r>
            <a:endParaRPr lang="pt-PT" sz="1200" dirty="0" smtClean="0"/>
          </a:p>
          <a:p>
            <a:pPr algn="ctr"/>
            <a:r>
              <a:rPr lang="pt-PT" sz="1200" dirty="0" err="1" smtClean="0"/>
              <a:t>Topo_EspPub</a:t>
            </a:r>
            <a:endParaRPr lang="en-US" sz="1200" dirty="0"/>
          </a:p>
        </p:txBody>
      </p:sp>
      <p:sp>
        <p:nvSpPr>
          <p:cNvPr id="11" name="Flowchart: Data 10"/>
          <p:cNvSpPr/>
          <p:nvPr/>
        </p:nvSpPr>
        <p:spPr>
          <a:xfrm>
            <a:off x="6427868" y="2511043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Superfície acumulada</a:t>
            </a:r>
            <a:endParaRPr lang="en-US" sz="1200" dirty="0"/>
          </a:p>
        </p:txBody>
      </p:sp>
      <p:sp>
        <p:nvSpPr>
          <p:cNvPr id="12" name="Flowchart: Data 11"/>
          <p:cNvSpPr/>
          <p:nvPr/>
        </p:nvSpPr>
        <p:spPr>
          <a:xfrm>
            <a:off x="6030058" y="4048518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Espaços verdes existentes</a:t>
            </a:r>
            <a:endParaRPr lang="en-US" sz="1200" dirty="0"/>
          </a:p>
        </p:txBody>
      </p:sp>
      <p:sp>
        <p:nvSpPr>
          <p:cNvPr id="13" name="Flowchart: Data 12"/>
          <p:cNvSpPr/>
          <p:nvPr/>
        </p:nvSpPr>
        <p:spPr>
          <a:xfrm>
            <a:off x="8336879" y="3255643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Distâncias de influência aos espaços verdes</a:t>
            </a:r>
            <a:endParaRPr lang="en-US" sz="1200" dirty="0"/>
          </a:p>
        </p:txBody>
      </p:sp>
      <p:sp>
        <p:nvSpPr>
          <p:cNvPr id="14" name="Flowchart: Data 13"/>
          <p:cNvSpPr/>
          <p:nvPr/>
        </p:nvSpPr>
        <p:spPr>
          <a:xfrm>
            <a:off x="7939069" y="4873330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BGRI</a:t>
            </a:r>
            <a:endParaRPr lang="en-US" sz="1200" dirty="0"/>
          </a:p>
        </p:txBody>
      </p:sp>
      <p:sp>
        <p:nvSpPr>
          <p:cNvPr id="15" name="Flowchart: Data 14"/>
          <p:cNvSpPr/>
          <p:nvPr/>
        </p:nvSpPr>
        <p:spPr>
          <a:xfrm>
            <a:off x="10049893" y="3986236"/>
            <a:ext cx="2037347" cy="77002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Áreas de </a:t>
            </a:r>
            <a:r>
              <a:rPr lang="pt-PT" sz="1200" dirty="0"/>
              <a:t>influência aos espaços </a:t>
            </a:r>
            <a:r>
              <a:rPr lang="pt-PT" sz="1200" dirty="0" smtClean="0"/>
              <a:t>verdes</a:t>
            </a:r>
            <a:endParaRPr lang="en-US" sz="1200" dirty="0"/>
          </a:p>
        </p:txBody>
      </p:sp>
      <p:cxnSp>
        <p:nvCxnSpPr>
          <p:cNvPr id="17" name="Elbow Connector 16"/>
          <p:cNvCxnSpPr>
            <a:stCxn id="7" idx="4"/>
            <a:endCxn id="9" idx="2"/>
          </p:cNvCxnSpPr>
          <p:nvPr/>
        </p:nvCxnSpPr>
        <p:spPr>
          <a:xfrm rot="16200000" flipH="1">
            <a:off x="1706064" y="2117972"/>
            <a:ext cx="380029" cy="1179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9" idx="2"/>
          </p:cNvCxnSpPr>
          <p:nvPr/>
        </p:nvCxnSpPr>
        <p:spPr>
          <a:xfrm rot="5400000" flipH="1" flipV="1">
            <a:off x="1683867" y="2515386"/>
            <a:ext cx="419609" cy="11841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5"/>
            <a:endCxn id="10" idx="2"/>
          </p:cNvCxnSpPr>
          <p:nvPr/>
        </p:nvCxnSpPr>
        <p:spPr>
          <a:xfrm>
            <a:off x="4115605" y="2897637"/>
            <a:ext cx="407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5"/>
            <a:endCxn id="11" idx="2"/>
          </p:cNvCxnSpPr>
          <p:nvPr/>
        </p:nvCxnSpPr>
        <p:spPr>
          <a:xfrm flipV="1">
            <a:off x="6153462" y="2896054"/>
            <a:ext cx="478141" cy="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3" idx="2"/>
          </p:cNvCxnSpPr>
          <p:nvPr/>
        </p:nvCxnSpPr>
        <p:spPr>
          <a:xfrm rot="5400000" flipH="1" flipV="1">
            <a:off x="7692608" y="3200512"/>
            <a:ext cx="407864" cy="12881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2"/>
          </p:cNvCxnSpPr>
          <p:nvPr/>
        </p:nvCxnSpPr>
        <p:spPr>
          <a:xfrm rot="16200000" flipH="1">
            <a:off x="7711915" y="2811955"/>
            <a:ext cx="359590" cy="12978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3"/>
            <a:endCxn id="15" idx="2"/>
          </p:cNvCxnSpPr>
          <p:nvPr/>
        </p:nvCxnSpPr>
        <p:spPr>
          <a:xfrm rot="16200000" flipH="1">
            <a:off x="9529932" y="3647550"/>
            <a:ext cx="345583" cy="1101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0"/>
            <a:endCxn id="15" idx="2"/>
          </p:cNvCxnSpPr>
          <p:nvPr/>
        </p:nvCxnSpPr>
        <p:spPr>
          <a:xfrm rot="5400000" flipH="1" flipV="1">
            <a:off x="9456511" y="4076214"/>
            <a:ext cx="502083" cy="109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ne Callout 2 (Border and Accent Bar) 40"/>
          <p:cNvSpPr/>
          <p:nvPr/>
        </p:nvSpPr>
        <p:spPr>
          <a:xfrm>
            <a:off x="4668253" y="1687516"/>
            <a:ext cx="914400" cy="39612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446"/>
              <a:gd name="adj6" fmla="val -3263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vector</a:t>
            </a:r>
            <a:r>
              <a:rPr lang="pt-PT" sz="1200" dirty="0" smtClean="0"/>
              <a:t> 2 </a:t>
            </a:r>
            <a:r>
              <a:rPr lang="pt-PT" sz="1200" dirty="0" err="1" smtClean="0"/>
              <a:t>raster</a:t>
            </a:r>
            <a:endParaRPr lang="en-US" sz="1200" dirty="0"/>
          </a:p>
        </p:txBody>
      </p:sp>
      <p:sp>
        <p:nvSpPr>
          <p:cNvPr id="42" name="Line Callout 2 (Border and Accent Bar) 41"/>
          <p:cNvSpPr/>
          <p:nvPr/>
        </p:nvSpPr>
        <p:spPr>
          <a:xfrm>
            <a:off x="6769564" y="1694572"/>
            <a:ext cx="914400" cy="39612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446"/>
              <a:gd name="adj6" fmla="val -3263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cost</a:t>
            </a:r>
            <a:r>
              <a:rPr lang="pt-PT" sz="1200" dirty="0" smtClean="0"/>
              <a:t> </a:t>
            </a:r>
            <a:r>
              <a:rPr lang="pt-PT" sz="1200" dirty="0" err="1" smtClean="0"/>
              <a:t>distance</a:t>
            </a:r>
            <a:endParaRPr lang="en-US" sz="1200" dirty="0"/>
          </a:p>
        </p:txBody>
      </p:sp>
      <p:sp>
        <p:nvSpPr>
          <p:cNvPr id="43" name="Line Callout 2 (Border and Accent Bar) 42"/>
          <p:cNvSpPr/>
          <p:nvPr/>
        </p:nvSpPr>
        <p:spPr>
          <a:xfrm>
            <a:off x="4785776" y="4056312"/>
            <a:ext cx="914400" cy="39612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130"/>
              <a:gd name="adj6" fmla="val 2691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reclass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0800000">
            <a:off x="847406" y="2753550"/>
            <a:ext cx="5604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U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10800000">
            <a:off x="8705063" y="4230200"/>
            <a:ext cx="5604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35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799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*Fernando Cruz; </a:t>
            </a:r>
            <a:r>
              <a:rPr lang="en-US" sz="1200" dirty="0" err="1" smtClean="0"/>
              <a:t>Nuno</a:t>
            </a:r>
            <a:r>
              <a:rPr lang="en-US" sz="1200" dirty="0" smtClean="0"/>
              <a:t> </a:t>
            </a:r>
            <a:r>
              <a:rPr lang="en-US" sz="1200" dirty="0"/>
              <a:t>Miguel </a:t>
            </a:r>
            <a:r>
              <a:rPr lang="en-US" sz="1200" dirty="0" smtClean="0"/>
              <a:t>David &amp; </a:t>
            </a:r>
            <a:r>
              <a:rPr lang="en-US" sz="1200" dirty="0"/>
              <a:t>Nelson </a:t>
            </a:r>
            <a:r>
              <a:rPr lang="en-US" sz="1200" dirty="0" err="1" smtClean="0"/>
              <a:t>Mileu</a:t>
            </a:r>
            <a:r>
              <a:rPr lang="en-US" sz="1200" dirty="0"/>
              <a:t> (2017). PLANNING OF URBAN GREEN AREAS BASED ON </a:t>
            </a:r>
            <a:r>
              <a:rPr lang="en-US" sz="1200" dirty="0" smtClean="0"/>
              <a:t>GIS TOOLS, </a:t>
            </a:r>
            <a:r>
              <a:rPr lang="en-US" sz="1200" dirty="0" err="1" smtClean="0"/>
              <a:t>Atas</a:t>
            </a:r>
            <a:r>
              <a:rPr lang="en-US" sz="1200" dirty="0" smtClean="0"/>
              <a:t> do </a:t>
            </a:r>
            <a:r>
              <a:rPr lang="en-US" sz="1200" dirty="0" err="1" smtClean="0"/>
              <a:t>Congresso</a:t>
            </a:r>
            <a:r>
              <a:rPr lang="en-US" sz="1200" dirty="0" smtClean="0"/>
              <a:t> AESOP, </a:t>
            </a:r>
            <a:r>
              <a:rPr lang="en-US" sz="1200" dirty="0" err="1" smtClean="0"/>
              <a:t>Universidade</a:t>
            </a:r>
            <a:r>
              <a:rPr lang="en-US" sz="1200" dirty="0" smtClean="0"/>
              <a:t> de </a:t>
            </a:r>
            <a:r>
              <a:rPr lang="en-US" sz="1200" dirty="0" err="1" smtClean="0"/>
              <a:t>Lisboa</a:t>
            </a:r>
            <a:r>
              <a:rPr lang="en-US" sz="1200" dirty="0" smtClean="0"/>
              <a:t>, </a:t>
            </a:r>
            <a:r>
              <a:rPr lang="en-US" sz="1200" dirty="0" err="1" smtClean="0"/>
              <a:t>Lisboa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82" y="1713618"/>
            <a:ext cx="8957835" cy="37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Processar!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3694"/>
          <a:stretch/>
        </p:blipFill>
        <p:spPr>
          <a:xfrm>
            <a:off x="930443" y="995468"/>
            <a:ext cx="10427368" cy="56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86"/>
          <a:stretch/>
        </p:blipFill>
        <p:spPr>
          <a:xfrm>
            <a:off x="978567" y="1022526"/>
            <a:ext cx="10379242" cy="56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201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Geoprocessamento de áreas de influência com GRASS GIS na Web</vt:lpstr>
      <vt:lpstr>Objetivo</vt:lpstr>
      <vt:lpstr>Metodologia</vt:lpstr>
      <vt:lpstr>Arquitetura</vt:lpstr>
      <vt:lpstr>Processar!</vt:lpstr>
      <vt:lpstr>Resultados…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GeoOrchestra</dc:title>
  <dc:creator>Administrator</dc:creator>
  <cp:lastModifiedBy>Administrator</cp:lastModifiedBy>
  <cp:revision>73</cp:revision>
  <dcterms:created xsi:type="dcterms:W3CDTF">2017-11-16T12:24:44Z</dcterms:created>
  <dcterms:modified xsi:type="dcterms:W3CDTF">2017-11-20T17:17:21Z</dcterms:modified>
</cp:coreProperties>
</file>