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notesMasterIdLst>
    <p:notesMasterId r:id="rId7"/>
  </p:notesMasterIdLst>
  <p:handoutMasterIdLst>
    <p:handoutMasterId r:id="rId8"/>
  </p:handoutMasterIdLst>
  <p:sldIdLst>
    <p:sldId id="256" r:id="rId2"/>
    <p:sldId id="262" r:id="rId3"/>
    <p:sldId id="257" r:id="rId4"/>
    <p:sldId id="261" r:id="rId5"/>
    <p:sldId id="258" r:id="rId6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1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B09565C-C87B-405E-B146-960A1F923821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20431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8EC9CE-CB5F-477F-92D5-2ADBD44C3C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5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AFDB686-73C3-4775-B55F-1A32438773B4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CD25E-08CA-4A46-BC6C-D67AC2EBC0C4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892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CD25E-08CA-4A46-BC6C-D67AC2EBC0C4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CD25E-08CA-4A46-BC6C-D67AC2EBC0C4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930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D1CDFB-02AD-4842-B0DD-8CFD4D1BACF8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1531E4-E51B-44D6-8157-ADF2D9156C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3085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0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4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6396E8-C3A4-4C19-B7C6-30B1341F6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8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6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EC975A-A571-4916-A640-8A893892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98A015-B7E5-486B-9991-0E24C275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484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1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0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4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ostgis.net/docs/RT_referenc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is.refractions.net/docs/using_raster.xml.html#RT_Raster_Load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calisto/workshop-postgis-rast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PostGIS</a:t>
            </a:r>
            <a:r>
              <a:rPr lang="en-US" dirty="0" smtClean="0"/>
              <a:t> Raster</a:t>
            </a:r>
            <a:endParaRPr lang="nl-NL" dirty="0"/>
          </a:p>
        </p:txBody>
      </p:sp>
      <p:sp>
        <p:nvSpPr>
          <p:cNvPr id="3" name="Subtitle 7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Luis Calisto &amp; Andre Mano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96886" y="676307"/>
            <a:ext cx="1948544" cy="222726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2" descr="Resultado de imagem para postg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460" y="836604"/>
            <a:ext cx="3439127" cy="202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93914" y="1936332"/>
            <a:ext cx="8955381" cy="47969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00794" indent="-100794" algn="l" defTabSz="1007943" rtl="0" eaLnBrk="1" latinLnBrk="0" hangingPunct="1">
              <a:lnSpc>
                <a:spcPct val="90000"/>
              </a:lnSpc>
              <a:spcBef>
                <a:spcPts val="1323"/>
              </a:spcBef>
              <a:spcAft>
                <a:spcPts val="22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20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3336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4925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6513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102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1253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3299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345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391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Arial" pitchFamily="34"/>
                <a:cs typeface="Arial" pitchFamily="34"/>
              </a:rPr>
              <a:t>“I tried </a:t>
            </a:r>
            <a:r>
              <a:rPr lang="en-US" sz="3200" dirty="0" err="1" smtClean="0">
                <a:latin typeface="Arial" pitchFamily="34"/>
                <a:cs typeface="Arial" pitchFamily="34"/>
              </a:rPr>
              <a:t>PostGIS</a:t>
            </a:r>
            <a:r>
              <a:rPr lang="en-US" sz="3200" dirty="0" smtClean="0">
                <a:latin typeface="Arial" pitchFamily="34"/>
                <a:cs typeface="Arial" pitchFamily="34"/>
              </a:rPr>
              <a:t> but doesn’t work !!!!!!!!!”</a:t>
            </a:r>
            <a:endParaRPr lang="en-US" sz="3200" dirty="0">
              <a:latin typeface="Arial" pitchFamily="34"/>
              <a:cs typeface="Arial" pitchFamily="34"/>
            </a:endParaRPr>
          </a:p>
          <a:p>
            <a:endParaRPr lang="en-US" sz="1800" dirty="0" smtClean="0">
              <a:latin typeface="Arial" pitchFamily="34"/>
              <a:cs typeface="Arial" pitchFamily="34"/>
            </a:endParaRPr>
          </a:p>
          <a:p>
            <a:pPr algn="ctr"/>
            <a:endParaRPr lang="en-US" sz="1800" dirty="0" smtClean="0">
              <a:latin typeface="Arial" pitchFamily="34"/>
              <a:cs typeface="Arial" pitchFamily="34"/>
            </a:endParaRPr>
          </a:p>
          <a:p>
            <a:pPr algn="ctr"/>
            <a:endParaRPr lang="en-US" sz="1800" dirty="0" smtClean="0">
              <a:latin typeface="Arial" pitchFamily="34"/>
              <a:cs typeface="Arial" pitchFamily="34"/>
            </a:endParaRPr>
          </a:p>
          <a:p>
            <a:pPr algn="ctr"/>
            <a:endParaRPr lang="en-US" sz="1800" dirty="0">
              <a:latin typeface="Arial" pitchFamily="34"/>
              <a:cs typeface="Arial" pitchFamily="34"/>
            </a:endParaRPr>
          </a:p>
          <a:p>
            <a:pPr algn="ctr"/>
            <a:endParaRPr lang="en-US" sz="1800" dirty="0" smtClean="0">
              <a:latin typeface="Arial" pitchFamily="34"/>
              <a:cs typeface="Arial" pitchFamily="34"/>
            </a:endParaRPr>
          </a:p>
          <a:p>
            <a:pPr algn="ctr"/>
            <a:endParaRPr lang="en-US" sz="1800" dirty="0" smtClean="0">
              <a:latin typeface="Arial" pitchFamily="34"/>
              <a:cs typeface="Arial" pitchFamily="34"/>
            </a:endParaRPr>
          </a:p>
          <a:p>
            <a:pPr algn="ctr"/>
            <a:endParaRPr lang="en-US" sz="1800" dirty="0">
              <a:latin typeface="Arial" pitchFamily="34"/>
              <a:cs typeface="Arial" pitchFamily="34"/>
            </a:endParaRPr>
          </a:p>
          <a:p>
            <a:pPr algn="ctr"/>
            <a:endParaRPr lang="en-US" sz="1800" dirty="0" smtClean="0">
              <a:latin typeface="Arial" pitchFamily="34"/>
              <a:cs typeface="Arial" pitchFamily="34"/>
            </a:endParaRPr>
          </a:p>
          <a:p>
            <a:pPr marL="0" indent="0" algn="ctr">
              <a:buNone/>
            </a:pPr>
            <a:r>
              <a:rPr lang="en-US" sz="3200" dirty="0" smtClean="0">
                <a:latin typeface="Arial" pitchFamily="34"/>
                <a:cs typeface="Arial" pitchFamily="34"/>
              </a:rPr>
              <a:t>Why do I need </a:t>
            </a:r>
            <a:r>
              <a:rPr lang="en-US" sz="3200" dirty="0" err="1" smtClean="0">
                <a:latin typeface="Arial" pitchFamily="34"/>
                <a:cs typeface="Arial" pitchFamily="34"/>
              </a:rPr>
              <a:t>PostGIS</a:t>
            </a:r>
            <a:r>
              <a:rPr lang="en-US" sz="3200" dirty="0" smtClean="0">
                <a:latin typeface="Arial" pitchFamily="34"/>
                <a:cs typeface="Arial" pitchFamily="34"/>
              </a:rPr>
              <a:t> </a:t>
            </a:r>
            <a:r>
              <a:rPr lang="en-US" sz="3200" dirty="0">
                <a:latin typeface="Arial" pitchFamily="34"/>
                <a:cs typeface="Arial" pitchFamily="34"/>
              </a:rPr>
              <a:t>raster </a:t>
            </a:r>
            <a:r>
              <a:rPr lang="en-US" sz="3200" dirty="0" smtClean="0">
                <a:latin typeface="Arial" pitchFamily="34"/>
                <a:cs typeface="Arial" pitchFamily="34"/>
              </a:rPr>
              <a:t>???????</a:t>
            </a:r>
          </a:p>
        </p:txBody>
      </p:sp>
      <p:pic>
        <p:nvPicPr>
          <p:cNvPr id="1030" name="Picture 6" descr="Resultado de imagem para are you sure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555" y="2902488"/>
            <a:ext cx="2643449" cy="26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82831" y="60771"/>
            <a:ext cx="7064828" cy="945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100794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291" kern="1200" spc="-55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mtClean="0">
                <a:latin typeface="Arial" pitchFamily="34"/>
                <a:cs typeface="Arial" pitchFamily="34"/>
              </a:rPr>
              <a:t>Initial remarks</a:t>
            </a:r>
            <a:endParaRPr lang="en-US" sz="4800" dirty="0">
              <a:latin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6459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2831" y="60771"/>
            <a:ext cx="7064828" cy="945017"/>
          </a:xfrm>
        </p:spPr>
        <p:txBody>
          <a:bodyPr>
            <a:normAutofit/>
          </a:bodyPr>
          <a:lstStyle/>
          <a:p>
            <a:pPr lvl="0"/>
            <a:r>
              <a:rPr lang="en-US" sz="4800" dirty="0" smtClean="0">
                <a:latin typeface="Arial" pitchFamily="34"/>
                <a:cs typeface="Arial" pitchFamily="34"/>
              </a:rPr>
              <a:t>Initial remarks</a:t>
            </a:r>
            <a:endParaRPr lang="en-US" sz="4800" dirty="0">
              <a:latin typeface="Arial" pitchFamily="34"/>
              <a:cs typeface="Arial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38051" y="1557250"/>
            <a:ext cx="9556211" cy="551965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100794" indent="-100794" algn="l" defTabSz="1007943" rtl="0" eaLnBrk="1" latinLnBrk="0" hangingPunct="1">
              <a:lnSpc>
                <a:spcPct val="90000"/>
              </a:lnSpc>
              <a:spcBef>
                <a:spcPts val="1323"/>
              </a:spcBef>
              <a:spcAft>
                <a:spcPts val="22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20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3336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4925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6513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102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1253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3299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345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391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Arial" pitchFamily="34"/>
                <a:cs typeface="Arial" pitchFamily="34"/>
              </a:rPr>
              <a:t>- One DB for multiple users!!</a:t>
            </a:r>
          </a:p>
          <a:p>
            <a:endParaRPr lang="en-US" sz="1800" dirty="0" smtClean="0">
              <a:latin typeface="Arial" pitchFamily="34"/>
              <a:cs typeface="Arial" pitchFamily="34"/>
            </a:endParaRP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</a:t>
            </a:r>
            <a:r>
              <a:rPr lang="en-US" sz="1800" dirty="0">
                <a:latin typeface="Arial" pitchFamily="34"/>
                <a:cs typeface="Arial" pitchFamily="34"/>
              </a:rPr>
              <a:t>Raster type is different from geometry type!</a:t>
            </a:r>
          </a:p>
          <a:p>
            <a:pPr lvl="1"/>
            <a:r>
              <a:rPr lang="en-US" sz="1579" dirty="0">
                <a:latin typeface="Arial" pitchFamily="34"/>
                <a:cs typeface="Arial" pitchFamily="34"/>
              </a:rPr>
              <a:t>- The two types can work together</a:t>
            </a:r>
            <a:r>
              <a:rPr lang="en-US" sz="1579" dirty="0" smtClean="0">
                <a:latin typeface="Arial" pitchFamily="34"/>
                <a:cs typeface="Arial" pitchFamily="34"/>
              </a:rPr>
              <a:t>.</a:t>
            </a:r>
          </a:p>
          <a:p>
            <a:pPr lvl="1"/>
            <a:endParaRPr lang="en-US" sz="1579" dirty="0" smtClean="0">
              <a:latin typeface="Arial" pitchFamily="34"/>
              <a:cs typeface="Arial" pitchFamily="34"/>
            </a:endParaRP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More than 140 raster functions and growing! </a:t>
            </a:r>
            <a:r>
              <a:rPr lang="en-150" sz="1800" dirty="0" smtClean="0">
                <a:latin typeface="Arial" pitchFamily="34"/>
                <a:cs typeface="Arial" pitchFamily="34"/>
                <a:sym typeface="Wingdings" panose="05000000000000000000" pitchFamily="2" charset="2"/>
              </a:rPr>
              <a:t></a:t>
            </a:r>
            <a:r>
              <a:rPr lang="en-US" sz="1800" dirty="0" smtClean="0">
                <a:latin typeface="Arial" pitchFamily="34"/>
                <a:cs typeface="Arial" pitchFamily="34"/>
                <a:sym typeface="Wingdings" panose="05000000000000000000" pitchFamily="2" charset="2"/>
              </a:rPr>
              <a:t> </a:t>
            </a:r>
            <a:r>
              <a:rPr lang="nl-NL" sz="1800" dirty="0" smtClean="0">
                <a:latin typeface="Arial" pitchFamily="34"/>
                <a:cs typeface="Arial" pitchFamily="34"/>
                <a:sym typeface="Wingdings" panose="05000000000000000000" pitchFamily="2" charset="2"/>
                <a:hlinkClick r:id="rId4"/>
              </a:rPr>
              <a:t>https</a:t>
            </a:r>
            <a:r>
              <a:rPr lang="nl-NL" sz="1800" dirty="0">
                <a:latin typeface="Arial" pitchFamily="34"/>
                <a:cs typeface="Arial" pitchFamily="34"/>
                <a:sym typeface="Wingdings" panose="05000000000000000000" pitchFamily="2" charset="2"/>
                <a:hlinkClick r:id="rId4"/>
              </a:rPr>
              <a:t>://</a:t>
            </a:r>
            <a:r>
              <a:rPr lang="nl-NL" sz="1800" dirty="0" smtClean="0">
                <a:latin typeface="Arial" pitchFamily="34"/>
                <a:cs typeface="Arial" pitchFamily="34"/>
                <a:sym typeface="Wingdings" panose="05000000000000000000" pitchFamily="2" charset="2"/>
                <a:hlinkClick r:id="rId4"/>
              </a:rPr>
              <a:t>postgis.net/docs/RT_reference.html</a:t>
            </a:r>
            <a:endParaRPr lang="en-US" sz="1800" dirty="0">
              <a:latin typeface="Arial" pitchFamily="34"/>
              <a:cs typeface="Arial" pitchFamily="34"/>
            </a:endParaRPr>
          </a:p>
          <a:p>
            <a:pPr marL="221747" lvl="1" indent="0">
              <a:buNone/>
            </a:pPr>
            <a:r>
              <a:rPr lang="en-US" sz="1600" dirty="0" smtClean="0">
                <a:latin typeface="Arial" pitchFamily="34"/>
                <a:cs typeface="Arial" pitchFamily="34"/>
              </a:rPr>
              <a:t>	- </a:t>
            </a:r>
            <a:r>
              <a:rPr lang="en-US" sz="1600" dirty="0" err="1" smtClean="0">
                <a:latin typeface="Arial" pitchFamily="34"/>
                <a:cs typeface="Arial" pitchFamily="34"/>
              </a:rPr>
              <a:t>ST_Clip</a:t>
            </a:r>
            <a:endParaRPr lang="en-US" sz="1600" dirty="0" smtClean="0">
              <a:latin typeface="Arial" pitchFamily="34"/>
              <a:cs typeface="Arial" pitchFamily="34"/>
            </a:endParaRPr>
          </a:p>
          <a:p>
            <a:pPr marL="221747" lvl="1" indent="0">
              <a:buNone/>
            </a:pPr>
            <a:r>
              <a:rPr lang="en-US" sz="1600" dirty="0">
                <a:latin typeface="Arial" pitchFamily="34"/>
                <a:cs typeface="Arial" pitchFamily="34"/>
              </a:rPr>
              <a:t>	</a:t>
            </a:r>
            <a:r>
              <a:rPr lang="en-US" sz="1600" dirty="0" smtClean="0">
                <a:latin typeface="Arial" pitchFamily="34"/>
                <a:cs typeface="Arial" pitchFamily="34"/>
              </a:rPr>
              <a:t>- </a:t>
            </a:r>
            <a:r>
              <a:rPr lang="en-US" sz="1600" dirty="0" err="1" smtClean="0">
                <a:latin typeface="Arial" pitchFamily="34"/>
                <a:cs typeface="Arial" pitchFamily="34"/>
              </a:rPr>
              <a:t>ST_Slope</a:t>
            </a:r>
            <a:endParaRPr lang="en-US" sz="1600" dirty="0" smtClean="0">
              <a:latin typeface="Arial" pitchFamily="34"/>
              <a:cs typeface="Arial" pitchFamily="34"/>
            </a:endParaRPr>
          </a:p>
          <a:p>
            <a:pPr marL="221747" lvl="1" indent="0">
              <a:buNone/>
            </a:pPr>
            <a:r>
              <a:rPr lang="en-US" sz="1600" dirty="0">
                <a:latin typeface="Arial" pitchFamily="34"/>
                <a:cs typeface="Arial" pitchFamily="34"/>
              </a:rPr>
              <a:t>	</a:t>
            </a:r>
            <a:r>
              <a:rPr lang="en-US" sz="1600" dirty="0" smtClean="0">
                <a:latin typeface="Arial" pitchFamily="34"/>
                <a:cs typeface="Arial" pitchFamily="34"/>
              </a:rPr>
              <a:t>- </a:t>
            </a:r>
            <a:r>
              <a:rPr lang="en-US" sz="1600" dirty="0" err="1" smtClean="0">
                <a:latin typeface="Arial" pitchFamily="34"/>
                <a:cs typeface="Arial" pitchFamily="34"/>
              </a:rPr>
              <a:t>ST_Reclass</a:t>
            </a:r>
            <a:endParaRPr lang="en-US" sz="1600" dirty="0" smtClean="0">
              <a:latin typeface="Arial" pitchFamily="34"/>
              <a:cs typeface="Arial" pitchFamily="34"/>
            </a:endParaRPr>
          </a:p>
          <a:p>
            <a:pPr marL="221747" lvl="1" indent="0">
              <a:buNone/>
            </a:pPr>
            <a:r>
              <a:rPr lang="en-US" sz="1600" dirty="0">
                <a:latin typeface="Arial" pitchFamily="34"/>
                <a:cs typeface="Arial" pitchFamily="34"/>
              </a:rPr>
              <a:t>	</a:t>
            </a:r>
            <a:r>
              <a:rPr lang="en-US" sz="1600" dirty="0" smtClean="0">
                <a:latin typeface="Arial" pitchFamily="34"/>
                <a:cs typeface="Arial" pitchFamily="34"/>
              </a:rPr>
              <a:t>- </a:t>
            </a:r>
            <a:r>
              <a:rPr lang="en-US" sz="1600" dirty="0" err="1" smtClean="0">
                <a:latin typeface="Arial" pitchFamily="34"/>
                <a:cs typeface="Arial" pitchFamily="34"/>
              </a:rPr>
              <a:t>ST_MapAlgebra</a:t>
            </a:r>
            <a:r>
              <a:rPr lang="en-US" sz="1600" dirty="0" smtClean="0">
                <a:latin typeface="Arial" pitchFamily="34"/>
                <a:cs typeface="Arial" pitchFamily="34"/>
              </a:rPr>
              <a:t> </a:t>
            </a:r>
            <a:r>
              <a:rPr lang="en-150" sz="1600" dirty="0" smtClean="0">
                <a:latin typeface="Arial" pitchFamily="34"/>
                <a:cs typeface="Arial" pitchFamily="34"/>
                <a:sym typeface="Wingdings" panose="05000000000000000000" pitchFamily="2" charset="2"/>
              </a:rPr>
              <a:t></a:t>
            </a:r>
            <a:r>
              <a:rPr lang="en-US" sz="1600" dirty="0" smtClean="0">
                <a:latin typeface="Arial" pitchFamily="34"/>
                <a:cs typeface="Arial" pitchFamily="34"/>
                <a:sym typeface="Wingdings" panose="05000000000000000000" pitchFamily="2" charset="2"/>
              </a:rPr>
              <a:t> A super powerful </a:t>
            </a:r>
            <a:r>
              <a:rPr lang="en-US" sz="1600" dirty="0">
                <a:latin typeface="Arial" pitchFamily="34"/>
                <a:cs typeface="Arial" pitchFamily="34"/>
                <a:sym typeface="Wingdings" panose="05000000000000000000" pitchFamily="2" charset="2"/>
              </a:rPr>
              <a:t>tool</a:t>
            </a:r>
            <a:r>
              <a:rPr lang="en-US" sz="1600" dirty="0" smtClean="0">
                <a:latin typeface="Arial" pitchFamily="34"/>
                <a:cs typeface="Arial" pitchFamily="34"/>
                <a:sym typeface="Wingdings" panose="05000000000000000000" pitchFamily="2" charset="2"/>
              </a:rPr>
              <a:t>!!</a:t>
            </a:r>
          </a:p>
          <a:p>
            <a:pPr marL="221747" lvl="1" indent="0">
              <a:buNone/>
            </a:pPr>
            <a:endParaRPr lang="en-US" sz="1600" dirty="0" smtClean="0">
              <a:latin typeface="Arial" pitchFamily="34"/>
              <a:cs typeface="Arial" pitchFamily="34"/>
            </a:endParaRP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Supports </a:t>
            </a:r>
            <a:r>
              <a:rPr lang="en-US" sz="1800" dirty="0" err="1" smtClean="0">
                <a:latin typeface="Arial" pitchFamily="34"/>
                <a:cs typeface="Arial" pitchFamily="34"/>
              </a:rPr>
              <a:t>rasters</a:t>
            </a:r>
            <a:r>
              <a:rPr lang="en-US" sz="1800" dirty="0" smtClean="0">
                <a:latin typeface="Arial" pitchFamily="34"/>
                <a:cs typeface="Arial" pitchFamily="34"/>
              </a:rPr>
              <a:t> in-database and out-of-db.</a:t>
            </a:r>
          </a:p>
          <a:p>
            <a:pPr lvl="1"/>
            <a:r>
              <a:rPr lang="en-US" sz="1579" dirty="0" smtClean="0">
                <a:latin typeface="Arial" pitchFamily="34"/>
                <a:cs typeface="Arial" pitchFamily="34"/>
              </a:rPr>
              <a:t>- In out-of-</a:t>
            </a:r>
            <a:r>
              <a:rPr lang="en-US" sz="1579" dirty="0" err="1" smtClean="0">
                <a:latin typeface="Arial" pitchFamily="34"/>
                <a:cs typeface="Arial" pitchFamily="34"/>
              </a:rPr>
              <a:t>db</a:t>
            </a:r>
            <a:r>
              <a:rPr lang="en-US" sz="1579" dirty="0" smtClean="0">
                <a:latin typeface="Arial" pitchFamily="34"/>
                <a:cs typeface="Arial" pitchFamily="34"/>
              </a:rPr>
              <a:t> mode, raster's will be accessed by </a:t>
            </a:r>
            <a:r>
              <a:rPr lang="en-US" sz="1579" dirty="0" err="1" smtClean="0">
                <a:latin typeface="Arial" pitchFamily="34"/>
                <a:cs typeface="Arial" pitchFamily="34"/>
              </a:rPr>
              <a:t>postgresql</a:t>
            </a:r>
            <a:r>
              <a:rPr lang="en-US" sz="1579" dirty="0" smtClean="0">
                <a:latin typeface="Arial" pitchFamily="34"/>
                <a:cs typeface="Arial" pitchFamily="34"/>
              </a:rPr>
              <a:t> in read only mode!</a:t>
            </a:r>
          </a:p>
          <a:p>
            <a:endParaRPr lang="en-US" sz="1800" dirty="0" smtClean="0">
              <a:latin typeface="Arial" pitchFamily="34"/>
              <a:cs typeface="Arial" pitchFamily="34"/>
            </a:endParaRP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raster2pgsql is the way to load an existing raster into a db.</a:t>
            </a:r>
          </a:p>
          <a:p>
            <a:endParaRPr lang="en-US" sz="1800" dirty="0" smtClean="0">
              <a:latin typeface="Arial" pitchFamily="34"/>
              <a:cs typeface="Arial" pitchFamily="34"/>
            </a:endParaRP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</a:t>
            </a:r>
            <a:r>
              <a:rPr lang="en-US" sz="1800" dirty="0" err="1" smtClean="0">
                <a:latin typeface="Arial" pitchFamily="34"/>
                <a:cs typeface="Arial" pitchFamily="34"/>
              </a:rPr>
              <a:t>Gdal</a:t>
            </a:r>
            <a:r>
              <a:rPr lang="en-US" sz="1800" dirty="0" smtClean="0">
                <a:latin typeface="Arial" pitchFamily="34"/>
                <a:cs typeface="Arial" pitchFamily="34"/>
              </a:rPr>
              <a:t> supports reading </a:t>
            </a:r>
            <a:r>
              <a:rPr lang="en-US" sz="1800" dirty="0" err="1" smtClean="0">
                <a:latin typeface="Arial" pitchFamily="34"/>
                <a:cs typeface="Arial" pitchFamily="34"/>
              </a:rPr>
              <a:t>postgis</a:t>
            </a:r>
            <a:r>
              <a:rPr lang="en-US" sz="1800" dirty="0" smtClean="0">
                <a:latin typeface="Arial" pitchFamily="34"/>
                <a:cs typeface="Arial" pitchFamily="34"/>
              </a:rPr>
              <a:t> </a:t>
            </a:r>
            <a:r>
              <a:rPr lang="en-US" sz="1800" dirty="0" err="1" smtClean="0">
                <a:latin typeface="Arial" pitchFamily="34"/>
                <a:cs typeface="Arial" pitchFamily="34"/>
              </a:rPr>
              <a:t>rasters</a:t>
            </a:r>
            <a:r>
              <a:rPr lang="en-US" sz="1800" dirty="0" smtClean="0">
                <a:latin typeface="Arial" pitchFamily="34"/>
                <a:cs typeface="Arial" pitchFamily="34"/>
              </a:rPr>
              <a:t> and therefore can be used to export and access </a:t>
            </a:r>
            <a:r>
              <a:rPr lang="en-US" sz="1800" dirty="0" err="1" smtClean="0">
                <a:latin typeface="Arial" pitchFamily="34"/>
                <a:cs typeface="Arial" pitchFamily="34"/>
              </a:rPr>
              <a:t>postgis</a:t>
            </a:r>
            <a:r>
              <a:rPr lang="en-US" sz="1800" dirty="0" smtClean="0">
                <a:latin typeface="Arial" pitchFamily="34"/>
                <a:cs typeface="Arial" pitchFamily="34"/>
              </a:rPr>
              <a:t> </a:t>
            </a:r>
            <a:r>
              <a:rPr lang="en-US" sz="1800" dirty="0" err="1" smtClean="0">
                <a:latin typeface="Arial" pitchFamily="34"/>
                <a:cs typeface="Arial" pitchFamily="34"/>
              </a:rPr>
              <a:t>rasters</a:t>
            </a:r>
            <a:r>
              <a:rPr lang="en-US" sz="1800" dirty="0" smtClean="0">
                <a:latin typeface="Arial" pitchFamily="34"/>
                <a:cs typeface="Arial" pitchFamily="34"/>
              </a:rPr>
              <a:t> from outside.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696913" y="1467530"/>
            <a:ext cx="9383712" cy="5815012"/>
          </a:xfrm>
        </p:spPr>
        <p:txBody>
          <a:bodyPr>
            <a:normAutofit/>
          </a:bodyPr>
          <a:lstStyle/>
          <a:p>
            <a:pPr lvl="0" algn="l"/>
            <a:r>
              <a:rPr lang="en-US" dirty="0">
                <a:latin typeface="Arial" pitchFamily="34"/>
                <a:cs typeface="Arial" pitchFamily="34"/>
              </a:rPr>
              <a:t>Raster2pgsql</a:t>
            </a:r>
          </a:p>
          <a:p>
            <a:pPr lvl="0" algn="l"/>
            <a:r>
              <a:rPr lang="en-US" sz="2000" dirty="0">
                <a:latin typeface="Arial" pitchFamily="34"/>
                <a:cs typeface="Arial" pitchFamily="34"/>
                <a:hlinkClick r:id="rId3"/>
              </a:rPr>
              <a:t>http://postgis.refractions.net/docs/using_raster.xml.html#RT_Raster_Loader</a:t>
            </a:r>
            <a:endParaRPr lang="en-US" sz="2000" dirty="0">
              <a:latin typeface="Arial" pitchFamily="34"/>
              <a:cs typeface="Arial" pitchFamily="34"/>
            </a:endParaRPr>
          </a:p>
          <a:p>
            <a:pPr lvl="0" algn="l"/>
            <a:endParaRPr lang="en-US" sz="1800" dirty="0" smtClean="0">
              <a:latin typeface="Arial" pitchFamily="34"/>
              <a:cs typeface="Arial" pitchFamily="34"/>
            </a:endParaRPr>
          </a:p>
          <a:p>
            <a:r>
              <a:rPr lang="en-US" sz="1800" dirty="0">
                <a:latin typeface="Arial" pitchFamily="34"/>
                <a:cs typeface="Arial" pitchFamily="34"/>
              </a:rPr>
              <a:t>- s : SRID</a:t>
            </a:r>
          </a:p>
          <a:p>
            <a:r>
              <a:rPr lang="en-US" sz="1800" dirty="0">
                <a:latin typeface="Arial" pitchFamily="34"/>
                <a:cs typeface="Arial" pitchFamily="34"/>
              </a:rPr>
              <a:t>- t : tile </a:t>
            </a:r>
            <a:r>
              <a:rPr lang="en-US" sz="1800" dirty="0" smtClean="0">
                <a:latin typeface="Arial" pitchFamily="34"/>
                <a:cs typeface="Arial" pitchFamily="34"/>
              </a:rPr>
              <a:t>size</a:t>
            </a: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</a:t>
            </a:r>
            <a:r>
              <a:rPr lang="en-US" sz="1800" dirty="0" smtClean="0">
                <a:latin typeface="Arial" pitchFamily="34"/>
                <a:cs typeface="Arial" pitchFamily="34"/>
              </a:rPr>
              <a:t>d </a:t>
            </a:r>
            <a:r>
              <a:rPr lang="en-US" sz="1800" dirty="0">
                <a:latin typeface="Arial" pitchFamily="34"/>
                <a:cs typeface="Arial" pitchFamily="34"/>
              </a:rPr>
              <a:t>: </a:t>
            </a:r>
            <a:r>
              <a:rPr lang="en-US" sz="1800" dirty="0" smtClean="0">
                <a:latin typeface="Arial" pitchFamily="34"/>
                <a:cs typeface="Arial" pitchFamily="34"/>
              </a:rPr>
              <a:t>drop </a:t>
            </a:r>
            <a:r>
              <a:rPr lang="en-US" sz="1800" dirty="0">
                <a:latin typeface="Arial" pitchFamily="34"/>
                <a:cs typeface="Arial" pitchFamily="34"/>
              </a:rPr>
              <a:t>table, create new one and populate it with raster(s)</a:t>
            </a:r>
            <a:endParaRPr lang="en-US" sz="1800" dirty="0" smtClean="0">
              <a:latin typeface="Arial" pitchFamily="34"/>
              <a:cs typeface="Arial" pitchFamily="34"/>
            </a:endParaRP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R : Register raster outside BD (</a:t>
            </a:r>
            <a:r>
              <a:rPr lang="en-US" sz="1800" dirty="0" err="1" smtClean="0">
                <a:latin typeface="Arial" pitchFamily="34"/>
                <a:cs typeface="Arial" pitchFamily="34"/>
              </a:rPr>
              <a:t>filesystem</a:t>
            </a:r>
            <a:r>
              <a:rPr lang="en-US" sz="1800" dirty="0" smtClean="0">
                <a:latin typeface="Arial" pitchFamily="34"/>
                <a:cs typeface="Arial" pitchFamily="34"/>
              </a:rPr>
              <a:t>)</a:t>
            </a: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</a:t>
            </a:r>
            <a:r>
              <a:rPr lang="en-US" sz="1800" dirty="0">
                <a:latin typeface="Arial" pitchFamily="34"/>
                <a:cs typeface="Arial" pitchFamily="34"/>
              </a:rPr>
              <a:t>N : </a:t>
            </a:r>
            <a:r>
              <a:rPr lang="en-US" sz="1800" dirty="0" smtClean="0">
                <a:latin typeface="Arial" pitchFamily="34"/>
                <a:cs typeface="Arial" pitchFamily="34"/>
              </a:rPr>
              <a:t>“</a:t>
            </a:r>
            <a:r>
              <a:rPr lang="en-US" sz="1800" dirty="0">
                <a:latin typeface="Arial" pitchFamily="34"/>
                <a:cs typeface="Arial" pitchFamily="34"/>
              </a:rPr>
              <a:t>no data</a:t>
            </a:r>
            <a:r>
              <a:rPr lang="en-US" sz="1800" dirty="0" smtClean="0">
                <a:latin typeface="Arial" pitchFamily="34"/>
                <a:cs typeface="Arial" pitchFamily="34"/>
              </a:rPr>
              <a:t>” value</a:t>
            </a:r>
            <a:endParaRPr lang="en-US" sz="1800" dirty="0">
              <a:latin typeface="Arial" pitchFamily="34"/>
              <a:cs typeface="Arial" pitchFamily="34"/>
            </a:endParaRPr>
          </a:p>
          <a:p>
            <a:r>
              <a:rPr lang="en-US" sz="1800" dirty="0">
                <a:latin typeface="Arial" pitchFamily="34"/>
                <a:cs typeface="Arial" pitchFamily="34"/>
              </a:rPr>
              <a:t>- I : </a:t>
            </a:r>
            <a:r>
              <a:rPr lang="en-US" sz="1800" dirty="0" smtClean="0">
                <a:latin typeface="Arial" pitchFamily="34"/>
                <a:cs typeface="Arial" pitchFamily="34"/>
              </a:rPr>
              <a:t>Adds </a:t>
            </a:r>
            <a:r>
              <a:rPr lang="en-US" sz="1800" dirty="0">
                <a:latin typeface="Arial" pitchFamily="34"/>
                <a:cs typeface="Arial" pitchFamily="34"/>
              </a:rPr>
              <a:t>gist spatial index</a:t>
            </a:r>
          </a:p>
          <a:p>
            <a:r>
              <a:rPr lang="en-US" sz="1800" dirty="0">
                <a:latin typeface="Arial" pitchFamily="34"/>
                <a:cs typeface="Arial" pitchFamily="34"/>
              </a:rPr>
              <a:t>- C : Apply raster constraints -- </a:t>
            </a:r>
            <a:r>
              <a:rPr lang="en-US" sz="1800" dirty="0" err="1">
                <a:latin typeface="Arial" pitchFamily="34"/>
                <a:cs typeface="Arial" pitchFamily="34"/>
              </a:rPr>
              <a:t>srid</a:t>
            </a:r>
            <a:r>
              <a:rPr lang="en-US" sz="1800" dirty="0">
                <a:latin typeface="Arial" pitchFamily="34"/>
                <a:cs typeface="Arial" pitchFamily="34"/>
              </a:rPr>
              <a:t>, </a:t>
            </a:r>
            <a:r>
              <a:rPr lang="en-US" sz="1800" dirty="0" err="1">
                <a:latin typeface="Arial" pitchFamily="34"/>
                <a:cs typeface="Arial" pitchFamily="34"/>
              </a:rPr>
              <a:t>pixelsize</a:t>
            </a:r>
            <a:r>
              <a:rPr lang="en-US" sz="1800" dirty="0">
                <a:latin typeface="Arial" pitchFamily="34"/>
                <a:cs typeface="Arial" pitchFamily="34"/>
              </a:rPr>
              <a:t> etc. to ensure raster is properly registered in </a:t>
            </a:r>
            <a:r>
              <a:rPr lang="en-US" sz="1800" dirty="0" err="1">
                <a:latin typeface="Arial" pitchFamily="34"/>
                <a:cs typeface="Arial" pitchFamily="34"/>
              </a:rPr>
              <a:t>raster_columns</a:t>
            </a:r>
            <a:r>
              <a:rPr lang="en-US" sz="1800" dirty="0">
                <a:latin typeface="Arial" pitchFamily="34"/>
                <a:cs typeface="Arial" pitchFamily="34"/>
              </a:rPr>
              <a:t> view</a:t>
            </a:r>
            <a:r>
              <a:rPr lang="en-US" sz="1800" dirty="0" smtClean="0">
                <a:latin typeface="Arial" pitchFamily="34"/>
                <a:cs typeface="Arial" pitchFamily="34"/>
              </a:rPr>
              <a:t>.</a:t>
            </a: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</a:t>
            </a:r>
            <a:r>
              <a:rPr lang="en-US" sz="1800" dirty="0">
                <a:latin typeface="Arial" pitchFamily="34"/>
                <a:cs typeface="Arial" pitchFamily="34"/>
              </a:rPr>
              <a:t>M : Vacuum analyze the raster table.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82831" y="60771"/>
            <a:ext cx="7064828" cy="945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100794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291" kern="1200" spc="-55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Arial" pitchFamily="34"/>
                <a:cs typeface="Arial" pitchFamily="34"/>
              </a:rPr>
              <a:t>Importing </a:t>
            </a:r>
            <a:r>
              <a:rPr lang="en-US" sz="4800" dirty="0" err="1" smtClean="0">
                <a:latin typeface="Arial" pitchFamily="34"/>
                <a:cs typeface="Arial" pitchFamily="34"/>
              </a:rPr>
              <a:t>rasters</a:t>
            </a:r>
            <a:endParaRPr lang="en-US" sz="4800" dirty="0">
              <a:latin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5002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98022" y="1876897"/>
            <a:ext cx="8152014" cy="1262063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 smtClean="0">
                <a:latin typeface="Arial" pitchFamily="34"/>
                <a:cs typeface="Arial" pitchFamily="34"/>
              </a:rPr>
              <a:t>The workshop is available at</a:t>
            </a:r>
            <a:endParaRPr lang="en-US" dirty="0">
              <a:latin typeface="Arial" pitchFamily="34"/>
              <a:cs typeface="Arial" pitchFamily="34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342662" y="3666747"/>
            <a:ext cx="9517434" cy="7334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itchFamily="34"/>
                <a:cs typeface="Arial" pitchFamily="34"/>
                <a:hlinkClick r:id="rId3"/>
              </a:rPr>
              <a:t>https://</a:t>
            </a:r>
            <a:r>
              <a:rPr lang="en-US" sz="3200" dirty="0" smtClean="0">
                <a:latin typeface="Arial" pitchFamily="34"/>
                <a:cs typeface="Arial" pitchFamily="34"/>
                <a:hlinkClick r:id="rId3"/>
              </a:rPr>
              <a:t>github.com/lcalisto/workshop-postgis-raster</a:t>
            </a:r>
            <a:endParaRPr lang="en-US" sz="3200" dirty="0" smtClean="0">
              <a:latin typeface="Arial" pitchFamily="34"/>
              <a:cs typeface="Arial" pitchFamily="34"/>
            </a:endParaRPr>
          </a:p>
          <a:p>
            <a:endParaRPr lang="en-US" sz="3200" dirty="0">
              <a:latin typeface="Arial" pitchFamily="34"/>
              <a:cs typeface="Arial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1090</TotalTime>
  <Words>162</Words>
  <Application>Microsoft Office PowerPoint</Application>
  <PresentationFormat>Custom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DejaVu Sans</vt:lpstr>
      <vt:lpstr>FreeSans</vt:lpstr>
      <vt:lpstr>Liberation Sans</vt:lpstr>
      <vt:lpstr>Liberation Serif</vt:lpstr>
      <vt:lpstr>Noto Sans CJK SC Regular</vt:lpstr>
      <vt:lpstr>Wingdings</vt:lpstr>
      <vt:lpstr>Retrospect</vt:lpstr>
      <vt:lpstr>PostGIS Raster</vt:lpstr>
      <vt:lpstr>PowerPoint Presentation</vt:lpstr>
      <vt:lpstr>Initial remarks</vt:lpstr>
      <vt:lpstr>PowerPoint Presentation</vt:lpstr>
      <vt:lpstr>The workshop is available 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Calisto, L (ITC)</dc:creator>
  <cp:lastModifiedBy>Calisto, L (ITC)</cp:lastModifiedBy>
  <cp:revision>36</cp:revision>
  <dcterms:created xsi:type="dcterms:W3CDTF">2017-10-09T12:14:25Z</dcterms:created>
  <dcterms:modified xsi:type="dcterms:W3CDTF">2017-11-08T15:41:54Z</dcterms:modified>
</cp:coreProperties>
</file>