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8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6" r:id="rId20"/>
    <p:sldId id="277" r:id="rId21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M Dounia" initials="CD" lastIdx="1" clrIdx="0">
    <p:extLst>
      <p:ext uri="{19B8F6BF-5375-455C-9EA6-DF929625EA0E}">
        <p15:presenceInfo xmlns:p15="http://schemas.microsoft.com/office/powerpoint/2012/main" userId="S::dcham@sprb.brussels::2003f032-a2a5-4597-a8e5-3a6972b854c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0BE"/>
    <a:srgbClr val="7CA2D6"/>
    <a:srgbClr val="B7B7B7"/>
    <a:srgbClr val="FFF203"/>
    <a:srgbClr val="003B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581D1A-7F54-4CAB-A9F3-0E4DF49D1F90}" v="132" dt="2024-09-25T09:41:00.8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57" autoAdjust="0"/>
  </p:normalViewPr>
  <p:slideViewPr>
    <p:cSldViewPr>
      <p:cViewPr varScale="1">
        <p:scale>
          <a:sx n="81" d="100"/>
          <a:sy n="81" d="100"/>
        </p:scale>
        <p:origin x="222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15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8D81E-DE7C-4382-8F1A-401577778493}" type="datetimeFigureOut">
              <a:rPr lang="fr-BE" smtClean="0"/>
              <a:pPr/>
              <a:t>26-09-24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7564D-E952-4EC1-B75D-0DA23DC0CF12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2957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D0604-D0C7-4319-B045-8F563F9C8141}" type="datetimeFigureOut">
              <a:rPr lang="fr-BE" smtClean="0"/>
              <a:t>26-09-24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4ACC6-E18E-4F9E-B1BC-6F01A0255BE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67014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numéro de diapositive 5"/>
          <p:cNvSpPr txBox="1">
            <a:spLocks/>
          </p:cNvSpPr>
          <p:nvPr userDrawn="1"/>
        </p:nvSpPr>
        <p:spPr>
          <a:xfrm>
            <a:off x="8172400" y="4758961"/>
            <a:ext cx="720080" cy="3822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F8EE3-3B50-4017-B2E3-81E7FAC0BB79}" type="slidenum">
              <a:rPr kumimoji="0" lang="fr-B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fr-BE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fr-BE" sz="1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7CACF5F-BA56-4E49-89BA-3F01CF6DC2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SS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858BA48-9F18-491E-9EDF-456B5C09ED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5143499"/>
          </a:xfrm>
          <a:prstGeom prst="rect">
            <a:avLst/>
          </a:prstGeom>
        </p:spPr>
      </p:pic>
      <p:sp>
        <p:nvSpPr>
          <p:cNvPr id="13" name="Espace réservé du numéro de diapositive 5"/>
          <p:cNvSpPr txBox="1">
            <a:spLocks/>
          </p:cNvSpPr>
          <p:nvPr userDrawn="1"/>
        </p:nvSpPr>
        <p:spPr>
          <a:xfrm>
            <a:off x="8172400" y="4758961"/>
            <a:ext cx="720080" cy="3822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F8EE3-3B50-4017-B2E3-81E7FAC0BB79}" type="slidenum">
              <a:rPr kumimoji="0" lang="fr-B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fr-BE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fr-BE" sz="1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Espace réservé du texte 4">
            <a:extLst>
              <a:ext uri="{FF2B5EF4-FFF2-40B4-BE49-F238E27FC236}">
                <a16:creationId xmlns:a16="http://schemas.microsoft.com/office/drawing/2014/main" id="{6275DC74-2EB7-4214-A2D2-66007B8F1D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75656" y="2117525"/>
            <a:ext cx="7560840" cy="958281"/>
          </a:xfrm>
        </p:spPr>
        <p:txBody>
          <a:bodyPr>
            <a:noAutofit/>
          </a:bodyPr>
          <a:lstStyle>
            <a:lvl1pPr marL="0" indent="0">
              <a:lnSpc>
                <a:spcPts val="2200"/>
              </a:lnSpc>
              <a:buFont typeface="Arial" pitchFamily="34" charset="0"/>
              <a:buNone/>
              <a:defRPr sz="2400" b="1" cap="all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-108000">
              <a:spcBef>
                <a:spcPts val="300"/>
              </a:spcBef>
              <a:buFont typeface="+mj-lt"/>
              <a:buNone/>
              <a:defRPr sz="1600" b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>
              <a:spcBef>
                <a:spcPts val="300"/>
              </a:spcBef>
              <a:buFont typeface="Aller Light" pitchFamily="2" charset="0"/>
              <a:buNone/>
              <a:defRPr sz="1800" b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-108000">
              <a:spcBef>
                <a:spcPts val="300"/>
              </a:spcBef>
              <a:buClr>
                <a:srgbClr val="7CA2D6"/>
              </a:buClr>
              <a:buFont typeface="Arial" pitchFamily="34" charset="0"/>
              <a:buNone/>
              <a:defRPr sz="18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828000" indent="-228600">
              <a:spcBef>
                <a:spcPts val="300"/>
              </a:spcBef>
              <a:buFont typeface="Arial" panose="020B0604020202020204" pitchFamily="34" charset="0"/>
              <a:buChar char="•"/>
              <a:defRPr sz="18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dirty="0"/>
              <a:t>Cliquez pour modifier le titre de la </a:t>
            </a:r>
            <a:r>
              <a:rPr lang="fr-FR" dirty="0" err="1"/>
              <a:t>presentation</a:t>
            </a:r>
            <a:r>
              <a:rPr lang="fr-FR" dirty="0"/>
              <a:t> - </a:t>
            </a:r>
            <a:r>
              <a:rPr lang="nl-NL" dirty="0"/>
              <a:t>Klik om de titel van de presentatie te wijzigen</a:t>
            </a:r>
            <a:endParaRPr lang="fr-FR" dirty="0"/>
          </a:p>
          <a:p>
            <a:pPr lvl="0"/>
            <a:endParaRPr lang="fr-FR" dirty="0"/>
          </a:p>
        </p:txBody>
      </p:sp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7242E0CF-D65B-4B72-AB77-CAFADB97DF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5656" y="3053629"/>
            <a:ext cx="7560840" cy="670249"/>
          </a:xfrm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Font typeface="Arial" pitchFamily="34" charset="0"/>
              <a:buNone/>
              <a:defRPr sz="1800" b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-108000">
              <a:spcBef>
                <a:spcPts val="300"/>
              </a:spcBef>
              <a:buFont typeface="+mj-lt"/>
              <a:buNone/>
              <a:defRPr sz="2000" b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>
              <a:spcBef>
                <a:spcPts val="300"/>
              </a:spcBef>
              <a:buFont typeface="Aller Light" pitchFamily="2" charset="0"/>
              <a:buNone/>
              <a:defRPr sz="1800" b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-108000">
              <a:spcBef>
                <a:spcPts val="300"/>
              </a:spcBef>
              <a:buClr>
                <a:srgbClr val="7CA2D6"/>
              </a:buClr>
              <a:buFont typeface="Arial" pitchFamily="34" charset="0"/>
              <a:buNone/>
              <a:defRPr sz="18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828000" indent="-228600">
              <a:spcBef>
                <a:spcPts val="300"/>
              </a:spcBef>
              <a:buFont typeface="Arial" panose="020B0604020202020204" pitchFamily="34" charset="0"/>
              <a:buChar char="•"/>
              <a:defRPr sz="18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Cliquez pour modifier le sous-titre - </a:t>
            </a:r>
            <a:r>
              <a:rPr lang="nl-NL" dirty="0"/>
              <a:t>Klik om de ondertitel te wijzigen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996E0C7-AD81-4A83-85F9-28E6DB5EDD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7123" cy="5143500"/>
          </a:xfrm>
          <a:prstGeom prst="rect">
            <a:avLst/>
          </a:prstGeom>
        </p:spPr>
      </p:pic>
      <p:sp>
        <p:nvSpPr>
          <p:cNvPr id="14" name="Espace réservé du numéro de diapositive 5"/>
          <p:cNvSpPr txBox="1">
            <a:spLocks/>
          </p:cNvSpPr>
          <p:nvPr userDrawn="1"/>
        </p:nvSpPr>
        <p:spPr>
          <a:xfrm>
            <a:off x="8172400" y="4758961"/>
            <a:ext cx="720080" cy="3822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F8EE3-3B50-4017-B2E3-81E7FAC0BB79}" type="slidenum">
              <a:rPr kumimoji="0" lang="fr-B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fr-BE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fr-BE" sz="1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1677770" y="1534986"/>
            <a:ext cx="7200800" cy="3197004"/>
          </a:xfrm>
        </p:spPr>
        <p:txBody>
          <a:bodyPr/>
          <a:lstStyle>
            <a:lvl1pPr marL="0" indent="0">
              <a:lnSpc>
                <a:spcPts val="2200"/>
              </a:lnSpc>
              <a:buFont typeface="Arial" pitchFamily="34" charset="0"/>
              <a:buNone/>
              <a:defRPr sz="2400" b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73050" indent="-255588">
              <a:buFont typeface="Arial" panose="020B0604020202020204" pitchFamily="34" charset="0"/>
              <a:buChar char="•"/>
              <a:defRPr sz="18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54025" indent="-228600">
              <a:buFont typeface="Arial" panose="020B0604020202020204" pitchFamily="34" charset="0"/>
              <a:buChar char="-"/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39750" indent="0">
              <a:buFont typeface="Courier New" panose="02070309020205020404" pitchFamily="49" charset="0"/>
              <a:buNone/>
              <a:defRPr sz="1600" i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fr-FR" dirty="0"/>
              <a:t>CLIQUEZ POUR MODIFIER LE SOMMAIRE DE LA PRESENTATION - </a:t>
            </a:r>
            <a:r>
              <a:rPr lang="nl-NL" dirty="0"/>
              <a:t>KLIK OM DE SAMENVATTING VAN DE PRESENTATIE TE WIJZIGEN</a:t>
            </a:r>
            <a:endParaRPr lang="fr-FR" dirty="0"/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1AFB7DE-F829-4F64-A9A5-A936413A53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Espace réservé du numéro de diapositive 5"/>
          <p:cNvSpPr txBox="1">
            <a:spLocks/>
          </p:cNvSpPr>
          <p:nvPr userDrawn="1"/>
        </p:nvSpPr>
        <p:spPr>
          <a:xfrm>
            <a:off x="8172400" y="4758961"/>
            <a:ext cx="720080" cy="3822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F8EE3-3B50-4017-B2E3-81E7FAC0BB79}" type="slidenum">
              <a:rPr kumimoji="0" lang="fr-B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fr-BE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fr-BE" sz="1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7" name="Titre 1"/>
          <p:cNvSpPr>
            <a:spLocks noGrp="1"/>
          </p:cNvSpPr>
          <p:nvPr>
            <p:ph type="title" hasCustomPrompt="1"/>
          </p:nvPr>
        </p:nvSpPr>
        <p:spPr>
          <a:xfrm>
            <a:off x="395536" y="205978"/>
            <a:ext cx="8424936" cy="637580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dirty="0"/>
              <a:t>CLIQUEZ POUR MODIFIER LE STYLE DU TITRE - </a:t>
            </a:r>
            <a:r>
              <a:rPr lang="nl-NL" dirty="0"/>
              <a:t>KLIK OM DE STIJL VAN DE TITEL TE WIJZIGEN</a:t>
            </a:r>
            <a:endParaRPr lang="fr-BE" dirty="0"/>
          </a:p>
        </p:txBody>
      </p:sp>
      <p:sp>
        <p:nvSpPr>
          <p:cNvPr id="1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359532" y="987574"/>
            <a:ext cx="8424936" cy="3096344"/>
          </a:xfrm>
        </p:spPr>
        <p:txBody>
          <a:bodyPr/>
          <a:lstStyle>
            <a:lvl1pPr marL="0" indent="0">
              <a:lnSpc>
                <a:spcPts val="2200"/>
              </a:lnSpc>
              <a:buFont typeface="Arial" pitchFamily="34" charset="0"/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-72000">
              <a:spcBef>
                <a:spcPts val="300"/>
              </a:spcBef>
              <a:spcAft>
                <a:spcPts val="1000"/>
              </a:spcAft>
              <a:buFont typeface="+mj-lt"/>
              <a:buNone/>
              <a:defRPr sz="2000" b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540000">
              <a:spcBef>
                <a:spcPts val="300"/>
              </a:spcBef>
              <a:buFont typeface="Aller Light" pitchFamily="2" charset="0"/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540000">
              <a:spcBef>
                <a:spcPts val="300"/>
              </a:spcBef>
              <a:buClr>
                <a:srgbClr val="7CA2D6"/>
              </a:buClr>
              <a:buFont typeface="Arial" pitchFamily="34" charset="0"/>
              <a:buNone/>
              <a:defRPr sz="18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828000">
              <a:spcBef>
                <a:spcPts val="300"/>
              </a:spcBef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•"/>
              <a:defRPr sz="18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Cliquez pour modifier les styles du texte - </a:t>
            </a:r>
            <a:r>
              <a:rPr lang="nl-NL" dirty="0"/>
              <a:t>Klik om de stijlen van de tekst te wijzigen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6E5D8-0C96-4723-8AB9-AAB0724C9E48}" type="datetimeFigureOut">
              <a:rPr lang="fr-BE" smtClean="0"/>
              <a:pPr/>
              <a:t>26-09-24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F8EE3-3B50-4017-B2E3-81E7FAC0BB79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34F124-4BF9-95F2-1CBF-A3839693A939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7705725" y="63500"/>
            <a:ext cx="14033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SPRB/GOB - Public/Publiek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3" r:id="rId3"/>
    <p:sldLayoutId id="2147483651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ozilla-django-oidc.readthedocs.io/en/stable/installation.html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panoramax/server/api/-/blob/develop/docker/full-keycloak-auth/docker-compose.yml" TargetMode="External"/><Relationship Id="rId2" Type="http://schemas.openxmlformats.org/officeDocument/2006/relationships/hyperlink" Target="https://gitlab.com/panoramax/server/api/-/blob/develop/docs/install/running.md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f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5CC3857D-2974-42C4-B5F6-858AFD3D2A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cap="all" dirty="0" err="1"/>
              <a:t>Keycloak</a:t>
            </a:r>
            <a:r>
              <a:rPr lang="en-US" sz="2400" cap="all" dirty="0"/>
              <a:t> and GIS: A Tale of Two Countries and One Secure </a:t>
            </a:r>
            <a:r>
              <a:rPr lang="en-US" sz="2400" cap="all" dirty="0" err="1"/>
              <a:t>MaP</a:t>
            </a:r>
            <a:endParaRPr lang="fr-BE" sz="2400" cap="all" dirty="0"/>
          </a:p>
          <a:p>
            <a:endParaRPr lang="fr-BE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10EAEC-3945-49D6-96C9-9263CD2E1B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75656" y="3053629"/>
            <a:ext cx="6696744" cy="2089871"/>
          </a:xfrm>
        </p:spPr>
        <p:txBody>
          <a:bodyPr/>
          <a:lstStyle/>
          <a:p>
            <a:r>
              <a:rPr lang="fr-BE" dirty="0" err="1"/>
              <a:t>Integration</a:t>
            </a:r>
            <a:r>
              <a:rPr lang="fr-BE" dirty="0"/>
              <a:t> of </a:t>
            </a:r>
            <a:r>
              <a:rPr lang="fr-BE" dirty="0" err="1"/>
              <a:t>Keycloak</a:t>
            </a:r>
            <a:r>
              <a:rPr lang="fr-BE" dirty="0"/>
              <a:t> in the data infrastructure of Brussels Mobility</a:t>
            </a:r>
          </a:p>
        </p:txBody>
      </p:sp>
    </p:spTree>
    <p:extLst>
      <p:ext uri="{BB962C8B-B14F-4D97-AF65-F5344CB8AC3E}">
        <p14:creationId xmlns:p14="http://schemas.microsoft.com/office/powerpoint/2010/main" val="2072872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075FE38-B32D-4DE4-BEEF-528A6377B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INSTALL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0708D7B-9B75-4B51-B796-6F62CF9854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a </a:t>
            </a:r>
            <a:r>
              <a:rPr lang="en-US" dirty="0" err="1"/>
              <a:t>Dockerfile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Now run Docker</a:t>
            </a:r>
          </a:p>
          <a:p>
            <a:pPr marL="882900" lvl="2" indent="-342900">
              <a:buFont typeface="Arial" panose="020B0604020202020204" pitchFamily="34" charset="0"/>
              <a:buChar char="•"/>
            </a:pPr>
            <a:r>
              <a:rPr lang="en-US" dirty="0"/>
              <a:t>docker-compose build</a:t>
            </a:r>
          </a:p>
          <a:p>
            <a:pPr marL="882900" lvl="2" indent="-342900">
              <a:buFont typeface="Arial" panose="020B0604020202020204" pitchFamily="34" charset="0"/>
              <a:buChar char="•"/>
            </a:pPr>
            <a:r>
              <a:rPr lang="en-US" dirty="0"/>
              <a:t>docker-compose up -d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AutoShape 2" descr="Logo gim">
            <a:extLst>
              <a:ext uri="{FF2B5EF4-FFF2-40B4-BE49-F238E27FC236}">
                <a16:creationId xmlns:a16="http://schemas.microsoft.com/office/drawing/2014/main" id="{52AF9E4D-9D1F-948F-B577-37DF26A68F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00AEC8-0EA5-7209-D7DB-92BC956FBA75}"/>
              </a:ext>
            </a:extLst>
          </p:cNvPr>
          <p:cNvSpPr txBox="1"/>
          <p:nvPr/>
        </p:nvSpPr>
        <p:spPr>
          <a:xfrm>
            <a:off x="4067944" y="411510"/>
            <a:ext cx="4464496" cy="27084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FROM quay.io/</a:t>
            </a:r>
            <a:r>
              <a:rPr lang="en-US" sz="1000" dirty="0" err="1"/>
              <a:t>keycloak</a:t>
            </a:r>
            <a:r>
              <a:rPr lang="en-US" sz="1000" dirty="0"/>
              <a:t>/keycloak-x:16.1.1 as builder</a:t>
            </a:r>
          </a:p>
          <a:p>
            <a:endParaRPr lang="en-US" sz="1000" dirty="0"/>
          </a:p>
          <a:p>
            <a:r>
              <a:rPr lang="en-US" sz="1000" dirty="0"/>
              <a:t>ENV KC_METRICS_ENABLED=true \</a:t>
            </a:r>
          </a:p>
          <a:p>
            <a:r>
              <a:rPr lang="en-US" sz="1000" dirty="0"/>
              <a:t>        KC_DB=</a:t>
            </a:r>
            <a:r>
              <a:rPr lang="en-US" sz="1000" dirty="0" err="1"/>
              <a:t>postgres</a:t>
            </a:r>
            <a:r>
              <a:rPr lang="en-US" sz="1000" dirty="0"/>
              <a:t> \</a:t>
            </a:r>
          </a:p>
          <a:p>
            <a:r>
              <a:rPr lang="en-US" sz="1000" dirty="0"/>
              <a:t>        KEYCLOAK_ADMIN=*** \</a:t>
            </a:r>
          </a:p>
          <a:p>
            <a:r>
              <a:rPr lang="en-US" sz="1000" dirty="0"/>
              <a:t>        KEYCLOAK_ADMIN_PASSWORD=*** \</a:t>
            </a:r>
          </a:p>
          <a:p>
            <a:r>
              <a:rPr lang="en-US" sz="1000" dirty="0"/>
              <a:t>        KC_DB_URL=</a:t>
            </a:r>
            <a:r>
              <a:rPr lang="en-US" sz="1000" dirty="0" err="1"/>
              <a:t>jdbc:postgresql</a:t>
            </a:r>
            <a:r>
              <a:rPr lang="en-US" sz="1000" dirty="0"/>
              <a:t>://10.*.*.*:5433/</a:t>
            </a:r>
            <a:r>
              <a:rPr lang="en-US" sz="1000" dirty="0" err="1"/>
              <a:t>keycloak</a:t>
            </a:r>
            <a:r>
              <a:rPr lang="en-US" sz="1000" dirty="0"/>
              <a:t> \</a:t>
            </a:r>
          </a:p>
          <a:p>
            <a:r>
              <a:rPr lang="en-US" sz="1000" dirty="0"/>
              <a:t>        KC_DB_USERNAME=*** \</a:t>
            </a:r>
          </a:p>
          <a:p>
            <a:r>
              <a:rPr lang="en-US" sz="1000" dirty="0"/>
              <a:t>        KC_DB_PASSWORD=*** \</a:t>
            </a:r>
          </a:p>
          <a:p>
            <a:r>
              <a:rPr lang="en-US" sz="1000" dirty="0"/>
              <a:t>        KC_HOSTNAME=10.*.*.*:8081 \</a:t>
            </a:r>
          </a:p>
          <a:p>
            <a:r>
              <a:rPr lang="en-US" sz="1000" dirty="0"/>
              <a:t>        KC_HTTP_ENABLED=true \</a:t>
            </a:r>
          </a:p>
          <a:p>
            <a:r>
              <a:rPr lang="en-US" sz="1000" dirty="0"/>
              <a:t>        QUARKUS_HTTP_ROOT_PATH=/auth \</a:t>
            </a:r>
          </a:p>
          <a:p>
            <a:r>
              <a:rPr lang="en-US" sz="1000" dirty="0"/>
              <a:t>        KC_HOSTNAME_STRICT=false \</a:t>
            </a:r>
            <a:endParaRPr lang="en-US" sz="1000" dirty="0">
              <a:highlight>
                <a:srgbClr val="C0C0C0"/>
              </a:highlight>
            </a:endParaRPr>
          </a:p>
          <a:p>
            <a:r>
              <a:rPr lang="en-US" sz="1000" dirty="0"/>
              <a:t>        KC_HOSTNAME_STRICT_HTTPS=false</a:t>
            </a:r>
          </a:p>
          <a:p>
            <a:endParaRPr lang="en-US" sz="1000" dirty="0"/>
          </a:p>
          <a:p>
            <a:r>
              <a:rPr lang="en-US" sz="1000" dirty="0"/>
              <a:t>RUN /opt/keycloak/bin/kc.sh build</a:t>
            </a:r>
          </a:p>
          <a:p>
            <a:r>
              <a:rPr lang="en-US" sz="1000" dirty="0"/>
              <a:t>ENTRYPOINT ["/opt/</a:t>
            </a:r>
            <a:r>
              <a:rPr lang="en-US" sz="1000" dirty="0" err="1"/>
              <a:t>keycloak</a:t>
            </a:r>
            <a:r>
              <a:rPr lang="en-US" sz="1000" dirty="0"/>
              <a:t>/bin/kc.sh", "start"]</a:t>
            </a:r>
          </a:p>
        </p:txBody>
      </p:sp>
    </p:spTree>
    <p:extLst>
      <p:ext uri="{BB962C8B-B14F-4D97-AF65-F5344CB8AC3E}">
        <p14:creationId xmlns:p14="http://schemas.microsoft.com/office/powerpoint/2010/main" val="2729982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075FE38-B32D-4DE4-BEEF-528A6377B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CONNECTING DJANGO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0708D7B-9B75-4B51-B796-6F62CF9854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‘</a:t>
            </a:r>
            <a:r>
              <a:rPr lang="en-US" dirty="0" err="1">
                <a:hlinkClick r:id="rId2"/>
              </a:rPr>
              <a:t>mozilla</a:t>
            </a:r>
            <a:r>
              <a:rPr lang="en-US" dirty="0">
                <a:hlinkClick r:id="rId2"/>
              </a:rPr>
              <a:t>-Django-</a:t>
            </a:r>
            <a:r>
              <a:rPr lang="en-US" dirty="0" err="1">
                <a:hlinkClick r:id="rId2"/>
              </a:rPr>
              <a:t>oidc</a:t>
            </a:r>
            <a:r>
              <a:rPr lang="en-US" dirty="0"/>
              <a:t>’ plugin is used. This plugin is well </a:t>
            </a:r>
            <a:r>
              <a:rPr lang="en-US" dirty="0" err="1"/>
              <a:t>maintainted</a:t>
            </a:r>
            <a:r>
              <a:rPr lang="en-US" dirty="0"/>
              <a:t> and stable.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Adapt ‘settings.py’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Create a new app ‘</a:t>
            </a:r>
            <a:r>
              <a:rPr lang="en-US" dirty="0" err="1"/>
              <a:t>keycloak</a:t>
            </a:r>
            <a:r>
              <a:rPr lang="en-US" dirty="0"/>
              <a:t>’ in your project and create a file  ‘keycloak_settings.py’</a:t>
            </a:r>
          </a:p>
        </p:txBody>
      </p:sp>
      <p:sp>
        <p:nvSpPr>
          <p:cNvPr id="2" name="AutoShape 2" descr="Logo gim">
            <a:extLst>
              <a:ext uri="{FF2B5EF4-FFF2-40B4-BE49-F238E27FC236}">
                <a16:creationId xmlns:a16="http://schemas.microsoft.com/office/drawing/2014/main" id="{52AF9E4D-9D1F-948F-B577-37DF26A68F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BE0876-DE77-1FA6-42EE-09D6505021AD}"/>
              </a:ext>
            </a:extLst>
          </p:cNvPr>
          <p:cNvSpPr txBox="1"/>
          <p:nvPr/>
        </p:nvSpPr>
        <p:spPr>
          <a:xfrm>
            <a:off x="3707904" y="1978011"/>
            <a:ext cx="4464496" cy="5539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#project/settings.py</a:t>
            </a:r>
          </a:p>
          <a:p>
            <a:endParaRPr lang="en-US" sz="1000" dirty="0"/>
          </a:p>
          <a:p>
            <a:r>
              <a:rPr lang="en-US" sz="1000" dirty="0"/>
              <a:t>from </a:t>
            </a:r>
            <a:r>
              <a:rPr lang="en-US" sz="1000" dirty="0" err="1"/>
              <a:t>keycloak.keycloak_settings</a:t>
            </a:r>
            <a:r>
              <a:rPr lang="en-US" sz="1000" dirty="0"/>
              <a:t> import 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9927F4-8268-984E-730B-EA6829CB4E0A}"/>
              </a:ext>
            </a:extLst>
          </p:cNvPr>
          <p:cNvSpPr txBox="1"/>
          <p:nvPr/>
        </p:nvSpPr>
        <p:spPr>
          <a:xfrm>
            <a:off x="3707904" y="3165238"/>
            <a:ext cx="5076564" cy="17851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#keycloak/keycloak_settings.py</a:t>
            </a:r>
          </a:p>
          <a:p>
            <a:r>
              <a:rPr lang="en-US" sz="1000" dirty="0"/>
              <a:t>from </a:t>
            </a:r>
            <a:r>
              <a:rPr lang="en-US" sz="1000" dirty="0" err="1"/>
              <a:t>project.settings</a:t>
            </a:r>
            <a:r>
              <a:rPr lang="en-US" sz="1000" dirty="0"/>
              <a:t> import INSTALLED_APPS</a:t>
            </a:r>
          </a:p>
          <a:p>
            <a:r>
              <a:rPr lang="en-US" sz="1000" dirty="0"/>
              <a:t>from </a:t>
            </a:r>
            <a:r>
              <a:rPr lang="en-US" sz="1000" dirty="0" err="1"/>
              <a:t>project.settings</a:t>
            </a:r>
            <a:r>
              <a:rPr lang="en-US" sz="1000" dirty="0"/>
              <a:t> import MIDDLEWARE</a:t>
            </a:r>
          </a:p>
          <a:p>
            <a:r>
              <a:rPr lang="en-US" sz="1000" dirty="0"/>
              <a:t>INSTALLED_APPS += [</a:t>
            </a:r>
          </a:p>
          <a:p>
            <a:r>
              <a:rPr lang="en-US" sz="1000" dirty="0"/>
              <a:t>    '</a:t>
            </a:r>
            <a:r>
              <a:rPr lang="en-US" sz="1000" dirty="0" err="1"/>
              <a:t>mozilla_django_oidc</a:t>
            </a:r>
            <a:r>
              <a:rPr lang="en-US" sz="1000" dirty="0"/>
              <a:t>',</a:t>
            </a:r>
          </a:p>
          <a:p>
            <a:r>
              <a:rPr lang="en-US" sz="1000" dirty="0"/>
              <a:t>    '</a:t>
            </a:r>
            <a:r>
              <a:rPr lang="en-US" sz="1000" dirty="0" err="1"/>
              <a:t>keycloak</a:t>
            </a:r>
            <a:r>
              <a:rPr lang="en-US" sz="1000" dirty="0"/>
              <a:t>’, ]</a:t>
            </a:r>
          </a:p>
          <a:p>
            <a:r>
              <a:rPr lang="en-US" sz="1000" dirty="0"/>
              <a:t>AUTHENTICATION_BACKENDS = (</a:t>
            </a:r>
          </a:p>
          <a:p>
            <a:r>
              <a:rPr lang="en-US" sz="1000" dirty="0"/>
              <a:t>    'keycloak.mobigisOIDCAuthenticationBackend.MobigisOIDCAuthenticationBackend’, )</a:t>
            </a:r>
          </a:p>
          <a:p>
            <a:r>
              <a:rPr lang="en-US" sz="1000" dirty="0"/>
              <a:t>MIDDLEWARE += [</a:t>
            </a:r>
          </a:p>
          <a:p>
            <a:r>
              <a:rPr lang="en-US" sz="1000" dirty="0"/>
              <a:t>    'keycloak.mobigisOIDCAuthenticationBackend.MobigisOIDCBearerTokenMiddleware',</a:t>
            </a:r>
          </a:p>
          <a:p>
            <a:r>
              <a:rPr lang="en-US" sz="1000" dirty="0"/>
              <a:t>    'keycloak.mobigisOIDCAuthenticationBackend.MobigisBearerTokenAwareSessionRefresh’ ]</a:t>
            </a:r>
          </a:p>
        </p:txBody>
      </p:sp>
    </p:spTree>
    <p:extLst>
      <p:ext uri="{BB962C8B-B14F-4D97-AF65-F5344CB8AC3E}">
        <p14:creationId xmlns:p14="http://schemas.microsoft.com/office/powerpoint/2010/main" val="199869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075FE38-B32D-4DE4-BEEF-528A6377B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CONNECTING DJANGO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0708D7B-9B75-4B51-B796-6F62CF9854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the ‘keycloak_settings.py’ to define your OpenID connection parameters.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overwrite the ‘</a:t>
            </a:r>
            <a:r>
              <a:rPr lang="en-US" dirty="0" err="1"/>
              <a:t>mozilla_django_oidc.auth.OIDCAuthenticationBackend</a:t>
            </a:r>
            <a:r>
              <a:rPr lang="en-US" dirty="0"/>
              <a:t>’ class to add your own functionalities.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easily add the app to different Django projects.</a:t>
            </a:r>
          </a:p>
        </p:txBody>
      </p:sp>
      <p:sp>
        <p:nvSpPr>
          <p:cNvPr id="2" name="AutoShape 2" descr="Logo gim">
            <a:extLst>
              <a:ext uri="{FF2B5EF4-FFF2-40B4-BE49-F238E27FC236}">
                <a16:creationId xmlns:a16="http://schemas.microsoft.com/office/drawing/2014/main" id="{52AF9E4D-9D1F-948F-B577-37DF26A68F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96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075FE38-B32D-4DE4-BEEF-528A6377B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CONNECTING GEOSERVER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0708D7B-9B75-4B51-B796-6F62CF9854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Install the sec-oauth2-openid-connect-plugin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 authentication filter &gt; </a:t>
            </a:r>
            <a:r>
              <a:rPr lang="en-US" dirty="0" err="1"/>
              <a:t>OpenId</a:t>
            </a:r>
            <a:r>
              <a:rPr lang="en-US" dirty="0"/>
              <a:t> Connect</a:t>
            </a:r>
          </a:p>
          <a:p>
            <a:pPr marL="882900" lvl="2" indent="-342900">
              <a:buFont typeface="Arial" panose="020B0604020202020204" pitchFamily="34" charset="0"/>
              <a:buChar char="•"/>
            </a:pPr>
            <a:r>
              <a:rPr lang="en-US" dirty="0"/>
              <a:t>Discover from </a:t>
            </a:r>
            <a:r>
              <a:rPr lang="en-US" dirty="0" err="1"/>
              <a:t>openid</a:t>
            </a:r>
            <a:r>
              <a:rPr lang="en-US" dirty="0"/>
              <a:t>-configuration</a:t>
            </a:r>
            <a:br>
              <a:rPr lang="en-US" dirty="0"/>
            </a:br>
            <a:r>
              <a:rPr lang="en-US" dirty="0"/>
              <a:t>/auth/realms/</a:t>
            </a:r>
            <a:r>
              <a:rPr lang="en-US" dirty="0" err="1"/>
              <a:t>mobigis</a:t>
            </a:r>
            <a:r>
              <a:rPr lang="en-US" dirty="0"/>
              <a:t>/.well-known/</a:t>
            </a:r>
            <a:r>
              <a:rPr lang="en-US" dirty="0" err="1"/>
              <a:t>openid</a:t>
            </a:r>
            <a:r>
              <a:rPr lang="en-US" dirty="0"/>
              <a:t>-configuration</a:t>
            </a:r>
          </a:p>
          <a:p>
            <a:pPr marL="882900" lvl="2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Set up the roles and data security</a:t>
            </a:r>
          </a:p>
        </p:txBody>
      </p:sp>
      <p:sp>
        <p:nvSpPr>
          <p:cNvPr id="2" name="AutoShape 2" descr="Logo gim">
            <a:extLst>
              <a:ext uri="{FF2B5EF4-FFF2-40B4-BE49-F238E27FC236}">
                <a16:creationId xmlns:a16="http://schemas.microsoft.com/office/drawing/2014/main" id="{52AF9E4D-9D1F-948F-B577-37DF26A68F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BE0876-DE77-1FA6-42EE-09D6505021AD}"/>
              </a:ext>
            </a:extLst>
          </p:cNvPr>
          <p:cNvSpPr txBox="1"/>
          <p:nvPr/>
        </p:nvSpPr>
        <p:spPr>
          <a:xfrm>
            <a:off x="1043608" y="1491630"/>
            <a:ext cx="7488832" cy="5539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podman</a:t>
            </a:r>
            <a:r>
              <a:rPr lang="en-US" sz="1000" dirty="0"/>
              <a:t> run -d  -e COMMUNITY_EXTENSIONS=sec-oauth2-openid-connect-plugin,ogcapi-features-plugin -e GEOSERVER_ADMIN_USER=*** -e GEOSERVER_ADMIN_PASSWORD=*** -e STABLE_EXTENSIONS=charts-</a:t>
            </a:r>
            <a:r>
              <a:rPr lang="en-US" sz="1000" dirty="0" err="1"/>
              <a:t>plugin,pyramid</a:t>
            </a:r>
            <a:r>
              <a:rPr lang="en-US" sz="1000" dirty="0"/>
              <a:t>-</a:t>
            </a:r>
            <a:r>
              <a:rPr lang="en-US" sz="1000" dirty="0" err="1"/>
              <a:t>plugin,inspire</a:t>
            </a:r>
            <a:r>
              <a:rPr lang="en-US" sz="1000" dirty="0"/>
              <a:t>-plugin -p 8080:8080 --name </a:t>
            </a:r>
            <a:r>
              <a:rPr lang="en-US" sz="1000" dirty="0" err="1"/>
              <a:t>geoserver</a:t>
            </a:r>
            <a:r>
              <a:rPr lang="en-US" sz="1000" dirty="0"/>
              <a:t> -e GEOSERVER_DATA_DIR=/</a:t>
            </a:r>
            <a:r>
              <a:rPr lang="en-US" sz="1000" dirty="0" err="1"/>
              <a:t>geoserver</a:t>
            </a:r>
            <a:r>
              <a:rPr lang="en-US" sz="1000" dirty="0"/>
              <a:t> -v /</a:t>
            </a:r>
            <a:r>
              <a:rPr lang="en-US" sz="1000" dirty="0" err="1"/>
              <a:t>srv</a:t>
            </a:r>
            <a:r>
              <a:rPr lang="en-US" sz="1000" dirty="0"/>
              <a:t>/</a:t>
            </a:r>
            <a:r>
              <a:rPr lang="en-US" sz="1000" dirty="0" err="1"/>
              <a:t>geoserver</a:t>
            </a:r>
            <a:r>
              <a:rPr lang="en-US" sz="1000" dirty="0"/>
              <a:t>:/ --network host </a:t>
            </a:r>
            <a:r>
              <a:rPr lang="en-US" sz="1000" dirty="0" err="1"/>
              <a:t>kartoza</a:t>
            </a:r>
            <a:r>
              <a:rPr lang="en-US" sz="1000" dirty="0"/>
              <a:t>/geoserver:2.24.2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D48883-A6F2-26D1-6DC9-465C4BAF00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6" t="10800" r="42232" b="64000"/>
          <a:stretch/>
        </p:blipFill>
        <p:spPr>
          <a:xfrm>
            <a:off x="4963763" y="3430132"/>
            <a:ext cx="3564904" cy="111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711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075FE38-B32D-4DE4-BEEF-528A6377B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CONNECTING PANORAMAX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0708D7B-9B75-4B51-B796-6F62CF9854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Install </a:t>
            </a:r>
            <a:r>
              <a:rPr lang="en-US" dirty="0" err="1">
                <a:hlinkClick r:id="rId2"/>
              </a:rPr>
              <a:t>Panoramax</a:t>
            </a:r>
            <a:r>
              <a:rPr lang="en-US" dirty="0"/>
              <a:t> adding </a:t>
            </a:r>
            <a:r>
              <a:rPr lang="en-US" dirty="0" err="1">
                <a:hlinkClick r:id="rId3"/>
              </a:rPr>
              <a:t>openid</a:t>
            </a:r>
            <a:r>
              <a:rPr lang="en-US" dirty="0">
                <a:hlinkClick r:id="rId3"/>
              </a:rPr>
              <a:t> configuration parameters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AutoShape 2" descr="Logo gim">
            <a:extLst>
              <a:ext uri="{FF2B5EF4-FFF2-40B4-BE49-F238E27FC236}">
                <a16:creationId xmlns:a16="http://schemas.microsoft.com/office/drawing/2014/main" id="{52AF9E4D-9D1F-948F-B577-37DF26A68F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BE0876-DE77-1FA6-42EE-09D6505021AD}"/>
              </a:ext>
            </a:extLst>
          </p:cNvPr>
          <p:cNvSpPr txBox="1"/>
          <p:nvPr/>
        </p:nvSpPr>
        <p:spPr>
          <a:xfrm>
            <a:off x="979984" y="1491630"/>
            <a:ext cx="7488832" cy="7078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podman</a:t>
            </a:r>
            <a:r>
              <a:rPr lang="en-US" sz="1000" dirty="0"/>
              <a:t> run -e DB_URL=postgres://user:pwd@10.x.x.x/geovisio -p 5000:5000 --name </a:t>
            </a:r>
            <a:r>
              <a:rPr lang="en-US" sz="1000" dirty="0" err="1"/>
              <a:t>geovisio_api</a:t>
            </a:r>
            <a:r>
              <a:rPr lang="en-US" sz="1000" dirty="0"/>
              <a:t> -v /</a:t>
            </a:r>
            <a:r>
              <a:rPr lang="en-US" sz="1000" dirty="0" err="1"/>
              <a:t>mnt</a:t>
            </a:r>
            <a:r>
              <a:rPr lang="en-US" sz="1000" dirty="0"/>
              <a:t>/</a:t>
            </a:r>
            <a:r>
              <a:rPr lang="en-US" sz="1000" dirty="0" err="1"/>
              <a:t>geovisio</a:t>
            </a:r>
            <a:r>
              <a:rPr lang="en-US" sz="1000" dirty="0"/>
              <a:t>:/data/ -e OAUTH_PROVIDER=</a:t>
            </a:r>
            <a:r>
              <a:rPr lang="en-US" sz="1000" dirty="0" err="1"/>
              <a:t>oidc</a:t>
            </a:r>
            <a:r>
              <a:rPr lang="en-US" sz="1000" dirty="0"/>
              <a:t> -e OAUTH_OIDC_URL=…/auth/realms/mobigis -e OAUTH_CLIENT_ID=</a:t>
            </a:r>
            <a:r>
              <a:rPr lang="en-US" sz="1000" dirty="0" err="1"/>
              <a:t>client_name</a:t>
            </a:r>
            <a:r>
              <a:rPr lang="en-US" sz="1000" dirty="0"/>
              <a:t> -e OAUTH_CLIENT_SECRET=</a:t>
            </a:r>
            <a:r>
              <a:rPr lang="en-US" sz="1000" dirty="0" err="1"/>
              <a:t>client_secret</a:t>
            </a:r>
            <a:r>
              <a:rPr lang="en-US" sz="1000" dirty="0"/>
              <a:t> -e API_FORCE_AUTH_ON_UPLOAD=false -e FLASK_SECRET_KEY=*** -e API_LOG_LEVEL=debug </a:t>
            </a:r>
            <a:r>
              <a:rPr lang="en-US" sz="1000" dirty="0" err="1"/>
              <a:t>geovisio</a:t>
            </a:r>
            <a:r>
              <a:rPr lang="en-US" sz="1000" dirty="0"/>
              <a:t>/</a:t>
            </a:r>
            <a:r>
              <a:rPr lang="en-US" sz="1000" dirty="0" err="1"/>
              <a:t>api:develop</a:t>
            </a:r>
            <a:r>
              <a:rPr lang="en-US" sz="1000" dirty="0"/>
              <a:t> </a:t>
            </a:r>
            <a:r>
              <a:rPr lang="en-US" sz="1000" dirty="0" err="1"/>
              <a:t>api</a:t>
            </a:r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7E10DC-2277-842E-FAC8-EB1605FCF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864" y="2419350"/>
            <a:ext cx="4975223" cy="251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13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075FE38-B32D-4DE4-BEEF-528A6377B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M2M CONNECTION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0708D7B-9B75-4B51-B796-6F62CF9854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Webservices have </a:t>
            </a:r>
            <a:r>
              <a:rPr lang="en-US" dirty="0"/>
              <a:t>to be accessible without website login for M2M connections.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client_id</a:t>
            </a:r>
            <a:r>
              <a:rPr lang="en-US" dirty="0"/>
              <a:t> / </a:t>
            </a:r>
            <a:r>
              <a:rPr lang="en-US" dirty="0" err="1"/>
              <a:t>client_secret</a:t>
            </a:r>
            <a:r>
              <a:rPr lang="en-US" dirty="0"/>
              <a:t> of application client may not be shared.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webpage makes it possible for a user to create his own </a:t>
            </a:r>
            <a:r>
              <a:rPr lang="en-US" dirty="0" err="1"/>
              <a:t>client_id</a:t>
            </a:r>
            <a:r>
              <a:rPr lang="en-US" dirty="0"/>
              <a:t> / </a:t>
            </a:r>
            <a:r>
              <a:rPr lang="en-US" dirty="0" err="1"/>
              <a:t>client_secret</a:t>
            </a:r>
            <a:r>
              <a:rPr lang="en-US" dirty="0"/>
              <a:t> in </a:t>
            </a:r>
            <a:r>
              <a:rPr lang="en-US" dirty="0" err="1"/>
              <a:t>Keycloak</a:t>
            </a:r>
            <a:r>
              <a:rPr lang="en-US" dirty="0"/>
              <a:t>: https://data.mobility.brussels/users/clients/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AutoShape 2" descr="Logo gim">
            <a:extLst>
              <a:ext uri="{FF2B5EF4-FFF2-40B4-BE49-F238E27FC236}">
                <a16:creationId xmlns:a16="http://schemas.microsoft.com/office/drawing/2014/main" id="{52AF9E4D-9D1F-948F-B577-37DF26A68F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67A9C31-385F-08B8-0DCD-0AE18433B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780617"/>
            <a:ext cx="4034978" cy="203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404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075FE38-B32D-4DE4-BEEF-528A6377B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M2M CONNECTION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0708D7B-9B75-4B51-B796-6F62CF9854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Download a </a:t>
            </a:r>
            <a:r>
              <a:rPr lang="en-US" dirty="0" err="1"/>
              <a:t>configurationfile</a:t>
            </a:r>
            <a:r>
              <a:rPr lang="en-US" dirty="0"/>
              <a:t> for QGIS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Get a bearer token for </a:t>
            </a:r>
            <a:r>
              <a:rPr lang="en-US" dirty="0" err="1"/>
              <a:t>webrequests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AutoShape 2" descr="Logo gim">
            <a:extLst>
              <a:ext uri="{FF2B5EF4-FFF2-40B4-BE49-F238E27FC236}">
                <a16:creationId xmlns:a16="http://schemas.microsoft.com/office/drawing/2014/main" id="{52AF9E4D-9D1F-948F-B577-37DF26A68F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00AEC8-0EA5-7209-D7DB-92BC956FBA75}"/>
              </a:ext>
            </a:extLst>
          </p:cNvPr>
          <p:cNvSpPr txBox="1"/>
          <p:nvPr/>
        </p:nvSpPr>
        <p:spPr>
          <a:xfrm>
            <a:off x="4319972" y="2233784"/>
            <a:ext cx="4464496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0" i="0" dirty="0">
                <a:effectLst/>
                <a:latin typeface="Source Sans Pro" panose="020B0503030403020204" pitchFamily="34" charset="0"/>
              </a:rPr>
              <a:t>import requests</a:t>
            </a:r>
            <a:br>
              <a:rPr lang="en-US" sz="1000" dirty="0"/>
            </a:br>
            <a:r>
              <a:rPr lang="en-US" sz="1000" b="0" i="0" dirty="0">
                <a:effectLst/>
                <a:latin typeface="Source Sans Pro" panose="020B0503030403020204" pitchFamily="34" charset="0"/>
              </a:rPr>
              <a:t>headers = {'Content-Type': 'application/x-www-form-</a:t>
            </a:r>
            <a:r>
              <a:rPr lang="en-US" sz="1000" b="0" i="0" dirty="0" err="1">
                <a:effectLst/>
                <a:latin typeface="Source Sans Pro" panose="020B0503030403020204" pitchFamily="34" charset="0"/>
              </a:rPr>
              <a:t>urlencoded</a:t>
            </a:r>
            <a:r>
              <a:rPr lang="en-US" sz="1000" b="0" i="0" dirty="0">
                <a:effectLst/>
                <a:latin typeface="Source Sans Pro" panose="020B0503030403020204" pitchFamily="34" charset="0"/>
              </a:rPr>
              <a:t>'}</a:t>
            </a:r>
            <a:br>
              <a:rPr lang="en-US" sz="1000" dirty="0"/>
            </a:br>
            <a:r>
              <a:rPr lang="en-US" sz="1000" b="0" i="0" dirty="0">
                <a:effectLst/>
                <a:latin typeface="Source Sans Pro" panose="020B0503030403020204" pitchFamily="34" charset="0"/>
              </a:rPr>
              <a:t>payload = {'</a:t>
            </a:r>
            <a:r>
              <a:rPr lang="en-US" sz="1000" b="0" i="0" dirty="0" err="1">
                <a:effectLst/>
                <a:latin typeface="Source Sans Pro" panose="020B0503030403020204" pitchFamily="34" charset="0"/>
              </a:rPr>
              <a:t>grant_type</a:t>
            </a:r>
            <a:r>
              <a:rPr lang="en-US" sz="1000" b="0" i="0" dirty="0">
                <a:effectLst/>
                <a:latin typeface="Source Sans Pro" panose="020B0503030403020204" pitchFamily="34" charset="0"/>
              </a:rPr>
              <a:t>': 'password',</a:t>
            </a:r>
            <a:br>
              <a:rPr lang="en-US" sz="1000" dirty="0"/>
            </a:br>
            <a:r>
              <a:rPr lang="en-US" sz="1000" b="0" i="0" dirty="0">
                <a:effectLst/>
                <a:latin typeface="Source Sans Pro" panose="020B0503030403020204" pitchFamily="34" charset="0"/>
              </a:rPr>
              <a:t>  '</a:t>
            </a:r>
            <a:r>
              <a:rPr lang="en-US" sz="1000" b="0" i="0" dirty="0" err="1">
                <a:effectLst/>
                <a:latin typeface="Source Sans Pro" panose="020B0503030403020204" pitchFamily="34" charset="0"/>
              </a:rPr>
              <a:t>client_id</a:t>
            </a:r>
            <a:r>
              <a:rPr lang="en-US" sz="1000" b="0" i="0" dirty="0">
                <a:effectLst/>
                <a:latin typeface="Source Sans Pro" panose="020B0503030403020204" pitchFamily="34" charset="0"/>
              </a:rPr>
              <a:t>’: ‘***',</a:t>
            </a:r>
            <a:br>
              <a:rPr lang="en-US" sz="1000" dirty="0"/>
            </a:br>
            <a:r>
              <a:rPr lang="en-US" sz="1000" b="0" i="0" dirty="0">
                <a:effectLst/>
                <a:latin typeface="Source Sans Pro" panose="020B0503030403020204" pitchFamily="34" charset="0"/>
              </a:rPr>
              <a:t>  '</a:t>
            </a:r>
            <a:r>
              <a:rPr lang="en-US" sz="1000" b="0" i="0" dirty="0" err="1">
                <a:effectLst/>
                <a:latin typeface="Source Sans Pro" panose="020B0503030403020204" pitchFamily="34" charset="0"/>
              </a:rPr>
              <a:t>client_secret</a:t>
            </a:r>
            <a:r>
              <a:rPr lang="en-US" sz="1000" b="0" i="0" dirty="0">
                <a:effectLst/>
                <a:latin typeface="Source Sans Pro" panose="020B0503030403020204" pitchFamily="34" charset="0"/>
              </a:rPr>
              <a:t>': ‘***',</a:t>
            </a:r>
            <a:br>
              <a:rPr lang="en-US" sz="1000" dirty="0"/>
            </a:br>
            <a:r>
              <a:rPr lang="en-US" sz="1000" b="0" i="0" dirty="0">
                <a:effectLst/>
                <a:latin typeface="Source Sans Pro" panose="020B0503030403020204" pitchFamily="34" charset="0"/>
              </a:rPr>
              <a:t>  'username’: ‘***',</a:t>
            </a:r>
            <a:br>
              <a:rPr lang="en-US" sz="1000" dirty="0"/>
            </a:br>
            <a:r>
              <a:rPr lang="en-US" sz="1000" b="0" i="0" dirty="0">
                <a:effectLst/>
                <a:latin typeface="Source Sans Pro" panose="020B0503030403020204" pitchFamily="34" charset="0"/>
              </a:rPr>
              <a:t>  'password': '***',</a:t>
            </a:r>
            <a:br>
              <a:rPr lang="en-US" sz="1000" dirty="0"/>
            </a:br>
            <a:r>
              <a:rPr lang="en-US" sz="1000" b="0" i="0" dirty="0">
                <a:effectLst/>
                <a:latin typeface="Source Sans Pro" panose="020B0503030403020204" pitchFamily="34" charset="0"/>
              </a:rPr>
              <a:t>  'scope': '</a:t>
            </a:r>
            <a:r>
              <a:rPr lang="en-US" sz="1000" b="0" i="0" dirty="0" err="1">
                <a:effectLst/>
                <a:latin typeface="Source Sans Pro" panose="020B0503030403020204" pitchFamily="34" charset="0"/>
              </a:rPr>
              <a:t>openid</a:t>
            </a:r>
            <a:r>
              <a:rPr lang="en-US" sz="1000" b="0" i="0" dirty="0">
                <a:effectLst/>
                <a:latin typeface="Source Sans Pro" panose="020B0503030403020204" pitchFamily="34" charset="0"/>
              </a:rPr>
              <a:t>'</a:t>
            </a:r>
            <a:br>
              <a:rPr lang="en-US" sz="1000" dirty="0"/>
            </a:br>
            <a:r>
              <a:rPr lang="en-US" sz="1000" b="0" i="0" dirty="0">
                <a:effectLst/>
                <a:latin typeface="Source Sans Pro" panose="020B0503030403020204" pitchFamily="34" charset="0"/>
              </a:rPr>
              <a:t> }</a:t>
            </a:r>
            <a:br>
              <a:rPr lang="en-US" sz="1000" dirty="0"/>
            </a:br>
            <a:r>
              <a:rPr lang="en-US" sz="1000" b="0" i="0" dirty="0">
                <a:effectLst/>
                <a:latin typeface="Source Sans Pro" panose="020B0503030403020204" pitchFamily="34" charset="0"/>
              </a:rPr>
              <a:t>r = </a:t>
            </a:r>
            <a:r>
              <a:rPr lang="en-US" sz="1000" b="0" i="0" dirty="0" err="1">
                <a:effectLst/>
                <a:latin typeface="Source Sans Pro" panose="020B0503030403020204" pitchFamily="34" charset="0"/>
              </a:rPr>
              <a:t>requests.post</a:t>
            </a:r>
            <a:r>
              <a:rPr lang="en-US" sz="1000" b="0" i="0" dirty="0">
                <a:effectLst/>
                <a:latin typeface="Source Sans Pro" panose="020B0503030403020204" pitchFamily="34" charset="0"/>
              </a:rPr>
              <a:t>(</a:t>
            </a:r>
            <a:br>
              <a:rPr lang="en-US" sz="1000" dirty="0"/>
            </a:br>
            <a:r>
              <a:rPr lang="en-US" sz="1000" b="0" i="0" dirty="0">
                <a:effectLst/>
                <a:latin typeface="Source Sans Pro" panose="020B0503030403020204" pitchFamily="34" charset="0"/>
              </a:rPr>
              <a:t>  'https://data.mobility.brussels/auth/realms/mobigis/protocol/openid-connect/token',</a:t>
            </a:r>
            <a:br>
              <a:rPr lang="en-US" sz="1000" dirty="0"/>
            </a:br>
            <a:r>
              <a:rPr lang="en-US" sz="1000" b="0" i="0" dirty="0">
                <a:effectLst/>
                <a:latin typeface="Source Sans Pro" panose="020B0503030403020204" pitchFamily="34" charset="0"/>
              </a:rPr>
              <a:t>  headers=headers,</a:t>
            </a:r>
            <a:br>
              <a:rPr lang="en-US" sz="1000" dirty="0"/>
            </a:br>
            <a:r>
              <a:rPr lang="en-US" sz="1000" b="0" i="0" dirty="0">
                <a:effectLst/>
                <a:latin typeface="Source Sans Pro" panose="020B0503030403020204" pitchFamily="34" charset="0"/>
              </a:rPr>
              <a:t>  data=payload</a:t>
            </a:r>
            <a:br>
              <a:rPr lang="en-US" sz="1000" dirty="0"/>
            </a:br>
            <a:r>
              <a:rPr lang="en-US" sz="1000" b="0" i="0" dirty="0">
                <a:effectLst/>
                <a:latin typeface="Source Sans Pro" panose="020B0503030403020204" pitchFamily="34" charset="0"/>
              </a:rPr>
              <a:t> )</a:t>
            </a:r>
            <a:br>
              <a:rPr lang="en-US" sz="1000" dirty="0"/>
            </a:br>
            <a:r>
              <a:rPr lang="en-US" sz="1000" b="0" i="0" dirty="0">
                <a:effectLst/>
                <a:latin typeface="Source Sans Pro" panose="020B0503030403020204" pitchFamily="34" charset="0"/>
              </a:rPr>
              <a:t>token = </a:t>
            </a:r>
            <a:r>
              <a:rPr lang="en-US" sz="1000" b="0" i="0" dirty="0" err="1">
                <a:effectLst/>
                <a:latin typeface="Source Sans Pro" panose="020B0503030403020204" pitchFamily="34" charset="0"/>
              </a:rPr>
              <a:t>r.json</a:t>
            </a:r>
            <a:r>
              <a:rPr lang="en-US" sz="1000" b="0" i="0" dirty="0">
                <a:effectLst/>
                <a:latin typeface="Source Sans Pro" panose="020B0503030403020204" pitchFamily="34" charset="0"/>
              </a:rPr>
              <a:t>()['</a:t>
            </a:r>
            <a:r>
              <a:rPr lang="en-US" sz="1000" b="0" i="0" dirty="0" err="1">
                <a:effectLst/>
                <a:latin typeface="Source Sans Pro" panose="020B0503030403020204" pitchFamily="34" charset="0"/>
              </a:rPr>
              <a:t>access_token</a:t>
            </a:r>
            <a:r>
              <a:rPr lang="en-US" sz="1000" b="0" i="0" dirty="0">
                <a:effectLst/>
                <a:latin typeface="Source Sans Pro" panose="020B0503030403020204" pitchFamily="34" charset="0"/>
              </a:rPr>
              <a:t>']</a:t>
            </a:r>
            <a:endParaRPr lang="en-US" sz="1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FB34D21-7EA6-546B-30D7-E42A6B55A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66716"/>
            <a:ext cx="1800200" cy="209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67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075FE38-B32D-4DE4-BEEF-528A6377B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CONCLUSION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0708D7B-9B75-4B51-B796-6F62CF9854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 indent="0"/>
            <a:br>
              <a:rPr lang="en-US" dirty="0"/>
            </a:br>
            <a:r>
              <a:rPr lang="en-US" dirty="0"/>
              <a:t>	… and the crowd goes wild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AutoShape 2" descr="Généré à partir de l’invite">
            <a:extLst>
              <a:ext uri="{FF2B5EF4-FFF2-40B4-BE49-F238E27FC236}">
                <a16:creationId xmlns:a16="http://schemas.microsoft.com/office/drawing/2014/main" id="{E3F55F98-FCA0-FB39-E3AC-BBBBAC6420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A large group of people sitting in a large room with computers&#10;&#10;Description automatically generated">
            <a:extLst>
              <a:ext uri="{FF2B5EF4-FFF2-40B4-BE49-F238E27FC236}">
                <a16:creationId xmlns:a16="http://schemas.microsoft.com/office/drawing/2014/main" id="{4381BDEA-1154-1358-AF1D-497EFD4A6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11510"/>
            <a:ext cx="4248472" cy="4248472"/>
          </a:xfrm>
          <a:prstGeom prst="rect">
            <a:avLst/>
          </a:prstGeom>
        </p:spPr>
      </p:pic>
      <p:sp>
        <p:nvSpPr>
          <p:cNvPr id="9" name="Espace réservé du texte 4">
            <a:extLst>
              <a:ext uri="{FF2B5EF4-FFF2-40B4-BE49-F238E27FC236}">
                <a16:creationId xmlns:a16="http://schemas.microsoft.com/office/drawing/2014/main" id="{03CBCE97-6848-BE97-9DF6-E695FFC2EAC3}"/>
              </a:ext>
            </a:extLst>
          </p:cNvPr>
          <p:cNvSpPr txBox="1">
            <a:spLocks/>
          </p:cNvSpPr>
          <p:nvPr/>
        </p:nvSpPr>
        <p:spPr>
          <a:xfrm>
            <a:off x="369215" y="987574"/>
            <a:ext cx="8424936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-72000" algn="l" defTabSz="914400" rtl="0" eaLnBrk="1" latinLnBrk="0" hangingPunct="1">
              <a:spcBef>
                <a:spcPts val="300"/>
              </a:spcBef>
              <a:spcAft>
                <a:spcPts val="1000"/>
              </a:spcAft>
              <a:buFont typeface="+mj-lt"/>
              <a:buNone/>
              <a:defRPr sz="2000" b="0" kern="12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0000" indent="-228600" algn="l" defTabSz="914400" rtl="0" eaLnBrk="1" latinLnBrk="0" hangingPunct="1">
              <a:spcBef>
                <a:spcPts val="300"/>
              </a:spcBef>
              <a:buFont typeface="Aller Light" pitchFamily="2" charset="0"/>
              <a:buNone/>
              <a:defRPr sz="2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40000" indent="-228600" algn="l" defTabSz="914400" rtl="0" eaLnBrk="1" latinLnBrk="0" hangingPunct="1">
              <a:spcBef>
                <a:spcPts val="300"/>
              </a:spcBef>
              <a:buClr>
                <a:srgbClr val="7CA2D6"/>
              </a:buClr>
              <a:buFont typeface="Arial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28000" indent="-228600" algn="l" defTabSz="914400" rtl="0" eaLnBrk="1" latinLnBrk="0" hangingPunct="1">
              <a:spcBef>
                <a:spcPts val="300"/>
              </a:spcBef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Everything works like it should …</a:t>
            </a:r>
          </a:p>
          <a:p>
            <a:pPr lvl="1" indent="0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03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9A54AB-65AE-79B4-24B7-845C5C1CC2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00" t="35349" r="10625" b="4583"/>
          <a:stretch/>
        </p:blipFill>
        <p:spPr>
          <a:xfrm>
            <a:off x="3111961" y="2139702"/>
            <a:ext cx="6006521" cy="2736304"/>
          </a:xfrm>
          <a:prstGeom prst="rect">
            <a:avLst/>
          </a:prstGeo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0708D7B-9B75-4B51-B796-6F62CF9854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/>
              <a:t>Administration </a:t>
            </a:r>
            <a:r>
              <a:rPr lang="en-US" dirty="0"/>
              <a:t>of the Brussels-Capital Region (19 municipalities, 1.2m inhabitants, 165km²)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Responsible for equipment, infrastructure and mobility issues.</a:t>
            </a:r>
          </a:p>
          <a:p>
            <a:pPr marL="882900" lvl="2" indent="-342900">
              <a:buFont typeface="Arial" panose="020B0604020202020204" pitchFamily="34" charset="0"/>
              <a:buChar char="•"/>
            </a:pPr>
            <a:r>
              <a:rPr lang="en-US" dirty="0"/>
              <a:t>Develop mobility strategies</a:t>
            </a:r>
          </a:p>
          <a:p>
            <a:pPr marL="882900" lvl="2" indent="-342900">
              <a:buFont typeface="Arial" panose="020B0604020202020204" pitchFamily="34" charset="0"/>
              <a:buChar char="•"/>
            </a:pPr>
            <a:r>
              <a:rPr lang="en-US" dirty="0"/>
              <a:t>Develop road infrastructure projects</a:t>
            </a:r>
          </a:p>
          <a:p>
            <a:pPr marL="882900" lvl="2" indent="-342900">
              <a:buFont typeface="Arial" panose="020B0604020202020204" pitchFamily="34" charset="0"/>
              <a:buChar char="•"/>
            </a:pPr>
            <a:r>
              <a:rPr lang="en-US" dirty="0"/>
              <a:t>Renew and maintain public spaces and roads</a:t>
            </a:r>
          </a:p>
          <a:p>
            <a:pPr marL="882900" lvl="2" indent="-342900">
              <a:buFont typeface="Arial" panose="020B0604020202020204" pitchFamily="34" charset="0"/>
              <a:buChar char="•"/>
            </a:pPr>
            <a:r>
              <a:rPr lang="en-US" dirty="0"/>
              <a:t>Oversees public transport infrastructure and taxis of the region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&gt; 600 employees</a:t>
            </a:r>
          </a:p>
          <a:p>
            <a:pPr marL="882900" lvl="2" indent="-342900">
              <a:buFont typeface="Arial" panose="020B0604020202020204" pitchFamily="34" charset="0"/>
              <a:buChar char="•"/>
            </a:pPr>
            <a:endParaRPr lang="fr-BE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C075FE38-B32D-4DE4-BEEF-528A6377B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ABOUT BRUSSELS MOBILITY</a:t>
            </a:r>
          </a:p>
        </p:txBody>
      </p:sp>
    </p:spTree>
    <p:extLst>
      <p:ext uri="{BB962C8B-B14F-4D97-AF65-F5344CB8AC3E}">
        <p14:creationId xmlns:p14="http://schemas.microsoft.com/office/powerpoint/2010/main" val="341135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075FE38-B32D-4DE4-BEEF-528A6377B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DATA INFRASTRUCTURE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0708D7B-9B75-4B51-B796-6F62CF9854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infrastructure originally build around a </a:t>
            </a:r>
            <a:r>
              <a:rPr lang="en-US" dirty="0" err="1"/>
              <a:t>mapviewer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Now the infrastructure hosts </a:t>
            </a:r>
          </a:p>
          <a:p>
            <a:pPr marL="882900" lvl="2" indent="-34290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 err="1"/>
              <a:t>mapviewer</a:t>
            </a:r>
            <a:endParaRPr lang="en-US" dirty="0"/>
          </a:p>
          <a:p>
            <a:pPr marL="882900" lvl="2" indent="-342900">
              <a:buFont typeface="Arial" panose="020B0604020202020204" pitchFamily="34" charset="0"/>
              <a:buChar char="•"/>
            </a:pPr>
            <a:r>
              <a:rPr lang="en-US" dirty="0"/>
              <a:t>Databases</a:t>
            </a:r>
          </a:p>
          <a:p>
            <a:pPr marL="882900" lvl="2" indent="-342900">
              <a:buFont typeface="Arial" panose="020B0604020202020204" pitchFamily="34" charset="0"/>
              <a:buChar char="•"/>
            </a:pPr>
            <a:r>
              <a:rPr lang="en-US" dirty="0"/>
              <a:t>Small applications</a:t>
            </a:r>
          </a:p>
          <a:p>
            <a:pPr marL="882900" lvl="2" indent="-342900">
              <a:buFont typeface="Arial" panose="020B0604020202020204" pitchFamily="34" charset="0"/>
              <a:buChar char="•"/>
            </a:pPr>
            <a:r>
              <a:rPr lang="en-US" dirty="0"/>
              <a:t>API-engines</a:t>
            </a:r>
          </a:p>
          <a:p>
            <a:pPr marL="882900" lvl="2" indent="-34290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  <a:p>
            <a:pPr marL="882900" lvl="2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https://data.mobility.brussels</a:t>
            </a:r>
          </a:p>
          <a:p>
            <a:pPr marL="882900" lvl="2" indent="-342900">
              <a:buFont typeface="Arial" panose="020B0604020202020204" pitchFamily="34" charset="0"/>
              <a:buChar char="•"/>
            </a:pPr>
            <a:endParaRPr lang="fr-B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DB7EE1-3F95-10DA-076E-E16AA3C2B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1516139"/>
            <a:ext cx="4097509" cy="341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53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075FE38-B32D-4DE4-BEEF-528A6377B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DATA INFRASTRUCTURE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0708D7B-9B75-4B51-B796-6F62CF9854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infrastructure is hosted on Linux Servers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components are Open Source</a:t>
            </a:r>
          </a:p>
        </p:txBody>
      </p:sp>
      <p:pic>
        <p:nvPicPr>
          <p:cNvPr id="2" name="Picture 2" descr="A Comprehensive Guide to PostGIS and Spatial Queries">
            <a:extLst>
              <a:ext uri="{FF2B5EF4-FFF2-40B4-BE49-F238E27FC236}">
                <a16:creationId xmlns:a16="http://schemas.microsoft.com/office/drawing/2014/main" id="{96AAB9D8-02F5-6CF2-071A-16CF162BD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9662"/>
            <a:ext cx="1989847" cy="111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ython plus django Shuup Press and Multi Vendor News">
            <a:extLst>
              <a:ext uri="{FF2B5EF4-FFF2-40B4-BE49-F238E27FC236}">
                <a16:creationId xmlns:a16="http://schemas.microsoft.com/office/drawing/2014/main" id="{6B64D249-0AB4-5147-77E8-35820BA58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326711"/>
            <a:ext cx="2232248" cy="131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ow to Set Up and Configure a GeoServer from Scratch – African Surveyors  Connect">
            <a:extLst>
              <a:ext uri="{FF2B5EF4-FFF2-40B4-BE49-F238E27FC236}">
                <a16:creationId xmlns:a16="http://schemas.microsoft.com/office/drawing/2014/main" id="{7E2B5AC3-1B93-1B19-973E-F5C5C9F0C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129183"/>
            <a:ext cx="2232248" cy="117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OpenLayers">
            <a:extLst>
              <a:ext uri="{FF2B5EF4-FFF2-40B4-BE49-F238E27FC236}">
                <a16:creationId xmlns:a16="http://schemas.microsoft.com/office/drawing/2014/main" id="{37585126-FB83-7812-2A43-AC1C65E34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045" y="1184126"/>
            <a:ext cx="2050157" cy="1141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eaflet">
            <a:extLst>
              <a:ext uri="{FF2B5EF4-FFF2-40B4-BE49-F238E27FC236}">
                <a16:creationId xmlns:a16="http://schemas.microsoft.com/office/drawing/2014/main" id="{189D19A0-4903-ABF7-9BA4-DA86B98FF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05" y="2014317"/>
            <a:ext cx="1489348" cy="3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C7DCD8-D41E-943D-65F5-26008443D0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2080" y="2734507"/>
            <a:ext cx="1829055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9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075FE38-B32D-4DE4-BEEF-528A6377B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AUTHENTICATION NEEDS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0708D7B-9B75-4B51-B796-6F62CF9854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Authentication is necessary for: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Internal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 all data is open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Monitoring data usage for some </a:t>
            </a:r>
            <a:r>
              <a:rPr lang="en-US" dirty="0" err="1"/>
              <a:t>api’s</a:t>
            </a:r>
            <a:endParaRPr lang="en-US" dirty="0"/>
          </a:p>
        </p:txBody>
      </p:sp>
      <p:sp>
        <p:nvSpPr>
          <p:cNvPr id="2" name="AutoShape 2" descr="Logo gim">
            <a:extLst>
              <a:ext uri="{FF2B5EF4-FFF2-40B4-BE49-F238E27FC236}">
                <a16:creationId xmlns:a16="http://schemas.microsoft.com/office/drawing/2014/main" id="{52AF9E4D-9D1F-948F-B577-37DF26A68F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45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075FE38-B32D-4DE4-BEEF-528A6377B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AUTHENTICATION NEEDS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0708D7B-9B75-4B51-B796-6F62CF9854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Django and </a:t>
            </a:r>
            <a:r>
              <a:rPr lang="en-US" dirty="0" err="1"/>
              <a:t>Geoserver</a:t>
            </a:r>
            <a:r>
              <a:rPr lang="en-US" dirty="0"/>
              <a:t> have their own access management systems.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Need for a single sign-on system that can be integrated in every component.</a:t>
            </a:r>
          </a:p>
          <a:p>
            <a:pPr marL="882900" lvl="2" indent="-342900">
              <a:buFont typeface="Arial" panose="020B0604020202020204" pitchFamily="34" charset="0"/>
              <a:buChar char="•"/>
            </a:pPr>
            <a:r>
              <a:rPr lang="en-US" dirty="0"/>
              <a:t>Compliant with Django, </a:t>
            </a:r>
            <a:r>
              <a:rPr lang="en-US" dirty="0" err="1"/>
              <a:t>Geoserver</a:t>
            </a:r>
            <a:r>
              <a:rPr lang="en-US" dirty="0"/>
              <a:t> and </a:t>
            </a:r>
            <a:r>
              <a:rPr lang="en-US" dirty="0" err="1"/>
              <a:t>Panoramax</a:t>
            </a:r>
            <a:endParaRPr lang="en-US" dirty="0"/>
          </a:p>
          <a:p>
            <a:pPr marL="882900" lvl="2" indent="-342900">
              <a:buFont typeface="Arial" panose="020B0604020202020204" pitchFamily="34" charset="0"/>
              <a:buChar char="•"/>
            </a:pPr>
            <a:r>
              <a:rPr lang="en-US" dirty="0"/>
              <a:t>Connectable with LDAP</a:t>
            </a:r>
          </a:p>
          <a:p>
            <a:pPr marL="882900" lvl="2" indent="-342900">
              <a:buFont typeface="Arial" panose="020B0604020202020204" pitchFamily="34" charset="0"/>
              <a:buChar char="•"/>
            </a:pPr>
            <a:r>
              <a:rPr lang="en-US" dirty="0"/>
              <a:t>Secured layers from </a:t>
            </a:r>
            <a:r>
              <a:rPr lang="en-US" dirty="0" err="1"/>
              <a:t>Geoserver</a:t>
            </a:r>
            <a:r>
              <a:rPr lang="en-US" dirty="0"/>
              <a:t> have to be accessible in QGIS</a:t>
            </a:r>
          </a:p>
          <a:p>
            <a:pPr marL="882900" lvl="2" indent="-342900">
              <a:buFont typeface="Arial" panose="020B0604020202020204" pitchFamily="34" charset="0"/>
              <a:buChar char="•"/>
            </a:pPr>
            <a:r>
              <a:rPr lang="en-US" dirty="0" err="1"/>
              <a:t>Webrequests</a:t>
            </a:r>
            <a:r>
              <a:rPr lang="en-US" dirty="0"/>
              <a:t> M2M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An integration of </a:t>
            </a:r>
            <a:r>
              <a:rPr lang="en-US" dirty="0" err="1"/>
              <a:t>Keycloak</a:t>
            </a:r>
            <a:r>
              <a:rPr lang="en-US" dirty="0"/>
              <a:t> in the infrastructure has been done with the help of GIM.</a:t>
            </a:r>
          </a:p>
        </p:txBody>
      </p:sp>
      <p:sp>
        <p:nvSpPr>
          <p:cNvPr id="2" name="AutoShape 2" descr="Logo gim">
            <a:extLst>
              <a:ext uri="{FF2B5EF4-FFF2-40B4-BE49-F238E27FC236}">
                <a16:creationId xmlns:a16="http://schemas.microsoft.com/office/drawing/2014/main" id="{52AF9E4D-9D1F-948F-B577-37DF26A68F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23F3570-1825-512D-0242-7D0D09A2D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5776" y="3729802"/>
            <a:ext cx="1008112" cy="70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8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075FE38-B32D-4DE4-BEEF-528A6377B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KEYCLOAK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0708D7B-9B75-4B51-B796-6F62CF9854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Open Source Identity and Access Management system:</a:t>
            </a:r>
          </a:p>
          <a:p>
            <a:pPr marL="882900" lvl="2" indent="-342900">
              <a:buFont typeface="Arial" panose="020B0604020202020204" pitchFamily="34" charset="0"/>
              <a:buChar char="•"/>
            </a:pPr>
            <a:r>
              <a:rPr lang="en-US" dirty="0"/>
              <a:t>Manages users</a:t>
            </a:r>
          </a:p>
          <a:p>
            <a:pPr marL="882900" lvl="2" indent="-342900">
              <a:buFont typeface="Arial" panose="020B0604020202020204" pitchFamily="34" charset="0"/>
              <a:buChar char="•"/>
            </a:pPr>
            <a:r>
              <a:rPr lang="en-US" dirty="0"/>
              <a:t>Allows user federation</a:t>
            </a:r>
          </a:p>
          <a:p>
            <a:pPr marL="882900" lvl="2" indent="-342900">
              <a:buFont typeface="Arial" panose="020B0604020202020204" pitchFamily="34" charset="0"/>
              <a:buChar char="•"/>
            </a:pPr>
            <a:r>
              <a:rPr lang="en-US" dirty="0"/>
              <a:t>Supports OpenID Connect</a:t>
            </a:r>
          </a:p>
          <a:p>
            <a:pPr marL="882900" lvl="2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AutoShape 2" descr="Logo gim">
            <a:extLst>
              <a:ext uri="{FF2B5EF4-FFF2-40B4-BE49-F238E27FC236}">
                <a16:creationId xmlns:a16="http://schemas.microsoft.com/office/drawing/2014/main" id="{52AF9E4D-9D1F-948F-B577-37DF26A68F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 descr="Keycloak. Comprehensive Guide to Open Source… | by CaratLane Insider |  CaratLane Insider">
            <a:extLst>
              <a:ext uri="{FF2B5EF4-FFF2-40B4-BE49-F238E27FC236}">
                <a16:creationId xmlns:a16="http://schemas.microsoft.com/office/drawing/2014/main" id="{526D8CC7-F39E-E197-252A-8424FFA3F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794" y="2211710"/>
            <a:ext cx="2357611" cy="235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03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075FE38-B32D-4DE4-BEEF-528A6377B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KEYCLOAK</a:t>
            </a:r>
          </a:p>
        </p:txBody>
      </p:sp>
      <p:sp>
        <p:nvSpPr>
          <p:cNvPr id="2" name="AutoShape 2" descr="Logo gim">
            <a:extLst>
              <a:ext uri="{FF2B5EF4-FFF2-40B4-BE49-F238E27FC236}">
                <a16:creationId xmlns:a16="http://schemas.microsoft.com/office/drawing/2014/main" id="{52AF9E4D-9D1F-948F-B577-37DF26A68F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Introduction to Keycloak. Keycloak is an open-source identity and… | by  Abdulsamet İLERİ | Medium">
            <a:extLst>
              <a:ext uri="{FF2B5EF4-FFF2-40B4-BE49-F238E27FC236}">
                <a16:creationId xmlns:a16="http://schemas.microsoft.com/office/drawing/2014/main" id="{96CCFC13-F549-5DAB-4D12-6E466A1AE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953" y="766134"/>
            <a:ext cx="4502894" cy="361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EE16EE-3423-91D0-FD08-49A6B9CB65CF}"/>
              </a:ext>
            </a:extLst>
          </p:cNvPr>
          <p:cNvSpPr txBox="1"/>
          <p:nvPr/>
        </p:nvSpPr>
        <p:spPr>
          <a:xfrm>
            <a:off x="2915816" y="4377366"/>
            <a:ext cx="40600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i="1" dirty="0"/>
              <a:t>https://abdulsamet-ileri.medium.com/introduction-to-keycloak-227c3902754a</a:t>
            </a:r>
          </a:p>
        </p:txBody>
      </p:sp>
    </p:spTree>
    <p:extLst>
      <p:ext uri="{BB962C8B-B14F-4D97-AF65-F5344CB8AC3E}">
        <p14:creationId xmlns:p14="http://schemas.microsoft.com/office/powerpoint/2010/main" val="1529728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075FE38-B32D-4DE4-BEEF-528A6377B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INSTALL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0708D7B-9B75-4B51-B796-6F62CF9854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9532" y="987574"/>
            <a:ext cx="3492388" cy="309634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Docker is used to </a:t>
            </a:r>
            <a:r>
              <a:rPr lang="en-US" b="0" dirty="0"/>
              <a:t>install </a:t>
            </a:r>
            <a:r>
              <a:rPr lang="en-US" b="0" dirty="0" err="1"/>
              <a:t>Keycloak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docker-</a:t>
            </a:r>
            <a:r>
              <a:rPr lang="en-US" dirty="0" err="1"/>
              <a:t>compose.yml</a:t>
            </a:r>
            <a:endParaRPr lang="en-US" dirty="0"/>
          </a:p>
        </p:txBody>
      </p:sp>
      <p:sp>
        <p:nvSpPr>
          <p:cNvPr id="2" name="AutoShape 2" descr="Logo gim">
            <a:extLst>
              <a:ext uri="{FF2B5EF4-FFF2-40B4-BE49-F238E27FC236}">
                <a16:creationId xmlns:a16="http://schemas.microsoft.com/office/drawing/2014/main" id="{52AF9E4D-9D1F-948F-B577-37DF26A68F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00AEC8-0EA5-7209-D7DB-92BC956FBA75}"/>
              </a:ext>
            </a:extLst>
          </p:cNvPr>
          <p:cNvSpPr txBox="1"/>
          <p:nvPr/>
        </p:nvSpPr>
        <p:spPr>
          <a:xfrm>
            <a:off x="4355976" y="371147"/>
            <a:ext cx="4464496" cy="44012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version: '3'</a:t>
            </a:r>
          </a:p>
          <a:p>
            <a:endParaRPr lang="en-US" sz="1000" dirty="0"/>
          </a:p>
          <a:p>
            <a:r>
              <a:rPr lang="en-US" sz="1000" dirty="0"/>
              <a:t>services:</a:t>
            </a:r>
          </a:p>
          <a:p>
            <a:r>
              <a:rPr lang="en-US" sz="1000" dirty="0"/>
              <a:t>  auth: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container_name</a:t>
            </a:r>
            <a:r>
              <a:rPr lang="en-US" sz="1000" dirty="0"/>
              <a:t>: </a:t>
            </a:r>
            <a:r>
              <a:rPr lang="en-US" sz="1000" dirty="0" err="1"/>
              <a:t>keycloak</a:t>
            </a:r>
            <a:endParaRPr lang="en-US" sz="1000" dirty="0"/>
          </a:p>
          <a:p>
            <a:r>
              <a:rPr lang="en-US" sz="1000" dirty="0"/>
              <a:t>    image: </a:t>
            </a:r>
            <a:r>
              <a:rPr lang="en-US" sz="1000" dirty="0" err="1"/>
              <a:t>keycloak_x_prebuild</a:t>
            </a:r>
            <a:endParaRPr lang="en-US" sz="1000" dirty="0"/>
          </a:p>
          <a:p>
            <a:r>
              <a:rPr lang="en-US" sz="1000" dirty="0"/>
              <a:t>    build:</a:t>
            </a:r>
          </a:p>
          <a:p>
            <a:r>
              <a:rPr lang="en-US" sz="1000" dirty="0"/>
              <a:t>      context: ./</a:t>
            </a:r>
          </a:p>
          <a:p>
            <a:r>
              <a:rPr lang="en-US" sz="1000" dirty="0"/>
              <a:t>      </a:t>
            </a:r>
            <a:r>
              <a:rPr lang="en-US" sz="1000" dirty="0" err="1"/>
              <a:t>dockerfile</a:t>
            </a:r>
            <a:r>
              <a:rPr lang="en-US" sz="1000" dirty="0"/>
              <a:t>: </a:t>
            </a:r>
            <a:r>
              <a:rPr lang="en-US" sz="1000" dirty="0" err="1"/>
              <a:t>Dockerfile</a:t>
            </a:r>
            <a:endParaRPr lang="en-US" sz="1000" dirty="0"/>
          </a:p>
          <a:p>
            <a:r>
              <a:rPr lang="en-US" sz="1000" dirty="0"/>
              <a:t>    ports:</a:t>
            </a:r>
          </a:p>
          <a:p>
            <a:r>
              <a:rPr lang="en-US" sz="1000" dirty="0"/>
              <a:t>      - "8081:8080"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depends_on</a:t>
            </a:r>
            <a:r>
              <a:rPr lang="en-US" sz="1000" dirty="0"/>
              <a:t>:</a:t>
            </a:r>
          </a:p>
          <a:p>
            <a:r>
              <a:rPr lang="en-US" sz="1000" dirty="0"/>
              <a:t>      - </a:t>
            </a:r>
            <a:r>
              <a:rPr lang="en-US" sz="1000" dirty="0" err="1"/>
              <a:t>db</a:t>
            </a:r>
            <a:endParaRPr lang="en-US" sz="1000" dirty="0"/>
          </a:p>
          <a:p>
            <a:r>
              <a:rPr lang="en-US" sz="1000" dirty="0"/>
              <a:t>    restart: always</a:t>
            </a:r>
          </a:p>
          <a:p>
            <a:endParaRPr lang="en-US" sz="1000" dirty="0"/>
          </a:p>
          <a:p>
            <a:r>
              <a:rPr lang="en-US" sz="1000" dirty="0"/>
              <a:t>  </a:t>
            </a:r>
            <a:r>
              <a:rPr lang="en-US" sz="1000" dirty="0" err="1"/>
              <a:t>db</a:t>
            </a:r>
            <a:r>
              <a:rPr lang="en-US" sz="1000" dirty="0"/>
              <a:t>:</a:t>
            </a:r>
          </a:p>
          <a:p>
            <a:r>
              <a:rPr lang="en-US" sz="1000" dirty="0"/>
              <a:t>    image: postgres:14.2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container_name</a:t>
            </a:r>
            <a:r>
              <a:rPr lang="en-US" sz="1000" dirty="0"/>
              <a:t>: </a:t>
            </a:r>
            <a:r>
              <a:rPr lang="en-US" sz="1000" dirty="0" err="1"/>
              <a:t>postgis</a:t>
            </a:r>
            <a:endParaRPr lang="en-US" sz="1000" dirty="0"/>
          </a:p>
          <a:p>
            <a:r>
              <a:rPr lang="en-US" sz="1000" dirty="0"/>
              <a:t>    environment:</a:t>
            </a:r>
          </a:p>
          <a:p>
            <a:r>
              <a:rPr lang="en-US" sz="1000" dirty="0"/>
              <a:t>      - POSTGRES_DB=</a:t>
            </a:r>
            <a:r>
              <a:rPr lang="en-US" sz="1000" dirty="0" err="1"/>
              <a:t>keycloak</a:t>
            </a:r>
            <a:endParaRPr lang="en-US" sz="1000" dirty="0"/>
          </a:p>
          <a:p>
            <a:r>
              <a:rPr lang="en-US" sz="1000" dirty="0"/>
              <a:t>      - POSTGRES_USER=***</a:t>
            </a:r>
          </a:p>
          <a:p>
            <a:r>
              <a:rPr lang="en-US" sz="1000" dirty="0"/>
              <a:t>      - POSTGRES_PASSWORD=***</a:t>
            </a:r>
          </a:p>
          <a:p>
            <a:r>
              <a:rPr lang="en-US" sz="1000" dirty="0"/>
              <a:t>    ports:</a:t>
            </a:r>
          </a:p>
          <a:p>
            <a:r>
              <a:rPr lang="en-US" sz="1000" dirty="0"/>
              <a:t>      - "5433:5432"</a:t>
            </a:r>
          </a:p>
          <a:p>
            <a:r>
              <a:rPr lang="en-US" sz="1000" dirty="0"/>
              <a:t>    volumes:</a:t>
            </a:r>
          </a:p>
          <a:p>
            <a:r>
              <a:rPr lang="en-US" sz="1000" dirty="0"/>
              <a:t>      - /</a:t>
            </a:r>
            <a:r>
              <a:rPr lang="en-US" sz="1000" dirty="0" err="1"/>
              <a:t>srv</a:t>
            </a:r>
            <a:r>
              <a:rPr lang="en-US" sz="1000" dirty="0"/>
              <a:t>/docker/</a:t>
            </a:r>
            <a:r>
              <a:rPr lang="en-US" sz="1000" dirty="0" err="1"/>
              <a:t>postgis</a:t>
            </a:r>
            <a:r>
              <a:rPr lang="en-US" sz="1000" dirty="0"/>
              <a:t>/data:/var/lib/</a:t>
            </a:r>
            <a:r>
              <a:rPr lang="en-US" sz="1000" dirty="0" err="1"/>
              <a:t>postgresql</a:t>
            </a:r>
            <a:r>
              <a:rPr lang="en-US" sz="1000" dirty="0"/>
              <a:t>/data</a:t>
            </a:r>
          </a:p>
          <a:p>
            <a:r>
              <a:rPr lang="en-US" sz="1000" dirty="0"/>
              <a:t>    restart: always</a:t>
            </a:r>
          </a:p>
        </p:txBody>
      </p:sp>
    </p:spTree>
    <p:extLst>
      <p:ext uri="{BB962C8B-B14F-4D97-AF65-F5344CB8AC3E}">
        <p14:creationId xmlns:p14="http://schemas.microsoft.com/office/powerpoint/2010/main" val="6942641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 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95959"/>
      </a:hlink>
      <a:folHlink>
        <a:srgbClr val="5959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Charte-Huisstijl" ma:contentTypeID="0x010100DBAA8B00DAA7C7409BC687FC09F57BB400634D51E417A71B45BA5DC9CCA25A192D" ma:contentTypeVersion="40" ma:contentTypeDescription="" ma:contentTypeScope="" ma:versionID="ba74fc4afc42fab7b3a0e5a7834c4854">
  <xsd:schema xmlns:xsd="http://www.w3.org/2001/XMLSchema" xmlns:xs="http://www.w3.org/2001/XMLSchema" xmlns:p="http://schemas.microsoft.com/office/2006/metadata/properties" xmlns:ns2="bfa7d963-24c6-42df-9c60-af0ce4d6be14" xmlns:ns3="12cb0234-c0b0-4c53-84af-973ef88e2a02" xmlns:ns4="262a9649-6801-4f9f-aa85-4642c5d4536c" targetNamespace="http://schemas.microsoft.com/office/2006/metadata/properties" ma:root="true" ma:fieldsID="fea7d0bd9e1db482c9095c1dcf6eb458" ns2:_="" ns3:_="" ns4:_="">
    <xsd:import namespace="bfa7d963-24c6-42df-9c60-af0ce4d6be14"/>
    <xsd:import namespace="12cb0234-c0b0-4c53-84af-973ef88e2a02"/>
    <xsd:import namespace="262a9649-6801-4f9f-aa85-4642c5d4536c"/>
    <xsd:element name="properties">
      <xsd:complexType>
        <xsd:sequence>
          <xsd:element name="documentManagement">
            <xsd:complexType>
              <xsd:all>
                <xsd:element ref="ns2:Langue_x0020_du_x0020_fichier" minOccurs="0"/>
                <xsd:element ref="ns2:Colorimétrie" minOccurs="0"/>
                <xsd:element ref="ns2:Taille" minOccurs="0"/>
                <xsd:element ref="ns2:Fichier_x0020_source_x0020__x002f__x0020_fichier_x0020_prêt_x0020_à_x0020_l_x0027_emploi" minOccurs="0"/>
                <xsd:element ref="ns2:Partage_x0020_Externe" minOccurs="0"/>
                <xsd:element ref="ns2:ab48d136a2a94350bd1385cb088c3d73" minOccurs="0"/>
                <xsd:element ref="ns2:h26b48982cc54ce2baad91dbf090ec32" minOccurs="0"/>
                <xsd:element ref="ns2:l8aa81e9c7994f66b9ca234fedeb2399" minOccurs="0"/>
                <xsd:element ref="ns2:mac55e52456844879d92278c99f13745" minOccurs="0"/>
                <xsd:element ref="ns3:TaxCatchAll" minOccurs="0"/>
                <xsd:element ref="ns2:g28f7e5d01404be58f3bcecbde89fb76" minOccurs="0"/>
                <xsd:element ref="ns3:TaxCatchAllLabel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LengthInSeconds" minOccurs="0"/>
                <xsd:element ref="ns4:lcf76f155ced4ddcb4097134ff3c332f" minOccurs="0"/>
                <xsd:element ref="ns4:MediaServiceObjectDetectorVersion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a7d963-24c6-42df-9c60-af0ce4d6be14" elementFormDefault="qualified">
    <xsd:import namespace="http://schemas.microsoft.com/office/2006/documentManagement/types"/>
    <xsd:import namespace="http://schemas.microsoft.com/office/infopath/2007/PartnerControls"/>
    <xsd:element name="Langue_x0020_du_x0020_fichier" ma:index="4" nillable="true" ma:displayName="Langue du fichier" ma:internalName="Langue_x0020_du_x0020_fichier" ma:readOnly="fals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FR"/>
                    <xsd:enumeration value="NL"/>
                    <xsd:enumeration value="DE"/>
                    <xsd:enumeration value="EN"/>
                  </xsd:restriction>
                </xsd:simpleType>
              </xsd:element>
            </xsd:sequence>
          </xsd:extension>
        </xsd:complexContent>
      </xsd:complexType>
    </xsd:element>
    <xsd:element name="Colorimétrie" ma:index="5" nillable="true" ma:displayName="Colorimétrie" ma:format="Dropdown" ma:internalName="Colorim_x00e9_trie">
      <xsd:simpleType>
        <xsd:restriction base="dms:Choice">
          <xsd:enumeration value="RGB"/>
          <xsd:enumeration value="CMYK"/>
          <xsd:enumeration value="PMS"/>
          <xsd:enumeration value="Black"/>
          <xsd:enumeration value="Grey"/>
          <xsd:enumeration value="White"/>
          <xsd:enumeration value="Color"/>
        </xsd:restriction>
      </xsd:simpleType>
    </xsd:element>
    <xsd:element name="Taille" ma:index="6" nillable="true" ma:displayName="Taille" ma:default="A4" ma:format="Dropdown" ma:internalName="Taille">
      <xsd:simpleType>
        <xsd:restriction base="dms:Choice">
          <xsd:enumeration value="A4"/>
          <xsd:enumeration value="A5"/>
          <xsd:enumeration value="C4"/>
          <xsd:enumeration value="C5"/>
          <xsd:enumeration value="US"/>
          <xsd:enumeration value="A3"/>
          <xsd:enumeration value="A0"/>
        </xsd:restriction>
      </xsd:simpleType>
    </xsd:element>
    <xsd:element name="Fichier_x0020_source_x0020__x002f__x0020_fichier_x0020_prêt_x0020_à_x0020_l_x0027_emploi" ma:index="10" nillable="true" ma:displayName="Fichier source / fichier prêt à l'emploi" ma:default="Ready to use" ma:format="RadioButtons" ma:internalName="Fichier_x0020_source_x0020__x002F__x0020_fichier_x0020_pr_x00ea_t_x0020__x00e0__x0020_l_x0027_emploi">
      <xsd:simpleType>
        <xsd:restriction base="dms:Choice">
          <xsd:enumeration value="Source file (dircom)"/>
          <xsd:enumeration value="Ready to use"/>
        </xsd:restriction>
      </xsd:simpleType>
    </xsd:element>
    <xsd:element name="Partage_x0020_Externe" ma:index="11" nillable="true" ma:displayName="Partage Externe" ma:default="0" ma:internalName="Partage_x0020_Externe">
      <xsd:simpleType>
        <xsd:restriction base="dms:Boolean"/>
      </xsd:simpleType>
    </xsd:element>
    <xsd:element name="ab48d136a2a94350bd1385cb088c3d73" ma:index="17" nillable="true" ma:taxonomy="true" ma:internalName="ab48d136a2a94350bd1385cb088c3d73" ma:taxonomyFieldName="Mot_x002d_cl_x00e9_" ma:displayName="Mot-clé" ma:default="2;#Zonder|9ddd5344-b9bc-42e1-8508-7ded4cc539e9" ma:fieldId="{ab48d136-a2a9-4350-bd13-85cb088c3d73}" ma:sspId="57b2d657-d973-4862-aa1b-1284b69771fd" ma:termSetId="56572055-3947-49f9-8293-873dd203eb1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26b48982cc54ce2baad91dbf090ec32" ma:index="19" nillable="true" ma:taxonomy="true" ma:internalName="h26b48982cc54ce2baad91dbf090ec32" ma:taxonomyFieldName="Utilisation1" ma:displayName="Utilisation" ma:default="" ma:fieldId="{126b4898-2cc5-4ce2-baad-91dbf090ec32}" ma:sspId="57b2d657-d973-4862-aa1b-1284b69771fd" ma:termSetId="f2456093-ad15-4d73-9ba9-089ba469de6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8aa81e9c7994f66b9ca234fedeb2399" ma:index="20" ma:taxonomy="true" ma:internalName="l8aa81e9c7994f66b9ca234fedeb2399" ma:taxonomyFieldName="Type_x0020_de_x0020_document" ma:displayName="Type de document" ma:default="" ma:fieldId="{58aa81e9-c799-4f66-b9ca-234fedeb2399}" ma:sspId="57b2d657-d973-4862-aa1b-1284b69771fd" ma:termSetId="2de80ec1-06d5-459e-876e-040467a4545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55e52456844879d92278c99f13745" ma:index="21" nillable="true" ma:taxonomy="true" ma:internalName="mac55e52456844879d92278c99f13745" ma:taxonomyFieldName="Marquage_x0020_sp_x00e9_cifique" ma:displayName="UA-service" ma:default="" ma:fieldId="{6ac55e52-4568-4487-9d92-278c99f13745}" ma:sspId="57b2d657-d973-4862-aa1b-1284b69771fd" ma:termSetId="8e111a51-807b-4caf-b609-6e5ffce80bd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28f7e5d01404be58f3bcecbde89fb76" ma:index="23" nillable="true" ma:taxonomy="true" ma:internalName="g28f7e5d01404be58f3bcecbde89fb76" ma:taxonomyFieldName="Orientation1" ma:displayName="Orientation" ma:default="" ma:fieldId="{028f7e5d-0140-4be5-8f3b-cecbde89fb76}" ma:sspId="57b2d657-d973-4862-aa1b-1284b69771fd" ma:termSetId="c905b95b-2d33-4c01-a245-51a649750a00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cb0234-c0b0-4c53-84af-973ef88e2a02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8605c4c8-bad4-4d5c-9d7d-2ceb1c18d849}" ma:internalName="TaxCatchAll" ma:showField="CatchAllData" ma:web="bfa7d963-24c6-42df-9c60-af0ce4d6be1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4" nillable="true" ma:displayName="Taxonomy Catch All Column1" ma:hidden="true" ma:list="{8605c4c8-bad4-4d5c-9d7d-2ceb1c18d849}" ma:internalName="TaxCatchAllLabel" ma:readOnly="true" ma:showField="CatchAllDataLabel" ma:web="bfa7d963-24c6-42df-9c60-af0ce4d6be1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2a9649-6801-4f9f-aa85-4642c5d453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2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8" nillable="true" ma:displayName="Tags" ma:internalName="MediaServiceAutoTags" ma:readOnly="true">
      <xsd:simpleType>
        <xsd:restriction base="dms:Text"/>
      </xsd:simpleType>
    </xsd:element>
    <xsd:element name="MediaServiceOCR" ma:index="2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33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35" nillable="true" ma:taxonomy="true" ma:internalName="lcf76f155ced4ddcb4097134ff3c332f" ma:taxonomyFieldName="MediaServiceImageTags" ma:displayName="Balises d’images" ma:readOnly="false" ma:fieldId="{5cf76f15-5ced-4ddc-b409-7134ff3c332f}" ma:taxonomyMulti="true" ma:sspId="57b2d657-d973-4862-aa1b-1284b69771f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3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3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8" ma:displayName="Type de contenu"/>
        <xsd:element ref="dc:title" minOccurs="0" maxOccurs="1" ma:index="2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lorimétrie xmlns="bfa7d963-24c6-42df-9c60-af0ce4d6be14">Color</Colorimétrie>
    <Partage_x0020_Externe xmlns="bfa7d963-24c6-42df-9c60-af0ce4d6be14">false</Partage_x0020_Externe>
    <mac55e52456844879d92278c99f13745 xmlns="bfa7d963-24c6-42df-9c60-af0ce4d6be14">
      <Terms xmlns="http://schemas.microsoft.com/office/infopath/2007/PartnerControls"/>
    </mac55e52456844879d92278c99f13745>
    <Fichier_x0020_source_x0020__x002f__x0020_fichier_x0020_prêt_x0020_à_x0020_l_x0027_emploi xmlns="bfa7d963-24c6-42df-9c60-af0ce4d6be14">Ready to use</Fichier_x0020_source_x0020__x002f__x0020_fichier_x0020_prêt_x0020_à_x0020_l_x0027_emploi>
    <Taille xmlns="bfa7d963-24c6-42df-9c60-af0ce4d6be14" xsi:nil="true"/>
    <h26b48982cc54ce2baad91dbf090ec32 xmlns="bfa7d963-24c6-42df-9c60-af0ce4d6be14">
      <Terms xmlns="http://schemas.microsoft.com/office/infopath/2007/PartnerControls"/>
    </h26b48982cc54ce2baad91dbf090ec32>
    <l8aa81e9c7994f66b9ca234fedeb2399 xmlns="bfa7d963-24c6-42df-9c60-af0ce4d6be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Template PowerPoint</TermName>
          <TermId xmlns="http://schemas.microsoft.com/office/infopath/2007/PartnerControls">637b2f20-df0a-4619-9eb8-50d9a2752545</TermId>
        </TermInfo>
      </Terms>
    </l8aa81e9c7994f66b9ca234fedeb2399>
    <g28f7e5d01404be58f3bcecbde89fb76 xmlns="bfa7d963-24c6-42df-9c60-af0ce4d6be14">
      <Terms xmlns="http://schemas.microsoft.com/office/infopath/2007/PartnerControls"/>
    </g28f7e5d01404be58f3bcecbde89fb76>
    <ab48d136a2a94350bd1385cb088c3d73 xmlns="bfa7d963-24c6-42df-9c60-af0ce4d6be14">
      <Terms xmlns="http://schemas.microsoft.com/office/infopath/2007/PartnerControls"/>
    </ab48d136a2a94350bd1385cb088c3d73>
    <Langue_x0020_du_x0020_fichier xmlns="bfa7d963-24c6-42df-9c60-af0ce4d6be14">
      <Value>NL</Value>
      <Value>FR</Value>
    </Langue_x0020_du_x0020_fichier>
    <TaxCatchAll xmlns="12cb0234-c0b0-4c53-84af-973ef88e2a02">
      <Value>13</Value>
    </TaxCatchAll>
    <lcf76f155ced4ddcb4097134ff3c332f xmlns="262a9649-6801-4f9f-aa85-4642c5d4536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A2BF6F8-CB35-4828-ACC5-B0BDC3E40B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a7d963-24c6-42df-9c60-af0ce4d6be14"/>
    <ds:schemaRef ds:uri="12cb0234-c0b0-4c53-84af-973ef88e2a02"/>
    <ds:schemaRef ds:uri="262a9649-6801-4f9f-aa85-4642c5d453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E1A5616-B3FB-4A5B-BD57-E6289F786F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E7894A-04E7-4B1A-AA21-D663C4164F41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262a9649-6801-4f9f-aa85-4642c5d4536c"/>
    <ds:schemaRef ds:uri="http://schemas.openxmlformats.org/package/2006/metadata/core-properties"/>
    <ds:schemaRef ds:uri="http://purl.org/dc/terms/"/>
    <ds:schemaRef ds:uri="bfa7d963-24c6-42df-9c60-af0ce4d6be14"/>
    <ds:schemaRef ds:uri="12cb0234-c0b0-4c53-84af-973ef88e2a02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8ccfa3e7-2f76-4f30-8d49-77b4d04a624b}" enabled="1" method="Privileged" siteId="{3e9f03cd-0512-46dc-b0d4-bb48fa70fcf2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1133</Words>
  <Application>Microsoft Office PowerPoint</Application>
  <PresentationFormat>On-screen Show (16:9)</PresentationFormat>
  <Paragraphs>155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Aller Light</vt:lpstr>
      <vt:lpstr>Arial</vt:lpstr>
      <vt:lpstr>Calibri</vt:lpstr>
      <vt:lpstr>Courier New</vt:lpstr>
      <vt:lpstr>Source Sans Pro</vt:lpstr>
      <vt:lpstr>Thème Office</vt:lpstr>
      <vt:lpstr>PowerPoint Presentation</vt:lpstr>
      <vt:lpstr>ABOUT BRUSSELS MOBILITY</vt:lpstr>
      <vt:lpstr>DATA INFRASTRUCTURE</vt:lpstr>
      <vt:lpstr>DATA INFRASTRUCTURE</vt:lpstr>
      <vt:lpstr>AUTHENTICATION NEEDS</vt:lpstr>
      <vt:lpstr>AUTHENTICATION NEEDS</vt:lpstr>
      <vt:lpstr>KEYCLOAK</vt:lpstr>
      <vt:lpstr>KEYCLOAK</vt:lpstr>
      <vt:lpstr>INSTALL</vt:lpstr>
      <vt:lpstr>INSTALL</vt:lpstr>
      <vt:lpstr>CONNECTING DJANGO</vt:lpstr>
      <vt:lpstr>CONNECTING DJANGO</vt:lpstr>
      <vt:lpstr>CONNECTING GEOSERVER</vt:lpstr>
      <vt:lpstr>CONNECTING PANORAMAX</vt:lpstr>
      <vt:lpstr>M2M CONNECTION</vt:lpstr>
      <vt:lpstr>M2M CONNECTION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BM-FR-NL-PPT</dc:title>
  <dc:creator>Benjamin Harpigny</dc:creator>
  <cp:lastModifiedBy>CAPPELLE Ruben</cp:lastModifiedBy>
  <cp:revision>177</cp:revision>
  <cp:lastPrinted>2020-03-03T16:21:53Z</cp:lastPrinted>
  <dcterms:created xsi:type="dcterms:W3CDTF">2013-10-17T10:19:39Z</dcterms:created>
  <dcterms:modified xsi:type="dcterms:W3CDTF">2024-09-26T13:46:12Z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quage spécifique">
    <vt:lpwstr/>
  </property>
  <property fmtid="{D5CDD505-2E9C-101B-9397-08002B2CF9AE}" pid="3" name="ContentTypeId">
    <vt:lpwstr>0x010100DBAA8B00DAA7C7409BC687FC09F57BB400634D51E417A71B45BA5DC9CCA25A192D</vt:lpwstr>
  </property>
  <property fmtid="{D5CDD505-2E9C-101B-9397-08002B2CF9AE}" pid="4" name="Orientation1">
    <vt:lpwstr/>
  </property>
  <property fmtid="{D5CDD505-2E9C-101B-9397-08002B2CF9AE}" pid="5" name="Mot-clé">
    <vt:lpwstr/>
  </property>
  <property fmtid="{D5CDD505-2E9C-101B-9397-08002B2CF9AE}" pid="6" name="Type de document">
    <vt:lpwstr>13;#Template PowerPoint|637b2f20-df0a-4619-9eb8-50d9a2752545</vt:lpwstr>
  </property>
  <property fmtid="{D5CDD505-2E9C-101B-9397-08002B2CF9AE}" pid="7" name="Utilisation1">
    <vt:lpwstr/>
  </property>
  <property fmtid="{D5CDD505-2E9C-101B-9397-08002B2CF9AE}" pid="8" name="Mot_x002d_cl_x00e9_">
    <vt:lpwstr/>
  </property>
  <property fmtid="{D5CDD505-2E9C-101B-9397-08002B2CF9AE}" pid="9" name="Marquage_x0020_sp_x00e9_cifique">
    <vt:lpwstr/>
  </property>
  <property fmtid="{D5CDD505-2E9C-101B-9397-08002B2CF9AE}" pid="10" name="MediaServiceImageTags">
    <vt:lpwstr/>
  </property>
  <property fmtid="{D5CDD505-2E9C-101B-9397-08002B2CF9AE}" pid="11" name="ClassificationContentMarkingHeaderLocations">
    <vt:lpwstr>Thème Office:8</vt:lpwstr>
  </property>
  <property fmtid="{D5CDD505-2E9C-101B-9397-08002B2CF9AE}" pid="12" name="ClassificationContentMarkingHeaderText">
    <vt:lpwstr>SPRB/GOB - Public/Publiek</vt:lpwstr>
  </property>
</Properties>
</file>