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81" r:id="rId5"/>
    <p:sldId id="280" r:id="rId6"/>
    <p:sldId id="260" r:id="rId7"/>
    <p:sldId id="282" r:id="rId8"/>
    <p:sldId id="283" r:id="rId9"/>
    <p:sldId id="284" r:id="rId10"/>
    <p:sldId id="285" r:id="rId11"/>
    <p:sldId id="286" r:id="rId12"/>
    <p:sldId id="287" r:id="rId13"/>
    <p:sldId id="279" r:id="rId14"/>
  </p:sldIdLst>
  <p:sldSz cx="9144000" cy="6858000" type="screen4x3"/>
  <p:notesSz cx="6797675" cy="99282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37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2B2EC-9875-45E5-A330-BDE6EF60479B}" type="datetimeFigureOut">
              <a:rPr lang="nl-NL" smtClean="0"/>
              <a:t>23-9-2024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7CED3-62B1-4F9B-BF8F-454E7B49ED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374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/>
              <a:t>Oude huisstijl gemeente Veendam</a:t>
            </a:r>
          </a:p>
        </p:txBody>
      </p:sp>
      <p:sp>
        <p:nvSpPr>
          <p:cNvPr id="22532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569CD-808E-42AC-B1E2-6E0E4F107E33}" type="slidenum">
              <a:rPr lang="nl-NL" altLang="nl-NL" smtClean="0">
                <a:solidFill>
                  <a:prstClr val="black"/>
                </a:solidFill>
              </a:rPr>
              <a:pPr/>
              <a:t>1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10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2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11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6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12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35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  <p:sp>
        <p:nvSpPr>
          <p:cNvPr id="38916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E04C35-0145-424B-9B07-A3F5A40E930D}" type="slidenum">
              <a:rPr lang="nl-NL" altLang="nl-NL" smtClean="0">
                <a:solidFill>
                  <a:prstClr val="black"/>
                </a:solidFill>
              </a:rPr>
              <a:pPr/>
              <a:t>13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5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endParaRPr lang="nl-NL" altLang="nl-NL" b="0" dirty="0"/>
          </a:p>
        </p:txBody>
      </p:sp>
      <p:sp>
        <p:nvSpPr>
          <p:cNvPr id="24580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223B8-902A-49A2-88E3-1B0723A95BA5}" type="slidenum">
              <a:rPr lang="nl-NL" altLang="nl-NL" smtClean="0">
                <a:solidFill>
                  <a:prstClr val="black"/>
                </a:solidFill>
              </a:rPr>
              <a:pPr/>
              <a:t>2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endParaRPr lang="nl-NL" altLang="nl-NL" b="0" dirty="0"/>
          </a:p>
        </p:txBody>
      </p:sp>
      <p:sp>
        <p:nvSpPr>
          <p:cNvPr id="25604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6DCC59-D39E-44A5-A1D5-0A0EC9BF08E9}" type="slidenum">
              <a:rPr lang="nl-NL" altLang="nl-NL" smtClean="0">
                <a:solidFill>
                  <a:prstClr val="black"/>
                </a:solidFill>
              </a:rPr>
              <a:pPr/>
              <a:t>3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endParaRPr lang="nl-NL" altLang="nl-NL" b="0" dirty="0"/>
          </a:p>
        </p:txBody>
      </p:sp>
      <p:sp>
        <p:nvSpPr>
          <p:cNvPr id="25604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6DCC59-D39E-44A5-A1D5-0A0EC9BF08E9}" type="slidenum">
              <a:rPr lang="nl-NL" altLang="nl-NL" smtClean="0">
                <a:solidFill>
                  <a:prstClr val="black"/>
                </a:solidFill>
              </a:rPr>
              <a:pPr/>
              <a:t>4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nl-NL" b="0" i="0" dirty="0">
                <a:effectLst/>
                <a:latin typeface="-apple-system"/>
              </a:rPr>
              <a:t>Opmerkingen bij bevraging:</a:t>
            </a:r>
          </a:p>
          <a:p>
            <a:pPr marL="171450" lvl="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nl-NL" b="0" i="0" dirty="0">
                <a:effectLst/>
                <a:latin typeface="-apple-system"/>
              </a:rPr>
              <a:t>Met </a:t>
            </a:r>
            <a:r>
              <a:rPr lang="nl-NL" b="0" i="1" dirty="0">
                <a:effectLst/>
                <a:latin typeface="-apple-system"/>
              </a:rPr>
              <a:t>-spat 249695.585 561673.586 260446.321 572363.701</a:t>
            </a:r>
            <a:r>
              <a:rPr lang="nl-NL" b="0" i="0" dirty="0">
                <a:effectLst/>
                <a:latin typeface="-apple-system"/>
              </a:rPr>
              <a:t> wordt het gebied waarvoor enkelbestemmingen en dergelijke worden opgehaald beperkt tot gemeente Veendam en omgeving. De gemeentecode van Veendam is 0047.</a:t>
            </a:r>
          </a:p>
          <a:p>
            <a:pPr marL="171450" lvl="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nl-NL" altLang="nl-NL" b="0" i="0" dirty="0">
                <a:effectLst/>
                <a:latin typeface="-apple-system"/>
              </a:rPr>
              <a:t>Voor het opbouwen van het ogr2ogr command is https://gis.stackexchange.com/questions/443562/ogr2ogr-retrieve-multiple-layers-from-wfs-in-one-go geraadpleegd.</a:t>
            </a: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5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3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nl-NL" b="0" i="0" dirty="0">
                <a:effectLst/>
                <a:latin typeface="-apple-system"/>
              </a:rPr>
              <a:t>INSPIRE is een Europese richtlijn.</a:t>
            </a:r>
          </a:p>
          <a:p>
            <a:pPr marL="457200" lvl="1" indent="0" eaLnBrk="1" hangingPunct="1">
              <a:spcBef>
                <a:spcPct val="0"/>
              </a:spcBef>
              <a:buFontTx/>
              <a:buNone/>
              <a:defRPr/>
            </a:pPr>
            <a:endParaRPr lang="nl-NL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i="0" dirty="0">
                <a:effectLst/>
                <a:latin typeface="-apple-system"/>
              </a:rPr>
              <a:t>Opmerking bij bevraging:</a:t>
            </a:r>
          </a:p>
          <a:p>
            <a:pPr marL="171450" lvl="0" indent="-171450" eaLnBrk="1" hangingPunct="1">
              <a:spcBef>
                <a:spcPct val="0"/>
              </a:spcBef>
              <a:buFontTx/>
              <a:buChar char="-"/>
              <a:defRPr/>
            </a:pPr>
            <a:r>
              <a:rPr lang="nl-NL" b="0" i="0" dirty="0">
                <a:effectLst/>
                <a:latin typeface="-apple-system"/>
              </a:rPr>
              <a:t>Met </a:t>
            </a:r>
            <a:r>
              <a:rPr lang="nl-NL" b="0" i="1" dirty="0">
                <a:effectLst/>
                <a:latin typeface="-apple-system"/>
              </a:rPr>
              <a:t>-spat 249695.585 561673.586 260446.321 572363.701</a:t>
            </a:r>
            <a:r>
              <a:rPr lang="nl-NL" b="0" i="0" dirty="0">
                <a:effectLst/>
                <a:latin typeface="-apple-system"/>
              </a:rPr>
              <a:t> wordt het gebied waarvoor enkelbestemmingen zullen worden opgehaald beperkt tot gemeente Veendam en omgeving. De gemeentecode van Veendam is 0047.</a:t>
            </a: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6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7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8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7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Tijdelijke aanduiding voor notities 2"/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  <a:defRPr/>
            </a:pPr>
            <a:endParaRPr lang="nl-NL" altLang="nl-NL" b="0" dirty="0"/>
          </a:p>
        </p:txBody>
      </p:sp>
      <p:sp>
        <p:nvSpPr>
          <p:cNvPr id="2662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72F3CD-319C-47E5-84A6-5A684CCC5141}" type="slidenum">
              <a:rPr lang="nl-NL" altLang="nl-NL" smtClean="0">
                <a:solidFill>
                  <a:prstClr val="black"/>
                </a:solidFill>
              </a:rPr>
              <a:pPr/>
              <a:t>9</a:t>
            </a:fld>
            <a:endParaRPr lang="nl-NL" alt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0BE8-A670-460E-99B2-79B9D832032C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5DD4-85F8-47DD-ACCA-6F81BAB65755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C120-06C4-4442-A1AA-3F1D988DD155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D835-B8EF-4B34-8680-ACEB0D91F24C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9E42-0813-417E-8C76-2A41FA452531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752B-A0BA-4ADC-86C5-75676B3B126A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E120-C25E-4F48-9D31-1AA97DF2D04B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538C-6E2C-4259-A0E5-76B3DD25D6F5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9601-50D1-46EF-B56F-ED31327FB965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E81A-301B-49DD-930F-79FDED104611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A6A-D40E-484B-9276-EBD0A7FCF0E9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/X:\Downloads\Afbeelding1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r:link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5A26-DE16-4576-98EF-0C875DEB844A}" type="datetime1">
              <a:rPr lang="nl-NL" smtClean="0"/>
              <a:t>23-9-2024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ruimtelijke-plannen-bevragen-fabian-feijen-e7b5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nkedin.com/pulse/ruimtelijke-plannen-bevragen-deel-3-fabian-feijen-p9tye/" TargetMode="External"/><Relationship Id="rId4" Type="http://schemas.openxmlformats.org/officeDocument/2006/relationships/hyperlink" Target="https://www.linkedin.com/pulse/ruimtelijke-plannen-bevragen-deel-2-fabian-feijen-mtym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1844676"/>
            <a:ext cx="6694512" cy="1470025"/>
          </a:xfrm>
        </p:spPr>
        <p:txBody>
          <a:bodyPr>
            <a:normAutofit fontScale="90000"/>
          </a:bodyPr>
          <a:lstStyle/>
          <a:p>
            <a:r>
              <a:rPr lang="nl-NL" altLang="nl-NL" dirty="0"/>
              <a:t>Ruimtelijke plannen opvragen voor een GIS-viewer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3867974"/>
            <a:ext cx="6008712" cy="1361226"/>
          </a:xfrm>
        </p:spPr>
        <p:txBody>
          <a:bodyPr>
            <a:noAutofit/>
          </a:bodyPr>
          <a:lstStyle/>
          <a:p>
            <a:r>
              <a:rPr lang="nl-NL" altLang="nl-NL" i="1" dirty="0">
                <a:solidFill>
                  <a:schemeClr val="tx1"/>
                </a:solidFill>
              </a:rPr>
              <a:t>Van WFS naar API</a:t>
            </a:r>
          </a:p>
          <a:p>
            <a:pPr eaLnBrk="1" hangingPunct="1"/>
            <a:endParaRPr lang="nl-NL" altLang="nl-NL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nl-NL" altLang="nl-NL" sz="2400" b="1" dirty="0">
                <a:solidFill>
                  <a:schemeClr val="tx1"/>
                </a:solidFill>
              </a:rPr>
              <a:t>Fabian Feijen</a:t>
            </a:r>
          </a:p>
          <a:p>
            <a:pPr eaLnBrk="1" hangingPunct="1"/>
            <a:r>
              <a:rPr lang="nl-NL" altLang="nl-NL" sz="2400" dirty="0">
                <a:solidFill>
                  <a:schemeClr val="tx1"/>
                </a:solidFill>
              </a:rPr>
              <a:t>fabian.feijen@veendam.nl</a:t>
            </a:r>
          </a:p>
        </p:txBody>
      </p:sp>
    </p:spTree>
    <p:extLst>
      <p:ext uri="{BB962C8B-B14F-4D97-AF65-F5344CB8AC3E}">
        <p14:creationId xmlns:p14="http://schemas.microsoft.com/office/powerpoint/2010/main" val="305610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4. Bevragingen andere DSO-API’s (3/3)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sz="2000" dirty="0"/>
              <a:t>Verbeterpunten automatiseren: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Samenvoegen GeoPackages van dezelfde gebiedengroep.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Bevraging gebied met een andere vorm dan rechthoek/vierkant.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Rapport voor grip op aantallen (aantal GeoPackages in de map = verwacht aantal?).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Bevragingen voor grotere gebieden.</a:t>
            </a:r>
          </a:p>
          <a:p>
            <a:pPr lvl="1">
              <a:spcBef>
                <a:spcPts val="100"/>
              </a:spcBef>
            </a:pPr>
            <a:r>
              <a:rPr lang="nl-NL" altLang="nl-NL" sz="1600" dirty="0"/>
              <a:t>Met Presenteren API kan een bevraging voor een gebied van maximaal 99 vierkante kilometer worden gedaan.</a:t>
            </a:r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sz="2800" dirty="0"/>
          </a:p>
        </p:txBody>
      </p:sp>
    </p:spTree>
    <p:extLst>
      <p:ext uri="{BB962C8B-B14F-4D97-AF65-F5344CB8AC3E}">
        <p14:creationId xmlns:p14="http://schemas.microsoft.com/office/powerpoint/2010/main" val="8417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5. Van WFS naar API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dirty="0"/>
              <a:t>Taaie overgang. Wat helpt de zaak vooruit?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Zoeken op en vragen stellen op geoforum.nl.</a:t>
            </a:r>
          </a:p>
          <a:p>
            <a:pPr lvl="1">
              <a:spcBef>
                <a:spcPts val="100"/>
              </a:spcBef>
            </a:pPr>
            <a:r>
              <a:rPr lang="nl-NL" altLang="nl-NL" sz="2000" dirty="0"/>
              <a:t>Uiteindelijk te stellen controlevraag: is het kaartbeeld compleet?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Postman en FME.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Documentatie DSO-api’s.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Opvolger/doorontwikkeling QGIS-plugin Ruimtelijke Plannen?</a:t>
            </a:r>
            <a:r>
              <a:rPr lang="nl-NL" altLang="nl-NL" sz="2400" dirty="0">
                <a:sym typeface="Wingdings" panose="05000000000000000000" pitchFamily="2" charset="2"/>
              </a:rPr>
              <a:t></a:t>
            </a:r>
            <a:endParaRPr lang="nl-NL" altLang="nl-NL" sz="2400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sz="2800" dirty="0"/>
          </a:p>
        </p:txBody>
      </p:sp>
    </p:spTree>
    <p:extLst>
      <p:ext uri="{BB962C8B-B14F-4D97-AF65-F5344CB8AC3E}">
        <p14:creationId xmlns:p14="http://schemas.microsoft.com/office/powerpoint/2010/main" val="15426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6. Teruglezen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dirty="0"/>
              <a:t>Drie LinkedIn-artikelen:</a:t>
            </a:r>
          </a:p>
          <a:p>
            <a:pPr algn="l" fontAlgn="auto">
              <a:buFont typeface="+mj-lt"/>
              <a:buAutoNum type="arabicPeriod"/>
            </a:pPr>
            <a:r>
              <a:rPr lang="nl-NL" sz="1200" b="0" i="0" dirty="0">
                <a:effectLst/>
                <a:highlight>
                  <a:srgbClr val="FFFFFF"/>
                </a:highlight>
                <a:latin typeface="+mj-lt"/>
                <a:hlinkClick r:id="rId3"/>
              </a:rPr>
              <a:t>https://www.linkedin.com/pulse/ruimtelijke-plannen-bevragen-fabian-feijen-e7b5e/</a:t>
            </a:r>
            <a:r>
              <a:rPr lang="nl-NL" sz="1200" b="0" i="0" dirty="0">
                <a:effectLst/>
                <a:highlight>
                  <a:srgbClr val="FFFFFF"/>
                </a:highlight>
                <a:latin typeface="+mj-lt"/>
              </a:rPr>
              <a:t>.</a:t>
            </a:r>
          </a:p>
          <a:p>
            <a:pPr algn="l" fontAlgn="auto">
              <a:buFont typeface="+mj-lt"/>
              <a:buAutoNum type="arabicPeriod"/>
            </a:pPr>
            <a:r>
              <a:rPr lang="nl-NL" sz="1200" b="0" i="0" dirty="0">
                <a:effectLst/>
                <a:highlight>
                  <a:srgbClr val="FFFFFF"/>
                </a:highlight>
                <a:latin typeface="+mj-lt"/>
                <a:hlinkClick r:id="rId4"/>
              </a:rPr>
              <a:t>https://www.linkedin.com/pulse/ruimtelijke-plannen-bevragen-deel-2-fabian-feijen-mtyme/</a:t>
            </a:r>
            <a:r>
              <a:rPr lang="nl-NL" sz="1200" b="0" i="0" dirty="0">
                <a:effectLst/>
                <a:highlight>
                  <a:srgbClr val="FFFFFF"/>
                </a:highlight>
                <a:latin typeface="+mj-lt"/>
              </a:rPr>
              <a:t>.</a:t>
            </a:r>
          </a:p>
          <a:p>
            <a:pPr algn="l" fontAlgn="auto">
              <a:buFont typeface="+mj-lt"/>
              <a:buAutoNum type="arabicPeriod"/>
            </a:pPr>
            <a:r>
              <a:rPr lang="nl-NL" sz="1200" dirty="0">
                <a:highlight>
                  <a:srgbClr val="FFFFFF"/>
                </a:highlight>
                <a:latin typeface="+mj-lt"/>
                <a:hlinkClick r:id="rId5"/>
              </a:rPr>
              <a:t>https://www.linkedin.com/pulse/ruimtelijke-plannen-bevragen-deel-3-fabian-feijen-p9tye/</a:t>
            </a:r>
            <a:r>
              <a:rPr lang="nl-NL" sz="1200" dirty="0">
                <a:highlight>
                  <a:srgbClr val="FFFFFF"/>
                </a:highlight>
                <a:latin typeface="+mj-lt"/>
              </a:rPr>
              <a:t>.</a:t>
            </a:r>
            <a:endParaRPr lang="nl-NL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sz="2800" dirty="0"/>
          </a:p>
        </p:txBody>
      </p:sp>
    </p:spTree>
    <p:extLst>
      <p:ext uri="{BB962C8B-B14F-4D97-AF65-F5344CB8AC3E}">
        <p14:creationId xmlns:p14="http://schemas.microsoft.com/office/powerpoint/2010/main" val="336841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691680" y="274638"/>
            <a:ext cx="699512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7. Vragen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xfrm>
            <a:off x="1691680" y="1600200"/>
            <a:ext cx="699512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nl-NL" altLang="nl-NL" sz="2000" dirty="0"/>
          </a:p>
        </p:txBody>
      </p:sp>
    </p:spTree>
    <p:extLst>
      <p:ext uri="{BB962C8B-B14F-4D97-AF65-F5344CB8AC3E}">
        <p14:creationId xmlns:p14="http://schemas.microsoft.com/office/powerpoint/2010/main" val="8551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-180528" y="27463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Inhoud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1763688" y="1600200"/>
            <a:ext cx="6923112" cy="4525963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nl-NL" altLang="nl-NL" sz="2800" dirty="0"/>
              <a:t>Vooraf</a:t>
            </a:r>
          </a:p>
          <a:p>
            <a:pPr marL="514350" indent="-514350">
              <a:buFontTx/>
              <a:buAutoNum type="arabicPeriod"/>
              <a:defRPr/>
            </a:pPr>
            <a:r>
              <a:rPr lang="nl-NL" altLang="nl-NL" sz="2800" dirty="0"/>
              <a:t>Werkveld</a:t>
            </a:r>
          </a:p>
          <a:p>
            <a:pPr marL="514350" indent="-514350">
              <a:buFontTx/>
              <a:buAutoNum type="arabicPeriod"/>
              <a:defRPr/>
            </a:pPr>
            <a:r>
              <a:rPr lang="nl-NL" altLang="nl-NL" sz="2800" dirty="0"/>
              <a:t>Bevragingen april 2024</a:t>
            </a:r>
          </a:p>
          <a:p>
            <a:pPr marL="514350" indent="-514350">
              <a:buFontTx/>
              <a:buAutoNum type="arabicPeriod"/>
              <a:defRPr/>
            </a:pPr>
            <a:r>
              <a:rPr lang="nl-NL" altLang="nl-NL" sz="2800" dirty="0"/>
              <a:t>Bevragingen andere DSO-API’s</a:t>
            </a:r>
          </a:p>
          <a:p>
            <a:pPr marL="514350" indent="-514350">
              <a:buFontTx/>
              <a:buAutoNum type="arabicPeriod"/>
              <a:defRPr/>
            </a:pPr>
            <a:r>
              <a:rPr lang="nl-NL" altLang="nl-NL" sz="2800" dirty="0"/>
              <a:t>Van WFS naar API</a:t>
            </a:r>
          </a:p>
          <a:p>
            <a:pPr marL="514350" indent="-514350">
              <a:buFontTx/>
              <a:buAutoNum type="arabicPeriod"/>
              <a:defRPr/>
            </a:pPr>
            <a:r>
              <a:rPr lang="nl-NL" altLang="nl-NL" sz="2800" dirty="0"/>
              <a:t>Teruglezen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nl-NL" altLang="nl-NL" sz="28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0828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-180528" y="27463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1. Vooraf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1763688" y="1600200"/>
            <a:ext cx="69231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altLang="nl-NL" sz="2800" dirty="0">
                <a:latin typeface="+mj-lt"/>
              </a:rPr>
              <a:t>Wat in deze presentatie wordt behandeld is beschreven in 3 LinkedIn-artikelen.</a:t>
            </a:r>
          </a:p>
          <a:p>
            <a:pPr marL="0" indent="0">
              <a:buNone/>
            </a:pPr>
            <a:endParaRPr lang="nl-NL" altLang="nl-NL" sz="2800" dirty="0">
              <a:latin typeface="+mj-lt"/>
            </a:endParaRPr>
          </a:p>
          <a:p>
            <a:pPr marL="0" indent="0">
              <a:buNone/>
            </a:pPr>
            <a:r>
              <a:rPr lang="nl-NL" altLang="nl-NL" sz="2800" dirty="0">
                <a:latin typeface="+mj-lt"/>
              </a:rPr>
              <a:t>Focus presentatie ligt op bevragingen andere DSO-API’s.</a:t>
            </a:r>
          </a:p>
        </p:txBody>
      </p:sp>
    </p:spTree>
    <p:extLst>
      <p:ext uri="{BB962C8B-B14F-4D97-AF65-F5344CB8AC3E}">
        <p14:creationId xmlns:p14="http://schemas.microsoft.com/office/powerpoint/2010/main" val="111177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-180528" y="27463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2. Werkveld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1763688" y="1600200"/>
            <a:ext cx="6923112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nl-NL" altLang="nl-NL" sz="2800" dirty="0"/>
              <a:t>Gegevensverstrekkingen:</a:t>
            </a:r>
          </a:p>
          <a:p>
            <a:r>
              <a:rPr lang="nl-NL" altLang="nl-NL" sz="2400" dirty="0"/>
              <a:t>Aan collega’s en derden die niet bij al deze gegevens kunnen en mogen.</a:t>
            </a:r>
          </a:p>
          <a:p>
            <a:r>
              <a:rPr lang="nl-NL" altLang="nl-NL" sz="2400" dirty="0"/>
              <a:t>Gegevensselectie uit een of meer registraties:</a:t>
            </a:r>
          </a:p>
          <a:p>
            <a:pPr lvl="1"/>
            <a:r>
              <a:rPr lang="nl-NL" altLang="nl-NL" sz="2000" dirty="0"/>
              <a:t>Basisregistratie Adressen en Gebouwen (BAG).</a:t>
            </a:r>
          </a:p>
          <a:p>
            <a:pPr lvl="1"/>
            <a:r>
              <a:rPr lang="nl-NL" altLang="nl-NL" sz="2000" dirty="0"/>
              <a:t>Burgerzaken.</a:t>
            </a:r>
          </a:p>
          <a:p>
            <a:pPr lvl="1"/>
            <a:r>
              <a:rPr lang="nl-NL" altLang="nl-NL" sz="2000" dirty="0"/>
              <a:t>Waardering onroerende zaken (WOZ).</a:t>
            </a:r>
          </a:p>
          <a:p>
            <a:r>
              <a:rPr lang="nl-NL" altLang="nl-NL" sz="2400" dirty="0"/>
              <a:t>Rol van GIS-analyses.</a:t>
            </a:r>
          </a:p>
          <a:p>
            <a:r>
              <a:rPr lang="nl-NL" altLang="nl-NL" sz="2400" dirty="0"/>
              <a:t>Proces op orde, kennisniveau op peil.</a:t>
            </a:r>
          </a:p>
        </p:txBody>
      </p:sp>
    </p:spTree>
    <p:extLst>
      <p:ext uri="{BB962C8B-B14F-4D97-AF65-F5344CB8AC3E}">
        <p14:creationId xmlns:p14="http://schemas.microsoft.com/office/powerpoint/2010/main" val="243311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3. Bevragingen april 2024 (1/3)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dirty="0"/>
              <a:t>Bevraging Web Feature Service (WFS) in de met QGIS meegeleverde OSGeo4W shell:</a:t>
            </a:r>
          </a:p>
          <a:p>
            <a:pPr marL="0" indent="0">
              <a:spcBef>
                <a:spcPts val="100"/>
              </a:spcBef>
              <a:buNone/>
            </a:pPr>
            <a:endParaRPr lang="nl-NL" altLang="nl-NL" b="1" i="1" dirty="0"/>
          </a:p>
          <a:p>
            <a:pPr>
              <a:spcBef>
                <a:spcPts val="100"/>
              </a:spcBef>
            </a:pPr>
            <a:endParaRPr lang="nl-NL" altLang="nl-NL" b="1" i="1" dirty="0"/>
          </a:p>
          <a:p>
            <a:pPr>
              <a:spcBef>
                <a:spcPts val="100"/>
              </a:spcBef>
            </a:pPr>
            <a:endParaRPr lang="nl-NL" altLang="nl-NL" b="1" i="1" dirty="0"/>
          </a:p>
          <a:p>
            <a:pPr>
              <a:spcBef>
                <a:spcPts val="100"/>
              </a:spcBef>
            </a:pPr>
            <a:endParaRPr lang="nl-NL" altLang="nl-NL" b="1" i="1" dirty="0"/>
          </a:p>
          <a:p>
            <a:pPr>
              <a:spcBef>
                <a:spcPts val="100"/>
              </a:spcBef>
            </a:pPr>
            <a:r>
              <a:rPr lang="nl-NL" altLang="nl-NL" sz="2400" dirty="0"/>
              <a:t>Resultaat: een op gemeente Veendam en omgeving toegespitste GeoPackage.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Let op: WFS is sinds 1 juli 2024 uitgeschakeld.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E8C7D3A-34BC-0F23-283C-5A82346D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98" y="2492896"/>
            <a:ext cx="56292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3. Bevragingen april 2024 (2/3)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sz="2000" dirty="0"/>
              <a:t>Bevraging INSPIRE in OSGeo4W shell:</a:t>
            </a:r>
          </a:p>
          <a:p>
            <a:pPr marL="0" indent="0">
              <a:spcBef>
                <a:spcPts val="100"/>
              </a:spcBef>
              <a:buNone/>
            </a:pPr>
            <a:endParaRPr lang="nl-NL" altLang="nl-NL" b="1" i="1" dirty="0"/>
          </a:p>
          <a:p>
            <a:pPr marL="0" indent="0">
              <a:spcBef>
                <a:spcPts val="100"/>
              </a:spcBef>
              <a:buNone/>
            </a:pPr>
            <a:endParaRPr lang="nl-NL" altLang="nl-NL" sz="2400" dirty="0"/>
          </a:p>
          <a:p>
            <a:pPr marL="0" indent="0">
              <a:spcBef>
                <a:spcPts val="100"/>
              </a:spcBef>
              <a:buNone/>
            </a:pPr>
            <a:endParaRPr lang="nl-NL" altLang="nl-NL" sz="2400" dirty="0"/>
          </a:p>
          <a:p>
            <a:pPr>
              <a:spcBef>
                <a:spcPts val="100"/>
              </a:spcBef>
            </a:pPr>
            <a:r>
              <a:rPr lang="nl-NL" altLang="nl-NL" sz="1600" dirty="0"/>
              <a:t>Voluit: INSPIRE Download Service van Ruimtelijke plannen.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Resultaat: een op gemeente Veendam en omgeving toegespitst GML-bestand met de enkelbestemmingen.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Soortgelijke bevragingen voor de bestemmingsplangebieden, de bouwaanduidingen enzovoorts.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Bevragingen kunnen ongetwijfeld worden gebundeld.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Vult leemte WFS. Wordt maandelijks bijgewerkt.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6943B5F-DFD7-F91A-7D90-4B887052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5667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3. Bevragingen april 2024 (3/3)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sz="2800" dirty="0"/>
              <a:t>Bevraging Ruimtelijk Plannen API: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API-key vereist.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Bevragen kan met een curl command (gelezen op geoforum.nl).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Voor opslaan GML-bestanden kan de OSGeo4W shell worden ingezet.</a:t>
            </a:r>
          </a:p>
          <a:p>
            <a:pPr>
              <a:spcBef>
                <a:spcPts val="100"/>
              </a:spcBef>
            </a:pPr>
            <a:endParaRPr lang="nl-NL" altLang="nl-NL" sz="2000" dirty="0"/>
          </a:p>
          <a:p>
            <a:pPr marL="0" indent="0">
              <a:spcBef>
                <a:spcPts val="100"/>
              </a:spcBef>
              <a:buNone/>
            </a:pPr>
            <a:r>
              <a:rPr lang="nl-NL" altLang="nl-NL" dirty="0"/>
              <a:t>Tussenstand:</a:t>
            </a:r>
          </a:p>
          <a:p>
            <a:pPr>
              <a:spcBef>
                <a:spcPts val="100"/>
              </a:spcBef>
            </a:pPr>
            <a:r>
              <a:rPr lang="nl-NL" altLang="nl-NL" sz="2400" dirty="0"/>
              <a:t>Incompleet kaartbeeld. Met de komst van de Omgevingswet in Nederland is een overgangsfase voor de ruimtelijke plannen ingeluid.</a:t>
            </a:r>
          </a:p>
          <a:p>
            <a:pPr>
              <a:spcBef>
                <a:spcPts val="100"/>
              </a:spcBef>
            </a:pPr>
            <a:endParaRPr lang="nl-NL" altLang="nl-NL" sz="2000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sz="2800" dirty="0"/>
          </a:p>
        </p:txBody>
      </p:sp>
    </p:spTree>
    <p:extLst>
      <p:ext uri="{BB962C8B-B14F-4D97-AF65-F5344CB8AC3E}">
        <p14:creationId xmlns:p14="http://schemas.microsoft.com/office/powerpoint/2010/main" val="316437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4. Bevragingen andere DSO-API’s (1/3)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sz="2000" dirty="0"/>
              <a:t>Vereist voor compleet kaartbeeld. 2 API’s: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Presenteren API: op basis van een of meer XY-coördinaten locatie-identificaties 3 gebiedstypen (ambtsgebieden, gebieden en gebiedengroepen) opvragen.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Downloaden API: bij de opgevraagde locatie-identificaties behorende vlakken downloaden (GeoPackages).</a:t>
            </a:r>
          </a:p>
          <a:p>
            <a:pPr marL="0" indent="0">
              <a:spcBef>
                <a:spcPts val="100"/>
              </a:spcBef>
              <a:buNone/>
            </a:pPr>
            <a:endParaRPr lang="nl-NL" altLang="nl-NL" sz="2000" dirty="0"/>
          </a:p>
          <a:p>
            <a:pPr marL="0" indent="0">
              <a:spcBef>
                <a:spcPts val="100"/>
              </a:spcBef>
              <a:buNone/>
            </a:pPr>
            <a:r>
              <a:rPr lang="nl-NL" altLang="nl-NL" sz="2000" dirty="0"/>
              <a:t>De verschillende stappen voor Downloaden API kunnen in Postman worden uitgevoerd.</a:t>
            </a:r>
          </a:p>
          <a:p>
            <a:pPr lvl="1">
              <a:spcBef>
                <a:spcPts val="100"/>
              </a:spcBef>
            </a:pPr>
            <a:endParaRPr lang="nl-NL" altLang="nl-NL" sz="1600" dirty="0"/>
          </a:p>
          <a:p>
            <a:pPr marL="0" indent="0">
              <a:spcBef>
                <a:spcPts val="100"/>
              </a:spcBef>
              <a:buNone/>
            </a:pPr>
            <a:r>
              <a:rPr lang="nl-NL" altLang="nl-NL" sz="2000" dirty="0"/>
              <a:t>Automatiseren in FME Desktop/Form: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De stappen, ook die voor Presenteren API, op elkaar laten aansluiten in een stroomschema.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Resultaat: een map met GeoPackages.</a:t>
            </a:r>
          </a:p>
        </p:txBody>
      </p:sp>
    </p:spTree>
    <p:extLst>
      <p:ext uri="{BB962C8B-B14F-4D97-AF65-F5344CB8AC3E}">
        <p14:creationId xmlns:p14="http://schemas.microsoft.com/office/powerpoint/2010/main" val="87747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8867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sz="3200" dirty="0"/>
              <a:t>4. Bevragingen andere DSO-API’s (2/3)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688" y="1600200"/>
            <a:ext cx="684056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nl-NL" altLang="nl-NL" sz="2000" dirty="0"/>
              <a:t>Gebruikersinvoer: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Punt- of vlakbevraging?</a:t>
            </a:r>
          </a:p>
          <a:p>
            <a:pPr lvl="1">
              <a:spcBef>
                <a:spcPts val="100"/>
              </a:spcBef>
            </a:pPr>
            <a:r>
              <a:rPr lang="nl-NL" altLang="nl-NL" sz="1600" dirty="0"/>
              <a:t>XY-paar voor puntbevraging.</a:t>
            </a:r>
          </a:p>
          <a:p>
            <a:pPr lvl="1">
              <a:spcBef>
                <a:spcPts val="100"/>
              </a:spcBef>
            </a:pPr>
            <a:r>
              <a:rPr lang="nl-NL" altLang="nl-NL" sz="1600" dirty="0"/>
              <a:t>4 XY-paren voor vierkant of rechthoek.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De bestaande/aan te maken map waarin de GeoPackages moeten worden opgeslagen.</a:t>
            </a:r>
          </a:p>
          <a:p>
            <a:pPr>
              <a:spcBef>
                <a:spcPts val="100"/>
              </a:spcBef>
            </a:pPr>
            <a:endParaRPr lang="nl-NL" altLang="nl-NL" sz="1600" dirty="0"/>
          </a:p>
          <a:p>
            <a:pPr marL="0" indent="0">
              <a:spcBef>
                <a:spcPts val="100"/>
              </a:spcBef>
              <a:buNone/>
            </a:pPr>
            <a:r>
              <a:rPr lang="nl-NL" altLang="nl-NL" sz="2000" dirty="0"/>
              <a:t>Uitdagingen automatiseren: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Verzoek-identificatie en API-key in vervolgstappen laten terugkeren.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Volgende stap uitvoeren als de vorige is afgerond.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Een GeoPackage mag uitsluitend vlakken van een van de drie gebiedstypen (ambtsgebieden, gebieden en gebiedengroepen) bevatten.</a:t>
            </a:r>
          </a:p>
          <a:p>
            <a:pPr>
              <a:spcBef>
                <a:spcPts val="100"/>
              </a:spcBef>
            </a:pPr>
            <a:r>
              <a:rPr lang="nl-NL" altLang="nl-NL" sz="1600" dirty="0"/>
              <a:t>Een GeoPackage mag maximaal 100 vlakken bevatten.</a:t>
            </a:r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dirty="0"/>
          </a:p>
          <a:p>
            <a:pPr>
              <a:spcBef>
                <a:spcPts val="100"/>
              </a:spcBef>
            </a:pPr>
            <a:endParaRPr lang="nl-NL" altLang="nl-NL" sz="2800" dirty="0"/>
          </a:p>
        </p:txBody>
      </p:sp>
    </p:spTree>
    <p:extLst>
      <p:ext uri="{BB962C8B-B14F-4D97-AF65-F5344CB8AC3E}">
        <p14:creationId xmlns:p14="http://schemas.microsoft.com/office/powerpoint/2010/main" val="303732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731</Words>
  <Application>Microsoft Office PowerPoint</Application>
  <PresentationFormat>Diavoorstelling (4:3)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Wingdings</vt:lpstr>
      <vt:lpstr>Office-thema</vt:lpstr>
      <vt:lpstr>Ruimtelijke plannen opvragen voor een GIS-viewer</vt:lpstr>
      <vt:lpstr>Inhoud</vt:lpstr>
      <vt:lpstr>1. Vooraf</vt:lpstr>
      <vt:lpstr>2. Werkveld</vt:lpstr>
      <vt:lpstr>3. Bevragingen april 2024 (1/3)</vt:lpstr>
      <vt:lpstr>3. Bevragingen april 2024 (2/3)</vt:lpstr>
      <vt:lpstr>3. Bevragingen april 2024 (3/3)</vt:lpstr>
      <vt:lpstr>4. Bevragingen andere DSO-API’s (1/3)</vt:lpstr>
      <vt:lpstr>4. Bevragingen andere DSO-API’s (2/3)</vt:lpstr>
      <vt:lpstr>4. Bevragingen andere DSO-API’s (3/3)</vt:lpstr>
      <vt:lpstr>5. Van WFS naar API</vt:lpstr>
      <vt:lpstr>6. Teruglezen</vt:lpstr>
      <vt:lpstr>7. 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Reeksen</dc:title>
  <dc:creator>Fabian Feijen</dc:creator>
  <cp:lastModifiedBy>Fabian Feijen</cp:lastModifiedBy>
  <cp:revision>65</cp:revision>
  <cp:lastPrinted>2024-09-23T11:54:03Z</cp:lastPrinted>
  <dcterms:created xsi:type="dcterms:W3CDTF">2020-02-12T09:58:57Z</dcterms:created>
  <dcterms:modified xsi:type="dcterms:W3CDTF">2024-09-23T12:06:38Z</dcterms:modified>
</cp:coreProperties>
</file>