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wmf" ContentType="image/x-wmf"/>
  <Override PartName="/ppt/media/image5.png" ContentType="image/png"/>
  <Override PartName="/ppt/media/image2.png" ContentType="image/png"/>
  <Override PartName="/ppt/media/image3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6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7512F86-8383-40C7-A6D8-C0A26F6745C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DDC995-22CF-4AC3-A730-EEFF4139993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+ NumFocus logo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481938D-26FC-40DA-9D24-E11DC5EEF3B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Not obvious enough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External IO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46D1114-5F04-4DF4-B963-DFE9BE1327F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KORT houden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Utrecht city centre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21F313-CEF8-403D-8014-DFDE34DBE9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4F7267-DB76-423E-9BDF-3B207B55E0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https://demo.lizard.net/nl/map/topography,raster$3d404c6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https://demo.lizard.net/api/v4/geoblocks/d0470e71-1c99-4944-b26b-0e7057354098/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60FA32-6364-447B-8E41-179BE8FA8F7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499184-68BC-47AE-8A3B-876031B9AA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4696AC2-99F7-480D-9732-5C3BA1A9B9E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87C9D6-ECE2-419C-823D-5A81E8436FA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11393280" y="5798880"/>
            <a:ext cx="471240" cy="9352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665280" y="548640"/>
            <a:ext cx="323280" cy="53388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 w="25560">
            <a:solidFill>
              <a:srgbClr val="90c4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413280" y="548640"/>
            <a:ext cx="323280" cy="53388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 w="25560">
            <a:solidFill>
              <a:srgbClr val="90c4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295640" y="274680"/>
            <a:ext cx="1032336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l-N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2"/>
          <a:stretch/>
        </p:blipFill>
        <p:spPr>
          <a:xfrm>
            <a:off x="11393280" y="5798880"/>
            <a:ext cx="471240" cy="9352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665280" y="548640"/>
            <a:ext cx="323280" cy="53388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 w="25560">
            <a:solidFill>
              <a:srgbClr val="90c4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413280" y="548640"/>
            <a:ext cx="323280" cy="53388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 w="25560">
            <a:solidFill>
              <a:srgbClr val="90c4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2"/>
          <a:stretch/>
        </p:blipFill>
        <p:spPr>
          <a:xfrm>
            <a:off x="11393280" y="5798880"/>
            <a:ext cx="471240" cy="935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665280" y="548640"/>
            <a:ext cx="323280" cy="53388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 w="25560">
            <a:solidFill>
              <a:srgbClr val="90c4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413280" y="548640"/>
            <a:ext cx="323280" cy="53388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 w="25560">
            <a:solidFill>
              <a:srgbClr val="90c4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1295640" y="274680"/>
            <a:ext cx="1032336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l-N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90c4c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Picture 7" descr=""/>
          <p:cNvPicPr/>
          <p:nvPr/>
        </p:nvPicPr>
        <p:blipFill>
          <a:blip r:embed="rId1"/>
          <a:srcRect l="5166" t="0" r="1111" b="0"/>
          <a:stretch/>
        </p:blipFill>
        <p:spPr>
          <a:xfrm>
            <a:off x="0" y="3745080"/>
            <a:ext cx="12191400" cy="241956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239400" y="5093640"/>
            <a:ext cx="4511880" cy="9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Casper van der Wel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casper.vanderwel@nelen-schuurmans.nl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264240" y="5142960"/>
            <a:ext cx="2748240" cy="877680"/>
          </a:xfrm>
          <a:prstGeom prst="rect">
            <a:avLst/>
          </a:prstGeom>
          <a:solidFill>
            <a:srgbClr val="008986"/>
          </a:solidFill>
          <a:ln w="25560">
            <a:solidFill>
              <a:srgbClr val="0065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Syntax LT Std"/>
                <a:ea typeface="DejaVu Sans"/>
              </a:rPr>
              <a:t>Foss4G BE, October 24</a:t>
            </a:r>
            <a:r>
              <a:rPr b="0" lang="en-US" sz="1400" spc="-1" strike="noStrike" baseline="30000">
                <a:solidFill>
                  <a:srgbClr val="ffffff"/>
                </a:solidFill>
                <a:latin typeface="Syntax LT Std"/>
                <a:ea typeface="DejaVu Sans"/>
              </a:rPr>
              <a:t>th</a:t>
            </a:r>
            <a:r>
              <a:rPr b="0" lang="en-US" sz="1400" spc="-1" strike="noStrike">
                <a:solidFill>
                  <a:srgbClr val="ffffff"/>
                </a:solidFill>
                <a:latin typeface="Syntax LT Std"/>
                <a:ea typeface="DejaVu Sans"/>
              </a:rPr>
              <a:t>, 2019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735640" y="3745080"/>
            <a:ext cx="9455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8" descr=""/>
          <p:cNvPicPr/>
          <p:nvPr/>
        </p:nvPicPr>
        <p:blipFill>
          <a:blip r:embed="rId2"/>
          <a:stretch/>
        </p:blipFill>
        <p:spPr>
          <a:xfrm>
            <a:off x="5591880" y="5142960"/>
            <a:ext cx="2249280" cy="1043280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3017520" y="3773520"/>
            <a:ext cx="896076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Introducing dask-geomodeling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01" descr=""/>
          <p:cNvPicPr/>
          <p:nvPr/>
        </p:nvPicPr>
        <p:blipFill>
          <a:blip r:embed="rId1"/>
          <a:stretch/>
        </p:blipFill>
        <p:spPr>
          <a:xfrm>
            <a:off x="2920680" y="2589840"/>
            <a:ext cx="4150800" cy="1988280"/>
          </a:xfrm>
          <a:prstGeom prst="rect">
            <a:avLst/>
          </a:prstGeom>
          <a:ln>
            <a:noFill/>
          </a:ln>
        </p:spPr>
      </p:pic>
      <p:pic>
        <p:nvPicPr>
          <p:cNvPr id="171" name="Picture 97" descr=""/>
          <p:cNvPicPr/>
          <p:nvPr/>
        </p:nvPicPr>
        <p:blipFill>
          <a:blip r:embed="rId2"/>
          <a:stretch/>
        </p:blipFill>
        <p:spPr>
          <a:xfrm>
            <a:off x="8321040" y="-2433600"/>
            <a:ext cx="3108600" cy="919980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609840" y="2103120"/>
            <a:ext cx="7599240" cy="44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i="1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Big data </a:t>
            </a: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in Python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A computation can be executed in multiple ways: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single thread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multithreading / multiprocessing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distributed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96360" y="274680"/>
            <a:ext cx="1032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86"/>
                </a:solidFill>
                <a:latin typeface="Syntax LT Std"/>
                <a:ea typeface="DejaVu Sans"/>
              </a:rPr>
              <a:t>Dask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4" name="Picture 100" descr=""/>
          <p:cNvPicPr/>
          <p:nvPr/>
        </p:nvPicPr>
        <p:blipFill>
          <a:blip r:embed="rId3"/>
          <a:srcRect l="0" t="0" r="0" b="27866"/>
          <a:stretch/>
        </p:blipFill>
        <p:spPr>
          <a:xfrm>
            <a:off x="3566160" y="-36000"/>
            <a:ext cx="4895280" cy="164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31" descr=""/>
          <p:cNvPicPr/>
          <p:nvPr/>
        </p:nvPicPr>
        <p:blipFill>
          <a:blip r:embed="rId1"/>
          <a:stretch/>
        </p:blipFill>
        <p:spPr>
          <a:xfrm>
            <a:off x="1055160" y="587520"/>
            <a:ext cx="8168400" cy="612612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1296720" y="274680"/>
            <a:ext cx="1032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86"/>
                </a:solidFill>
                <a:latin typeface="Syntax LT Std"/>
                <a:ea typeface="DejaVu Sans"/>
              </a:rPr>
              <a:t>Performance scaling 1 vs. 4 threads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703720" y="3110040"/>
            <a:ext cx="31582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scaling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Threading improves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09840" y="1645920"/>
            <a:ext cx="615060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Raster manipulations: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File IO (through GDAL)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Combining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Math (+ - * / **)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Comparision (&gt; &lt; == != ~)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Logical (and, or, not, isdata, isnodata)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Spatial (smooth, dilate)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Temporal (resample, cumulative, shift)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Other (classify, reclassify, mask, clip)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296360" y="274680"/>
            <a:ext cx="1032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86"/>
                </a:solidFill>
                <a:latin typeface="Syntax LT Std"/>
                <a:ea typeface="DejaVu Sans"/>
              </a:rPr>
              <a:t>Current blocks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248520" y="1645920"/>
            <a:ext cx="615060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Vector manipulations: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File IO (through GDAL)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Constructive (buffer, simplify)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Set operations (difference)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Operations vector properties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Rasterize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Raster aggregation (mean, sum, min, max, percentile)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1"/>
          <a:stretch/>
        </p:blipFill>
        <p:spPr>
          <a:xfrm>
            <a:off x="7713360" y="4795560"/>
            <a:ext cx="2231640" cy="20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295640" y="274680"/>
            <a:ext cx="1032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86"/>
                </a:solidFill>
                <a:latin typeface="Syntax LT Std"/>
                <a:ea typeface="DejaVu Sans"/>
              </a:rPr>
              <a:t>Summary and Questions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99640" y="6035040"/>
            <a:ext cx="92498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6477e"/>
                </a:solidFill>
                <a:latin typeface="Syntax LT Std"/>
                <a:ea typeface="DejaVu Sans"/>
              </a:rPr>
              <a:t>Casper van der Wel </a:t>
            </a:r>
            <a:r>
              <a:rPr b="0" lang="en-US" sz="1400" spc="-1" strike="noStrike">
                <a:solidFill>
                  <a:srgbClr val="06477e"/>
                </a:solidFill>
                <a:latin typeface="Syntax LT Std"/>
                <a:ea typeface="DejaVu Sans"/>
              </a:rPr>
              <a:t>-</a:t>
            </a:r>
            <a:r>
              <a:rPr b="1" lang="en-US" sz="1400" spc="-1" strike="noStrike">
                <a:solidFill>
                  <a:srgbClr val="06477e"/>
                </a:solidFill>
                <a:latin typeface="Syntax LT Std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6477e"/>
                </a:solidFill>
                <a:latin typeface="Syntax LT Std"/>
                <a:ea typeface="DejaVu Sans"/>
              </a:rPr>
              <a:t>casper.vanderwel@nelen-schuurmans.nl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6477e"/>
                </a:solidFill>
                <a:latin typeface="Syntax LT Std"/>
                <a:ea typeface="DejaVu Sans"/>
              </a:rPr>
              <a:t>Nelen &amp; Schuurmans   </a:t>
            </a:r>
            <a:r>
              <a:rPr b="0" lang="en-US" sz="1400" spc="-1" strike="noStrike">
                <a:solidFill>
                  <a:srgbClr val="06477e"/>
                </a:solidFill>
                <a:latin typeface="Syntax LT Std"/>
                <a:ea typeface="DejaVu Sans"/>
              </a:rPr>
              <a:t>Zakkendragershof 34-44, 3511 AE Utrecht   www.nelen-schuurmans.nl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09840" y="1417320"/>
            <a:ext cx="7599240" cy="44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899640" y="1417320"/>
            <a:ext cx="86011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dask-geomodeling: </a:t>
            </a: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scalable GIS analytics in Python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914760" indent="-456840">
              <a:lnSpc>
                <a:spcPct val="100000"/>
              </a:lnSpc>
              <a:buClr>
                <a:srgbClr val="008986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Define a View</a:t>
            </a:r>
            <a:endParaRPr b="0" lang="en-US" sz="2400" spc="-1" strike="noStrike">
              <a:latin typeface="Arial"/>
            </a:endParaRPr>
          </a:p>
          <a:p>
            <a:pPr lvl="1" marL="914760" indent="-456840">
              <a:lnSpc>
                <a:spcPct val="100000"/>
              </a:lnSpc>
              <a:buClr>
                <a:srgbClr val="008986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Generate a compute graph for a region</a:t>
            </a:r>
            <a:endParaRPr b="0" lang="en-US" sz="2400" spc="-1" strike="noStrike">
              <a:latin typeface="Arial"/>
            </a:endParaRPr>
          </a:p>
          <a:p>
            <a:pPr lvl="1" marL="914760" indent="-456840">
              <a:lnSpc>
                <a:spcPct val="100000"/>
              </a:lnSpc>
              <a:buClr>
                <a:srgbClr val="008986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Compute it with </a:t>
            </a:r>
            <a:r>
              <a:rPr b="0" i="1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dask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https://github.com/nens/dask-geomodeling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conda install -c conda-forge dask-geomodeling</a:t>
            </a:r>
            <a:endParaRPr b="0" lang="en-US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295640" y="274680"/>
            <a:ext cx="103233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24" descr=""/>
          <p:cNvPicPr/>
          <p:nvPr/>
        </p:nvPicPr>
        <p:blipFill>
          <a:blip r:embed="rId1"/>
          <a:stretch/>
        </p:blipFill>
        <p:spPr>
          <a:xfrm>
            <a:off x="4677120" y="1120680"/>
            <a:ext cx="6519960" cy="715788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1296360" y="274680"/>
            <a:ext cx="1032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86"/>
                </a:solidFill>
                <a:latin typeface="Syntax LT Std"/>
                <a:ea typeface="DejaVu Sans"/>
              </a:rPr>
              <a:t>Parallel computation with dask-geomodeling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023360" y="164592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Picture 127" descr=""/>
          <p:cNvPicPr/>
          <p:nvPr/>
        </p:nvPicPr>
        <p:blipFill>
          <a:blip r:embed="rId2"/>
          <a:stretch/>
        </p:blipFill>
        <p:spPr>
          <a:xfrm>
            <a:off x="1428840" y="1188720"/>
            <a:ext cx="1378440" cy="566892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20400" y="1344960"/>
            <a:ext cx="1108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3" name="Picture 130" descr=""/>
          <p:cNvPicPr/>
          <p:nvPr/>
        </p:nvPicPr>
        <p:blipFill>
          <a:blip r:embed="rId3"/>
          <a:stretch/>
        </p:blipFill>
        <p:spPr>
          <a:xfrm>
            <a:off x="1428840" y="1188720"/>
            <a:ext cx="1823040" cy="749772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4485960" y="1344960"/>
            <a:ext cx="1108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296360" y="274680"/>
            <a:ext cx="1032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86"/>
                </a:solidFill>
                <a:latin typeface="Syntax LT Std"/>
                <a:ea typeface="DejaVu Sans"/>
              </a:rPr>
              <a:t>Nelen &amp; Schuurmans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19920" y="1417320"/>
            <a:ext cx="10708200" cy="16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Private company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IT products &amp; consultancy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Water management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Web based GIS platform / flood simulation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8" name="Picture 6" descr=""/>
          <p:cNvPicPr/>
          <p:nvPr/>
        </p:nvPicPr>
        <p:blipFill>
          <a:blip r:embed="rId1"/>
          <a:stretch/>
        </p:blipFill>
        <p:spPr>
          <a:xfrm>
            <a:off x="1402200" y="3159720"/>
            <a:ext cx="9143640" cy="33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09840" y="1327680"/>
            <a:ext cx="107283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yntax LT Std"/>
                <a:ea typeface="DejaVu Sans"/>
              </a:rPr>
              <a:t>Python source code:   https://github.com/nens/dask-geomodeling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0" name="Picture 1" descr=""/>
          <p:cNvPicPr/>
          <p:nvPr/>
        </p:nvPicPr>
        <p:blipFill>
          <a:blip r:embed="rId1"/>
          <a:srcRect l="0" t="16677" r="0" b="0"/>
          <a:stretch/>
        </p:blipFill>
        <p:spPr>
          <a:xfrm>
            <a:off x="-213120" y="1753200"/>
            <a:ext cx="12191760" cy="39848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1296360" y="274680"/>
            <a:ext cx="1032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86"/>
                </a:solidFill>
                <a:latin typeface="Syntax LT Std"/>
                <a:ea typeface="DejaVu Sans"/>
              </a:rPr>
              <a:t>Introducing dask-geomodeling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09840" y="1600560"/>
            <a:ext cx="107283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GIS data is often </a:t>
            </a:r>
            <a:r>
              <a:rPr b="0" i="1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derived </a:t>
            </a: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data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Water depth = water level – elevation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Rain deficit = evaporation – rainfall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Heat stress model = f(land color, elevation, wind strength, land use)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i="1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dask-geomodeling: </a:t>
            </a: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framework to perform scalable GIS analytics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fast computation of limited areas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parallelized computation of larger areas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8986"/>
              </a:buClr>
              <a:buFont typeface="Syntax LT Std"/>
              <a:buChar char="›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Built with dask, numpy, pandas scipy, geopandas, and gdal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325520" y="274680"/>
            <a:ext cx="1032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86"/>
                </a:solidFill>
                <a:latin typeface="Syntax LT Std"/>
                <a:ea typeface="DejaVu Sans"/>
              </a:rPr>
              <a:t>What does dask-geomodeling do?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" descr=""/>
          <p:cNvPicPr/>
          <p:nvPr/>
        </p:nvPicPr>
        <p:blipFill>
          <a:blip r:embed="rId1"/>
          <a:stretch/>
        </p:blipFill>
        <p:spPr>
          <a:xfrm>
            <a:off x="2115360" y="-360"/>
            <a:ext cx="78184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1206360" y="0"/>
            <a:ext cx="7868880" cy="6857640"/>
          </a:xfrm>
          <a:prstGeom prst="rect">
            <a:avLst/>
          </a:prstGeom>
          <a:ln>
            <a:noFill/>
          </a:ln>
        </p:spPr>
      </p:pic>
      <p:sp>
        <p:nvSpPr>
          <p:cNvPr id="146" name="TextShape 1"/>
          <p:cNvSpPr txBox="1"/>
          <p:nvPr/>
        </p:nvSpPr>
        <p:spPr>
          <a:xfrm>
            <a:off x="1295640" y="274680"/>
            <a:ext cx="103233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nl-NL" sz="4400" spc="-1" strike="noStrike">
                <a:solidFill>
                  <a:srgbClr val="008986"/>
                </a:solidFill>
                <a:latin typeface="Syntax LT Std"/>
                <a:ea typeface="DejaVu Sans"/>
              </a:rPr>
              <a:t>Graph</a:t>
            </a:r>
            <a:endParaRPr b="0" lang="nl-NL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" name="Group 2"/>
          <p:cNvGrpSpPr/>
          <p:nvPr/>
        </p:nvGrpSpPr>
        <p:grpSpPr>
          <a:xfrm>
            <a:off x="4510800" y="396000"/>
            <a:ext cx="6555960" cy="4643280"/>
            <a:chOff x="4510800" y="396000"/>
            <a:chExt cx="6555960" cy="4643280"/>
          </a:xfrm>
        </p:grpSpPr>
        <p:pic>
          <p:nvPicPr>
            <p:cNvPr id="148" name="Picture 5" descr=""/>
            <p:cNvPicPr/>
            <p:nvPr/>
          </p:nvPicPr>
          <p:blipFill>
            <a:blip r:embed="rId2"/>
            <a:stretch/>
          </p:blipFill>
          <p:spPr>
            <a:xfrm>
              <a:off x="6339600" y="846000"/>
              <a:ext cx="4726800" cy="4183920"/>
            </a:xfrm>
            <a:prstGeom prst="rect">
              <a:avLst/>
            </a:prstGeom>
            <a:ln w="25560">
              <a:solidFill>
                <a:schemeClr val="accent1">
                  <a:shade val="50000"/>
                </a:schemeClr>
              </a:solidFill>
              <a:round/>
            </a:ln>
          </p:spPr>
        </p:pic>
        <p:sp>
          <p:nvSpPr>
            <p:cNvPr id="149" name="CustomShape 3"/>
            <p:cNvSpPr/>
            <p:nvPr/>
          </p:nvSpPr>
          <p:spPr>
            <a:xfrm>
              <a:off x="4511160" y="396360"/>
              <a:ext cx="548280" cy="471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Line 4"/>
            <p:cNvSpPr/>
            <p:nvPr/>
          </p:nvSpPr>
          <p:spPr>
            <a:xfrm>
              <a:off x="4510800" y="867960"/>
              <a:ext cx="1828440" cy="417132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Line 5"/>
            <p:cNvSpPr/>
            <p:nvPr/>
          </p:nvSpPr>
          <p:spPr>
            <a:xfrm>
              <a:off x="5059440" y="396000"/>
              <a:ext cx="6007320" cy="45000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09840" y="1645920"/>
            <a:ext cx="107283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456840">
              <a:lnSpc>
                <a:spcPct val="100000"/>
              </a:lnSpc>
              <a:buClr>
                <a:srgbClr val="008986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Define the view “dem_plus_two”: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560" indent="-456840">
              <a:lnSpc>
                <a:spcPct val="100000"/>
              </a:lnSpc>
              <a:buClr>
                <a:srgbClr val="008986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Get a 256x256 array of data from it: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296360" y="274680"/>
            <a:ext cx="1032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86"/>
                </a:solidFill>
                <a:latin typeface="Syntax LT Std"/>
                <a:ea typeface="DejaVu Sans"/>
              </a:rPr>
              <a:t>dask-geomodeling: a quickstart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4" name="Picture 11" descr=""/>
          <p:cNvPicPr/>
          <p:nvPr/>
        </p:nvPicPr>
        <p:blipFill>
          <a:blip r:embed="rId1"/>
          <a:stretch/>
        </p:blipFill>
        <p:spPr>
          <a:xfrm>
            <a:off x="2446200" y="2143080"/>
            <a:ext cx="6703200" cy="1260000"/>
          </a:xfrm>
          <a:prstGeom prst="rect">
            <a:avLst/>
          </a:prstGeom>
          <a:ln>
            <a:noFill/>
          </a:ln>
        </p:spPr>
      </p:pic>
      <p:pic>
        <p:nvPicPr>
          <p:cNvPr id="155" name="Picture 28" descr=""/>
          <p:cNvPicPr/>
          <p:nvPr/>
        </p:nvPicPr>
        <p:blipFill>
          <a:blip r:embed="rId2"/>
          <a:stretch/>
        </p:blipFill>
        <p:spPr>
          <a:xfrm>
            <a:off x="2446200" y="3900960"/>
            <a:ext cx="5466960" cy="24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06" descr=""/>
          <p:cNvPicPr/>
          <p:nvPr/>
        </p:nvPicPr>
        <p:blipFill>
          <a:blip r:embed="rId1"/>
          <a:stretch/>
        </p:blipFill>
        <p:spPr>
          <a:xfrm>
            <a:off x="7848720" y="176040"/>
            <a:ext cx="3487320" cy="640656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1296360" y="274680"/>
            <a:ext cx="1032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86"/>
                </a:solidFill>
                <a:latin typeface="Syntax LT Std"/>
                <a:ea typeface="DejaVu Sans"/>
              </a:rPr>
              <a:t>View definition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8" name="Picture 1" descr=""/>
          <p:cNvPicPr/>
          <p:nvPr/>
        </p:nvPicPr>
        <p:blipFill>
          <a:blip r:embed="rId2"/>
          <a:stretch/>
        </p:blipFill>
        <p:spPr>
          <a:xfrm>
            <a:off x="1113120" y="3015720"/>
            <a:ext cx="6232320" cy="3203280"/>
          </a:xfrm>
          <a:prstGeom prst="rect">
            <a:avLst/>
          </a:prstGeom>
          <a:ln>
            <a:noFill/>
          </a:ln>
        </p:spPr>
      </p:pic>
      <p:pic>
        <p:nvPicPr>
          <p:cNvPr id="159" name="Picture 2" descr=""/>
          <p:cNvPicPr/>
          <p:nvPr/>
        </p:nvPicPr>
        <p:blipFill>
          <a:blip r:embed="rId3"/>
          <a:stretch/>
        </p:blipFill>
        <p:spPr>
          <a:xfrm>
            <a:off x="1113120" y="1540080"/>
            <a:ext cx="5624640" cy="6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296360" y="274680"/>
            <a:ext cx="10323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86"/>
                </a:solidFill>
                <a:latin typeface="Syntax LT Std"/>
                <a:ea typeface="DejaVu Sans"/>
              </a:rPr>
              <a:t>Delayed computation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023360" y="164592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4572000" y="7132320"/>
            <a:ext cx="5394600" cy="29257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{'add_17bf8f484a4f10b4463ed79d6eca516b':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(&lt;function operator.add&gt;,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'storage_e632f01e955cbb8c7cade095e0768ba9',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2),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'storage_e632f01e955cbb8c7cade095e0768ba9':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(&lt;function raster_store.wrappers.process&gt;,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'file://dem/nl',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{'bbox': (126000, 502500, 127000, 503750),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'height': 512,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'mode': 'vals',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'projection': 'epsg:28992',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'width': 512})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10 Pitch"/>
                <a:ea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273600" y="1417320"/>
            <a:ext cx="5297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Submit a compute graph to </a:t>
            </a:r>
            <a:r>
              <a:rPr b="0" i="1" lang="en-US" sz="2400" spc="-1" strike="noStrike">
                <a:solidFill>
                  <a:srgbClr val="000000"/>
                </a:solidFill>
                <a:latin typeface="Syntax LT Std"/>
                <a:ea typeface="DejaVu Sans"/>
              </a:rPr>
              <a:t>dask: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4" name="Picture 114" descr=""/>
          <p:cNvPicPr/>
          <p:nvPr/>
        </p:nvPicPr>
        <p:blipFill>
          <a:blip r:embed="rId1"/>
          <a:stretch/>
        </p:blipFill>
        <p:spPr>
          <a:xfrm>
            <a:off x="6861600" y="1662840"/>
            <a:ext cx="8777880" cy="4677840"/>
          </a:xfrm>
          <a:prstGeom prst="rect">
            <a:avLst/>
          </a:prstGeom>
          <a:ln>
            <a:noFill/>
          </a:ln>
        </p:spPr>
      </p:pic>
      <p:sp>
        <p:nvSpPr>
          <p:cNvPr id="165" name="CustomShape 5"/>
          <p:cNvSpPr/>
          <p:nvPr/>
        </p:nvSpPr>
        <p:spPr>
          <a:xfrm>
            <a:off x="11626560" y="1815120"/>
            <a:ext cx="360" cy="33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6" name="Picture 1" descr=""/>
          <p:cNvPicPr/>
          <p:nvPr/>
        </p:nvPicPr>
        <p:blipFill>
          <a:blip r:embed="rId2"/>
          <a:stretch/>
        </p:blipFill>
        <p:spPr>
          <a:xfrm>
            <a:off x="946800" y="2073240"/>
            <a:ext cx="6152760" cy="3476160"/>
          </a:xfrm>
          <a:prstGeom prst="rect">
            <a:avLst/>
          </a:prstGeom>
          <a:ln>
            <a:noFill/>
          </a:ln>
        </p:spPr>
      </p:pic>
      <p:sp>
        <p:nvSpPr>
          <p:cNvPr id="167" name="CustomShape 6"/>
          <p:cNvSpPr/>
          <p:nvPr/>
        </p:nvSpPr>
        <p:spPr>
          <a:xfrm>
            <a:off x="650160" y="4673520"/>
            <a:ext cx="6624000" cy="875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Picture 11" descr=""/>
          <p:cNvPicPr/>
          <p:nvPr/>
        </p:nvPicPr>
        <p:blipFill>
          <a:blip r:embed="rId3"/>
          <a:stretch/>
        </p:blipFill>
        <p:spPr>
          <a:xfrm>
            <a:off x="7848720" y="176040"/>
            <a:ext cx="3487320" cy="6406560"/>
          </a:xfrm>
          <a:prstGeom prst="rect">
            <a:avLst/>
          </a:prstGeom>
          <a:ln>
            <a:noFill/>
          </a:ln>
        </p:spPr>
      </p:pic>
      <p:sp>
        <p:nvSpPr>
          <p:cNvPr id="169" name="CustomShape 7"/>
          <p:cNvSpPr/>
          <p:nvPr/>
        </p:nvSpPr>
        <p:spPr>
          <a:xfrm>
            <a:off x="11474280" y="1662840"/>
            <a:ext cx="360" cy="33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Sjabloon_PresentatieN&amp;S_2013_def3</Template>
  <TotalTime>11908</TotalTime>
  <Application>LibreOffice/6.0.7.3$Linux_X86_64 LibreOffice_project/00m0$Build-3</Application>
  <Words>418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2013-06-10T08:08:25Z</dcterms:created>
  <dc:creator>bernadet.deboer</dc:creator>
  <dc:description/>
  <dc:language>en-US</dc:language>
  <cp:lastModifiedBy/>
  <dcterms:modified xsi:type="dcterms:W3CDTF">2018-11-30T17:25:07Z</dcterms:modified>
  <cp:revision>105</cp:revision>
  <dc:subject/>
  <dc:title>Dia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