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A2B3920-B3D6-4578-A71A-53C487063EDD}">
  <a:tblStyle styleName="Table_0" styleId="{8A2B3920-B3D6-4578-A71A-53C487063EDD}"/>
  <a:tblStyle styleName="Table_1" styleId="{04ECB2B9-9EE9-4546-A3E9-F6D12D1104DD}"/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2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2.pn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/>
          <p:nvPr/>
        </p:nvSpPr>
        <p:spPr>
          <a:xfrm>
            <a:off y="518875" x="2717650"/>
            <a:ext cy="48025" cx="74423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0" name="Shape 20"/>
          <p:cNvSpPr/>
          <p:nvPr/>
        </p:nvSpPr>
        <p:spPr>
          <a:xfrm>
            <a:off y="0" x="0"/>
            <a:ext cy="807150" cx="27080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1" name="Shape 21"/>
          <p:cNvSpPr txBox="1"/>
          <p:nvPr/>
        </p:nvSpPr>
        <p:spPr>
          <a:xfrm>
            <a:off y="1902175" x="2540000"/>
            <a:ext cy="2552399" cx="5156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b="1"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Assemblée Générale 2009 de l'association OSGeo-fr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Perspectives pour l'année 2010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Propositions à faire sur le wiki 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http://wiki.osgeo.org/wiki/Actions_2010_fr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ajouter l'objectif + votre nom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suivre les travaux et rapporter l'avancement au bureau (difficulté, demande d'un budget, communication)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Parler de l'OSGeo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autour de vous,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votre organisme,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le journal, listes internes, ...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Participer aux débats : donner simplement votre avis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Adhérer à l'association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Créer des passerelles entre l'OSGeo-fr et les autres communautés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Perspectives pour l'année 2010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Gérer un projet : animation, communication, planning, etc.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Participer aux salons (à définir)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Saint-Dié le mois prochain ?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D'autres traductions de documentation ?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cours : 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OpenLayers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gvSIG (?)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3043475" x="912350"/>
            <a:ext cy="1451399" cx="84114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diverses des membres au Bureau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Discussions diverses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Merci de votre participation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01" name="Shape 101"/>
          <p:cNvSpPr/>
          <p:nvPr/>
        </p:nvSpPr>
        <p:spPr>
          <a:xfrm>
            <a:off y="4267200" x="2336800"/>
            <a:ext cy="1955774" cx="56515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Préparation</a:t>
            </a:r>
          </a:p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826075" x="304100"/>
            <a:ext cy="5565750" cx="96279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Bureau de l'Assemblée Générale annuelle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Président de séance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Secrétaire de séance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Scrutateur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Liens IRC – AG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Liens AG - IRC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 des présents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Quorum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Rappel de l'ordre du jour 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Compte rendu moral de l'année 2007-2008 ;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Perspectives pour l'année 2009 ;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générales des membres au Bureau.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y="3043475" x="912350"/>
            <a:ext cy="1451399" cx="84114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Compte rendu de l'année 2008-2009</a:t>
            </a:r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Compte rendu de l'année 2008-2009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Comité Organisation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association légale :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création du compte bancaire ;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adhésion 2009 ;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élection du bureau (reconduction) ;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Apps (gestion des membres, budget, etc.).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Salon(s) :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OGRS Nantes : présentation de la bannière via l'IGN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Partenariat(s) :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 - OSGeo-fr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Compte rendu de l'année 2008-2009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Évolution de la liste Francophone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46" name="Shape 46"/>
          <p:cNvSpPr/>
          <p:nvPr/>
        </p:nvSpPr>
        <p:spPr>
          <a:xfrm>
            <a:off y="2336775" x="609600"/>
            <a:ext cy="4681424" cx="91439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Compte rendu de l'année 2008-2009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Quelques commentaires 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Association :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baisse du nombre de membres : 26 à 21 membres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cause : cotisation, pas de paypal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membres 2009 étaient membre en 2008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nouveaux membres !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 Francophone :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hausse continue des membres de la liste 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 Board-fr :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 membres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 ouverte à tous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participation ouverte et encouragée 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Compte rendu de l'année 2008-2009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Comité Logiciels libres 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 de l'OSGeo (volume 4)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 utilisateur de QGIS 1.0.0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Comité Données libres 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aucune action collective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Compte rendu de l'année 2008-2009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524000" x="203200"/>
            <a:ext cy="5868450" cx="97141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État de la trésorie</a:t>
            </a:r>
          </a:p>
          <a:p>
            <a:pPr rtl="0">
              <a:lnSpc>
                <a:spcPct val="100000"/>
              </a:lnSpc>
              <a:buNone/>
            </a:pPr>
            <a:r>
              <a:rPr sz="18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(non définitif --&gt; à vérifier, après encaissement des chèques et des dernières dépenses)</a:t>
            </a:r>
          </a:p>
        </p:txBody>
      </p:sp>
      <p:graphicFrame>
        <p:nvGraphicFramePr>
          <p:cNvPr id="65" name="Shape 65"/>
          <p:cNvGraphicFramePr/>
          <p:nvPr/>
        </p:nvGraphicFramePr>
        <p:xfrm>
          <a:off y="2438400" x="16897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{8A2B3920-B3D6-4578-A71A-53C487063EDD}</a:tableStyleId>
              </a:tblPr>
              <a:tblGrid>
                <a:gridCol w="3399825"/>
                <a:gridCol w="3343175"/>
              </a:tblGrid>
              <a:tr h="3360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b="1" sz="1600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Dépenses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732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noms de domaine + hébergement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44,04 €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55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compte bancaire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2,00 €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55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publication Journal Officiel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39,06 €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95300"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b="1"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TOTAL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b="1"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85,10 €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Shape 66"/>
          <p:cNvGraphicFramePr/>
          <p:nvPr/>
        </p:nvGraphicFramePr>
        <p:xfrm>
          <a:off y="4775200" x="172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{04ECB2B9-9EE9-4546-A3E9-F6D12D1104DD}</a:tableStyleId>
              </a:tblPr>
              <a:tblGrid>
                <a:gridCol w="3362225"/>
                <a:gridCol w="3343350"/>
              </a:tblGrid>
              <a:tr h="376325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b="1" sz="1600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Recettes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63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adhésions à 10 € --&gt; 19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190,00 €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63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adhésions à 5 € --&gt; 2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10,00 €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63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dons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200,00 €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961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sponsorisation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sz="13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35750"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b="1"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TOTAL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b="1"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400,00 €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y="3043475" x="912350"/>
            <a:ext cy="1451399" cx="84114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Perspectives pour l'année 2010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