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C12897-2ED5-4620-B1EC-E9B4C21C3D71}">
  <a:tblStyle styleName="Table_0" styleId="{0EC12897-2ED5-4620-B1EC-E9B4C21C3D71}"/>
  <a:tblStyle styleName="Table_1" styleId="{65C264F0-A361-4CE2-AC31-421AAEC83B4E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/>
          <p:nvPr/>
        </p:nvSpPr>
        <p:spPr>
          <a:xfrm>
            <a:off y="518875" x="2717650"/>
            <a:ext cy="48025" cx="74423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" name="Shape 20"/>
          <p:cNvSpPr/>
          <p:nvPr/>
        </p:nvSpPr>
        <p:spPr>
          <a:xfrm>
            <a:off y="0" x="0"/>
            <a:ext cy="807150" cx="27080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" name="Shape 21"/>
          <p:cNvSpPr txBox="1"/>
          <p:nvPr/>
        </p:nvSpPr>
        <p:spPr>
          <a:xfrm>
            <a:off y="1902175" x="2540000"/>
            <a:ext cy="2588275" cx="5156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b="1"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Assemblée Générale 2010 de l'association OSGeo-fr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2011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Propositions à faire sur le wiki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http://wiki.osgeo.org/wiki/Actions_2011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ajouter l'objectif + votre nom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suivre les travaux et rapporter l'avancement au bureau (difficulté, demande d'un budget, communication)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Parler de l'OSGeo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autour de vous,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votre organisme,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journal, listes internes, ...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Participer aux débats : donner simplement votre avis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Adhérer à l'association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des passerelles entre l'OSGeo-fr et les autres communautés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2011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Gérer un projet : animation, communication, planning, etc.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Participer aux salons (à définir)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Lesquels ? Qui gère ?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D'autres traductions de documentation 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GeoServer ?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gvSIG ?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Mettre à jour l'existant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GDAL-OGR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QGIS : merci Jean-Roc !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OpenLayers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MapServer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Meilleure visibilité de l'OSGeo-fr : site Internet ? Salon ? Blog ?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3043475" x="912350"/>
            <a:ext cy="14513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diverses des membres au Bureau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Discussions diverses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Merci de votre participation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1" name="Shape 101"/>
          <p:cNvSpPr/>
          <p:nvPr/>
        </p:nvSpPr>
        <p:spPr>
          <a:xfrm>
            <a:off y="4267200" x="2336800"/>
            <a:ext cy="1955774" cx="5651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Préparation</a:t>
            </a:r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826075" x="304100"/>
            <a:ext cy="5565750" cx="96279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de l'Assemblée Générale annuelle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Président de séance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Secrétaire de séance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Scrutateur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Liens IRC – AG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Liens AG - IRC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des présents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Quorum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Rappel de l'ordre du jour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moral de l'année 2009-2010 ;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2011 ;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AutoNum type="arabicPeriod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générales des membres au Bureau.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y="3043475" x="912350"/>
            <a:ext cy="14717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Organisation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association légale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adhésion 2010 ;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élection du bureau (reconduction) ;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Salon(s)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Espace OpenSource à SIG La Lettre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Partenariat(s)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avec OSM-fr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Évolution de la liste Francophone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6" name="Shape 46"/>
          <p:cNvSpPr/>
          <p:nvPr/>
        </p:nvSpPr>
        <p:spPr>
          <a:xfrm>
            <a:off y="1469275" x="508000"/>
            <a:ext cy="4681424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 commentaires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stagnation du nombre de membres : 23 membres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déplacement du siège social dans la Maison des association :</a:t>
            </a:r>
          </a:p>
          <a:p>
            <a:pPr rtl="0" lvl="3" marR="0" indent="-220133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lourd et lent mais positif pour le long terme</a:t>
            </a:r>
          </a:p>
          <a:p>
            <a:pPr rtl="0" lvl="3" marR="0" indent="-220133" marL="1524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salles pour les AG, journée de l'OSGeo-fr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Francophone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hausse continue des membres de la liste 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Board-fr :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membres (2 fois plus qu'il y a une année)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 ouverte à tous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participation ouverte et encouragée 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Logiciels libres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utilisateur de QGIS 1.x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d'OpenLayers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de MapServer (en cours)</a:t>
            </a:r>
          </a:p>
          <a:p>
            <a:r>
              <a:t/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Comité Données libres :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Rapprochement en cours avec OSM-fr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Échange avec Spot Image et OSM-fr pour signer l'accord avec Spot-Image pour la mise à disposition de données satellites (en cours).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 rendu de l'année 2009-2010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524000" x="203200"/>
            <a:ext cy="5868450" cx="97141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État de la trésorerie</a:t>
            </a:r>
          </a:p>
          <a:p>
            <a:pPr rtl="0">
              <a:lnSpc>
                <a:spcPct val="100000"/>
              </a:lnSpc>
              <a:buNone/>
            </a:pPr>
            <a:r>
              <a:rPr sz="18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(non définitif --&gt; à vérifier, après encaissement des chèques et des dernières dépenses)</a:t>
            </a:r>
          </a:p>
        </p:txBody>
      </p:sp>
      <p:graphicFrame>
        <p:nvGraphicFramePr>
          <p:cNvPr id="65" name="Shape 65"/>
          <p:cNvGraphicFramePr/>
          <p:nvPr/>
        </p:nvGraphicFramePr>
        <p:xfrm>
          <a:off y="2438400" x="16897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{0EC12897-2ED5-4620-B1EC-E9B4C21C3D71}</a:tableStyleId>
              </a:tblPr>
              <a:tblGrid>
                <a:gridCol w="3397100"/>
                <a:gridCol w="3345900"/>
              </a:tblGrid>
              <a:tr h="336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Dépenses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73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noms de domaine + hébergement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44,04 €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5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compte bancaire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5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publication Journal Officiel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39,06 €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5300"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85,10 €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Shape 66"/>
          <p:cNvGraphicFramePr/>
          <p:nvPr/>
        </p:nvGraphicFramePr>
        <p:xfrm>
          <a:off y="4775200" x="172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{65C264F0-A361-4CE2-AC31-421AAEC83B4E}</a:tableStyleId>
              </a:tblPr>
              <a:tblGrid>
                <a:gridCol w="3362225"/>
                <a:gridCol w="3343350"/>
              </a:tblGrid>
              <a:tr h="37632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lnSpc>
                          <a:spcPct val="100000"/>
                        </a:lnSpc>
                        <a:buNone/>
                      </a:pPr>
                      <a:r>
                        <a:rPr b="1"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Recettes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adhésions à 10 € --&gt; 19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adhésions à 5 € --&gt; 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600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dons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961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sponsorisation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sz="1333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35750"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lnSpc>
                          <a:spcPct val="100000"/>
                        </a:lnSpc>
                        <a:buNone/>
                      </a:pPr>
                      <a:r>
                        <a:rPr b="1" sz="1333" lang="en-US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400,00 €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y="3043475" x="912350"/>
            <a:ext cy="1471799" cx="84114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 pour l'année 2011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