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10" r:id="rId2"/>
    <p:sldId id="405" r:id="rId3"/>
    <p:sldId id="387" r:id="rId4"/>
    <p:sldId id="403" r:id="rId5"/>
    <p:sldId id="408" r:id="rId6"/>
    <p:sldId id="381" r:id="rId7"/>
    <p:sldId id="406" r:id="rId8"/>
    <p:sldId id="410" r:id="rId9"/>
    <p:sldId id="411" r:id="rId10"/>
    <p:sldId id="413" r:id="rId11"/>
    <p:sldId id="412" r:id="rId12"/>
    <p:sldId id="407" r:id="rId13"/>
    <p:sldId id="404" r:id="rId14"/>
    <p:sldId id="414" r:id="rId15"/>
    <p:sldId id="415" r:id="rId16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36EA3"/>
    <a:srgbClr val="2745A5"/>
    <a:srgbClr val="3928A0"/>
    <a:srgbClr val="A50021"/>
    <a:srgbClr val="DDDDDD"/>
    <a:srgbClr val="66FF99"/>
    <a:srgbClr val="FFFF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4" autoAdjust="0"/>
    <p:restoredTop sz="94661" autoAdjust="0"/>
  </p:normalViewPr>
  <p:slideViewPr>
    <p:cSldViewPr snapToGrid="0">
      <p:cViewPr varScale="1">
        <p:scale>
          <a:sx n="110" d="100"/>
          <a:sy n="110" d="100"/>
        </p:scale>
        <p:origin x="17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 snapToGrid="0">
      <p:cViewPr varScale="1">
        <p:scale>
          <a:sx n="64" d="100"/>
          <a:sy n="64" d="100"/>
        </p:scale>
        <p:origin x="-3420" y="-12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t" anchorCtr="0" compatLnSpc="1">
            <a:prstTxWarp prst="textNoShape">
              <a:avLst/>
            </a:prstTxWarp>
          </a:bodyPr>
          <a:lstStyle>
            <a:lvl1pPr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t" anchorCtr="0" compatLnSpc="1">
            <a:prstTxWarp prst="textNoShape">
              <a:avLst/>
            </a:prstTxWarp>
          </a:bodyPr>
          <a:lstStyle>
            <a:lvl1pPr algn="r"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b" anchorCtr="0" compatLnSpc="1">
            <a:prstTxWarp prst="textNoShape">
              <a:avLst/>
            </a:prstTxWarp>
          </a:bodyPr>
          <a:lstStyle>
            <a:lvl1pPr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b" anchorCtr="0" compatLnSpc="1">
            <a:prstTxWarp prst="textNoShape">
              <a:avLst/>
            </a:prstTxWarp>
          </a:bodyPr>
          <a:lstStyle>
            <a:lvl1pPr algn="r"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fld id="{556166B0-B786-4FD5-90D7-E15326E348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t" anchorCtr="0" compatLnSpc="1">
            <a:prstTxWarp prst="textNoShape">
              <a:avLst/>
            </a:prstTxWarp>
          </a:bodyPr>
          <a:lstStyle>
            <a:lvl1pPr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t" anchorCtr="0" compatLnSpc="1">
            <a:prstTxWarp prst="textNoShape">
              <a:avLst/>
            </a:prstTxWarp>
          </a:bodyPr>
          <a:lstStyle>
            <a:lvl1pPr algn="r"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7762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b" anchorCtr="0" compatLnSpc="1">
            <a:prstTxWarp prst="textNoShape">
              <a:avLst/>
            </a:prstTxWarp>
          </a:bodyPr>
          <a:lstStyle>
            <a:lvl1pPr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4" tIns="47412" rIns="94824" bIns="47412" numCol="1" anchor="b" anchorCtr="0" compatLnSpc="1">
            <a:prstTxWarp prst="textNoShape">
              <a:avLst/>
            </a:prstTxWarp>
          </a:bodyPr>
          <a:lstStyle>
            <a:lvl1pPr algn="r" defTabSz="948902">
              <a:defRPr sz="1300">
                <a:latin typeface="Arial" charset="0"/>
              </a:defRPr>
            </a:lvl1pPr>
          </a:lstStyle>
          <a:p>
            <a:pPr>
              <a:defRPr/>
            </a:pPr>
            <a:fld id="{BC68AACC-4FE7-417F-BAEA-C98A80FA84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68AACC-4FE7-417F-BAEA-C98A80FA843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1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://www.geo212.frf/" TargetMode="Externa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geo21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1381997" y="-247973"/>
            <a:ext cx="632826" cy="205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392113" y="5668963"/>
            <a:ext cx="18669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fr-FR" sz="900" b="1" dirty="0">
                <a:solidFill>
                  <a:srgbClr val="4C4C4C"/>
                </a:solidFill>
              </a:rPr>
              <a:t>Géo212</a:t>
            </a:r>
          </a:p>
          <a:p>
            <a:pPr>
              <a:spcBef>
                <a:spcPts val="600"/>
              </a:spcBef>
              <a:defRPr/>
            </a:pPr>
            <a:r>
              <a:rPr lang="fr-FR" sz="700" dirty="0">
                <a:solidFill>
                  <a:srgbClr val="4C4C4C"/>
                </a:solidFill>
              </a:rPr>
              <a:t>25 bis rue Jean Dolent</a:t>
            </a:r>
          </a:p>
          <a:p>
            <a:pPr>
              <a:defRPr/>
            </a:pPr>
            <a:r>
              <a:rPr lang="fr-FR" sz="700" dirty="0">
                <a:solidFill>
                  <a:srgbClr val="4C4C4C"/>
                </a:solidFill>
              </a:rPr>
              <a:t>75 014 PARIS</a:t>
            </a:r>
          </a:p>
          <a:p>
            <a:pPr>
              <a:spcBef>
                <a:spcPts val="600"/>
              </a:spcBef>
              <a:defRPr/>
            </a:pPr>
            <a:r>
              <a:rPr lang="fr-FR" sz="700" dirty="0">
                <a:solidFill>
                  <a:srgbClr val="4C4C4C"/>
                </a:solidFill>
              </a:rPr>
              <a:t>Tél. (+33) 1 45 </a:t>
            </a:r>
            <a:r>
              <a:rPr lang="fr-FR" sz="700" dirty="0" err="1">
                <a:solidFill>
                  <a:srgbClr val="4C4C4C"/>
                </a:solidFill>
              </a:rPr>
              <a:t>45</a:t>
            </a:r>
            <a:r>
              <a:rPr lang="fr-FR" sz="700" dirty="0">
                <a:solidFill>
                  <a:srgbClr val="4C4C4C"/>
                </a:solidFill>
              </a:rPr>
              <a:t> 46 61</a:t>
            </a:r>
          </a:p>
          <a:p>
            <a:pPr>
              <a:defRPr/>
            </a:pPr>
            <a:r>
              <a:rPr lang="fr-FR" sz="700" dirty="0">
                <a:solidFill>
                  <a:srgbClr val="4C4C4C"/>
                </a:solidFill>
              </a:rPr>
              <a:t>Fax. (+33) 1 43 31 62 24</a:t>
            </a:r>
            <a:endParaRPr lang="fr-FR" sz="1800" dirty="0">
              <a:latin typeface="Arial" charset="0"/>
            </a:endParaRPr>
          </a:p>
        </p:txBody>
      </p: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396875" y="3705225"/>
            <a:ext cx="2113916" cy="2040480"/>
            <a:chOff x="3780" y="5551"/>
            <a:chExt cx="4120" cy="4124"/>
          </a:xfrm>
        </p:grpSpPr>
        <p:pic>
          <p:nvPicPr>
            <p:cNvPr id="7" name="Picture 17" descr="carte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780" y="5551"/>
              <a:ext cx="2790" cy="2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8" descr="glaces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080" y="6855"/>
              <a:ext cx="2820" cy="2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2484438" y="3789363"/>
            <a:ext cx="64008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endParaRPr lang="fr-FR" sz="2400">
              <a:solidFill>
                <a:schemeClr val="bg2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 userDrawn="1"/>
        </p:nvSpPr>
        <p:spPr bwMode="auto">
          <a:xfrm flipV="1">
            <a:off x="293688" y="0"/>
            <a:ext cx="22225" cy="6884988"/>
          </a:xfrm>
          <a:prstGeom prst="rect">
            <a:avLst/>
          </a:prstGeom>
          <a:solidFill>
            <a:srgbClr val="ADC1B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2" name="Rectangle 22"/>
          <p:cNvSpPr>
            <a:spLocks noChangeArrowheads="1"/>
          </p:cNvSpPr>
          <p:nvPr userDrawn="1"/>
        </p:nvSpPr>
        <p:spPr bwMode="auto">
          <a:xfrm rot="16200000" flipV="1">
            <a:off x="4561681" y="2032794"/>
            <a:ext cx="22225" cy="9151938"/>
          </a:xfrm>
          <a:prstGeom prst="rect">
            <a:avLst/>
          </a:prstGeom>
          <a:solidFill>
            <a:srgbClr val="ADC1B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" name="Text Box 28"/>
          <p:cNvSpPr txBox="1">
            <a:spLocks noChangeArrowheads="1"/>
          </p:cNvSpPr>
          <p:nvPr userDrawn="1"/>
        </p:nvSpPr>
        <p:spPr bwMode="auto">
          <a:xfrm>
            <a:off x="382588" y="6608763"/>
            <a:ext cx="1160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solidFill>
                  <a:schemeClr val="bg2"/>
                </a:solidFill>
                <a:hlinkClick r:id="rId5"/>
              </a:rPr>
              <a:t>www.geo212.fr</a:t>
            </a:r>
            <a:endParaRPr lang="fr-FR" sz="1200" b="1">
              <a:solidFill>
                <a:schemeClr val="bg2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938" y="2686050"/>
            <a:ext cx="5111750" cy="14700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75" y="5445125"/>
            <a:ext cx="5040313" cy="1008063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fr-FR"/>
              <a:t>« Cliquez pour modifier le style des sous-titres du masque »</a:t>
            </a:r>
          </a:p>
        </p:txBody>
      </p:sp>
      <p:pic>
        <p:nvPicPr>
          <p:cNvPr id="28673" name="Picture 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63886" y="525328"/>
            <a:ext cx="23336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61188" y="179388"/>
            <a:ext cx="2022475" cy="63531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89000" y="179388"/>
            <a:ext cx="5919788" cy="63531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179388"/>
            <a:ext cx="7797800" cy="8382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98525" y="1157288"/>
            <a:ext cx="3965575" cy="53752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6500" y="1157288"/>
            <a:ext cx="3967163" cy="53752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8525" y="1157288"/>
            <a:ext cx="3965575" cy="537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6500" y="1157288"/>
            <a:ext cx="3967163" cy="537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geo212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9388"/>
            <a:ext cx="779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157288"/>
            <a:ext cx="8085138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301" name="Line 13"/>
          <p:cNvSpPr>
            <a:spLocks noChangeShapeType="1"/>
          </p:cNvSpPr>
          <p:nvPr userDrawn="1"/>
        </p:nvSpPr>
        <p:spPr bwMode="auto">
          <a:xfrm>
            <a:off x="158750" y="1033463"/>
            <a:ext cx="8604250" cy="22225"/>
          </a:xfrm>
          <a:prstGeom prst="line">
            <a:avLst/>
          </a:prstGeom>
          <a:noFill/>
          <a:ln w="19050">
            <a:solidFill>
              <a:srgbClr val="ADC1B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2306" name="Rectangle 18"/>
          <p:cNvSpPr>
            <a:spLocks noChangeArrowheads="1"/>
          </p:cNvSpPr>
          <p:nvPr userDrawn="1"/>
        </p:nvSpPr>
        <p:spPr bwMode="auto">
          <a:xfrm flipV="1">
            <a:off x="652463" y="204788"/>
            <a:ext cx="22225" cy="6659562"/>
          </a:xfrm>
          <a:prstGeom prst="rect">
            <a:avLst/>
          </a:prstGeom>
          <a:solidFill>
            <a:srgbClr val="ADC1B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2307" name="Rectangle 19"/>
          <p:cNvSpPr>
            <a:spLocks noChangeArrowheads="1"/>
          </p:cNvSpPr>
          <p:nvPr userDrawn="1"/>
        </p:nvSpPr>
        <p:spPr bwMode="auto">
          <a:xfrm rot="16200000" flipV="1">
            <a:off x="4561681" y="2032794"/>
            <a:ext cx="22225" cy="9151938"/>
          </a:xfrm>
          <a:prstGeom prst="rect">
            <a:avLst/>
          </a:prstGeom>
          <a:solidFill>
            <a:srgbClr val="ADC1B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1031" name="Picture 26" descr="carrés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810625" y="38100"/>
            <a:ext cx="28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7" descr="geo212 retaillé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46178" y="4819973"/>
            <a:ext cx="38037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Text Box 29"/>
          <p:cNvSpPr txBox="1">
            <a:spLocks noChangeArrowheads="1"/>
          </p:cNvSpPr>
          <p:nvPr userDrawn="1"/>
        </p:nvSpPr>
        <p:spPr bwMode="auto">
          <a:xfrm>
            <a:off x="6756400" y="6608763"/>
            <a:ext cx="241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1000" dirty="0">
                <a:solidFill>
                  <a:schemeClr val="bg2"/>
                </a:solidFill>
              </a:rPr>
              <a:t>Page </a:t>
            </a:r>
            <a:fld id="{A59C78F7-93B2-452B-81DB-BD26090952EC}" type="slidenum">
              <a:rPr lang="fr-FR" sz="1000">
                <a:solidFill>
                  <a:schemeClr val="bg2"/>
                </a:solidFill>
              </a:rPr>
              <a:pPr algn="r">
                <a:defRPr/>
              </a:pPr>
              <a:t>‹N°›</a:t>
            </a:fld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 userDrawn="1"/>
        </p:nvSpPr>
        <p:spPr bwMode="auto">
          <a:xfrm>
            <a:off x="669925" y="6608763"/>
            <a:ext cx="1160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solidFill>
                  <a:schemeClr val="bg2"/>
                </a:solidFill>
                <a:hlinkClick r:id="rId16"/>
              </a:rPr>
              <a:t>www.geo212.fr</a:t>
            </a:r>
            <a:endParaRPr lang="fr-FR" sz="1000" b="1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938" y="3373624"/>
            <a:ext cx="5111750" cy="1470025"/>
          </a:xfrm>
        </p:spPr>
        <p:txBody>
          <a:bodyPr/>
          <a:lstStyle/>
          <a:p>
            <a:pPr eaLnBrk="1" hangingPunct="1"/>
            <a:r>
              <a:rPr lang="fr-FR" sz="2800" dirty="0"/>
              <a:t>Comment agréger des indicateurs statistiques spatialisés et distribués dans le temps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aux données OSM</a:t>
            </a:r>
          </a:p>
        </p:txBody>
      </p:sp>
      <p:sp>
        <p:nvSpPr>
          <p:cNvPr id="15362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4" name="AutoShape 4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5018" y="1157288"/>
            <a:ext cx="8318645" cy="537527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endParaRPr lang="fr-FR" sz="2000" dirty="0"/>
          </a:p>
          <a:p>
            <a:pPr algn="ctr">
              <a:buNone/>
            </a:pPr>
            <a:r>
              <a:rPr lang="fr-FR" sz="6000" dirty="0"/>
              <a:t>Le Live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utilisées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260" y="1089134"/>
            <a:ext cx="4822836" cy="2559838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6279979" y="2786331"/>
            <a:ext cx="414068" cy="181156"/>
          </a:xfrm>
          <a:prstGeom prst="rightArrow">
            <a:avLst/>
          </a:prstGeom>
          <a:solidFill>
            <a:srgbClr val="4F81BD"/>
          </a:solidFill>
          <a:ln w="28575">
            <a:solidFill>
              <a:srgbClr val="436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teknic.GEO212\Desktop\gear-3085396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628" y="2171888"/>
            <a:ext cx="874293" cy="87429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7057029" y="2879968"/>
            <a:ext cx="10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tantia" pitchFamily="18" charset="0"/>
              </a:rPr>
              <a:t>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36741" y="2584521"/>
            <a:ext cx="7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Calcul des</a:t>
            </a:r>
          </a:p>
          <a:p>
            <a:endParaRPr lang="fr-FR" sz="800" dirty="0"/>
          </a:p>
          <a:p>
            <a:r>
              <a:rPr lang="fr-FR" sz="800" dirty="0"/>
              <a:t> indicateurs</a:t>
            </a:r>
            <a:endParaRPr lang="fr-FR" sz="900" dirty="0"/>
          </a:p>
        </p:txBody>
      </p:sp>
      <p:sp>
        <p:nvSpPr>
          <p:cNvPr id="9" name="Virage 8"/>
          <p:cNvSpPr/>
          <p:nvPr/>
        </p:nvSpPr>
        <p:spPr>
          <a:xfrm rot="10800000">
            <a:off x="6982690" y="3782291"/>
            <a:ext cx="556953" cy="1280158"/>
          </a:xfrm>
          <a:prstGeom prst="bentArrow">
            <a:avLst/>
          </a:prstGeom>
          <a:solidFill>
            <a:srgbClr val="4F81BD"/>
          </a:solidFill>
          <a:ln>
            <a:solidFill>
              <a:srgbClr val="436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4ADC306-0867-46C6-A08D-7CD44400B8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0" y="4362928"/>
            <a:ext cx="945279" cy="9452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F48717F-6792-41DA-B415-94BD3342F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7" y="4362928"/>
            <a:ext cx="945280" cy="9452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13B5A72-EC37-4AE8-9A95-E69499C7FFBE}"/>
              </a:ext>
            </a:extLst>
          </p:cNvPr>
          <p:cNvSpPr txBox="1"/>
          <p:nvPr/>
        </p:nvSpPr>
        <p:spPr>
          <a:xfrm>
            <a:off x="1254908" y="5373853"/>
            <a:ext cx="133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Clients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108817-4ADD-45B7-A4D1-74A531E8520A}"/>
              </a:ext>
            </a:extLst>
          </p:cNvPr>
          <p:cNvSpPr txBox="1"/>
          <p:nvPr/>
        </p:nvSpPr>
        <p:spPr>
          <a:xfrm>
            <a:off x="4694445" y="5343075"/>
            <a:ext cx="133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Serveur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7BDC5-83AA-4096-9F41-7AA87E918D33}"/>
              </a:ext>
            </a:extLst>
          </p:cNvPr>
          <p:cNvSpPr/>
          <p:nvPr/>
        </p:nvSpPr>
        <p:spPr>
          <a:xfrm>
            <a:off x="1250219" y="4117146"/>
            <a:ext cx="4723188" cy="1692812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536E64D-858C-44CE-8668-BB3A76054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45" y="5244160"/>
            <a:ext cx="787445" cy="43747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BD7BCF9-8934-4792-BDF1-05EFA630F9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38" y="4234164"/>
            <a:ext cx="697059" cy="3764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051362-9E57-4D8F-B8C0-0576CA8E24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22" y="4727594"/>
            <a:ext cx="379704" cy="37970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470A4A9-0748-4374-9EB7-0B215E447E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74" y="4298740"/>
            <a:ext cx="436927" cy="235958"/>
          </a:xfrm>
          <a:prstGeom prst="rect">
            <a:avLst/>
          </a:prstGeom>
        </p:spPr>
      </p:pic>
      <p:sp>
        <p:nvSpPr>
          <p:cNvPr id="23" name="Flèche droite 7">
            <a:extLst>
              <a:ext uri="{FF2B5EF4-FFF2-40B4-BE49-F238E27FC236}">
                <a16:creationId xmlns:a16="http://schemas.microsoft.com/office/drawing/2014/main" id="{7C72D3B2-9D20-4F17-A851-3729C7FE4BAA}"/>
              </a:ext>
            </a:extLst>
          </p:cNvPr>
          <p:cNvSpPr/>
          <p:nvPr/>
        </p:nvSpPr>
        <p:spPr>
          <a:xfrm>
            <a:off x="2788136" y="4692503"/>
            <a:ext cx="902379" cy="179608"/>
          </a:xfrm>
          <a:prstGeom prst="rightArrow">
            <a:avLst/>
          </a:prstGeom>
          <a:solidFill>
            <a:srgbClr val="4F81BD"/>
          </a:solidFill>
          <a:ln w="28575">
            <a:solidFill>
              <a:srgbClr val="436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7">
            <a:extLst>
              <a:ext uri="{FF2B5EF4-FFF2-40B4-BE49-F238E27FC236}">
                <a16:creationId xmlns:a16="http://schemas.microsoft.com/office/drawing/2014/main" id="{2C909211-1084-41B2-A233-F4257FFB749F}"/>
              </a:ext>
            </a:extLst>
          </p:cNvPr>
          <p:cNvSpPr/>
          <p:nvPr/>
        </p:nvSpPr>
        <p:spPr>
          <a:xfrm rot="10800000">
            <a:off x="2750898" y="4980390"/>
            <a:ext cx="902379" cy="179608"/>
          </a:xfrm>
          <a:prstGeom prst="rightArrow">
            <a:avLst/>
          </a:prstGeom>
          <a:solidFill>
            <a:srgbClr val="4F81BD"/>
          </a:solidFill>
          <a:ln w="28575">
            <a:solidFill>
              <a:srgbClr val="436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service… pour qui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Qui veut analyser OSM et ses rythmes de peuplement</a:t>
            </a:r>
          </a:p>
          <a:p>
            <a:r>
              <a:rPr lang="fr-FR" sz="2400" dirty="0"/>
              <a:t>Qui utilise OSM dans ses applications et doit savoir s’il peut « bénéficier » de nouvelles données</a:t>
            </a:r>
          </a:p>
          <a:p>
            <a:r>
              <a:rPr lang="fr-FR" sz="2400" dirty="0"/>
              <a:t>Qui veut comparer ses propres données à celles d’OSM</a:t>
            </a:r>
          </a:p>
          <a:p>
            <a:endParaRPr lang="fr-FR" sz="2400" dirty="0"/>
          </a:p>
          <a:p>
            <a:r>
              <a:rPr lang="fr-FR" sz="2400" dirty="0"/>
              <a:t>Qui s’intéresse à une petite ou à une vaste zone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Déployer un service web sur cette base fonctionnelle fin 2018</a:t>
            </a:r>
          </a:p>
          <a:p>
            <a:r>
              <a:rPr lang="fr-FR" sz="2400" dirty="0" err="1"/>
              <a:t>Customisable</a:t>
            </a:r>
            <a:r>
              <a:rPr lang="fr-FR" sz="2400" dirty="0"/>
              <a:t> : </a:t>
            </a:r>
          </a:p>
          <a:p>
            <a:pPr lvl="1"/>
            <a:r>
              <a:rPr lang="fr-FR" sz="2000" dirty="0"/>
              <a:t>zone géographique d’intérêt</a:t>
            </a:r>
          </a:p>
          <a:p>
            <a:pPr lvl="1"/>
            <a:r>
              <a:rPr lang="fr-FR" sz="2000" dirty="0"/>
              <a:t>Rythme </a:t>
            </a:r>
          </a:p>
          <a:p>
            <a:pPr lvl="1"/>
            <a:r>
              <a:rPr lang="fr-FR" sz="2000" dirty="0"/>
              <a:t>alertes adaptées à l’utilisateur</a:t>
            </a:r>
          </a:p>
          <a:p>
            <a:endParaRPr lang="fr-FR" sz="2400" dirty="0"/>
          </a:p>
          <a:p>
            <a:r>
              <a:rPr lang="fr-FR" sz="2400" dirty="0"/>
              <a:t>Travailler de nouveaux indicateurs d’évolution/alertes particularisés</a:t>
            </a:r>
          </a:p>
          <a:p>
            <a:endParaRPr lang="fr-FR" sz="24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313411" y="5685905"/>
            <a:ext cx="7564582" cy="83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842952" y="5261955"/>
            <a:ext cx="2094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Valider la pertinence des fonctionnalités</a:t>
            </a:r>
          </a:p>
          <a:p>
            <a:endParaRPr lang="fr-FR" sz="900" dirty="0"/>
          </a:p>
        </p:txBody>
      </p:sp>
      <p:sp>
        <p:nvSpPr>
          <p:cNvPr id="7" name="ZoneTexte 6"/>
          <p:cNvSpPr txBox="1"/>
          <p:nvPr/>
        </p:nvSpPr>
        <p:spPr>
          <a:xfrm>
            <a:off x="1055718" y="5264728"/>
            <a:ext cx="15212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Développement </a:t>
            </a:r>
          </a:p>
          <a:p>
            <a:r>
              <a:rPr lang="fr-FR" sz="900" dirty="0"/>
              <a:t>plate-forme</a:t>
            </a:r>
          </a:p>
          <a:p>
            <a:endParaRPr lang="fr-FR" sz="900" dirty="0"/>
          </a:p>
        </p:txBody>
      </p:sp>
      <p:sp>
        <p:nvSpPr>
          <p:cNvPr id="8" name="Rectangle 7"/>
          <p:cNvSpPr/>
          <p:nvPr/>
        </p:nvSpPr>
        <p:spPr>
          <a:xfrm>
            <a:off x="5960225" y="5362638"/>
            <a:ext cx="18869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Déployer le service web </a:t>
            </a:r>
          </a:p>
        </p:txBody>
      </p:sp>
      <p:sp>
        <p:nvSpPr>
          <p:cNvPr id="9" name="Triangle isocèle 8"/>
          <p:cNvSpPr/>
          <p:nvPr/>
        </p:nvSpPr>
        <p:spPr>
          <a:xfrm>
            <a:off x="8445731" y="5527964"/>
            <a:ext cx="174567" cy="15794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/>
          <p:cNvSpPr/>
          <p:nvPr/>
        </p:nvSpPr>
        <p:spPr>
          <a:xfrm>
            <a:off x="4632960" y="5555674"/>
            <a:ext cx="174567" cy="15794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>
            <a:off x="2482735" y="5516881"/>
            <a:ext cx="174567" cy="15794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188036" y="519545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2019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E3DB3-310F-421F-92B4-F1D11FAB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7D748-CA6A-47ED-A170-0189A884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280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39C1B-9FF5-4C2A-8B33-7F7D7C8F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0B0CA-E70F-4B43-8F0A-FBA3BEA7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4584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Un peu de réclame</a:t>
            </a:r>
          </a:p>
          <a:p>
            <a:endParaRPr lang="fr-FR" sz="2000" dirty="0"/>
          </a:p>
          <a:p>
            <a:r>
              <a:rPr lang="fr-FR" sz="2000" dirty="0"/>
              <a:t>Les concepts de la V1</a:t>
            </a:r>
          </a:p>
          <a:p>
            <a:endParaRPr lang="fr-FR" sz="2000" dirty="0"/>
          </a:p>
          <a:p>
            <a:r>
              <a:rPr lang="fr-FR" sz="2000" dirty="0"/>
              <a:t>Les évolutions de la V2 / concepts clefs</a:t>
            </a:r>
          </a:p>
          <a:p>
            <a:endParaRPr lang="fr-FR" sz="2000" dirty="0"/>
          </a:p>
          <a:p>
            <a:r>
              <a:rPr lang="fr-FR" sz="2000" dirty="0"/>
              <a:t>Démonstration « live »</a:t>
            </a:r>
          </a:p>
          <a:p>
            <a:endParaRPr lang="fr-FR" sz="2000" dirty="0"/>
          </a:p>
          <a:p>
            <a:r>
              <a:rPr lang="fr-FR" sz="2000" dirty="0"/>
              <a:t>Les perspectives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Géo212 en « quelques mots 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19150" y="148590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12</a:t>
            </a:r>
          </a:p>
          <a:p>
            <a:endParaRPr lang="fr-FR" sz="2000" dirty="0"/>
          </a:p>
        </p:txBody>
      </p:sp>
      <p:pic>
        <p:nvPicPr>
          <p:cNvPr id="1033" name="Picture 9" descr="P:\E_Projets_internes\Administration\Conferences\2018\20180515_FOSS4G\Mots-Geo212_pelote.jpg"/>
          <p:cNvPicPr>
            <a:picLocks noChangeAspect="1" noChangeArrowheads="1"/>
          </p:cNvPicPr>
          <p:nvPr/>
        </p:nvPicPr>
        <p:blipFill>
          <a:blip r:embed="rId2" cstate="print"/>
          <a:srcRect l="2622" t="3237" r="3325" b="5739"/>
          <a:stretch>
            <a:fillRect/>
          </a:stretch>
        </p:blipFill>
        <p:spPr bwMode="auto">
          <a:xfrm>
            <a:off x="4516711" y="1924687"/>
            <a:ext cx="4444409" cy="4444409"/>
          </a:xfrm>
          <a:prstGeom prst="rect">
            <a:avLst/>
          </a:prstGeom>
          <a:noFill/>
        </p:spPr>
      </p:pic>
      <p:pic>
        <p:nvPicPr>
          <p:cNvPr id="1035" name="Picture 11" descr="Résultat d’images pour symbole croiss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350" y="3879529"/>
            <a:ext cx="685099" cy="68509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1276995" y="2808650"/>
            <a:ext cx="3201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19</a:t>
            </a:r>
            <a:r>
              <a:rPr lang="fr-FR" sz="2000" dirty="0"/>
              <a:t> ans… </a:t>
            </a:r>
            <a:r>
              <a:rPr lang="fr-FR" sz="2000" dirty="0" err="1"/>
              <a:t>start</a:t>
            </a:r>
            <a:r>
              <a:rPr lang="fr-FR" sz="2000" dirty="0"/>
              <a:t> (slow)up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865 000 </a:t>
            </a:r>
            <a:r>
              <a:rPr lang="fr-FR" sz="2000" dirty="0"/>
              <a:t>CA </a:t>
            </a:r>
          </a:p>
        </p:txBody>
      </p:sp>
      <p:pic>
        <p:nvPicPr>
          <p:cNvPr id="1037" name="Picture 13" descr="Résultat d’images pour symbole cerveau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5845" y="1376236"/>
            <a:ext cx="638963" cy="59701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6965010-FD84-4B9A-8422-F8191D7F2C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4647" y="1148666"/>
            <a:ext cx="2322360" cy="21484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Géoide</a:t>
            </a:r>
            <a:r>
              <a:rPr lang="fr-FR" dirty="0"/>
              <a:t> </a:t>
            </a:r>
            <a:r>
              <a:rPr lang="fr-FR" dirty="0" err="1"/>
              <a:t>Cryptio&amp;Com</a:t>
            </a:r>
            <a:r>
              <a:rPr lang="fr-FR" dirty="0"/>
              <a:t> en « quelques mots 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19150" y="148590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10</a:t>
            </a:r>
          </a:p>
          <a:p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09504" y="2201820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Depuis 2015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6FB10-B2B4-4924-8A66-D1FE4F5FB763}"/>
              </a:ext>
            </a:extLst>
          </p:cNvPr>
          <p:cNvSpPr/>
          <p:nvPr/>
        </p:nvSpPr>
        <p:spPr>
          <a:xfrm>
            <a:off x="5925836" y="2242950"/>
            <a:ext cx="347004" cy="203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B97516-9A62-4C3F-83EF-06B9249C0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13" y="1485900"/>
            <a:ext cx="483718" cy="483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ACD7F0-B724-4025-B892-8B4DB67DD6D2}"/>
              </a:ext>
            </a:extLst>
          </p:cNvPr>
          <p:cNvSpPr/>
          <p:nvPr/>
        </p:nvSpPr>
        <p:spPr>
          <a:xfrm>
            <a:off x="879622" y="3142646"/>
            <a:ext cx="8095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Conception de solutions de communications et d'aide à la décision intelligentes et sécurisées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72273F0-746E-47A0-85AB-050B59CC7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9878" y="5431620"/>
            <a:ext cx="1624499" cy="11705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CA67FB8-9D71-49D5-BCC3-AEAEFFEC2A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3184" y="5432701"/>
            <a:ext cx="2046769" cy="11705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2B3E6A-D9B4-49BA-A478-09111465E91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059" r="10101"/>
          <a:stretch/>
        </p:blipFill>
        <p:spPr>
          <a:xfrm>
            <a:off x="4344377" y="5429105"/>
            <a:ext cx="1470270" cy="116636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DD1FE7C-137D-4C66-A23D-52EA2C027C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09"/>
          <a:stretch/>
        </p:blipFill>
        <p:spPr>
          <a:xfrm>
            <a:off x="5529664" y="5425140"/>
            <a:ext cx="1909407" cy="1177075"/>
          </a:xfrm>
          <a:prstGeom prst="rect">
            <a:avLst/>
          </a:prstGeom>
          <a:noFill/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5225F13-DEBE-402A-B99A-FE876AB9D1B1}"/>
              </a:ext>
            </a:extLst>
          </p:cNvPr>
          <p:cNvSpPr/>
          <p:nvPr/>
        </p:nvSpPr>
        <p:spPr>
          <a:xfrm>
            <a:off x="3578971" y="4201534"/>
            <a:ext cx="707796" cy="7107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fr-FR" b="1" dirty="0">
              <a:solidFill>
                <a:srgbClr val="0243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1EE4F76-E48A-474C-AF22-BA9DD0202695}"/>
              </a:ext>
            </a:extLst>
          </p:cNvPr>
          <p:cNvSpPr/>
          <p:nvPr/>
        </p:nvSpPr>
        <p:spPr>
          <a:xfrm>
            <a:off x="5446581" y="4186991"/>
            <a:ext cx="707796" cy="7107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fr-FR" b="1" dirty="0">
              <a:solidFill>
                <a:srgbClr val="0243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A3A1528-38CE-404A-A6F8-5A02A0B0F80B}"/>
              </a:ext>
            </a:extLst>
          </p:cNvPr>
          <p:cNvSpPr/>
          <p:nvPr/>
        </p:nvSpPr>
        <p:spPr>
          <a:xfrm>
            <a:off x="7376607" y="4197751"/>
            <a:ext cx="707796" cy="7107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fr-FR" b="1" dirty="0">
              <a:solidFill>
                <a:srgbClr val="0243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0712ECC-B35F-4438-ACD2-1BC337B77133}"/>
              </a:ext>
            </a:extLst>
          </p:cNvPr>
          <p:cNvSpPr/>
          <p:nvPr/>
        </p:nvSpPr>
        <p:spPr>
          <a:xfrm>
            <a:off x="1581918" y="4192717"/>
            <a:ext cx="707796" cy="71073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fr-FR" b="1" dirty="0">
              <a:solidFill>
                <a:srgbClr val="0243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30F35F-32A7-4F03-A031-5EA1F79CE453}"/>
              </a:ext>
            </a:extLst>
          </p:cNvPr>
          <p:cNvSpPr/>
          <p:nvPr/>
        </p:nvSpPr>
        <p:spPr>
          <a:xfrm>
            <a:off x="1168660" y="4977536"/>
            <a:ext cx="1506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rbel" panose="020B0503020204020204" pitchFamily="34" charset="0"/>
              </a:rPr>
              <a:t>Géolocalisation</a:t>
            </a:r>
            <a:endParaRPr lang="fr-FR" sz="1400" dirty="0">
              <a:latin typeface="Corbel" panose="020B05030202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D502C-DE58-4F6F-9B32-77B15297A800}"/>
              </a:ext>
            </a:extLst>
          </p:cNvPr>
          <p:cNvSpPr/>
          <p:nvPr/>
        </p:nvSpPr>
        <p:spPr>
          <a:xfrm>
            <a:off x="3060292" y="4977536"/>
            <a:ext cx="183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rbel" panose="020B0503020204020204" pitchFamily="34" charset="0"/>
              </a:rPr>
              <a:t>Communications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1ABBA-A238-4CD7-837B-B1D6CE9A7A71}"/>
              </a:ext>
            </a:extLst>
          </p:cNvPr>
          <p:cNvSpPr/>
          <p:nvPr/>
        </p:nvSpPr>
        <p:spPr>
          <a:xfrm>
            <a:off x="4899529" y="4982178"/>
            <a:ext cx="183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rbel" panose="020B0503020204020204" pitchFamily="34" charset="0"/>
              </a:rPr>
              <a:t>Sécurité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999499-8E99-49AE-9F20-93B4E6402047}"/>
              </a:ext>
            </a:extLst>
          </p:cNvPr>
          <p:cNvSpPr/>
          <p:nvPr/>
        </p:nvSpPr>
        <p:spPr>
          <a:xfrm>
            <a:off x="6810391" y="4977536"/>
            <a:ext cx="183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rbel" panose="020B0503020204020204" pitchFamily="34" charset="0"/>
              </a:rPr>
              <a:t>Supervision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0BFE5-36C0-4E3B-BCDA-559B72316CCF}"/>
              </a:ext>
            </a:extLst>
          </p:cNvPr>
          <p:cNvSpPr/>
          <p:nvPr/>
        </p:nvSpPr>
        <p:spPr>
          <a:xfrm>
            <a:off x="2252261" y="4523245"/>
            <a:ext cx="1337470" cy="544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13479EC-823F-4778-8A06-0CD05EA1702F}"/>
              </a:ext>
            </a:extLst>
          </p:cNvPr>
          <p:cNvGrpSpPr/>
          <p:nvPr/>
        </p:nvGrpSpPr>
        <p:grpSpPr>
          <a:xfrm>
            <a:off x="5458380" y="4265819"/>
            <a:ext cx="664148" cy="550124"/>
            <a:chOff x="5880426" y="1781758"/>
            <a:chExt cx="664148" cy="550124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0AF251C-E1A1-43B9-80C1-6D3BFF2F964F}"/>
                </a:ext>
              </a:extLst>
            </p:cNvPr>
            <p:cNvSpPr/>
            <p:nvPr/>
          </p:nvSpPr>
          <p:spPr>
            <a:xfrm>
              <a:off x="5949630" y="1781758"/>
              <a:ext cx="550124" cy="5501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fr-FR" b="1" dirty="0">
                <a:solidFill>
                  <a:srgbClr val="0243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968472C7-C46D-4508-ACD6-DC92B5C1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0426" y="1810878"/>
              <a:ext cx="664148" cy="495123"/>
            </a:xfrm>
            <a:prstGeom prst="rect">
              <a:avLst/>
            </a:prstGeom>
            <a:noFill/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D78B790-41F0-4F01-BA86-4E8614D8043E}"/>
              </a:ext>
            </a:extLst>
          </p:cNvPr>
          <p:cNvGrpSpPr/>
          <p:nvPr/>
        </p:nvGrpSpPr>
        <p:grpSpPr>
          <a:xfrm>
            <a:off x="3648523" y="4279961"/>
            <a:ext cx="550124" cy="550124"/>
            <a:chOff x="793711" y="4871838"/>
            <a:chExt cx="724314" cy="724314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E4EF09B-1A19-4357-A87D-F1338E433FB3}"/>
                </a:ext>
              </a:extLst>
            </p:cNvPr>
            <p:cNvSpPr/>
            <p:nvPr/>
          </p:nvSpPr>
          <p:spPr>
            <a:xfrm>
              <a:off x="793711" y="4871838"/>
              <a:ext cx="724314" cy="7243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fr-FR" b="1" dirty="0">
                <a:solidFill>
                  <a:srgbClr val="0243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19">
              <a:extLst>
                <a:ext uri="{FF2B5EF4-FFF2-40B4-BE49-F238E27FC236}">
                  <a16:creationId xmlns:a16="http://schemas.microsoft.com/office/drawing/2014/main" id="{C88B815C-934F-4CBB-BD20-040FDBDBA8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0287" y="5021928"/>
              <a:ext cx="411162" cy="452758"/>
              <a:chOff x="2621" y="1877"/>
              <a:chExt cx="514" cy="566"/>
            </a:xfrm>
            <a:solidFill>
              <a:schemeClr val="bg2"/>
            </a:solidFill>
          </p:grpSpPr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1DD2F72D-D7F2-4187-B5A3-7EDEA3EA3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" y="1877"/>
                <a:ext cx="188" cy="246"/>
              </a:xfrm>
              <a:custGeom>
                <a:avLst/>
                <a:gdLst>
                  <a:gd name="T0" fmla="*/ 75 w 89"/>
                  <a:gd name="T1" fmla="*/ 35 h 116"/>
                  <a:gd name="T2" fmla="*/ 75 w 89"/>
                  <a:gd name="T3" fmla="*/ 35 h 116"/>
                  <a:gd name="T4" fmla="*/ 75 w 89"/>
                  <a:gd name="T5" fmla="*/ 35 h 116"/>
                  <a:gd name="T6" fmla="*/ 75 w 89"/>
                  <a:gd name="T7" fmla="*/ 35 h 116"/>
                  <a:gd name="T8" fmla="*/ 75 w 89"/>
                  <a:gd name="T9" fmla="*/ 35 h 116"/>
                  <a:gd name="T10" fmla="*/ 8 w 89"/>
                  <a:gd name="T11" fmla="*/ 0 h 116"/>
                  <a:gd name="T12" fmla="*/ 8 w 89"/>
                  <a:gd name="T13" fmla="*/ 0 h 116"/>
                  <a:gd name="T14" fmla="*/ 4 w 89"/>
                  <a:gd name="T15" fmla="*/ 0 h 116"/>
                  <a:gd name="T16" fmla="*/ 1 w 89"/>
                  <a:gd name="T17" fmla="*/ 3 h 116"/>
                  <a:gd name="T18" fmla="*/ 0 w 89"/>
                  <a:gd name="T19" fmla="*/ 15 h 116"/>
                  <a:gd name="T20" fmla="*/ 1 w 89"/>
                  <a:gd name="T21" fmla="*/ 17 h 116"/>
                  <a:gd name="T22" fmla="*/ 3 w 89"/>
                  <a:gd name="T23" fmla="*/ 18 h 116"/>
                  <a:gd name="T24" fmla="*/ 5 w 89"/>
                  <a:gd name="T25" fmla="*/ 19 h 116"/>
                  <a:gd name="T26" fmla="*/ 5 w 89"/>
                  <a:gd name="T27" fmla="*/ 19 h 116"/>
                  <a:gd name="T28" fmla="*/ 59 w 89"/>
                  <a:gd name="T29" fmla="*/ 45 h 116"/>
                  <a:gd name="T30" fmla="*/ 59 w 89"/>
                  <a:gd name="T31" fmla="*/ 104 h 116"/>
                  <a:gd name="T32" fmla="*/ 59 w 89"/>
                  <a:gd name="T33" fmla="*/ 104 h 116"/>
                  <a:gd name="T34" fmla="*/ 58 w 89"/>
                  <a:gd name="T35" fmla="*/ 107 h 116"/>
                  <a:gd name="T36" fmla="*/ 58 w 89"/>
                  <a:gd name="T37" fmla="*/ 109 h 116"/>
                  <a:gd name="T38" fmla="*/ 60 w 89"/>
                  <a:gd name="T39" fmla="*/ 111 h 116"/>
                  <a:gd name="T40" fmla="*/ 71 w 89"/>
                  <a:gd name="T41" fmla="*/ 115 h 116"/>
                  <a:gd name="T42" fmla="*/ 75 w 89"/>
                  <a:gd name="T43" fmla="*/ 114 h 116"/>
                  <a:gd name="T44" fmla="*/ 77 w 89"/>
                  <a:gd name="T45" fmla="*/ 111 h 116"/>
                  <a:gd name="T46" fmla="*/ 77 w 89"/>
                  <a:gd name="T47" fmla="*/ 111 h 116"/>
                  <a:gd name="T48" fmla="*/ 75 w 89"/>
                  <a:gd name="T49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116">
                    <a:moveTo>
                      <a:pt x="75" y="35"/>
                    </a:move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61" y="12"/>
                      <a:pt x="3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1" y="18"/>
                      <a:pt x="2" y="18"/>
                      <a:pt x="3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8" y="18"/>
                      <a:pt x="48" y="27"/>
                      <a:pt x="59" y="45"/>
                    </a:cubicBezTo>
                    <a:cubicBezTo>
                      <a:pt x="71" y="62"/>
                      <a:pt x="69" y="85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8"/>
                      <a:pt x="58" y="108"/>
                      <a:pt x="58" y="109"/>
                    </a:cubicBezTo>
                    <a:cubicBezTo>
                      <a:pt x="58" y="110"/>
                      <a:pt x="59" y="111"/>
                      <a:pt x="60" y="111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73" y="116"/>
                      <a:pt x="75" y="115"/>
                      <a:pt x="75" y="114"/>
                    </a:cubicBezTo>
                    <a:cubicBezTo>
                      <a:pt x="77" y="111"/>
                      <a:pt x="77" y="111"/>
                      <a:pt x="77" y="111"/>
                    </a:cubicBezTo>
                    <a:cubicBezTo>
                      <a:pt x="77" y="111"/>
                      <a:pt x="77" y="111"/>
                      <a:pt x="77" y="111"/>
                    </a:cubicBezTo>
                    <a:cubicBezTo>
                      <a:pt x="89" y="86"/>
                      <a:pt x="89" y="58"/>
                      <a:pt x="75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E9CBE6E2-8468-4F59-8B3A-99F82D91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" y="1951"/>
                <a:ext cx="119" cy="149"/>
              </a:xfrm>
              <a:custGeom>
                <a:avLst/>
                <a:gdLst>
                  <a:gd name="T0" fmla="*/ 47 w 56"/>
                  <a:gd name="T1" fmla="*/ 20 h 70"/>
                  <a:gd name="T2" fmla="*/ 47 w 56"/>
                  <a:gd name="T3" fmla="*/ 20 h 70"/>
                  <a:gd name="T4" fmla="*/ 47 w 56"/>
                  <a:gd name="T5" fmla="*/ 20 h 70"/>
                  <a:gd name="T6" fmla="*/ 47 w 56"/>
                  <a:gd name="T7" fmla="*/ 20 h 70"/>
                  <a:gd name="T8" fmla="*/ 47 w 56"/>
                  <a:gd name="T9" fmla="*/ 20 h 70"/>
                  <a:gd name="T10" fmla="*/ 7 w 56"/>
                  <a:gd name="T11" fmla="*/ 0 h 70"/>
                  <a:gd name="T12" fmla="*/ 7 w 56"/>
                  <a:gd name="T13" fmla="*/ 0 h 70"/>
                  <a:gd name="T14" fmla="*/ 4 w 56"/>
                  <a:gd name="T15" fmla="*/ 0 h 70"/>
                  <a:gd name="T16" fmla="*/ 1 w 56"/>
                  <a:gd name="T17" fmla="*/ 3 h 70"/>
                  <a:gd name="T18" fmla="*/ 0 w 56"/>
                  <a:gd name="T19" fmla="*/ 14 h 70"/>
                  <a:gd name="T20" fmla="*/ 1 w 56"/>
                  <a:gd name="T21" fmla="*/ 17 h 70"/>
                  <a:gd name="T22" fmla="*/ 3 w 56"/>
                  <a:gd name="T23" fmla="*/ 18 h 70"/>
                  <a:gd name="T24" fmla="*/ 5 w 56"/>
                  <a:gd name="T25" fmla="*/ 18 h 70"/>
                  <a:gd name="T26" fmla="*/ 5 w 56"/>
                  <a:gd name="T27" fmla="*/ 18 h 70"/>
                  <a:gd name="T28" fmla="*/ 32 w 56"/>
                  <a:gd name="T29" fmla="*/ 30 h 70"/>
                  <a:gd name="T30" fmla="*/ 31 w 56"/>
                  <a:gd name="T31" fmla="*/ 59 h 70"/>
                  <a:gd name="T32" fmla="*/ 31 w 56"/>
                  <a:gd name="T33" fmla="*/ 59 h 70"/>
                  <a:gd name="T34" fmla="*/ 30 w 56"/>
                  <a:gd name="T35" fmla="*/ 61 h 70"/>
                  <a:gd name="T36" fmla="*/ 30 w 56"/>
                  <a:gd name="T37" fmla="*/ 63 h 70"/>
                  <a:gd name="T38" fmla="*/ 32 w 56"/>
                  <a:gd name="T39" fmla="*/ 65 h 70"/>
                  <a:gd name="T40" fmla="*/ 43 w 56"/>
                  <a:gd name="T41" fmla="*/ 69 h 70"/>
                  <a:gd name="T42" fmla="*/ 47 w 56"/>
                  <a:gd name="T43" fmla="*/ 68 h 70"/>
                  <a:gd name="T44" fmla="*/ 48 w 56"/>
                  <a:gd name="T45" fmla="*/ 65 h 70"/>
                  <a:gd name="T46" fmla="*/ 48 w 56"/>
                  <a:gd name="T47" fmla="*/ 65 h 70"/>
                  <a:gd name="T48" fmla="*/ 47 w 56"/>
                  <a:gd name="T49" fmla="*/ 2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70">
                    <a:moveTo>
                      <a:pt x="47" y="20"/>
                    </a:move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39" y="7"/>
                      <a:pt x="2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7"/>
                      <a:pt x="2" y="17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16" y="17"/>
                      <a:pt x="27" y="21"/>
                      <a:pt x="32" y="30"/>
                    </a:cubicBezTo>
                    <a:cubicBezTo>
                      <a:pt x="37" y="38"/>
                      <a:pt x="37" y="49"/>
                      <a:pt x="31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3"/>
                      <a:pt x="30" y="63"/>
                    </a:cubicBezTo>
                    <a:cubicBezTo>
                      <a:pt x="31" y="64"/>
                      <a:pt x="31" y="65"/>
                      <a:pt x="32" y="65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70"/>
                      <a:pt x="46" y="70"/>
                      <a:pt x="47" y="68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5" y="51"/>
                      <a:pt x="56" y="34"/>
                      <a:pt x="47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21363E5A-1437-46E2-ADC3-7773ABD6E4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1" y="1987"/>
                <a:ext cx="383" cy="456"/>
              </a:xfrm>
              <a:custGeom>
                <a:avLst/>
                <a:gdLst>
                  <a:gd name="T0" fmla="*/ 145 w 181"/>
                  <a:gd name="T1" fmla="*/ 50 h 215"/>
                  <a:gd name="T2" fmla="*/ 166 w 181"/>
                  <a:gd name="T3" fmla="*/ 45 h 215"/>
                  <a:gd name="T4" fmla="*/ 166 w 181"/>
                  <a:gd name="T5" fmla="*/ 16 h 215"/>
                  <a:gd name="T6" fmla="*/ 137 w 181"/>
                  <a:gd name="T7" fmla="*/ 16 h 215"/>
                  <a:gd name="T8" fmla="*/ 132 w 181"/>
                  <a:gd name="T9" fmla="*/ 37 h 215"/>
                  <a:gd name="T10" fmla="*/ 114 w 181"/>
                  <a:gd name="T11" fmla="*/ 51 h 215"/>
                  <a:gd name="T12" fmla="*/ 21 w 181"/>
                  <a:gd name="T13" fmla="*/ 14 h 215"/>
                  <a:gd name="T14" fmla="*/ 15 w 181"/>
                  <a:gd name="T15" fmla="*/ 21 h 215"/>
                  <a:gd name="T16" fmla="*/ 30 w 181"/>
                  <a:gd name="T17" fmla="*/ 115 h 215"/>
                  <a:gd name="T18" fmla="*/ 36 w 181"/>
                  <a:gd name="T19" fmla="*/ 123 h 215"/>
                  <a:gd name="T20" fmla="*/ 4 w 181"/>
                  <a:gd name="T21" fmla="*/ 202 h 215"/>
                  <a:gd name="T22" fmla="*/ 9 w 181"/>
                  <a:gd name="T23" fmla="*/ 213 h 215"/>
                  <a:gd name="T24" fmla="*/ 20 w 181"/>
                  <a:gd name="T25" fmla="*/ 209 h 215"/>
                  <a:gd name="T26" fmla="*/ 49 w 181"/>
                  <a:gd name="T27" fmla="*/ 138 h 215"/>
                  <a:gd name="T28" fmla="*/ 71 w 181"/>
                  <a:gd name="T29" fmla="*/ 155 h 215"/>
                  <a:gd name="T30" fmla="*/ 93 w 181"/>
                  <a:gd name="T31" fmla="*/ 209 h 215"/>
                  <a:gd name="T32" fmla="*/ 104 w 181"/>
                  <a:gd name="T33" fmla="*/ 213 h 215"/>
                  <a:gd name="T34" fmla="*/ 109 w 181"/>
                  <a:gd name="T35" fmla="*/ 202 h 215"/>
                  <a:gd name="T36" fmla="*/ 95 w 181"/>
                  <a:gd name="T37" fmla="*/ 168 h 215"/>
                  <a:gd name="T38" fmla="*/ 165 w 181"/>
                  <a:gd name="T39" fmla="*/ 162 h 215"/>
                  <a:gd name="T40" fmla="*/ 167 w 181"/>
                  <a:gd name="T41" fmla="*/ 160 h 215"/>
                  <a:gd name="T42" fmla="*/ 131 w 181"/>
                  <a:gd name="T43" fmla="*/ 68 h 215"/>
                  <a:gd name="T44" fmla="*/ 145 w 181"/>
                  <a:gd name="T45" fmla="*/ 50 h 215"/>
                  <a:gd name="T46" fmla="*/ 155 w 181"/>
                  <a:gd name="T47" fmla="*/ 148 h 215"/>
                  <a:gd name="T48" fmla="*/ 77 w 181"/>
                  <a:gd name="T49" fmla="*/ 104 h 215"/>
                  <a:gd name="T50" fmla="*/ 33 w 181"/>
                  <a:gd name="T51" fmla="*/ 26 h 215"/>
                  <a:gd name="T52" fmla="*/ 102 w 181"/>
                  <a:gd name="T53" fmla="*/ 60 h 215"/>
                  <a:gd name="T54" fmla="*/ 81 w 181"/>
                  <a:gd name="T55" fmla="*/ 77 h 215"/>
                  <a:gd name="T56" fmla="*/ 86 w 181"/>
                  <a:gd name="T57" fmla="*/ 95 h 215"/>
                  <a:gd name="T58" fmla="*/ 87 w 181"/>
                  <a:gd name="T59" fmla="*/ 95 h 215"/>
                  <a:gd name="T60" fmla="*/ 105 w 181"/>
                  <a:gd name="T61" fmla="*/ 101 h 215"/>
                  <a:gd name="T62" fmla="*/ 121 w 181"/>
                  <a:gd name="T63" fmla="*/ 80 h 215"/>
                  <a:gd name="T64" fmla="*/ 155 w 181"/>
                  <a:gd name="T65" fmla="*/ 14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1" h="215">
                    <a:moveTo>
                      <a:pt x="145" y="50"/>
                    </a:moveTo>
                    <a:cubicBezTo>
                      <a:pt x="152" y="52"/>
                      <a:pt x="160" y="51"/>
                      <a:pt x="166" y="45"/>
                    </a:cubicBezTo>
                    <a:cubicBezTo>
                      <a:pt x="174" y="37"/>
                      <a:pt x="174" y="24"/>
                      <a:pt x="166" y="16"/>
                    </a:cubicBezTo>
                    <a:cubicBezTo>
                      <a:pt x="158" y="8"/>
                      <a:pt x="145" y="8"/>
                      <a:pt x="137" y="16"/>
                    </a:cubicBezTo>
                    <a:cubicBezTo>
                      <a:pt x="131" y="22"/>
                      <a:pt x="129" y="30"/>
                      <a:pt x="132" y="37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76" y="16"/>
                      <a:pt x="35" y="0"/>
                      <a:pt x="21" y="14"/>
                    </a:cubicBezTo>
                    <a:cubicBezTo>
                      <a:pt x="18" y="17"/>
                      <a:pt x="18" y="17"/>
                      <a:pt x="15" y="21"/>
                    </a:cubicBezTo>
                    <a:cubicBezTo>
                      <a:pt x="0" y="43"/>
                      <a:pt x="8" y="81"/>
                      <a:pt x="30" y="115"/>
                    </a:cubicBezTo>
                    <a:cubicBezTo>
                      <a:pt x="32" y="118"/>
                      <a:pt x="34" y="121"/>
                      <a:pt x="36" y="123"/>
                    </a:cubicBezTo>
                    <a:cubicBezTo>
                      <a:pt x="24" y="153"/>
                      <a:pt x="4" y="202"/>
                      <a:pt x="4" y="202"/>
                    </a:cubicBezTo>
                    <a:cubicBezTo>
                      <a:pt x="2" y="207"/>
                      <a:pt x="4" y="211"/>
                      <a:pt x="9" y="213"/>
                    </a:cubicBezTo>
                    <a:cubicBezTo>
                      <a:pt x="13" y="215"/>
                      <a:pt x="18" y="213"/>
                      <a:pt x="20" y="209"/>
                    </a:cubicBezTo>
                    <a:cubicBezTo>
                      <a:pt x="20" y="209"/>
                      <a:pt x="37" y="167"/>
                      <a:pt x="49" y="138"/>
                    </a:cubicBezTo>
                    <a:cubicBezTo>
                      <a:pt x="55" y="144"/>
                      <a:pt x="63" y="150"/>
                      <a:pt x="71" y="155"/>
                    </a:cubicBezTo>
                    <a:cubicBezTo>
                      <a:pt x="82" y="182"/>
                      <a:pt x="93" y="209"/>
                      <a:pt x="93" y="209"/>
                    </a:cubicBezTo>
                    <a:cubicBezTo>
                      <a:pt x="95" y="213"/>
                      <a:pt x="100" y="215"/>
                      <a:pt x="104" y="213"/>
                    </a:cubicBezTo>
                    <a:cubicBezTo>
                      <a:pt x="108" y="211"/>
                      <a:pt x="110" y="207"/>
                      <a:pt x="109" y="202"/>
                    </a:cubicBezTo>
                    <a:cubicBezTo>
                      <a:pt x="109" y="202"/>
                      <a:pt x="103" y="187"/>
                      <a:pt x="95" y="168"/>
                    </a:cubicBezTo>
                    <a:cubicBezTo>
                      <a:pt x="122" y="180"/>
                      <a:pt x="149" y="178"/>
                      <a:pt x="165" y="162"/>
                    </a:cubicBezTo>
                    <a:cubicBezTo>
                      <a:pt x="167" y="160"/>
                      <a:pt x="167" y="160"/>
                      <a:pt x="167" y="160"/>
                    </a:cubicBezTo>
                    <a:cubicBezTo>
                      <a:pt x="181" y="146"/>
                      <a:pt x="165" y="106"/>
                      <a:pt x="131" y="68"/>
                    </a:cubicBezTo>
                    <a:lnTo>
                      <a:pt x="145" y="50"/>
                    </a:lnTo>
                    <a:close/>
                    <a:moveTo>
                      <a:pt x="155" y="148"/>
                    </a:moveTo>
                    <a:cubicBezTo>
                      <a:pt x="146" y="158"/>
                      <a:pt x="111" y="138"/>
                      <a:pt x="77" y="104"/>
                    </a:cubicBezTo>
                    <a:cubicBezTo>
                      <a:pt x="43" y="70"/>
                      <a:pt x="23" y="35"/>
                      <a:pt x="33" y="26"/>
                    </a:cubicBezTo>
                    <a:cubicBezTo>
                      <a:pt x="42" y="17"/>
                      <a:pt x="71" y="32"/>
                      <a:pt x="102" y="60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77" y="80"/>
                      <a:pt x="80" y="89"/>
                      <a:pt x="86" y="95"/>
                    </a:cubicBezTo>
                    <a:cubicBezTo>
                      <a:pt x="87" y="95"/>
                      <a:pt x="87" y="95"/>
                      <a:pt x="87" y="95"/>
                    </a:cubicBezTo>
                    <a:cubicBezTo>
                      <a:pt x="93" y="102"/>
                      <a:pt x="101" y="104"/>
                      <a:pt x="105" y="10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49" y="110"/>
                      <a:pt x="164" y="140"/>
                      <a:pt x="155" y="1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3B8BECB-EEC9-44A4-9334-933543E781BD}"/>
              </a:ext>
            </a:extLst>
          </p:cNvPr>
          <p:cNvGrpSpPr/>
          <p:nvPr/>
        </p:nvGrpSpPr>
        <p:grpSpPr>
          <a:xfrm>
            <a:off x="1662671" y="4277444"/>
            <a:ext cx="539822" cy="542062"/>
            <a:chOff x="3013345" y="1754900"/>
            <a:chExt cx="836578" cy="836578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C7140FB-9819-4D4B-9FBD-EF20AA8A27B7}"/>
                </a:ext>
              </a:extLst>
            </p:cNvPr>
            <p:cNvSpPr/>
            <p:nvPr/>
          </p:nvSpPr>
          <p:spPr>
            <a:xfrm>
              <a:off x="3013345" y="1754900"/>
              <a:ext cx="836578" cy="83657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fr-FR" b="1" dirty="0">
                <a:solidFill>
                  <a:srgbClr val="0243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DC599A55-0C32-4FAD-B0F8-CD27981C97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30756" y="1872047"/>
              <a:ext cx="587367" cy="587956"/>
              <a:chOff x="3310" y="1723"/>
              <a:chExt cx="996" cy="997"/>
            </a:xfrm>
            <a:solidFill>
              <a:schemeClr val="bg1"/>
            </a:solidFill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FB042BB5-0439-4672-8AC1-0852106321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8" y="2122"/>
                <a:ext cx="200" cy="200"/>
              </a:xfrm>
              <a:custGeom>
                <a:avLst/>
                <a:gdLst>
                  <a:gd name="T0" fmla="*/ 12 w 24"/>
                  <a:gd name="T1" fmla="*/ 0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12 w 24"/>
                  <a:gd name="T11" fmla="*/ 20 h 24"/>
                  <a:gd name="T12" fmla="*/ 4 w 24"/>
                  <a:gd name="T13" fmla="*/ 12 h 24"/>
                  <a:gd name="T14" fmla="*/ 12 w 24"/>
                  <a:gd name="T15" fmla="*/ 4 h 24"/>
                  <a:gd name="T16" fmla="*/ 20 w 24"/>
                  <a:gd name="T17" fmla="*/ 12 h 24"/>
                  <a:gd name="T18" fmla="*/ 12 w 24"/>
                  <a:gd name="T1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  <a:moveTo>
                      <a:pt x="12" y="20"/>
                    </a:move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C33A6CA8-176A-4F8B-B5CF-3749C269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890"/>
                <a:ext cx="133" cy="1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1950AF35-6968-4030-9628-1B3D8C272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6" y="1923"/>
                <a:ext cx="257" cy="208"/>
              </a:xfrm>
              <a:custGeom>
                <a:avLst/>
                <a:gdLst>
                  <a:gd name="T0" fmla="*/ 30 w 31"/>
                  <a:gd name="T1" fmla="*/ 4 h 25"/>
                  <a:gd name="T2" fmla="*/ 30 w 31"/>
                  <a:gd name="T3" fmla="*/ 4 h 25"/>
                  <a:gd name="T4" fmla="*/ 31 w 31"/>
                  <a:gd name="T5" fmla="*/ 0 h 25"/>
                  <a:gd name="T6" fmla="*/ 0 w 31"/>
                  <a:gd name="T7" fmla="*/ 24 h 25"/>
                  <a:gd name="T8" fmla="*/ 4 w 31"/>
                  <a:gd name="T9" fmla="*/ 25 h 25"/>
                  <a:gd name="T10" fmla="*/ 30 w 31"/>
                  <a:gd name="T11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30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1"/>
                      <a:pt x="31" y="0"/>
                    </a:cubicBezTo>
                    <a:cubicBezTo>
                      <a:pt x="16" y="1"/>
                      <a:pt x="5" y="11"/>
                      <a:pt x="0" y="24"/>
                    </a:cubicBezTo>
                    <a:cubicBezTo>
                      <a:pt x="2" y="24"/>
                      <a:pt x="3" y="24"/>
                      <a:pt x="4" y="25"/>
                    </a:cubicBezTo>
                    <a:cubicBezTo>
                      <a:pt x="8" y="14"/>
                      <a:pt x="18" y="6"/>
                      <a:pt x="3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B60AD97C-67FC-4106-BB64-3F5891CEE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6" y="1973"/>
                <a:ext cx="581" cy="548"/>
              </a:xfrm>
              <a:custGeom>
                <a:avLst/>
                <a:gdLst>
                  <a:gd name="T0" fmla="*/ 54 w 70"/>
                  <a:gd name="T1" fmla="*/ 0 h 66"/>
                  <a:gd name="T2" fmla="*/ 52 w 70"/>
                  <a:gd name="T3" fmla="*/ 4 h 66"/>
                  <a:gd name="T4" fmla="*/ 66 w 70"/>
                  <a:gd name="T5" fmla="*/ 30 h 66"/>
                  <a:gd name="T6" fmla="*/ 34 w 70"/>
                  <a:gd name="T7" fmla="*/ 62 h 66"/>
                  <a:gd name="T8" fmla="*/ 4 w 70"/>
                  <a:gd name="T9" fmla="*/ 41 h 66"/>
                  <a:gd name="T10" fmla="*/ 0 w 70"/>
                  <a:gd name="T11" fmla="*/ 42 h 66"/>
                  <a:gd name="T12" fmla="*/ 34 w 70"/>
                  <a:gd name="T13" fmla="*/ 66 h 66"/>
                  <a:gd name="T14" fmla="*/ 70 w 70"/>
                  <a:gd name="T15" fmla="*/ 30 h 66"/>
                  <a:gd name="T16" fmla="*/ 54 w 70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6">
                    <a:moveTo>
                      <a:pt x="54" y="0"/>
                    </a:moveTo>
                    <a:cubicBezTo>
                      <a:pt x="54" y="1"/>
                      <a:pt x="53" y="3"/>
                      <a:pt x="52" y="4"/>
                    </a:cubicBezTo>
                    <a:cubicBezTo>
                      <a:pt x="61" y="10"/>
                      <a:pt x="66" y="19"/>
                      <a:pt x="66" y="30"/>
                    </a:cubicBezTo>
                    <a:cubicBezTo>
                      <a:pt x="66" y="48"/>
                      <a:pt x="52" y="62"/>
                      <a:pt x="34" y="62"/>
                    </a:cubicBezTo>
                    <a:cubicBezTo>
                      <a:pt x="20" y="62"/>
                      <a:pt x="9" y="53"/>
                      <a:pt x="4" y="41"/>
                    </a:cubicBezTo>
                    <a:cubicBezTo>
                      <a:pt x="3" y="42"/>
                      <a:pt x="1" y="42"/>
                      <a:pt x="0" y="42"/>
                    </a:cubicBezTo>
                    <a:cubicBezTo>
                      <a:pt x="5" y="56"/>
                      <a:pt x="18" y="66"/>
                      <a:pt x="34" y="66"/>
                    </a:cubicBezTo>
                    <a:cubicBezTo>
                      <a:pt x="54" y="66"/>
                      <a:pt x="70" y="50"/>
                      <a:pt x="70" y="30"/>
                    </a:cubicBezTo>
                    <a:cubicBezTo>
                      <a:pt x="70" y="17"/>
                      <a:pt x="64" y="6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Oval 9">
                <a:extLst>
                  <a:ext uri="{FF2B5EF4-FFF2-40B4-BE49-F238E27FC236}">
                    <a16:creationId xmlns:a16="http://schemas.microsoft.com/office/drawing/2014/main" id="{7C86C1DA-557F-491D-9815-F6CAA762E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2155"/>
                <a:ext cx="133" cy="1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CDCD003B-A312-4120-8418-5628EDB38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1723"/>
                <a:ext cx="996" cy="997"/>
              </a:xfrm>
              <a:custGeom>
                <a:avLst/>
                <a:gdLst>
                  <a:gd name="T0" fmla="*/ 120 w 120"/>
                  <a:gd name="T1" fmla="*/ 60 h 120"/>
                  <a:gd name="T2" fmla="*/ 60 w 120"/>
                  <a:gd name="T3" fmla="*/ 0 h 120"/>
                  <a:gd name="T4" fmla="*/ 0 w 120"/>
                  <a:gd name="T5" fmla="*/ 60 h 120"/>
                  <a:gd name="T6" fmla="*/ 60 w 120"/>
                  <a:gd name="T7" fmla="*/ 120 h 120"/>
                  <a:gd name="T8" fmla="*/ 74 w 120"/>
                  <a:gd name="T9" fmla="*/ 118 h 120"/>
                  <a:gd name="T10" fmla="*/ 72 w 120"/>
                  <a:gd name="T11" fmla="*/ 115 h 120"/>
                  <a:gd name="T12" fmla="*/ 60 w 120"/>
                  <a:gd name="T13" fmla="*/ 116 h 120"/>
                  <a:gd name="T14" fmla="*/ 4 w 120"/>
                  <a:gd name="T15" fmla="*/ 60 h 120"/>
                  <a:gd name="T16" fmla="*/ 60 w 120"/>
                  <a:gd name="T17" fmla="*/ 4 h 120"/>
                  <a:gd name="T18" fmla="*/ 116 w 120"/>
                  <a:gd name="T19" fmla="*/ 60 h 120"/>
                  <a:gd name="T20" fmla="*/ 94 w 120"/>
                  <a:gd name="T21" fmla="*/ 105 h 120"/>
                  <a:gd name="T22" fmla="*/ 95 w 120"/>
                  <a:gd name="T23" fmla="*/ 108 h 120"/>
                  <a:gd name="T24" fmla="*/ 120 w 120"/>
                  <a:gd name="T25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65" y="120"/>
                      <a:pt x="69" y="119"/>
                      <a:pt x="74" y="118"/>
                    </a:cubicBezTo>
                    <a:cubicBezTo>
                      <a:pt x="73" y="117"/>
                      <a:pt x="73" y="116"/>
                      <a:pt x="72" y="115"/>
                    </a:cubicBezTo>
                    <a:cubicBezTo>
                      <a:pt x="68" y="115"/>
                      <a:pt x="64" y="116"/>
                      <a:pt x="60" y="116"/>
                    </a:cubicBezTo>
                    <a:cubicBezTo>
                      <a:pt x="29" y="116"/>
                      <a:pt x="4" y="91"/>
                      <a:pt x="4" y="60"/>
                    </a:cubicBezTo>
                    <a:cubicBezTo>
                      <a:pt x="4" y="29"/>
                      <a:pt x="29" y="4"/>
                      <a:pt x="60" y="4"/>
                    </a:cubicBezTo>
                    <a:cubicBezTo>
                      <a:pt x="91" y="4"/>
                      <a:pt x="116" y="29"/>
                      <a:pt x="116" y="60"/>
                    </a:cubicBezTo>
                    <a:cubicBezTo>
                      <a:pt x="116" y="78"/>
                      <a:pt x="107" y="95"/>
                      <a:pt x="94" y="105"/>
                    </a:cubicBezTo>
                    <a:cubicBezTo>
                      <a:pt x="94" y="106"/>
                      <a:pt x="95" y="107"/>
                      <a:pt x="95" y="108"/>
                    </a:cubicBezTo>
                    <a:cubicBezTo>
                      <a:pt x="110" y="97"/>
                      <a:pt x="120" y="80"/>
                      <a:pt x="12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Oval 11">
                <a:extLst>
                  <a:ext uri="{FF2B5EF4-FFF2-40B4-BE49-F238E27FC236}">
                    <a16:creationId xmlns:a16="http://schemas.microsoft.com/office/drawing/2014/main" id="{5CCD6F2A-EE45-4E31-8F7E-6A0ECFE10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588"/>
                <a:ext cx="133" cy="1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634A5C01-D1B5-4C43-BE3B-27B09174C40F}"/>
              </a:ext>
            </a:extLst>
          </p:cNvPr>
          <p:cNvGrpSpPr/>
          <p:nvPr/>
        </p:nvGrpSpPr>
        <p:grpSpPr>
          <a:xfrm>
            <a:off x="7454947" y="4273881"/>
            <a:ext cx="550124" cy="550124"/>
            <a:chOff x="6013211" y="5308157"/>
            <a:chExt cx="550124" cy="550124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72EF8523-E2D1-4D00-B2B0-9B79D69094FB}"/>
                </a:ext>
              </a:extLst>
            </p:cNvPr>
            <p:cNvSpPr/>
            <p:nvPr/>
          </p:nvSpPr>
          <p:spPr>
            <a:xfrm>
              <a:off x="6013211" y="5308157"/>
              <a:ext cx="550124" cy="5501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fr-FR" b="1" dirty="0">
                <a:solidFill>
                  <a:srgbClr val="0243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598AFD2B-E73A-4FE4-B84E-800A9445C2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1667" y="5402685"/>
              <a:ext cx="378514" cy="366618"/>
              <a:chOff x="2532" y="1820"/>
              <a:chExt cx="700" cy="678"/>
            </a:xfrm>
            <a:solidFill>
              <a:schemeClr val="bg1"/>
            </a:solidFill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777EDE7F-BDFF-4329-92D4-69D58B21C8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4" y="1904"/>
                <a:ext cx="424" cy="594"/>
              </a:xfrm>
              <a:custGeom>
                <a:avLst/>
                <a:gdLst>
                  <a:gd name="T0" fmla="*/ 176 w 201"/>
                  <a:gd name="T1" fmla="*/ 47 h 281"/>
                  <a:gd name="T2" fmla="*/ 170 w 201"/>
                  <a:gd name="T3" fmla="*/ 69 h 281"/>
                  <a:gd name="T4" fmla="*/ 178 w 201"/>
                  <a:gd name="T5" fmla="*/ 81 h 281"/>
                  <a:gd name="T6" fmla="*/ 180 w 201"/>
                  <a:gd name="T7" fmla="*/ 81 h 281"/>
                  <a:gd name="T8" fmla="*/ 190 w 201"/>
                  <a:gd name="T9" fmla="*/ 73 h 281"/>
                  <a:gd name="T10" fmla="*/ 200 w 201"/>
                  <a:gd name="T11" fmla="*/ 33 h 281"/>
                  <a:gd name="T12" fmla="*/ 194 w 201"/>
                  <a:gd name="T13" fmla="*/ 22 h 281"/>
                  <a:gd name="T14" fmla="*/ 154 w 201"/>
                  <a:gd name="T15" fmla="*/ 2 h 281"/>
                  <a:gd name="T16" fmla="*/ 141 w 201"/>
                  <a:gd name="T17" fmla="*/ 7 h 281"/>
                  <a:gd name="T18" fmla="*/ 146 w 201"/>
                  <a:gd name="T19" fmla="*/ 20 h 281"/>
                  <a:gd name="T20" fmla="*/ 166 w 201"/>
                  <a:gd name="T21" fmla="*/ 30 h 281"/>
                  <a:gd name="T22" fmla="*/ 33 w 201"/>
                  <a:gd name="T23" fmla="*/ 202 h 281"/>
                  <a:gd name="T24" fmla="*/ 0 w 201"/>
                  <a:gd name="T25" fmla="*/ 241 h 281"/>
                  <a:gd name="T26" fmla="*/ 40 w 201"/>
                  <a:gd name="T27" fmla="*/ 281 h 281"/>
                  <a:gd name="T28" fmla="*/ 80 w 201"/>
                  <a:gd name="T29" fmla="*/ 241 h 281"/>
                  <a:gd name="T30" fmla="*/ 53 w 201"/>
                  <a:gd name="T31" fmla="*/ 203 h 281"/>
                  <a:gd name="T32" fmla="*/ 176 w 201"/>
                  <a:gd name="T33" fmla="*/ 47 h 281"/>
                  <a:gd name="T34" fmla="*/ 60 w 201"/>
                  <a:gd name="T35" fmla="*/ 241 h 281"/>
                  <a:gd name="T36" fmla="*/ 40 w 201"/>
                  <a:gd name="T37" fmla="*/ 261 h 281"/>
                  <a:gd name="T38" fmla="*/ 20 w 201"/>
                  <a:gd name="T39" fmla="*/ 241 h 281"/>
                  <a:gd name="T40" fmla="*/ 40 w 201"/>
                  <a:gd name="T41" fmla="*/ 221 h 281"/>
                  <a:gd name="T42" fmla="*/ 60 w 201"/>
                  <a:gd name="T43" fmla="*/ 24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1" h="281">
                    <a:moveTo>
                      <a:pt x="176" y="47"/>
                    </a:moveTo>
                    <a:cubicBezTo>
                      <a:pt x="170" y="69"/>
                      <a:pt x="170" y="69"/>
                      <a:pt x="170" y="69"/>
                    </a:cubicBezTo>
                    <a:cubicBezTo>
                      <a:pt x="169" y="74"/>
                      <a:pt x="172" y="79"/>
                      <a:pt x="178" y="81"/>
                    </a:cubicBezTo>
                    <a:cubicBezTo>
                      <a:pt x="178" y="81"/>
                      <a:pt x="179" y="81"/>
                      <a:pt x="180" y="81"/>
                    </a:cubicBezTo>
                    <a:cubicBezTo>
                      <a:pt x="184" y="81"/>
                      <a:pt x="189" y="78"/>
                      <a:pt x="190" y="7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1" y="29"/>
                      <a:pt x="199" y="24"/>
                      <a:pt x="194" y="22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0" y="0"/>
                      <a:pt x="144" y="2"/>
                      <a:pt x="141" y="7"/>
                    </a:cubicBezTo>
                    <a:cubicBezTo>
                      <a:pt x="139" y="11"/>
                      <a:pt x="141" y="17"/>
                      <a:pt x="146" y="2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90" y="63"/>
                      <a:pt x="44" y="123"/>
                      <a:pt x="33" y="202"/>
                    </a:cubicBezTo>
                    <a:cubicBezTo>
                      <a:pt x="14" y="205"/>
                      <a:pt x="0" y="221"/>
                      <a:pt x="0" y="241"/>
                    </a:cubicBezTo>
                    <a:cubicBezTo>
                      <a:pt x="0" y="263"/>
                      <a:pt x="18" y="281"/>
                      <a:pt x="40" y="281"/>
                    </a:cubicBezTo>
                    <a:cubicBezTo>
                      <a:pt x="62" y="281"/>
                      <a:pt x="80" y="263"/>
                      <a:pt x="80" y="241"/>
                    </a:cubicBezTo>
                    <a:cubicBezTo>
                      <a:pt x="80" y="223"/>
                      <a:pt x="69" y="209"/>
                      <a:pt x="53" y="203"/>
                    </a:cubicBezTo>
                    <a:cubicBezTo>
                      <a:pt x="64" y="132"/>
                      <a:pt x="106" y="78"/>
                      <a:pt x="176" y="47"/>
                    </a:cubicBezTo>
                    <a:close/>
                    <a:moveTo>
                      <a:pt x="60" y="241"/>
                    </a:moveTo>
                    <a:cubicBezTo>
                      <a:pt x="60" y="252"/>
                      <a:pt x="51" y="261"/>
                      <a:pt x="40" y="261"/>
                    </a:cubicBezTo>
                    <a:cubicBezTo>
                      <a:pt x="29" y="261"/>
                      <a:pt x="20" y="252"/>
                      <a:pt x="20" y="241"/>
                    </a:cubicBezTo>
                    <a:cubicBezTo>
                      <a:pt x="20" y="230"/>
                      <a:pt x="29" y="221"/>
                      <a:pt x="40" y="221"/>
                    </a:cubicBezTo>
                    <a:cubicBezTo>
                      <a:pt x="51" y="221"/>
                      <a:pt x="60" y="230"/>
                      <a:pt x="60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672EE1CD-E8B3-4099-A2D9-D479AAD38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" y="2327"/>
                <a:ext cx="173" cy="171"/>
              </a:xfrm>
              <a:custGeom>
                <a:avLst/>
                <a:gdLst>
                  <a:gd name="T0" fmla="*/ 78 w 82"/>
                  <a:gd name="T1" fmla="*/ 4 h 81"/>
                  <a:gd name="T2" fmla="*/ 64 w 82"/>
                  <a:gd name="T3" fmla="*/ 4 h 81"/>
                  <a:gd name="T4" fmla="*/ 41 w 82"/>
                  <a:gd name="T5" fmla="*/ 27 h 81"/>
                  <a:gd name="T6" fmla="*/ 18 w 82"/>
                  <a:gd name="T7" fmla="*/ 4 h 81"/>
                  <a:gd name="T8" fmla="*/ 4 w 82"/>
                  <a:gd name="T9" fmla="*/ 4 h 81"/>
                  <a:gd name="T10" fmla="*/ 4 w 82"/>
                  <a:gd name="T11" fmla="*/ 18 h 81"/>
                  <a:gd name="T12" fmla="*/ 27 w 82"/>
                  <a:gd name="T13" fmla="*/ 41 h 81"/>
                  <a:gd name="T14" fmla="*/ 4 w 82"/>
                  <a:gd name="T15" fmla="*/ 64 h 81"/>
                  <a:gd name="T16" fmla="*/ 4 w 82"/>
                  <a:gd name="T17" fmla="*/ 78 h 81"/>
                  <a:gd name="T18" fmla="*/ 11 w 82"/>
                  <a:gd name="T19" fmla="*/ 81 h 81"/>
                  <a:gd name="T20" fmla="*/ 18 w 82"/>
                  <a:gd name="T21" fmla="*/ 78 h 81"/>
                  <a:gd name="T22" fmla="*/ 41 w 82"/>
                  <a:gd name="T23" fmla="*/ 55 h 81"/>
                  <a:gd name="T24" fmla="*/ 64 w 82"/>
                  <a:gd name="T25" fmla="*/ 78 h 81"/>
                  <a:gd name="T26" fmla="*/ 71 w 82"/>
                  <a:gd name="T27" fmla="*/ 81 h 81"/>
                  <a:gd name="T28" fmla="*/ 78 w 82"/>
                  <a:gd name="T29" fmla="*/ 78 h 81"/>
                  <a:gd name="T30" fmla="*/ 78 w 82"/>
                  <a:gd name="T31" fmla="*/ 64 h 81"/>
                  <a:gd name="T32" fmla="*/ 55 w 82"/>
                  <a:gd name="T33" fmla="*/ 41 h 81"/>
                  <a:gd name="T34" fmla="*/ 78 w 82"/>
                  <a:gd name="T35" fmla="*/ 18 h 81"/>
                  <a:gd name="T36" fmla="*/ 78 w 82"/>
                  <a:gd name="T3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81">
                    <a:moveTo>
                      <a:pt x="78" y="4"/>
                    </a:moveTo>
                    <a:cubicBezTo>
                      <a:pt x="74" y="0"/>
                      <a:pt x="68" y="0"/>
                      <a:pt x="64" y="4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8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0" y="68"/>
                      <a:pt x="0" y="74"/>
                      <a:pt x="4" y="78"/>
                    </a:cubicBezTo>
                    <a:cubicBezTo>
                      <a:pt x="6" y="80"/>
                      <a:pt x="8" y="81"/>
                      <a:pt x="11" y="81"/>
                    </a:cubicBezTo>
                    <a:cubicBezTo>
                      <a:pt x="14" y="81"/>
                      <a:pt x="16" y="80"/>
                      <a:pt x="18" y="78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80"/>
                      <a:pt x="68" y="81"/>
                      <a:pt x="71" y="81"/>
                    </a:cubicBezTo>
                    <a:cubicBezTo>
                      <a:pt x="74" y="81"/>
                      <a:pt x="76" y="80"/>
                      <a:pt x="78" y="78"/>
                    </a:cubicBezTo>
                    <a:cubicBezTo>
                      <a:pt x="82" y="74"/>
                      <a:pt x="82" y="68"/>
                      <a:pt x="78" y="6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2" y="14"/>
                      <a:pt x="82" y="8"/>
                      <a:pt x="7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E5C5D820-C445-4FAE-9011-57836D303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" y="2073"/>
                <a:ext cx="173" cy="172"/>
              </a:xfrm>
              <a:custGeom>
                <a:avLst/>
                <a:gdLst>
                  <a:gd name="T0" fmla="*/ 78 w 82"/>
                  <a:gd name="T1" fmla="*/ 4 h 81"/>
                  <a:gd name="T2" fmla="*/ 64 w 82"/>
                  <a:gd name="T3" fmla="*/ 4 h 81"/>
                  <a:gd name="T4" fmla="*/ 41 w 82"/>
                  <a:gd name="T5" fmla="*/ 27 h 81"/>
                  <a:gd name="T6" fmla="*/ 18 w 82"/>
                  <a:gd name="T7" fmla="*/ 4 h 81"/>
                  <a:gd name="T8" fmla="*/ 4 w 82"/>
                  <a:gd name="T9" fmla="*/ 4 h 81"/>
                  <a:gd name="T10" fmla="*/ 4 w 82"/>
                  <a:gd name="T11" fmla="*/ 18 h 81"/>
                  <a:gd name="T12" fmla="*/ 27 w 82"/>
                  <a:gd name="T13" fmla="*/ 41 h 81"/>
                  <a:gd name="T14" fmla="*/ 4 w 82"/>
                  <a:gd name="T15" fmla="*/ 64 h 81"/>
                  <a:gd name="T16" fmla="*/ 4 w 82"/>
                  <a:gd name="T17" fmla="*/ 78 h 81"/>
                  <a:gd name="T18" fmla="*/ 11 w 82"/>
                  <a:gd name="T19" fmla="*/ 81 h 81"/>
                  <a:gd name="T20" fmla="*/ 18 w 82"/>
                  <a:gd name="T21" fmla="*/ 78 h 81"/>
                  <a:gd name="T22" fmla="*/ 41 w 82"/>
                  <a:gd name="T23" fmla="*/ 55 h 81"/>
                  <a:gd name="T24" fmla="*/ 64 w 82"/>
                  <a:gd name="T25" fmla="*/ 78 h 81"/>
                  <a:gd name="T26" fmla="*/ 71 w 82"/>
                  <a:gd name="T27" fmla="*/ 81 h 81"/>
                  <a:gd name="T28" fmla="*/ 78 w 82"/>
                  <a:gd name="T29" fmla="*/ 78 h 81"/>
                  <a:gd name="T30" fmla="*/ 78 w 82"/>
                  <a:gd name="T31" fmla="*/ 64 h 81"/>
                  <a:gd name="T32" fmla="*/ 55 w 82"/>
                  <a:gd name="T33" fmla="*/ 41 h 81"/>
                  <a:gd name="T34" fmla="*/ 78 w 82"/>
                  <a:gd name="T35" fmla="*/ 18 h 81"/>
                  <a:gd name="T36" fmla="*/ 78 w 82"/>
                  <a:gd name="T3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81">
                    <a:moveTo>
                      <a:pt x="78" y="4"/>
                    </a:moveTo>
                    <a:cubicBezTo>
                      <a:pt x="74" y="0"/>
                      <a:pt x="68" y="0"/>
                      <a:pt x="64" y="4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8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0" y="68"/>
                      <a:pt x="0" y="74"/>
                      <a:pt x="4" y="78"/>
                    </a:cubicBezTo>
                    <a:cubicBezTo>
                      <a:pt x="6" y="80"/>
                      <a:pt x="8" y="81"/>
                      <a:pt x="11" y="81"/>
                    </a:cubicBezTo>
                    <a:cubicBezTo>
                      <a:pt x="14" y="81"/>
                      <a:pt x="16" y="80"/>
                      <a:pt x="18" y="78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80"/>
                      <a:pt x="68" y="81"/>
                      <a:pt x="71" y="81"/>
                    </a:cubicBezTo>
                    <a:cubicBezTo>
                      <a:pt x="74" y="81"/>
                      <a:pt x="76" y="80"/>
                      <a:pt x="78" y="78"/>
                    </a:cubicBezTo>
                    <a:cubicBezTo>
                      <a:pt x="82" y="74"/>
                      <a:pt x="82" y="68"/>
                      <a:pt x="78" y="6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2" y="14"/>
                      <a:pt x="82" y="8"/>
                      <a:pt x="7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6FBEFE8A-AD97-4EC4-AB27-05E514F5C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1820"/>
                <a:ext cx="173" cy="171"/>
              </a:xfrm>
              <a:custGeom>
                <a:avLst/>
                <a:gdLst>
                  <a:gd name="T0" fmla="*/ 4 w 82"/>
                  <a:gd name="T1" fmla="*/ 78 h 81"/>
                  <a:gd name="T2" fmla="*/ 11 w 82"/>
                  <a:gd name="T3" fmla="*/ 81 h 81"/>
                  <a:gd name="T4" fmla="*/ 18 w 82"/>
                  <a:gd name="T5" fmla="*/ 78 h 81"/>
                  <a:gd name="T6" fmla="*/ 41 w 82"/>
                  <a:gd name="T7" fmla="*/ 55 h 81"/>
                  <a:gd name="T8" fmla="*/ 64 w 82"/>
                  <a:gd name="T9" fmla="*/ 78 h 81"/>
                  <a:gd name="T10" fmla="*/ 71 w 82"/>
                  <a:gd name="T11" fmla="*/ 81 h 81"/>
                  <a:gd name="T12" fmla="*/ 78 w 82"/>
                  <a:gd name="T13" fmla="*/ 78 h 81"/>
                  <a:gd name="T14" fmla="*/ 78 w 82"/>
                  <a:gd name="T15" fmla="*/ 64 h 81"/>
                  <a:gd name="T16" fmla="*/ 55 w 82"/>
                  <a:gd name="T17" fmla="*/ 41 h 81"/>
                  <a:gd name="T18" fmla="*/ 78 w 82"/>
                  <a:gd name="T19" fmla="*/ 18 h 81"/>
                  <a:gd name="T20" fmla="*/ 78 w 82"/>
                  <a:gd name="T21" fmla="*/ 4 h 81"/>
                  <a:gd name="T22" fmla="*/ 64 w 82"/>
                  <a:gd name="T23" fmla="*/ 4 h 81"/>
                  <a:gd name="T24" fmla="*/ 41 w 82"/>
                  <a:gd name="T25" fmla="*/ 27 h 81"/>
                  <a:gd name="T26" fmla="*/ 18 w 82"/>
                  <a:gd name="T27" fmla="*/ 4 h 81"/>
                  <a:gd name="T28" fmla="*/ 4 w 82"/>
                  <a:gd name="T29" fmla="*/ 4 h 81"/>
                  <a:gd name="T30" fmla="*/ 4 w 82"/>
                  <a:gd name="T31" fmla="*/ 18 h 81"/>
                  <a:gd name="T32" fmla="*/ 27 w 82"/>
                  <a:gd name="T33" fmla="*/ 41 h 81"/>
                  <a:gd name="T34" fmla="*/ 4 w 82"/>
                  <a:gd name="T35" fmla="*/ 64 h 81"/>
                  <a:gd name="T36" fmla="*/ 4 w 82"/>
                  <a:gd name="T3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81">
                    <a:moveTo>
                      <a:pt x="4" y="78"/>
                    </a:moveTo>
                    <a:cubicBezTo>
                      <a:pt x="6" y="80"/>
                      <a:pt x="8" y="81"/>
                      <a:pt x="11" y="81"/>
                    </a:cubicBezTo>
                    <a:cubicBezTo>
                      <a:pt x="14" y="81"/>
                      <a:pt x="16" y="80"/>
                      <a:pt x="18" y="78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80"/>
                      <a:pt x="68" y="81"/>
                      <a:pt x="71" y="81"/>
                    </a:cubicBezTo>
                    <a:cubicBezTo>
                      <a:pt x="74" y="81"/>
                      <a:pt x="76" y="80"/>
                      <a:pt x="78" y="78"/>
                    </a:cubicBezTo>
                    <a:cubicBezTo>
                      <a:pt x="82" y="74"/>
                      <a:pt x="82" y="68"/>
                      <a:pt x="78" y="6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2" y="14"/>
                      <a:pt x="82" y="8"/>
                      <a:pt x="78" y="4"/>
                    </a:cubicBezTo>
                    <a:cubicBezTo>
                      <a:pt x="74" y="0"/>
                      <a:pt x="68" y="0"/>
                      <a:pt x="64" y="4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8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0" y="68"/>
                      <a:pt x="0" y="74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6D927E76-AD8E-4B65-A34C-3150A16AC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1820"/>
                <a:ext cx="215" cy="150"/>
              </a:xfrm>
              <a:custGeom>
                <a:avLst/>
                <a:gdLst>
                  <a:gd name="T0" fmla="*/ 84 w 102"/>
                  <a:gd name="T1" fmla="*/ 4 h 71"/>
                  <a:gd name="T2" fmla="*/ 72 w 102"/>
                  <a:gd name="T3" fmla="*/ 16 h 71"/>
                  <a:gd name="T4" fmla="*/ 41 w 102"/>
                  <a:gd name="T5" fmla="*/ 47 h 71"/>
                  <a:gd name="T6" fmla="*/ 22 w 102"/>
                  <a:gd name="T7" fmla="*/ 28 h 71"/>
                  <a:gd name="T8" fmla="*/ 18 w 102"/>
                  <a:gd name="T9" fmla="*/ 24 h 71"/>
                  <a:gd name="T10" fmla="*/ 4 w 102"/>
                  <a:gd name="T11" fmla="*/ 24 h 71"/>
                  <a:gd name="T12" fmla="*/ 4 w 102"/>
                  <a:gd name="T13" fmla="*/ 38 h 71"/>
                  <a:gd name="T14" fmla="*/ 34 w 102"/>
                  <a:gd name="T15" fmla="*/ 68 h 71"/>
                  <a:gd name="T16" fmla="*/ 41 w 102"/>
                  <a:gd name="T17" fmla="*/ 71 h 71"/>
                  <a:gd name="T18" fmla="*/ 48 w 102"/>
                  <a:gd name="T19" fmla="*/ 68 h 71"/>
                  <a:gd name="T20" fmla="*/ 98 w 102"/>
                  <a:gd name="T21" fmla="*/ 18 h 71"/>
                  <a:gd name="T22" fmla="*/ 98 w 102"/>
                  <a:gd name="T23" fmla="*/ 4 h 71"/>
                  <a:gd name="T24" fmla="*/ 84 w 102"/>
                  <a:gd name="T25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71">
                    <a:moveTo>
                      <a:pt x="84" y="4"/>
                    </a:moveTo>
                    <a:cubicBezTo>
                      <a:pt x="72" y="16"/>
                      <a:pt x="72" y="16"/>
                      <a:pt x="72" y="1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4" y="20"/>
                      <a:pt x="8" y="20"/>
                      <a:pt x="4" y="24"/>
                    </a:cubicBezTo>
                    <a:cubicBezTo>
                      <a:pt x="0" y="28"/>
                      <a:pt x="0" y="34"/>
                      <a:pt x="4" y="3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70"/>
                      <a:pt x="38" y="71"/>
                      <a:pt x="41" y="71"/>
                    </a:cubicBezTo>
                    <a:cubicBezTo>
                      <a:pt x="44" y="71"/>
                      <a:pt x="46" y="70"/>
                      <a:pt x="48" y="68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102" y="14"/>
                      <a:pt x="102" y="8"/>
                      <a:pt x="98" y="4"/>
                    </a:cubicBezTo>
                    <a:cubicBezTo>
                      <a:pt x="94" y="0"/>
                      <a:pt x="88" y="0"/>
                      <a:pt x="8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E79AFAB-A99F-4B51-98F5-D60003BEB3C3}"/>
              </a:ext>
            </a:extLst>
          </p:cNvPr>
          <p:cNvSpPr/>
          <p:nvPr/>
        </p:nvSpPr>
        <p:spPr>
          <a:xfrm>
            <a:off x="4237479" y="4523065"/>
            <a:ext cx="1234737" cy="50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351F20-118C-497C-A31F-97821D0EFFAA}"/>
              </a:ext>
            </a:extLst>
          </p:cNvPr>
          <p:cNvSpPr/>
          <p:nvPr/>
        </p:nvSpPr>
        <p:spPr>
          <a:xfrm>
            <a:off x="6120968" y="4523066"/>
            <a:ext cx="1279557" cy="508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7F4B1E27-C5B0-4FC1-BF64-707FFEA3049B}"/>
              </a:ext>
            </a:extLst>
          </p:cNvPr>
          <p:cNvGrpSpPr/>
          <p:nvPr/>
        </p:nvGrpSpPr>
        <p:grpSpPr>
          <a:xfrm>
            <a:off x="7266627" y="5422184"/>
            <a:ext cx="2206517" cy="1189374"/>
            <a:chOff x="5320605" y="3653075"/>
            <a:chExt cx="3509070" cy="2138919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286D936F-7286-4636-BC65-FFBEFCC9C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0605" y="3653076"/>
              <a:ext cx="3509070" cy="2138918"/>
            </a:xfrm>
            <a:prstGeom prst="rect">
              <a:avLst/>
            </a:prstGeom>
          </p:spPr>
        </p:pic>
        <p:pic>
          <p:nvPicPr>
            <p:cNvPr id="62" name="Picture 6" descr="heatmap.js | Bram.us">
              <a:extLst>
                <a:ext uri="{FF2B5EF4-FFF2-40B4-BE49-F238E27FC236}">
                  <a16:creationId xmlns:a16="http://schemas.microsoft.com/office/drawing/2014/main" id="{52D9B85A-22EB-4E5E-ADB2-33589ABE34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59003" y="3653075"/>
              <a:ext cx="2770671" cy="213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L’existant V1</a:t>
            </a:r>
          </a:p>
        </p:txBody>
      </p:sp>
      <p:pic>
        <p:nvPicPr>
          <p:cNvPr id="4" name="Picture 2" descr="P:\D_Communication\2014-FOSS4G\Illustrations\Evol_highway_Oct2013ToMars20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02648" y="4241800"/>
            <a:ext cx="2840341" cy="200856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492768" y="625431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FOSS4G 2014</a:t>
            </a:r>
          </a:p>
        </p:txBody>
      </p:sp>
      <p:sp>
        <p:nvSpPr>
          <p:cNvPr id="7" name="Triangle isocèle 6"/>
          <p:cNvSpPr/>
          <p:nvPr/>
        </p:nvSpPr>
        <p:spPr>
          <a:xfrm>
            <a:off x="2823496" y="3289332"/>
            <a:ext cx="191386" cy="19138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752943" y="1166669"/>
            <a:ext cx="3854228" cy="509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Géo212 a développé et déployé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office de chargement et d’analyse des données OSM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 indicateur maillé pour suivre les évolutions des données OSM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Evolution =     (road, building,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amenities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entre deux mois consécutifs, par </a:t>
            </a:r>
            <a:r>
              <a:rPr lang="fr-FR" sz="1600" kern="0" dirty="0">
                <a:latin typeface="+mn-lt"/>
              </a:rPr>
              <a:t>maille 1 km x 1 km 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24 000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000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de km²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 exclusivement cartographique et « pilotée » par le SIG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Plus besoin de manipuler  la donnée OSM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Image 8" descr="Coverage_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2038" y="1131617"/>
            <a:ext cx="4243717" cy="3000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02806" y="358181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FOSS4G 2018</a:t>
            </a:r>
          </a:p>
        </p:txBody>
      </p:sp>
      <p:sp>
        <p:nvSpPr>
          <p:cNvPr id="9" name="Triangle isocèle 8"/>
          <p:cNvSpPr/>
          <p:nvPr/>
        </p:nvSpPr>
        <p:spPr>
          <a:xfrm>
            <a:off x="3094847" y="2840601"/>
            <a:ext cx="191386" cy="19138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9820" y="1275904"/>
            <a:ext cx="3925318" cy="2215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u contenu 4"/>
          <p:cNvSpPr txBox="1">
            <a:spLocks/>
          </p:cNvSpPr>
          <p:nvPr/>
        </p:nvSpPr>
        <p:spPr bwMode="auto">
          <a:xfrm>
            <a:off x="870169" y="3680756"/>
            <a:ext cx="8165765" cy="233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Accessibilité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harmonieuse dans la série temporelle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 Mesurer » l’</a:t>
            </a:r>
            <a:r>
              <a:rPr lang="fr-FR" sz="1600" kern="0" dirty="0" err="1">
                <a:latin typeface="+mn-lt"/>
              </a:rPr>
              <a:t>é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volution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plus sur une maille mais sur une zone :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intégration spatiale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/>
              <a:t>« Mesurer » l’évolution non plus mois par mois mais sur une période : </a:t>
            </a:r>
            <a:r>
              <a:rPr lang="fr-FR" sz="1600" b="1" kern="0" dirty="0"/>
              <a:t>intégration temporelle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la carte à l’alerte : Alerter en cas d’évolutions « particulières »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latin typeface="+mn-lt"/>
              </a:rPr>
              <a:t>Détailler la nature de l’évolution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latin typeface="+mn-lt"/>
              </a:rPr>
              <a:t>Détailler le contenu d’OSM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1600" kern="0" dirty="0">
                <a:latin typeface="+mn-lt"/>
              </a:rPr>
              <a:t>Service web user </a:t>
            </a:r>
            <a:r>
              <a:rPr lang="fr-FR" sz="1600" kern="0" dirty="0" err="1">
                <a:latin typeface="+mn-lt"/>
              </a:rPr>
              <a:t>friendly</a:t>
            </a:r>
            <a:endParaRPr lang="fr-FR" sz="1600" kern="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0169" y="1128762"/>
            <a:ext cx="4114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sz="18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V1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Back office de chargement et d’analyse des données OSM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Un indicateur maillé 1km x 1km pour suivre les évolutions des données OSM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Evolution =     (road, building, </a:t>
            </a:r>
            <a:r>
              <a:rPr lang="fr-FR" sz="1600" kern="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amenities</a:t>
            </a:r>
            <a:r>
              <a:rPr lang="fr-FR" sz="1600" kern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entre deux mois consécutifs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clef n°1 : le contenu 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703595" y="1158949"/>
            <a:ext cx="3177288" cy="133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Des indicateurs de contenu </a:t>
            </a:r>
            <a:r>
              <a:rPr lang="fr-FR" sz="1800" kern="0" dirty="0"/>
              <a:t>adaptatifs à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L’emprise de la fenêtre </a:t>
            </a:r>
            <a:r>
              <a:rPr lang="fr-FR" sz="1600" kern="0" dirty="0"/>
              <a:t>de visualisation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fr-FR" sz="1600" kern="0" dirty="0">
                <a:latin typeface="+mn-lt"/>
              </a:rPr>
              <a:t>La date ou la période choisie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lang="fr-FR" sz="1800" kern="0" dirty="0">
              <a:latin typeface="+mn-lt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fr-FR" sz="1800" kern="0" dirty="0">
              <a:latin typeface="+mn-lt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Détailler le contenu d’une maille  à l’interrogation </a:t>
            </a:r>
            <a:r>
              <a:rPr kumimoji="0" lang="fr-FR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 compléments d’analyse de contenu </a:t>
            </a:r>
            <a:r>
              <a:rPr kumimoji="0" lang="fr-FR" sz="105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autres tags que ceux utilisés pour le calcul d’évolution)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142" y="1190845"/>
            <a:ext cx="4048961" cy="228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0312" y="4028823"/>
            <a:ext cx="4031673" cy="2271245"/>
          </a:xfrm>
          <a:prstGeom prst="rect">
            <a:avLst/>
          </a:prstGeom>
          <a:ln w="3810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clef n°2 : Les évolutions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773981" y="1127051"/>
            <a:ext cx="6828298" cy="29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 indicateurs d’évolution dynamiques,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Dataviz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adaptatif à la fenêtre de visualisation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589" y="1899748"/>
            <a:ext cx="7739727" cy="43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1025" y="2286000"/>
            <a:ext cx="7691980" cy="426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clef n°3 : Les alertes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734496" y="1148315"/>
            <a:ext cx="8228752" cy="6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 alertes paramétrées/paramétrables, adaptatives, dynamiques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sz="1800" kern="0" dirty="0">
                <a:latin typeface="+mn-lt"/>
              </a:rPr>
              <a:t>Calculée sur une maille de 10 km x 10 km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r>
              <a:rPr lang="fr-FR" sz="1800" kern="0" dirty="0">
                <a:latin typeface="+mn-lt"/>
              </a:rPr>
              <a:t>Création              Ajout                       Suppression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948" y="2313787"/>
            <a:ext cx="4944140" cy="397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473" y="2857353"/>
            <a:ext cx="2119755" cy="19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7" y="5416980"/>
            <a:ext cx="1949745" cy="91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09F179-CC79-4B4A-B19C-FE7087F49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26" y="1854824"/>
            <a:ext cx="268015" cy="2680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3A9439-2107-45AA-94B7-EF849CE45E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76" y="1856183"/>
            <a:ext cx="268015" cy="2680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3CA1A-5DB5-4ECA-9B1B-0C0C199850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93" y="1845062"/>
            <a:ext cx="268015" cy="2680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367</Words>
  <Application>Microsoft Office PowerPoint</Application>
  <PresentationFormat>Affichage à l'écran (4:3)</PresentationFormat>
  <Paragraphs>98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Constantia</vt:lpstr>
      <vt:lpstr>Corbel</vt:lpstr>
      <vt:lpstr>Verdana</vt:lpstr>
      <vt:lpstr>Wingdings</vt:lpstr>
      <vt:lpstr>1_Modèle par défaut</vt:lpstr>
      <vt:lpstr>Comment agréger des indicateurs statistiques spatialisés et distribués dans le temps  </vt:lpstr>
      <vt:lpstr>Le plan</vt:lpstr>
      <vt:lpstr>Géo212 en « quelques mots »</vt:lpstr>
      <vt:lpstr>Géoide Cryptio&amp;Com en « quelques mots »</vt:lpstr>
      <vt:lpstr>L’existant V1</vt:lpstr>
      <vt:lpstr>La V2</vt:lpstr>
      <vt:lpstr>Concept clef n°1 : le contenu </vt:lpstr>
      <vt:lpstr>Concept clef n°2 : Les évolutions</vt:lpstr>
      <vt:lpstr>Concept clef n°3 : Les alertes</vt:lpstr>
      <vt:lpstr>Présentation PowerPoint</vt:lpstr>
      <vt:lpstr>Technologie utilisées</vt:lpstr>
      <vt:lpstr>Un service… pour qui ?</vt:lpstr>
      <vt:lpstr>Perspectives</vt:lpstr>
      <vt:lpstr>Présentation PowerPoint</vt:lpstr>
      <vt:lpstr>Présentation PowerPoint</vt:lpstr>
    </vt:vector>
  </TitlesOfParts>
  <Company>marx brother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sapo</dc:creator>
  <cp:lastModifiedBy>Florian</cp:lastModifiedBy>
  <cp:revision>346</cp:revision>
  <dcterms:created xsi:type="dcterms:W3CDTF">2007-03-11T20:23:15Z</dcterms:created>
  <dcterms:modified xsi:type="dcterms:W3CDTF">2018-05-16T07:44:44Z</dcterms:modified>
</cp:coreProperties>
</file>