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5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B734B-6965-4513-AACC-E559FF98E65C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3E8653-8F63-4798-9790-79E5E1215122}">
      <dgm:prSet phldrT="[Texte]"/>
      <dgm:spPr/>
      <dgm:t>
        <a:bodyPr/>
        <a:lstStyle/>
        <a:p>
          <a:r>
            <a:rPr lang="fr-FR" dirty="0" smtClean="0"/>
            <a:t>Gestion des versions</a:t>
          </a:r>
          <a:endParaRPr lang="fr-FR" dirty="0"/>
        </a:p>
      </dgm:t>
    </dgm:pt>
    <dgm:pt modelId="{BB0A23F3-775A-4BBF-A781-9159E1878E77}" type="parTrans" cxnId="{0AD30510-2AC1-4A8E-9A94-1D99D86ABD1D}">
      <dgm:prSet/>
      <dgm:spPr/>
      <dgm:t>
        <a:bodyPr/>
        <a:lstStyle/>
        <a:p>
          <a:endParaRPr lang="fr-FR"/>
        </a:p>
      </dgm:t>
    </dgm:pt>
    <dgm:pt modelId="{B1349730-ED65-439F-A851-62BA5840132A}" type="sibTrans" cxnId="{0AD30510-2AC1-4A8E-9A94-1D99D86ABD1D}">
      <dgm:prSet/>
      <dgm:spPr/>
      <dgm:t>
        <a:bodyPr/>
        <a:lstStyle/>
        <a:p>
          <a:endParaRPr lang="fr-FR"/>
        </a:p>
      </dgm:t>
    </dgm:pt>
    <dgm:pt modelId="{4FB23B88-3BDC-4623-AB93-DADB68BD8D7B}">
      <dgm:prSet phldrT="[Texte]"/>
      <dgm:spPr/>
      <dgm:t>
        <a:bodyPr/>
        <a:lstStyle/>
        <a:p>
          <a:r>
            <a:rPr lang="fr-FR" dirty="0" smtClean="0"/>
            <a:t>Gestion des réunions</a:t>
          </a:r>
          <a:endParaRPr lang="fr-FR" dirty="0"/>
        </a:p>
      </dgm:t>
    </dgm:pt>
    <dgm:pt modelId="{E9BBFB3F-1ADB-4B2A-A263-3729C1F38434}" type="parTrans" cxnId="{3C62F684-1977-4861-8A27-F43BAA617275}">
      <dgm:prSet/>
      <dgm:spPr/>
      <dgm:t>
        <a:bodyPr/>
        <a:lstStyle/>
        <a:p>
          <a:endParaRPr lang="fr-FR"/>
        </a:p>
      </dgm:t>
    </dgm:pt>
    <dgm:pt modelId="{0E6106C3-8B1A-432B-918B-DB3AD240684B}" type="sibTrans" cxnId="{3C62F684-1977-4861-8A27-F43BAA617275}">
      <dgm:prSet/>
      <dgm:spPr/>
      <dgm:t>
        <a:bodyPr/>
        <a:lstStyle/>
        <a:p>
          <a:endParaRPr lang="fr-FR"/>
        </a:p>
      </dgm:t>
    </dgm:pt>
    <dgm:pt modelId="{740CCC66-940D-4BAD-935E-D52F98E89C96}" type="pres">
      <dgm:prSet presAssocID="{DF5B734B-6965-4513-AACC-E559FF98E6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A501373-7F4F-431F-B330-C60759E70CAB}" type="pres">
      <dgm:prSet presAssocID="{753E8653-8F63-4798-9790-79E5E1215122}" presName="arrow" presStyleLbl="node1" presStyleIdx="0" presStyleCnt="2" custScaleX="2246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04D92C-83B3-4263-BBBF-0462A7BF6AB7}" type="pres">
      <dgm:prSet presAssocID="{4FB23B88-3BDC-4623-AB93-DADB68BD8D7B}" presName="arrow" presStyleLbl="node1" presStyleIdx="1" presStyleCnt="2" custScaleX="2246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62F684-1977-4861-8A27-F43BAA617275}" srcId="{DF5B734B-6965-4513-AACC-E559FF98E65C}" destId="{4FB23B88-3BDC-4623-AB93-DADB68BD8D7B}" srcOrd="1" destOrd="0" parTransId="{E9BBFB3F-1ADB-4B2A-A263-3729C1F38434}" sibTransId="{0E6106C3-8B1A-432B-918B-DB3AD240684B}"/>
    <dgm:cxn modelId="{46C88ED9-31BC-474F-B031-1E9D28EACEE6}" type="presOf" srcId="{753E8653-8F63-4798-9790-79E5E1215122}" destId="{1A501373-7F4F-431F-B330-C60759E70CAB}" srcOrd="0" destOrd="0" presId="urn:microsoft.com/office/officeart/2005/8/layout/arrow5"/>
    <dgm:cxn modelId="{8F084E8C-9F5B-4014-9236-463D2F5B12A8}" type="presOf" srcId="{DF5B734B-6965-4513-AACC-E559FF98E65C}" destId="{740CCC66-940D-4BAD-935E-D52F98E89C96}" srcOrd="0" destOrd="0" presId="urn:microsoft.com/office/officeart/2005/8/layout/arrow5"/>
    <dgm:cxn modelId="{0AD30510-2AC1-4A8E-9A94-1D99D86ABD1D}" srcId="{DF5B734B-6965-4513-AACC-E559FF98E65C}" destId="{753E8653-8F63-4798-9790-79E5E1215122}" srcOrd="0" destOrd="0" parTransId="{BB0A23F3-775A-4BBF-A781-9159E1878E77}" sibTransId="{B1349730-ED65-439F-A851-62BA5840132A}"/>
    <dgm:cxn modelId="{572D921D-96FC-4C57-AFB4-37D5D821A9F1}" type="presOf" srcId="{4FB23B88-3BDC-4623-AB93-DADB68BD8D7B}" destId="{3D04D92C-83B3-4263-BBBF-0462A7BF6AB7}" srcOrd="0" destOrd="0" presId="urn:microsoft.com/office/officeart/2005/8/layout/arrow5"/>
    <dgm:cxn modelId="{B2EF87E5-C68A-40A0-8C41-6F8B3DAFA6D8}" type="presParOf" srcId="{740CCC66-940D-4BAD-935E-D52F98E89C96}" destId="{1A501373-7F4F-431F-B330-C60759E70CAB}" srcOrd="0" destOrd="0" presId="urn:microsoft.com/office/officeart/2005/8/layout/arrow5"/>
    <dgm:cxn modelId="{02EFC5A5-5CF6-4B2B-8FD6-4F947D531D04}" type="presParOf" srcId="{740CCC66-940D-4BAD-935E-D52F98E89C96}" destId="{3D04D92C-83B3-4263-BBBF-0462A7BF6AB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01373-7F4F-431F-B330-C60759E70CAB}">
      <dsp:nvSpPr>
        <dsp:cNvPr id="0" name=""/>
        <dsp:cNvSpPr/>
      </dsp:nvSpPr>
      <dsp:spPr>
        <a:xfrm rot="16200000">
          <a:off x="1143707" y="558601"/>
          <a:ext cx="662027" cy="294679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Gestion des versions</a:t>
          </a:r>
          <a:endParaRPr lang="fr-FR" sz="1000" kern="1200" dirty="0"/>
        </a:p>
      </dsp:txBody>
      <dsp:txXfrm rot="5400000">
        <a:off x="1323" y="1866493"/>
        <a:ext cx="2830941" cy="331013"/>
      </dsp:txXfrm>
    </dsp:sp>
    <dsp:sp modelId="{3D04D92C-83B3-4263-BBBF-0462A7BF6AB7}">
      <dsp:nvSpPr>
        <dsp:cNvPr id="0" name=""/>
        <dsp:cNvSpPr/>
      </dsp:nvSpPr>
      <dsp:spPr>
        <a:xfrm rot="5400000">
          <a:off x="4290265" y="558601"/>
          <a:ext cx="662027" cy="294679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Gestion des réunions</a:t>
          </a:r>
          <a:endParaRPr lang="fr-FR" sz="1000" kern="1200" dirty="0"/>
        </a:p>
      </dsp:txBody>
      <dsp:txXfrm rot="-5400000">
        <a:off x="3263736" y="1866493"/>
        <a:ext cx="2830941" cy="331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AB2C71-711B-4F7E-ACD3-C7CBACE4C895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33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4200"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Arial"/>
              </a:rPr>
              <a:t>test</a:t>
            </a:r>
            <a:endParaRPr lang="fr-FR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hyperlink" Target="mailto:anh-tam.vo@lametro.f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911840" cy="6872334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Shape 85"/>
          <p:cNvPicPr/>
          <p:nvPr/>
        </p:nvPicPr>
        <p:blipFill>
          <a:blip r:embed="rId3"/>
          <a:stretch/>
        </p:blipFill>
        <p:spPr>
          <a:xfrm>
            <a:off x="5073840" y="3380760"/>
            <a:ext cx="924120" cy="9270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5241600" y="5045400"/>
            <a:ext cx="411840" cy="69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5241600" y="4519440"/>
            <a:ext cx="2877840" cy="2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700" b="1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7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47040" y="2152440"/>
            <a:ext cx="3957120" cy="25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fr-FR" sz="50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</a:t>
            </a:r>
            <a:endParaRPr lang="fr-FR" sz="5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5000" b="0" strike="noStrike" spc="-1">
              <a:latin typeface="Arial"/>
            </a:endParaRPr>
          </a:p>
        </p:txBody>
      </p:sp>
      <p:pic>
        <p:nvPicPr>
          <p:cNvPr id="87" name="Shape 89"/>
          <p:cNvPicPr/>
          <p:nvPr/>
        </p:nvPicPr>
        <p:blipFill>
          <a:blip r:embed="rId4"/>
          <a:stretch/>
        </p:blipFill>
        <p:spPr>
          <a:xfrm>
            <a:off x="18036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6774840" y="6313320"/>
            <a:ext cx="22039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  <a:ea typeface="Arial"/>
              </a:rPr>
              <a:t>VO Anh Tam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837360" y="443160"/>
            <a:ext cx="3237480" cy="85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Journée QGIS Francophone 2018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90" name="Image 1"/>
          <p:cNvPicPr/>
          <p:nvPr/>
        </p:nvPicPr>
        <p:blipFill>
          <a:blip r:embed="rId5"/>
          <a:stretch/>
        </p:blipFill>
        <p:spPr>
          <a:xfrm>
            <a:off x="6774840" y="104400"/>
            <a:ext cx="2238120" cy="204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65" name="Shape 113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69" name="Shape 117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2526480" y="861120"/>
            <a:ext cx="5866560" cy="53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 – Contexte</a:t>
            </a: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Standard CNIG : 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document de standardisation nationale sur la numérisation et le partage de la donnée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Standard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CNIG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PLUi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classe d’entités :</a:t>
            </a:r>
            <a:endParaRPr lang="fr-FR" sz="2400" b="0" strike="noStrike" spc="-1" dirty="0">
              <a:latin typeface="Arial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Zonage</a:t>
            </a:r>
            <a:endParaRPr lang="fr-FR" sz="2000" b="0" strike="noStrike" spc="-1" dirty="0">
              <a:latin typeface="Arial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Prescription</a:t>
            </a:r>
            <a:endParaRPr lang="fr-FR" sz="2000" b="0" strike="noStrike" spc="-1" dirty="0">
              <a:latin typeface="Arial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Information</a:t>
            </a:r>
            <a:endParaRPr lang="fr-FR" sz="2000" b="0" strike="noStrike" spc="-1" dirty="0">
              <a:latin typeface="Arial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Habillage	</a:t>
            </a: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74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Architecture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78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79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2526480" y="861120"/>
            <a:ext cx="5866560" cy="10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II – Architecture technique 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Ressources humaines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Contributeurs : Bruno DEFRANCE – Eric VINOUZE – Anh Tam VO</a:t>
            </a:r>
            <a:endParaRPr lang="fr-FR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5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</a:pPr>
            <a:r>
              <a:rPr lang="fr-FR" sz="15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Compétences</a:t>
            </a:r>
            <a:r>
              <a:rPr lang="fr-F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 : SQL, QGIS, Python</a:t>
            </a:r>
            <a:endParaRPr lang="fr-FR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Utilisateurs : 3 </a:t>
            </a:r>
            <a:r>
              <a:rPr lang="fr-FR" sz="15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géomaticiens</a:t>
            </a:r>
            <a:r>
              <a:rPr lang="fr-F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GAM – 3 </a:t>
            </a:r>
            <a:r>
              <a:rPr lang="fr-FR" sz="15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géomaticiens</a:t>
            </a:r>
            <a:r>
              <a:rPr lang="fr-F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AURG 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Image 1"/>
          <p:cNvPicPr/>
          <p:nvPr/>
        </p:nvPicPr>
        <p:blipFill>
          <a:blip r:embed="rId4"/>
          <a:stretch/>
        </p:blipFill>
        <p:spPr>
          <a:xfrm>
            <a:off x="4478760" y="3990600"/>
            <a:ext cx="2191320" cy="21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85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70920" y="3615840"/>
            <a:ext cx="2157840" cy="166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89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90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2526480" y="861120"/>
            <a:ext cx="5866560" cy="10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II – Architecture technique 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Ressources techniques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Arial"/>
              </a:rPr>
              <a:t>Base de données </a:t>
            </a:r>
            <a:r>
              <a:rPr lang="fr-FR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Postgis</a:t>
            </a: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(GAM)</a:t>
            </a:r>
            <a:endParaRPr lang="fr-FR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Arial"/>
              </a:rPr>
              <a:t>Rapprochement réseau des infrastructures</a:t>
            </a:r>
            <a:endParaRPr lang="fr-FR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Pg_service</a:t>
            </a:r>
            <a:endParaRPr lang="fr-FR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Arial"/>
              </a:rPr>
              <a:t>QGIS 2.18 + Plugin «</a:t>
            </a:r>
            <a:r>
              <a:rPr lang="fr-FR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Layers</a:t>
            </a: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r-FR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menu </a:t>
            </a:r>
            <a:r>
              <a:rPr lang="fr-FR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Arial"/>
              </a:rPr>
              <a:t> »</a:t>
            </a:r>
            <a:endParaRPr lang="fr-FR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Style en base</a:t>
            </a:r>
            <a:endParaRPr lang="fr-FR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lang="fr-FR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3" name="Picture 4"/>
          <p:cNvPicPr/>
          <p:nvPr/>
        </p:nvPicPr>
        <p:blipFill>
          <a:blip r:embed="rId4"/>
          <a:stretch/>
        </p:blipFill>
        <p:spPr>
          <a:xfrm>
            <a:off x="7387200" y="5003640"/>
            <a:ext cx="1336320" cy="141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96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70920" y="3615840"/>
            <a:ext cx="2157840" cy="17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00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201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2526480" y="861120"/>
            <a:ext cx="5866560" cy="57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II – Architecture technique 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Développement « épais » en base (triggers, fonctions … )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Actions Python 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Outils de numérisation QGIS avancés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Standard CNIG</a:t>
            </a: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	 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Image 11"/>
          <p:cNvPicPr/>
          <p:nvPr/>
        </p:nvPicPr>
        <p:blipFill>
          <a:blip r:embed="rId4"/>
          <a:stretch/>
        </p:blipFill>
        <p:spPr>
          <a:xfrm>
            <a:off x="4818600" y="4192560"/>
            <a:ext cx="1947600" cy="1559520"/>
          </a:xfrm>
          <a:prstGeom prst="rect">
            <a:avLst/>
          </a:prstGeom>
          <a:ln>
            <a:noFill/>
          </a:ln>
        </p:spPr>
      </p:pic>
      <p:sp>
        <p:nvSpPr>
          <p:cNvPr id="205" name="CustomShape 9"/>
          <p:cNvSpPr/>
          <p:nvPr/>
        </p:nvSpPr>
        <p:spPr>
          <a:xfrm>
            <a:off x="4525200" y="5951520"/>
            <a:ext cx="25642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1F497D"/>
                </a:solidFill>
                <a:latin typeface="Arial"/>
                <a:ea typeface="DejaVu Sans"/>
              </a:rPr>
              <a:t>Exemple des valeurs de la table Zonage :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208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70920" y="3615840"/>
            <a:ext cx="2157840" cy="19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12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213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2526480" y="861120"/>
            <a:ext cx="5866560" cy="10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III – PLUI Versionning Manager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"/>
          <p:cNvGrpSpPr/>
          <p:nvPr/>
        </p:nvGrpSpPr>
        <p:grpSpPr>
          <a:xfrm>
            <a:off x="2340000" y="2592000"/>
            <a:ext cx="6571800" cy="3589920"/>
            <a:chOff x="2340000" y="2592000"/>
            <a:chExt cx="6571800" cy="3589920"/>
          </a:xfrm>
        </p:grpSpPr>
        <p:sp>
          <p:nvSpPr>
            <p:cNvPr id="217" name="CustomShape 10"/>
            <p:cNvSpPr/>
            <p:nvPr/>
          </p:nvSpPr>
          <p:spPr>
            <a:xfrm>
              <a:off x="2340000" y="2592000"/>
              <a:ext cx="6571800" cy="3589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6093000" y="2916000"/>
              <a:ext cx="2676240" cy="2657160"/>
            </a:xfrm>
            <a:prstGeom prst="can">
              <a:avLst>
                <a:gd name="adj" fmla="val 11121"/>
              </a:avLst>
            </a:prstGeom>
            <a:solidFill>
              <a:schemeClr val="tx2">
                <a:alpha val="80000"/>
              </a:schemeClr>
            </a:solidFill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4749840" y="4110120"/>
              <a:ext cx="1228320" cy="372600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2367720" y="3497040"/>
              <a:ext cx="2315160" cy="2028600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1" name="Image 18"/>
            <p:cNvPicPr/>
            <p:nvPr/>
          </p:nvPicPr>
          <p:blipFill>
            <a:blip r:embed="rId4"/>
            <a:srcRect l="4961" t="10339" r="4961" b="10989"/>
            <a:stretch/>
          </p:blipFill>
          <p:spPr>
            <a:xfrm rot="10800000">
              <a:off x="2593440" y="2775600"/>
              <a:ext cx="877320" cy="82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2" name="Image 19"/>
            <p:cNvPicPr/>
            <p:nvPr/>
          </p:nvPicPr>
          <p:blipFill>
            <a:blip r:embed="rId5"/>
            <a:stretch/>
          </p:blipFill>
          <p:spPr>
            <a:xfrm>
              <a:off x="3186720" y="4781160"/>
              <a:ext cx="657720" cy="72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Image 20"/>
            <p:cNvPicPr/>
            <p:nvPr/>
          </p:nvPicPr>
          <p:blipFill>
            <a:blip r:embed="rId6"/>
            <a:stretch/>
          </p:blipFill>
          <p:spPr>
            <a:xfrm>
              <a:off x="5114880" y="4457520"/>
              <a:ext cx="558720" cy="55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14"/>
            <p:cNvSpPr/>
            <p:nvPr/>
          </p:nvSpPr>
          <p:spPr>
            <a:xfrm>
              <a:off x="2432160" y="3754080"/>
              <a:ext cx="2116080" cy="952200"/>
            </a:xfrm>
            <a:prstGeom prst="roundRect">
              <a:avLst>
                <a:gd name="adj" fmla="val 16667"/>
              </a:avLst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5" name="Image 22"/>
            <p:cNvPicPr/>
            <p:nvPr/>
          </p:nvPicPr>
          <p:blipFill>
            <a:blip r:embed="rId7"/>
            <a:stretch/>
          </p:blipFill>
          <p:spPr>
            <a:xfrm>
              <a:off x="2415240" y="3678120"/>
              <a:ext cx="579600" cy="579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6" name="Image 23"/>
            <p:cNvPicPr/>
            <p:nvPr/>
          </p:nvPicPr>
          <p:blipFill>
            <a:blip r:embed="rId8"/>
            <a:stretch/>
          </p:blipFill>
          <p:spPr>
            <a:xfrm>
              <a:off x="2415240" y="2671920"/>
              <a:ext cx="410040" cy="410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7" name="CustomShape 15"/>
            <p:cNvSpPr/>
            <p:nvPr/>
          </p:nvSpPr>
          <p:spPr>
            <a:xfrm>
              <a:off x="2720160" y="4192200"/>
              <a:ext cx="428400" cy="514080"/>
            </a:xfrm>
            <a:prstGeom prst="lightningBolt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pic>
          <p:nvPicPr>
            <p:cNvPr id="228" name="Image 25"/>
            <p:cNvPicPr/>
            <p:nvPr/>
          </p:nvPicPr>
          <p:blipFill>
            <a:blip r:embed="rId9"/>
            <a:stretch/>
          </p:blipFill>
          <p:spPr>
            <a:xfrm>
              <a:off x="7097040" y="4828680"/>
              <a:ext cx="668160" cy="668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9" name="Image 26"/>
            <p:cNvPicPr/>
            <p:nvPr/>
          </p:nvPicPr>
          <p:blipFill>
            <a:blip r:embed="rId4"/>
            <a:srcRect l="4961" t="10339" r="4961" b="10989"/>
            <a:stretch/>
          </p:blipFill>
          <p:spPr>
            <a:xfrm rot="10800000">
              <a:off x="3563280" y="2803320"/>
              <a:ext cx="876960" cy="82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" name="Image 27"/>
            <p:cNvPicPr/>
            <p:nvPr/>
          </p:nvPicPr>
          <p:blipFill>
            <a:blip r:embed="rId10"/>
            <a:stretch/>
          </p:blipFill>
          <p:spPr>
            <a:xfrm>
              <a:off x="3425040" y="2638800"/>
              <a:ext cx="410040" cy="410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1" name="CustomShape 16"/>
            <p:cNvSpPr/>
            <p:nvPr/>
          </p:nvSpPr>
          <p:spPr>
            <a:xfrm>
              <a:off x="2593440" y="2844360"/>
              <a:ext cx="857520" cy="5954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ts val="1400"/>
                </a:lnSpc>
                <a:spcBef>
                  <a:spcPts val="601"/>
                </a:spcBef>
              </a:pPr>
              <a:r>
                <a:rPr lang="fr-FR" sz="950" b="1" strike="noStrike" spc="-49">
                  <a:solidFill>
                    <a:srgbClr val="3F3E3E"/>
                  </a:solidFill>
                  <a:latin typeface="Open Sans"/>
                  <a:ea typeface="MS Mincho"/>
                </a:rPr>
                <a:t>Filtre</a:t>
              </a:r>
              <a:endParaRPr lang="fr-FR" sz="950" b="0" strike="noStrike" spc="-1">
                <a:latin typeface="Arial"/>
              </a:endParaRPr>
            </a:p>
            <a:p>
              <a:pPr algn="ctr">
                <a:lnSpc>
                  <a:spcPts val="1400"/>
                </a:lnSpc>
                <a:spcBef>
                  <a:spcPts val="601"/>
                </a:spcBef>
              </a:pPr>
              <a:r>
                <a:rPr lang="fr-FR" sz="950" b="1" strike="noStrike" spc="-49">
                  <a:solidFill>
                    <a:srgbClr val="3F3E3E"/>
                  </a:solidFill>
                  <a:latin typeface="Open Sans"/>
                  <a:ea typeface="MS Mincho"/>
                </a:rPr>
                <a:t>Communal</a:t>
              </a:r>
              <a:endParaRPr lang="fr-FR" sz="950" b="0" strike="noStrike" spc="-1">
                <a:latin typeface="Arial"/>
              </a:endParaRPr>
            </a:p>
          </p:txBody>
        </p:sp>
        <p:sp>
          <p:nvSpPr>
            <p:cNvPr id="232" name="CustomShape 17"/>
            <p:cNvSpPr/>
            <p:nvPr/>
          </p:nvSpPr>
          <p:spPr>
            <a:xfrm>
              <a:off x="3532320" y="2839680"/>
              <a:ext cx="1046880" cy="579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ts val="1400"/>
                </a:lnSpc>
              </a:pPr>
              <a:r>
                <a:rPr lang="fr-FR" sz="1000" b="1" strike="noStrike" spc="-49">
                  <a:solidFill>
                    <a:srgbClr val="3F3E3E"/>
                  </a:solidFill>
                  <a:latin typeface="Open Sans"/>
                  <a:ea typeface="MS Mincho"/>
                </a:rPr>
                <a:t>Menu</a:t>
              </a:r>
              <a:endParaRPr lang="fr-FR" sz="1000" b="0" strike="noStrike" spc="-1">
                <a:latin typeface="Arial"/>
              </a:endParaRPr>
            </a:p>
            <a:p>
              <a:pPr algn="ctr">
                <a:lnSpc>
                  <a:spcPts val="1400"/>
                </a:lnSpc>
              </a:pPr>
              <a:r>
                <a:rPr lang="fr-FR" sz="1000" b="1" strike="noStrike" spc="-49">
                  <a:solidFill>
                    <a:srgbClr val="3F3E3E"/>
                  </a:solidFill>
                  <a:latin typeface="Open Sans"/>
                  <a:ea typeface="MS Mincho"/>
                </a:rPr>
                <a:t>« Référentiel</a:t>
              </a:r>
              <a:endParaRPr lang="fr-FR" sz="1000" b="0" strike="noStrike" spc="-1">
                <a:latin typeface="Arial"/>
              </a:endParaRPr>
            </a:p>
            <a:p>
              <a:pPr algn="ctr">
                <a:lnSpc>
                  <a:spcPts val="1400"/>
                </a:lnSpc>
              </a:pPr>
              <a:r>
                <a:rPr lang="fr-FR" sz="1000" b="1" strike="noStrike" spc="-49">
                  <a:solidFill>
                    <a:srgbClr val="3F3E3E"/>
                  </a:solidFill>
                  <a:latin typeface="Open Sans"/>
                  <a:ea typeface="MS Mincho"/>
                </a:rPr>
                <a:t>PLUi »</a:t>
              </a:r>
              <a:endParaRPr lang="fr-FR" sz="1000" b="0" strike="noStrike" spc="-1">
                <a:latin typeface="Arial"/>
              </a:endParaRPr>
            </a:p>
          </p:txBody>
        </p:sp>
        <p:sp>
          <p:nvSpPr>
            <p:cNvPr id="233" name="CustomShape 18"/>
            <p:cNvSpPr/>
            <p:nvPr/>
          </p:nvSpPr>
          <p:spPr>
            <a:xfrm>
              <a:off x="3087720" y="4014720"/>
              <a:ext cx="883440" cy="4320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ts val="1400"/>
                </a:lnSpc>
                <a:spcBef>
                  <a:spcPts val="601"/>
                </a:spcBef>
              </a:pPr>
              <a:r>
                <a:rPr lang="fr-FR" sz="1400" b="1" strike="noStrike" spc="-49">
                  <a:solidFill>
                    <a:srgbClr val="FFFFFF"/>
                  </a:solidFill>
                  <a:latin typeface="Open Sans"/>
                  <a:ea typeface="MS Mincho"/>
                </a:rPr>
                <a:t>Actions</a:t>
              </a:r>
              <a:endParaRPr lang="fr-FR" sz="1400" b="0" strike="noStrike" spc="-1">
                <a:latin typeface="Arial"/>
              </a:endParaRPr>
            </a:p>
          </p:txBody>
        </p:sp>
        <p:sp>
          <p:nvSpPr>
            <p:cNvPr id="234" name="CustomShape 19"/>
            <p:cNvSpPr/>
            <p:nvPr/>
          </p:nvSpPr>
          <p:spPr>
            <a:xfrm>
              <a:off x="4968360" y="4982040"/>
              <a:ext cx="888120" cy="2772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ts val="1400"/>
                </a:lnSpc>
              </a:pPr>
              <a:r>
                <a:rPr lang="fr-FR" sz="1000" b="1" strike="noStrike" spc="-49">
                  <a:solidFill>
                    <a:srgbClr val="3F3E3E"/>
                  </a:solidFill>
                  <a:latin typeface="Open Sans"/>
                  <a:ea typeface="MS Mincho"/>
                </a:rPr>
                <a:t>Service PG</a:t>
              </a:r>
              <a:endParaRPr lang="fr-FR" sz="1000" b="0" strike="noStrike" spc="-1">
                <a:latin typeface="Arial"/>
              </a:endParaRPr>
            </a:p>
          </p:txBody>
        </p:sp>
        <p:grpSp>
          <p:nvGrpSpPr>
            <p:cNvPr id="235" name="Group 20"/>
            <p:cNvGrpSpPr/>
            <p:nvPr/>
          </p:nvGrpSpPr>
          <p:grpSpPr>
            <a:xfrm>
              <a:off x="6253920" y="3419280"/>
              <a:ext cx="2468880" cy="1300680"/>
              <a:chOff x="6253920" y="3419280"/>
              <a:chExt cx="2468880" cy="1300680"/>
            </a:xfrm>
          </p:grpSpPr>
          <p:sp>
            <p:nvSpPr>
              <p:cNvPr id="236" name="CustomShape 21"/>
              <p:cNvSpPr/>
              <p:nvPr/>
            </p:nvSpPr>
            <p:spPr>
              <a:xfrm>
                <a:off x="7797960" y="4278240"/>
                <a:ext cx="761760" cy="384840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CustomShape 22"/>
              <p:cNvSpPr/>
              <p:nvPr/>
            </p:nvSpPr>
            <p:spPr>
              <a:xfrm>
                <a:off x="7729920" y="4287600"/>
                <a:ext cx="992880" cy="4035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900" b="1" strike="noStrike" spc="-49">
                    <a:solidFill>
                      <a:srgbClr val="FFFFFF"/>
                    </a:solidFill>
                    <a:latin typeface="Open Sans"/>
                    <a:ea typeface="MS Mincho"/>
                  </a:rPr>
                  <a:t>Données </a:t>
                </a:r>
                <a:endParaRPr lang="fr-FR" sz="900" b="0" strike="noStrike" spc="-1">
                  <a:latin typeface="Arial"/>
                </a:endParaRPr>
              </a:p>
              <a:p>
                <a:pPr algn="ctr">
                  <a:lnSpc>
                    <a:spcPts val="1400"/>
                  </a:lnSpc>
                </a:pPr>
                <a:r>
                  <a:rPr lang="fr-FR" sz="900" b="1" strike="noStrike" spc="-49">
                    <a:solidFill>
                      <a:srgbClr val="FFFFFF"/>
                    </a:solidFill>
                    <a:latin typeface="Open Sans"/>
                    <a:ea typeface="MS Mincho"/>
                  </a:rPr>
                  <a:t>Référentielles</a:t>
                </a:r>
                <a:endParaRPr lang="fr-FR" sz="900" b="0" strike="noStrike" spc="-1">
                  <a:latin typeface="Arial"/>
                </a:endParaRPr>
              </a:p>
            </p:txBody>
          </p:sp>
          <p:grpSp>
            <p:nvGrpSpPr>
              <p:cNvPr id="238" name="Group 23"/>
              <p:cNvGrpSpPr/>
              <p:nvPr/>
            </p:nvGrpSpPr>
            <p:grpSpPr>
              <a:xfrm>
                <a:off x="6444360" y="3419280"/>
                <a:ext cx="761760" cy="344160"/>
                <a:chOff x="6444360" y="3419280"/>
                <a:chExt cx="761760" cy="344160"/>
              </a:xfrm>
            </p:grpSpPr>
            <p:sp>
              <p:nvSpPr>
                <p:cNvPr id="239" name="CustomShape 24"/>
                <p:cNvSpPr/>
                <p:nvPr/>
              </p:nvSpPr>
              <p:spPr>
                <a:xfrm>
                  <a:off x="6444360" y="3419280"/>
                  <a:ext cx="761760" cy="314640"/>
                </a:xfrm>
                <a:prstGeom prst="can">
                  <a:avLst>
                    <a:gd name="adj" fmla="val 25000"/>
                  </a:avLst>
                </a:prstGeom>
                <a:solidFill>
                  <a:schemeClr val="accent2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CustomShape 25"/>
                <p:cNvSpPr/>
                <p:nvPr/>
              </p:nvSpPr>
              <p:spPr>
                <a:xfrm>
                  <a:off x="6599880" y="3447000"/>
                  <a:ext cx="517320" cy="316440"/>
                </a:xfrm>
                <a:prstGeom prst="rect">
                  <a:avLst/>
                </a:prstGeom>
                <a:noFill/>
                <a:ln w="648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wrap="none" anchor="ctr"/>
                <a:lstStyle/>
                <a:p>
                  <a:pPr algn="ctr">
                    <a:lnSpc>
                      <a:spcPts val="1400"/>
                    </a:lnSpc>
                  </a:pPr>
                  <a:r>
                    <a:rPr lang="fr-FR" sz="1200" b="1" strike="noStrike" spc="-49">
                      <a:solidFill>
                        <a:srgbClr val="FFC000"/>
                      </a:solidFill>
                      <a:latin typeface="Open Sans"/>
                      <a:ea typeface="MS Mincho"/>
                    </a:rPr>
                    <a:t>DEV</a:t>
                  </a:r>
                  <a:endParaRPr lang="fr-FR" sz="1200" b="0" strike="noStrike" spc="-1">
                    <a:latin typeface="Arial"/>
                  </a:endParaRPr>
                </a:p>
              </p:txBody>
            </p:sp>
          </p:grpSp>
          <p:sp>
            <p:nvSpPr>
              <p:cNvPr id="241" name="CustomShape 26"/>
              <p:cNvSpPr/>
              <p:nvPr/>
            </p:nvSpPr>
            <p:spPr>
              <a:xfrm>
                <a:off x="7807320" y="3420720"/>
                <a:ext cx="761760" cy="314640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2" name="Group 27"/>
              <p:cNvGrpSpPr/>
              <p:nvPr/>
            </p:nvGrpSpPr>
            <p:grpSpPr>
              <a:xfrm>
                <a:off x="6434640" y="4011480"/>
                <a:ext cx="761760" cy="316440"/>
                <a:chOff x="6434640" y="4011480"/>
                <a:chExt cx="761760" cy="316440"/>
              </a:xfrm>
            </p:grpSpPr>
            <p:sp>
              <p:nvSpPr>
                <p:cNvPr id="243" name="CustomShape 28"/>
                <p:cNvSpPr/>
                <p:nvPr/>
              </p:nvSpPr>
              <p:spPr>
                <a:xfrm>
                  <a:off x="6434640" y="4011840"/>
                  <a:ext cx="761760" cy="314640"/>
                </a:xfrm>
                <a:prstGeom prst="can">
                  <a:avLst>
                    <a:gd name="adj" fmla="val 25000"/>
                  </a:avLst>
                </a:prstGeom>
                <a:solidFill>
                  <a:schemeClr val="accent2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" name="CustomShape 29"/>
                <p:cNvSpPr/>
                <p:nvPr/>
              </p:nvSpPr>
              <p:spPr>
                <a:xfrm>
                  <a:off x="6529320" y="4011480"/>
                  <a:ext cx="639000" cy="316440"/>
                </a:xfrm>
                <a:prstGeom prst="rect">
                  <a:avLst/>
                </a:prstGeom>
                <a:noFill/>
                <a:ln w="648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wrap="none" anchor="ctr"/>
                <a:lstStyle/>
                <a:p>
                  <a:pPr algn="ctr">
                    <a:lnSpc>
                      <a:spcPts val="1400"/>
                    </a:lnSpc>
                  </a:pPr>
                  <a:r>
                    <a:rPr lang="fr-FR" sz="900" b="1" strike="noStrike" spc="-49">
                      <a:solidFill>
                        <a:srgbClr val="FFFFFF"/>
                      </a:solidFill>
                      <a:latin typeface="Open Sans"/>
                      <a:ea typeface="MS Mincho"/>
                    </a:rPr>
                    <a:t>QUALIF</a:t>
                  </a:r>
                  <a:endParaRPr lang="fr-FR" sz="9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245" name="Group 30"/>
              <p:cNvGrpSpPr/>
              <p:nvPr/>
            </p:nvGrpSpPr>
            <p:grpSpPr>
              <a:xfrm>
                <a:off x="6444360" y="4403520"/>
                <a:ext cx="761760" cy="316440"/>
                <a:chOff x="6444360" y="4403520"/>
                <a:chExt cx="761760" cy="316440"/>
              </a:xfrm>
            </p:grpSpPr>
            <p:sp>
              <p:nvSpPr>
                <p:cNvPr id="246" name="CustomShape 31"/>
                <p:cNvSpPr/>
                <p:nvPr/>
              </p:nvSpPr>
              <p:spPr>
                <a:xfrm>
                  <a:off x="6444360" y="4404240"/>
                  <a:ext cx="761760" cy="314640"/>
                </a:xfrm>
                <a:prstGeom prst="can">
                  <a:avLst>
                    <a:gd name="adj" fmla="val 25000"/>
                  </a:avLst>
                </a:prstGeom>
                <a:solidFill>
                  <a:schemeClr val="accent2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" name="CustomShape 32"/>
                <p:cNvSpPr/>
                <p:nvPr/>
              </p:nvSpPr>
              <p:spPr>
                <a:xfrm>
                  <a:off x="6581520" y="4403520"/>
                  <a:ext cx="529200" cy="316440"/>
                </a:xfrm>
                <a:prstGeom prst="rect">
                  <a:avLst/>
                </a:prstGeom>
                <a:noFill/>
                <a:ln w="648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wrap="none" anchor="ctr"/>
                <a:lstStyle/>
                <a:p>
                  <a:pPr algn="ctr">
                    <a:lnSpc>
                      <a:spcPts val="1400"/>
                    </a:lnSpc>
                  </a:pPr>
                  <a:r>
                    <a:rPr lang="fr-FR" sz="900" b="1" strike="noStrike" spc="-49">
                      <a:solidFill>
                        <a:srgbClr val="FFFFFF"/>
                      </a:solidFill>
                      <a:latin typeface="Open Sans"/>
                      <a:ea typeface="MS Mincho"/>
                    </a:rPr>
                    <a:t>PROD</a:t>
                  </a:r>
                  <a:endParaRPr lang="fr-FR" sz="900" b="0" strike="noStrike" spc="-1">
                    <a:latin typeface="Arial"/>
                  </a:endParaRPr>
                </a:p>
              </p:txBody>
            </p:sp>
          </p:grpSp>
          <p:sp>
            <p:nvSpPr>
              <p:cNvPr id="248" name="CustomShape 33"/>
              <p:cNvSpPr/>
              <p:nvPr/>
            </p:nvSpPr>
            <p:spPr>
              <a:xfrm>
                <a:off x="6264360" y="3649320"/>
                <a:ext cx="190080" cy="456840"/>
              </a:xfrm>
              <a:prstGeom prst="curvedRightArrow">
                <a:avLst>
                  <a:gd name="adj1" fmla="val 25000"/>
                  <a:gd name="adj2" fmla="val 50000"/>
                  <a:gd name="adj3" fmla="val 25000"/>
                </a:avLst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CustomShape 34"/>
              <p:cNvSpPr/>
              <p:nvPr/>
            </p:nvSpPr>
            <p:spPr>
              <a:xfrm>
                <a:off x="6253920" y="4153320"/>
                <a:ext cx="190080" cy="456840"/>
              </a:xfrm>
              <a:prstGeom prst="curvedRightArrow">
                <a:avLst>
                  <a:gd name="adj1" fmla="val 25000"/>
                  <a:gd name="adj2" fmla="val 50000"/>
                  <a:gd name="adj3" fmla="val 25000"/>
                </a:avLst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35"/>
              <p:cNvSpPr/>
              <p:nvPr/>
            </p:nvSpPr>
            <p:spPr>
              <a:xfrm flipH="1" flipV="1">
                <a:off x="7112160" y="3649320"/>
                <a:ext cx="318240" cy="971280"/>
              </a:xfrm>
              <a:prstGeom prst="curvedRightArrow">
                <a:avLst>
                  <a:gd name="adj1" fmla="val 25000"/>
                  <a:gd name="adj2" fmla="val 50000"/>
                  <a:gd name="adj3" fmla="val 25000"/>
                </a:avLst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36"/>
              <p:cNvSpPr/>
              <p:nvPr/>
            </p:nvSpPr>
            <p:spPr>
              <a:xfrm>
                <a:off x="7977240" y="3420360"/>
                <a:ext cx="479160" cy="3164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900" b="1" strike="noStrike" spc="-49">
                    <a:solidFill>
                      <a:srgbClr val="FFFFFF"/>
                    </a:solidFill>
                    <a:latin typeface="Open Sans"/>
                    <a:ea typeface="MS Mincho"/>
                  </a:rPr>
                  <a:t>TEST</a:t>
                </a:r>
                <a:endParaRPr lang="fr-FR" sz="900" b="0" strike="noStrike" spc="-1">
                  <a:latin typeface="Arial"/>
                </a:endParaRPr>
              </a:p>
            </p:txBody>
          </p:sp>
        </p:grpSp>
        <p:sp>
          <p:nvSpPr>
            <p:cNvPr id="252" name="CustomShape 37"/>
            <p:cNvSpPr/>
            <p:nvPr/>
          </p:nvSpPr>
          <p:spPr>
            <a:xfrm rot="5400000" flipH="1" flipV="1">
              <a:off x="4515480" y="2553120"/>
              <a:ext cx="906120" cy="2951280"/>
            </a:xfrm>
            <a:prstGeom prst="curvedConnector4">
              <a:avLst>
                <a:gd name="adj1" fmla="val -36781"/>
                <a:gd name="adj2" fmla="val 65313"/>
              </a:avLst>
            </a:prstGeom>
            <a:noFill/>
            <a:ln w="19080">
              <a:solidFill>
                <a:srgbClr val="F59240"/>
              </a:solidFill>
              <a:custDash>
                <a:ds d="400000" sp="300000"/>
              </a:custDash>
              <a:round/>
              <a:headEnd type="triangl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53" name="CustomShape 38"/>
            <p:cNvSpPr/>
            <p:nvPr/>
          </p:nvSpPr>
          <p:spPr>
            <a:xfrm>
              <a:off x="3007440" y="4087440"/>
              <a:ext cx="969480" cy="395280"/>
            </a:xfrm>
            <a:prstGeom prst="ellipse">
              <a:avLst/>
            </a:prstGeom>
            <a:noFill/>
            <a:ln w="19080">
              <a:custDash>
                <a:ds d="400000" sp="300000"/>
              </a:custDash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54" name="CustomShape 39"/>
            <p:cNvSpPr/>
            <p:nvPr/>
          </p:nvSpPr>
          <p:spPr>
            <a:xfrm>
              <a:off x="6460920" y="3418920"/>
              <a:ext cx="728280" cy="358560"/>
            </a:xfrm>
            <a:prstGeom prst="ellipse">
              <a:avLst/>
            </a:prstGeom>
            <a:noFill/>
            <a:ln w="19080">
              <a:custDash>
                <a:ds d="400000" sp="300000"/>
              </a:custDash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55" name="CustomShape 40"/>
            <p:cNvSpPr/>
            <p:nvPr/>
          </p:nvSpPr>
          <p:spPr>
            <a:xfrm>
              <a:off x="2940840" y="5472720"/>
              <a:ext cx="1260720" cy="579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0" strike="noStrike" spc="-1">
                  <a:solidFill>
                    <a:srgbClr val="222221"/>
                  </a:solidFill>
                  <a:latin typeface="Open Sans"/>
                  <a:ea typeface="MS Mincho"/>
                </a:rPr>
                <a:t>FRONT-END</a:t>
              </a:r>
              <a:endParaRPr lang="fr-FR" sz="1400" b="0" strike="noStrike" spc="-1">
                <a:latin typeface="Arial"/>
              </a:endParaRPr>
            </a:p>
          </p:txBody>
        </p:sp>
        <p:sp>
          <p:nvSpPr>
            <p:cNvPr id="256" name="CustomShape 41"/>
            <p:cNvSpPr/>
            <p:nvPr/>
          </p:nvSpPr>
          <p:spPr>
            <a:xfrm>
              <a:off x="6909120" y="5473080"/>
              <a:ext cx="1143360" cy="579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0" strike="noStrike" spc="-1">
                  <a:solidFill>
                    <a:srgbClr val="222221"/>
                  </a:solidFill>
                  <a:latin typeface="Open Sans"/>
                  <a:ea typeface="MS Mincho"/>
                </a:rPr>
                <a:t>BACK-END</a:t>
              </a:r>
              <a:endParaRPr lang="fr-FR" sz="1400" b="0" strike="noStrike" spc="-1">
                <a:latin typeface="Arial"/>
              </a:endParaRPr>
            </a:p>
          </p:txBody>
        </p:sp>
      </p:grpSp>
      <p:sp>
        <p:nvSpPr>
          <p:cNvPr id="257" name="CustomShape 42"/>
          <p:cNvSpPr/>
          <p:nvPr/>
        </p:nvSpPr>
        <p:spPr>
          <a:xfrm>
            <a:off x="7543080" y="6049800"/>
            <a:ext cx="1508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5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Source : AURG - GAM</a:t>
            </a:r>
            <a:endParaRPr lang="fr-FR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260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4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265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2526480" y="861120"/>
            <a:ext cx="5866560" cy="10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III – PLUI Versionning Manager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"/>
          <p:cNvPicPr/>
          <p:nvPr/>
        </p:nvPicPr>
        <p:blipFill>
          <a:blip r:embed="rId4"/>
          <a:stretch/>
        </p:blipFill>
        <p:spPr>
          <a:xfrm>
            <a:off x="3912840" y="1998720"/>
            <a:ext cx="3323880" cy="42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271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75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276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2526480" y="861120"/>
            <a:ext cx="5866560" cy="55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III – PLUI Versionning Manager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Actions python 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9" name="Image 12"/>
          <p:cNvPicPr/>
          <p:nvPr/>
        </p:nvPicPr>
        <p:blipFill>
          <a:blip r:embed="rId4"/>
          <a:srcRect t="43039" b="31150"/>
          <a:stretch/>
        </p:blipFill>
        <p:spPr>
          <a:xfrm>
            <a:off x="2987640" y="2896920"/>
            <a:ext cx="5173560" cy="1215000"/>
          </a:xfrm>
          <a:prstGeom prst="rect">
            <a:avLst/>
          </a:prstGeom>
          <a:ln>
            <a:noFill/>
          </a:ln>
        </p:spPr>
      </p:pic>
      <p:pic>
        <p:nvPicPr>
          <p:cNvPr id="280" name="Picture 2"/>
          <p:cNvPicPr/>
          <p:nvPr/>
        </p:nvPicPr>
        <p:blipFill>
          <a:blip r:embed="rId5"/>
          <a:stretch/>
        </p:blipFill>
        <p:spPr>
          <a:xfrm>
            <a:off x="2526480" y="4553280"/>
            <a:ext cx="2131560" cy="1594440"/>
          </a:xfrm>
          <a:prstGeom prst="rect">
            <a:avLst/>
          </a:prstGeom>
          <a:ln>
            <a:noFill/>
          </a:ln>
        </p:spPr>
      </p:pic>
      <p:pic>
        <p:nvPicPr>
          <p:cNvPr id="281" name="Picture 4"/>
          <p:cNvPicPr/>
          <p:nvPr/>
        </p:nvPicPr>
        <p:blipFill>
          <a:blip r:embed="rId6"/>
          <a:stretch/>
        </p:blipFill>
        <p:spPr>
          <a:xfrm>
            <a:off x="6781680" y="4771080"/>
            <a:ext cx="1841040" cy="184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284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88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289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290" name="CustomShape 7"/>
          <p:cNvSpPr/>
          <p:nvPr/>
        </p:nvSpPr>
        <p:spPr>
          <a:xfrm>
            <a:off x="2526480" y="861120"/>
            <a:ext cx="5866560" cy="55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III – PLUI Versionning Manager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1 - Choix de la version à afficher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 – Modification du layer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 – Modification de la valeur de contexte en base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2" name="Picture 2"/>
          <p:cNvPicPr/>
          <p:nvPr/>
        </p:nvPicPr>
        <p:blipFill>
          <a:blip r:embed="rId4"/>
          <a:stretch/>
        </p:blipFill>
        <p:spPr>
          <a:xfrm>
            <a:off x="2886120" y="2885760"/>
            <a:ext cx="3895200" cy="361440"/>
          </a:xfrm>
          <a:prstGeom prst="rect">
            <a:avLst/>
          </a:prstGeom>
          <a:ln>
            <a:noFill/>
          </a:ln>
        </p:spPr>
      </p:pic>
      <p:pic>
        <p:nvPicPr>
          <p:cNvPr id="293" name="Picture 3"/>
          <p:cNvPicPr/>
          <p:nvPr/>
        </p:nvPicPr>
        <p:blipFill>
          <a:blip r:embed="rId5"/>
          <a:stretch/>
        </p:blipFill>
        <p:spPr>
          <a:xfrm>
            <a:off x="2526480" y="3876480"/>
            <a:ext cx="3695400" cy="828360"/>
          </a:xfrm>
          <a:prstGeom prst="rect">
            <a:avLst/>
          </a:prstGeom>
          <a:ln>
            <a:noFill/>
          </a:ln>
        </p:spPr>
      </p:pic>
      <p:pic>
        <p:nvPicPr>
          <p:cNvPr id="294" name="Picture 4"/>
          <p:cNvPicPr/>
          <p:nvPr/>
        </p:nvPicPr>
        <p:blipFill>
          <a:blip r:embed="rId6"/>
          <a:stretch/>
        </p:blipFill>
        <p:spPr>
          <a:xfrm>
            <a:off x="2886120" y="5362920"/>
            <a:ext cx="3076200" cy="23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297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298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01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02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2526480" y="861120"/>
            <a:ext cx="5866560" cy="57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III – PLUI Versionning Manager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Actions python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304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Image 13"/>
          <p:cNvPicPr/>
          <p:nvPr/>
        </p:nvPicPr>
        <p:blipFill>
          <a:blip r:embed="rId4"/>
          <a:stretch/>
        </p:blipFill>
        <p:spPr>
          <a:xfrm>
            <a:off x="2399760" y="2897280"/>
            <a:ext cx="6119640" cy="3549240"/>
          </a:xfrm>
          <a:prstGeom prst="rect">
            <a:avLst/>
          </a:prstGeom>
          <a:ln>
            <a:noFill/>
          </a:ln>
        </p:spPr>
      </p:pic>
      <p:sp>
        <p:nvSpPr>
          <p:cNvPr id="306" name="CustomShape 9"/>
          <p:cNvSpPr/>
          <p:nvPr/>
        </p:nvSpPr>
        <p:spPr>
          <a:xfrm>
            <a:off x="7540200" y="6485400"/>
            <a:ext cx="10893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5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Source : AURG</a:t>
            </a:r>
            <a:endParaRPr lang="fr-FR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309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13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14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2526480" y="861120"/>
            <a:ext cx="5866560" cy="57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III – PLUI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Versionning</a:t>
            </a: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Manager</a:t>
            </a: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</a:pPr>
            <a:endParaRPr lang="fr-FR" sz="3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3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Créer des réunions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Associer des versions à une réunion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Statuer sur les versions d’une réunion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7" name="Picture 2"/>
          <p:cNvPicPr/>
          <p:nvPr/>
        </p:nvPicPr>
        <p:blipFill>
          <a:blip r:embed="rId4"/>
          <a:stretch/>
        </p:blipFill>
        <p:spPr>
          <a:xfrm>
            <a:off x="4174560" y="2479680"/>
            <a:ext cx="2800080" cy="165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93" name="Shape 99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Shape 103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32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100800" y="1314360"/>
            <a:ext cx="1887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2526480" y="861120"/>
            <a:ext cx="5866560" cy="7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2574360" y="1427040"/>
            <a:ext cx="6177960" cy="19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2526480" y="1521000"/>
            <a:ext cx="6462000" cy="502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728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Contexte :</a:t>
            </a:r>
            <a:endParaRPr lang="fr-FR" sz="1800" b="0" strike="noStrike" spc="-1" dirty="0">
              <a:latin typeface="Arial"/>
            </a:endParaRPr>
          </a:p>
          <a:p>
            <a:pPr marL="74475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Grenoble Alpes Métropole, AURG</a:t>
            </a:r>
            <a:endParaRPr lang="fr-FR" sz="1800" b="0" strike="noStrike" spc="-1" dirty="0">
              <a:latin typeface="Arial"/>
            </a:endParaRPr>
          </a:p>
          <a:p>
            <a:pPr marL="74475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PLUi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Le besoin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8728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Architecture technique – Ressources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8728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PLUI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Versionning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Manager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8728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PLUI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Versionning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Viewer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8728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PLUI Viewer web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858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Evolutions à venir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8728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Résumé :</a:t>
            </a:r>
            <a:endParaRPr lang="fr-FR" sz="1800" b="0" strike="noStrike" spc="-1" dirty="0">
              <a:latin typeface="Arial"/>
            </a:endParaRPr>
          </a:p>
          <a:p>
            <a:pPr marL="744750" lvl="2" indent="-285750">
              <a:lnSpc>
                <a:spcPct val="10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Contribution QGIS</a:t>
            </a:r>
            <a:endParaRPr lang="fr-FR" sz="1800" b="0" strike="noStrike" spc="-1" dirty="0">
              <a:latin typeface="Arial"/>
            </a:endParaRPr>
          </a:p>
          <a:p>
            <a:pPr marL="744750" lvl="2" indent="-285750">
              <a:lnSpc>
                <a:spcPct val="10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 Chiffres</a:t>
            </a:r>
            <a:endParaRPr lang="fr-FR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309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13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14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2526480" y="861120"/>
            <a:ext cx="5866560" cy="57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III – PLUI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Versionning</a:t>
            </a: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Manager</a:t>
            </a: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b="0" strike="noStrike" spc="-1" dirty="0" smtClean="0">
                <a:latin typeface="Arial"/>
              </a:rPr>
              <a:t>15 plans thématiques à créer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spc="-1" dirty="0" smtClean="0">
                <a:latin typeface="Arial"/>
              </a:rPr>
              <a:t>Plan : ensemble de données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b="0" strike="noStrike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spc="-1" dirty="0" smtClean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spc="-1" dirty="0" smtClean="0">
                <a:latin typeface="Arial"/>
              </a:rPr>
              <a:t>Exemple : Plan Aménagement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spc="-1" dirty="0" smtClean="0">
                <a:latin typeface="Arial"/>
              </a:rPr>
              <a:t>Données 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b="0" strike="noStrike" spc="-1" dirty="0" err="1" smtClean="0">
                <a:latin typeface="Arial"/>
              </a:rPr>
              <a:t>Zac</a:t>
            </a:r>
            <a:r>
              <a:rPr lang="fr-FR" sz="2000" spc="-1" dirty="0" smtClean="0">
                <a:latin typeface="Arial"/>
              </a:rPr>
              <a:t>, </a:t>
            </a:r>
            <a:r>
              <a:rPr lang="fr-FR" sz="2000" spc="-1" dirty="0" err="1" smtClean="0">
                <a:latin typeface="Arial"/>
              </a:rPr>
              <a:t>tam</a:t>
            </a:r>
            <a:r>
              <a:rPr lang="fr-FR" sz="2000" spc="-1" dirty="0" smtClean="0">
                <a:latin typeface="Arial"/>
              </a:rPr>
              <a:t>, </a:t>
            </a:r>
            <a:r>
              <a:rPr lang="fr-FR" sz="2000" spc="-1" dirty="0" err="1" smtClean="0">
                <a:latin typeface="Arial"/>
              </a:rPr>
              <a:t>pae</a:t>
            </a:r>
            <a:r>
              <a:rPr lang="fr-FR" sz="2000" spc="-1" dirty="0" smtClean="0">
                <a:latin typeface="Arial"/>
              </a:rPr>
              <a:t>, </a:t>
            </a:r>
            <a:r>
              <a:rPr lang="fr-FR" sz="2000" spc="-1" dirty="0" err="1" smtClean="0">
                <a:latin typeface="Arial"/>
              </a:rPr>
              <a:t>pup</a:t>
            </a:r>
            <a:r>
              <a:rPr lang="fr-FR" sz="2000" spc="-1" dirty="0" smtClean="0">
                <a:latin typeface="Arial"/>
              </a:rPr>
              <a:t> ….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b="0" strike="noStrike" spc="-1" dirty="0">
              <a:latin typeface="Arial"/>
            </a:endParaRPr>
          </a:p>
          <a:p>
            <a:pPr lvl="1">
              <a:lnSpc>
                <a:spcPct val="90000"/>
              </a:lnSpc>
            </a:pPr>
            <a:endParaRPr lang="fr-FR" sz="2000" spc="-1" dirty="0">
              <a:latin typeface="Arial"/>
            </a:endParaRPr>
          </a:p>
          <a:p>
            <a:pPr lvl="1">
              <a:lnSpc>
                <a:spcPct val="90000"/>
              </a:lnSpc>
            </a:pPr>
            <a:endParaRPr lang="fr-FR" sz="2000" b="0" strike="noStrike" spc="-1" dirty="0" smtClean="0">
              <a:latin typeface="Arial"/>
            </a:endParaRPr>
          </a:p>
          <a:p>
            <a:pPr lvl="1">
              <a:lnSpc>
                <a:spcPct val="90000"/>
              </a:lnSpc>
            </a:pPr>
            <a:r>
              <a:rPr lang="fr-FR" sz="2000" i="1" spc="-1" dirty="0" smtClean="0">
                <a:latin typeface="Arial"/>
              </a:rPr>
              <a:t>Solution : Génération d’atlas QGIS</a:t>
            </a:r>
            <a:endParaRPr lang="fr-FR" sz="2000" b="0" i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</a:pPr>
            <a:endParaRPr lang="fr-FR" sz="3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12363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320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24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25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2526480" y="861120"/>
            <a:ext cx="5866560" cy="58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III – PLUI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Versionning</a:t>
            </a: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Manager</a:t>
            </a: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Gestion des atlas (fonctionnalité externe)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Principe : Déterminer les carreaux à imprimer, comparaison d’un carroyage et de N 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données</a:t>
            </a:r>
          </a:p>
          <a:p>
            <a:pPr>
              <a:lnSpc>
                <a:spcPct val="90000"/>
              </a:lnSpc>
            </a:pPr>
            <a:endParaRPr lang="fr-FR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1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Contribution : Augmentation de la limite de visualisation dans le composeur </a:t>
            </a:r>
            <a:r>
              <a:rPr lang="fr-FR" sz="1400" b="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2.18 à 100 000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8" name="Picture 2"/>
          <p:cNvPicPr/>
          <p:nvPr/>
        </p:nvPicPr>
        <p:blipFill>
          <a:blip r:embed="rId4"/>
          <a:stretch/>
        </p:blipFill>
        <p:spPr>
          <a:xfrm>
            <a:off x="2229120" y="3337200"/>
            <a:ext cx="1706400" cy="2414880"/>
          </a:xfrm>
          <a:prstGeom prst="rect">
            <a:avLst/>
          </a:prstGeom>
          <a:ln>
            <a:noFill/>
          </a:ln>
        </p:spPr>
      </p:pic>
      <p:pic>
        <p:nvPicPr>
          <p:cNvPr id="329" name="Picture 3"/>
          <p:cNvPicPr/>
          <p:nvPr/>
        </p:nvPicPr>
        <p:blipFill>
          <a:blip r:embed="rId5"/>
          <a:stretch/>
        </p:blipFill>
        <p:spPr>
          <a:xfrm>
            <a:off x="4499640" y="3337200"/>
            <a:ext cx="1699200" cy="2414880"/>
          </a:xfrm>
          <a:prstGeom prst="rect">
            <a:avLst/>
          </a:prstGeom>
          <a:ln>
            <a:noFill/>
          </a:ln>
        </p:spPr>
      </p:pic>
      <p:pic>
        <p:nvPicPr>
          <p:cNvPr id="330" name="Picture 4"/>
          <p:cNvPicPr/>
          <p:nvPr/>
        </p:nvPicPr>
        <p:blipFill>
          <a:blip r:embed="rId6"/>
          <a:stretch/>
        </p:blipFill>
        <p:spPr>
          <a:xfrm>
            <a:off x="6736680" y="3337200"/>
            <a:ext cx="1675800" cy="241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465514489"/>
              </p:ext>
            </p:extLst>
          </p:nvPr>
        </p:nvGraphicFramePr>
        <p:xfrm>
          <a:off x="2526720" y="19339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1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333" name="Shape 158"/>
          <p:cNvPicPr/>
          <p:nvPr/>
        </p:nvPicPr>
        <p:blipFill>
          <a:blip r:embed="rId7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334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37" name="Shape 162"/>
          <p:cNvPicPr/>
          <p:nvPr/>
        </p:nvPicPr>
        <p:blipFill>
          <a:blip r:embed="rId8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38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2526480" y="861120"/>
            <a:ext cx="5866560" cy="58802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III – PLUI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Versionning</a:t>
            </a: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Manager</a:t>
            </a: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600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800" b="0" strike="noStrike" spc="-1" dirty="0" smtClean="0">
                <a:solidFill>
                  <a:srgbClr val="FF0000"/>
                </a:solidFill>
                <a:latin typeface="Arial"/>
                <a:ea typeface="DejaVu Sans"/>
              </a:rPr>
              <a:t>Traçabilité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40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1" name="Image 2"/>
          <p:cNvPicPr/>
          <p:nvPr/>
        </p:nvPicPr>
        <p:blipFill>
          <a:blip r:embed="rId9"/>
          <a:stretch/>
        </p:blipFill>
        <p:spPr>
          <a:xfrm>
            <a:off x="6857280" y="2098468"/>
            <a:ext cx="1535760" cy="1556280"/>
          </a:xfrm>
          <a:prstGeom prst="rect">
            <a:avLst/>
          </a:prstGeom>
          <a:ln>
            <a:noFill/>
          </a:ln>
        </p:spPr>
      </p:pic>
      <p:grpSp>
        <p:nvGrpSpPr>
          <p:cNvPr id="342" name="Group 9" title="Gestion des versions"/>
          <p:cNvGrpSpPr/>
          <p:nvPr/>
        </p:nvGrpSpPr>
        <p:grpSpPr>
          <a:xfrm>
            <a:off x="2723400" y="2118044"/>
            <a:ext cx="1978560" cy="1594440"/>
            <a:chOff x="2723040" y="2281680"/>
            <a:chExt cx="1978560" cy="1594440"/>
          </a:xfrm>
        </p:grpSpPr>
        <p:sp>
          <p:nvSpPr>
            <p:cNvPr id="343" name="CustomShape 10"/>
            <p:cNvSpPr/>
            <p:nvPr/>
          </p:nvSpPr>
          <p:spPr>
            <a:xfrm>
              <a:off x="3712680" y="2998800"/>
              <a:ext cx="91440" cy="299520"/>
            </a:xfrm>
            <a:custGeom>
              <a:avLst/>
              <a:gdLst/>
              <a:ahLst/>
              <a:cxnLst/>
              <a:rect l="l" t="t" r="r" b="b"/>
              <a:pathLst>
                <a:path w="91766" h="299797">
                  <a:moveTo>
                    <a:pt x="0" y="0"/>
                  </a:moveTo>
                  <a:lnTo>
                    <a:pt x="0" y="299797"/>
                  </a:lnTo>
                  <a:lnTo>
                    <a:pt x="91766" y="299797"/>
                  </a:ln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44" name="CustomShape 11"/>
            <p:cNvSpPr/>
            <p:nvPr/>
          </p:nvSpPr>
          <p:spPr>
            <a:xfrm>
              <a:off x="3260520" y="3437640"/>
              <a:ext cx="91440" cy="299520"/>
            </a:xfrm>
            <a:custGeom>
              <a:avLst/>
              <a:gdLst/>
              <a:ahLst/>
              <a:cxnLst/>
              <a:rect l="l" t="t" r="r" b="b"/>
              <a:pathLst>
                <a:path w="91766" h="299797">
                  <a:moveTo>
                    <a:pt x="91766" y="0"/>
                  </a:moveTo>
                  <a:lnTo>
                    <a:pt x="91766" y="299797"/>
                  </a:lnTo>
                  <a:lnTo>
                    <a:pt x="0" y="299797"/>
                  </a:ln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45" name="CustomShape 12"/>
            <p:cNvSpPr/>
            <p:nvPr/>
          </p:nvSpPr>
          <p:spPr>
            <a:xfrm>
              <a:off x="3620880" y="2998800"/>
              <a:ext cx="91440" cy="299520"/>
            </a:xfrm>
            <a:custGeom>
              <a:avLst/>
              <a:gdLst/>
              <a:ahLst/>
              <a:cxnLst/>
              <a:rect l="l" t="t" r="r" b="b"/>
              <a:pathLst>
                <a:path w="91766" h="299797">
                  <a:moveTo>
                    <a:pt x="91766" y="0"/>
                  </a:moveTo>
                  <a:lnTo>
                    <a:pt x="91766" y="299797"/>
                  </a:lnTo>
                  <a:lnTo>
                    <a:pt x="0" y="299797"/>
                  </a:ln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46" name="CustomShape 13"/>
            <p:cNvSpPr/>
            <p:nvPr/>
          </p:nvSpPr>
          <p:spPr>
            <a:xfrm>
              <a:off x="3981240" y="2559960"/>
              <a:ext cx="451800" cy="299520"/>
            </a:xfrm>
            <a:custGeom>
              <a:avLst/>
              <a:gdLst/>
              <a:ahLst/>
              <a:cxnLst/>
              <a:rect l="l" t="t" r="r" b="b"/>
              <a:pathLst>
                <a:path w="452157" h="299797">
                  <a:moveTo>
                    <a:pt x="452157" y="0"/>
                  </a:moveTo>
                  <a:lnTo>
                    <a:pt x="452157" y="299797"/>
                  </a:lnTo>
                  <a:lnTo>
                    <a:pt x="0" y="299797"/>
                  </a:ln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47" name="CustomShape 14"/>
            <p:cNvSpPr/>
            <p:nvPr/>
          </p:nvSpPr>
          <p:spPr>
            <a:xfrm>
              <a:off x="4164840" y="2281680"/>
              <a:ext cx="536760" cy="277920"/>
            </a:xfrm>
            <a:custGeom>
              <a:avLst/>
              <a:gdLst/>
              <a:ahLst/>
              <a:cxnLst/>
              <a:rect l="l" t="t" r="r" b="b"/>
              <a:pathLst>
                <a:path w="537246" h="278162">
                  <a:moveTo>
                    <a:pt x="0" y="0"/>
                  </a:moveTo>
                  <a:lnTo>
                    <a:pt x="537246" y="0"/>
                  </a:lnTo>
                  <a:lnTo>
                    <a:pt x="537246" y="278162"/>
                  </a:lnTo>
                  <a:lnTo>
                    <a:pt x="0" y="278162"/>
                  </a:lnTo>
                  <a:lnTo>
                    <a:pt x="0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10800" tIns="10800" rIns="10800" bIns="3924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fr-FR" sz="17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V0</a:t>
              </a:r>
              <a:endParaRPr lang="fr-FR" sz="1700" b="0" strike="noStrike" spc="-1">
                <a:latin typeface="Arial"/>
              </a:endParaRPr>
            </a:p>
          </p:txBody>
        </p:sp>
        <p:sp>
          <p:nvSpPr>
            <p:cNvPr id="348" name="CustomShape 15"/>
            <p:cNvSpPr/>
            <p:nvPr/>
          </p:nvSpPr>
          <p:spPr>
            <a:xfrm>
              <a:off x="3444120" y="2720520"/>
              <a:ext cx="536760" cy="277920"/>
            </a:xfrm>
            <a:custGeom>
              <a:avLst/>
              <a:gdLst/>
              <a:ahLst/>
              <a:cxnLst/>
              <a:rect l="l" t="t" r="r" b="b"/>
              <a:pathLst>
                <a:path w="537246" h="278162">
                  <a:moveTo>
                    <a:pt x="0" y="0"/>
                  </a:moveTo>
                  <a:lnTo>
                    <a:pt x="537246" y="0"/>
                  </a:lnTo>
                  <a:lnTo>
                    <a:pt x="537246" y="278162"/>
                  </a:lnTo>
                  <a:lnTo>
                    <a:pt x="0" y="278162"/>
                  </a:lnTo>
                  <a:lnTo>
                    <a:pt x="0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10800" tIns="10800" rIns="10800" bIns="3924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fr-FR" sz="17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V1</a:t>
              </a:r>
              <a:endParaRPr lang="fr-FR" sz="1700" b="0" strike="noStrike" spc="-1" dirty="0">
                <a:latin typeface="Arial"/>
              </a:endParaRPr>
            </a:p>
          </p:txBody>
        </p:sp>
        <p:sp>
          <p:nvSpPr>
            <p:cNvPr id="349" name="CustomShape 16"/>
            <p:cNvSpPr/>
            <p:nvPr/>
          </p:nvSpPr>
          <p:spPr>
            <a:xfrm>
              <a:off x="3083760" y="3159360"/>
              <a:ext cx="536760" cy="277920"/>
            </a:xfrm>
            <a:custGeom>
              <a:avLst/>
              <a:gdLst/>
              <a:ahLst/>
              <a:cxnLst/>
              <a:rect l="l" t="t" r="r" b="b"/>
              <a:pathLst>
                <a:path w="537246" h="278162">
                  <a:moveTo>
                    <a:pt x="0" y="0"/>
                  </a:moveTo>
                  <a:lnTo>
                    <a:pt x="537246" y="0"/>
                  </a:lnTo>
                  <a:lnTo>
                    <a:pt x="537246" y="278162"/>
                  </a:lnTo>
                  <a:lnTo>
                    <a:pt x="0" y="278162"/>
                  </a:lnTo>
                  <a:lnTo>
                    <a:pt x="0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10800" tIns="10800" rIns="10800" bIns="3924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fr-FR" sz="17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V2</a:t>
              </a:r>
              <a:endParaRPr lang="fr-FR" sz="1700" b="0" strike="noStrike" spc="-1">
                <a:latin typeface="Arial"/>
              </a:endParaRPr>
            </a:p>
          </p:txBody>
        </p:sp>
        <p:sp>
          <p:nvSpPr>
            <p:cNvPr id="350" name="CustomShape 17"/>
            <p:cNvSpPr/>
            <p:nvPr/>
          </p:nvSpPr>
          <p:spPr>
            <a:xfrm>
              <a:off x="2723040" y="3598200"/>
              <a:ext cx="536760" cy="277920"/>
            </a:xfrm>
            <a:custGeom>
              <a:avLst/>
              <a:gdLst/>
              <a:ahLst/>
              <a:cxnLst/>
              <a:rect l="l" t="t" r="r" b="b"/>
              <a:pathLst>
                <a:path w="537246" h="278162">
                  <a:moveTo>
                    <a:pt x="0" y="0"/>
                  </a:moveTo>
                  <a:lnTo>
                    <a:pt x="537246" y="0"/>
                  </a:lnTo>
                  <a:lnTo>
                    <a:pt x="537246" y="278162"/>
                  </a:lnTo>
                  <a:lnTo>
                    <a:pt x="0" y="278162"/>
                  </a:lnTo>
                  <a:lnTo>
                    <a:pt x="0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10800" tIns="10800" rIns="10800" bIns="3924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fr-FR" sz="17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V4</a:t>
              </a:r>
              <a:endParaRPr lang="fr-FR" sz="1700" b="0" strike="noStrike" spc="-1">
                <a:latin typeface="Arial"/>
              </a:endParaRPr>
            </a:p>
          </p:txBody>
        </p:sp>
        <p:sp>
          <p:nvSpPr>
            <p:cNvPr id="351" name="CustomShape 18"/>
            <p:cNvSpPr/>
            <p:nvPr/>
          </p:nvSpPr>
          <p:spPr>
            <a:xfrm>
              <a:off x="3804480" y="3159360"/>
              <a:ext cx="536760" cy="277920"/>
            </a:xfrm>
            <a:custGeom>
              <a:avLst/>
              <a:gdLst/>
              <a:ahLst/>
              <a:cxnLst/>
              <a:rect l="l" t="t" r="r" b="b"/>
              <a:pathLst>
                <a:path w="537246" h="278162">
                  <a:moveTo>
                    <a:pt x="0" y="0"/>
                  </a:moveTo>
                  <a:lnTo>
                    <a:pt x="537246" y="0"/>
                  </a:lnTo>
                  <a:lnTo>
                    <a:pt x="537246" y="278162"/>
                  </a:lnTo>
                  <a:lnTo>
                    <a:pt x="0" y="278162"/>
                  </a:lnTo>
                  <a:lnTo>
                    <a:pt x="0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10800" tIns="10800" rIns="10800" bIns="3924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fr-FR" sz="17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V3</a:t>
              </a:r>
              <a:endParaRPr lang="fr-FR" sz="1700" b="0" strike="noStrike" spc="-1">
                <a:latin typeface="Arial"/>
              </a:endParaRPr>
            </a:p>
          </p:txBody>
        </p:sp>
      </p:grpSp>
      <p:sp>
        <p:nvSpPr>
          <p:cNvPr id="352" name="CustomShape 19"/>
          <p:cNvSpPr/>
          <p:nvPr/>
        </p:nvSpPr>
        <p:spPr>
          <a:xfrm>
            <a:off x="5249700" y="4365104"/>
            <a:ext cx="649800" cy="1034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355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356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59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60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2526480" y="861120"/>
            <a:ext cx="5866560" cy="10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III – PLUI Versionning Manager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3" name="Picture 2"/>
          <p:cNvPicPr/>
          <p:nvPr/>
        </p:nvPicPr>
        <p:blipFill>
          <a:blip r:embed="rId4"/>
          <a:stretch/>
        </p:blipFill>
        <p:spPr>
          <a:xfrm>
            <a:off x="2526480" y="1958760"/>
            <a:ext cx="6146640" cy="448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366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367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70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71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72" name="CustomShape 7"/>
          <p:cNvSpPr/>
          <p:nvPr/>
        </p:nvSpPr>
        <p:spPr>
          <a:xfrm>
            <a:off x="2526480" y="861120"/>
            <a:ext cx="5866560" cy="55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III – PLUI Versionning Manager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 des fonctionnalités 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Gérer des projets :</a:t>
            </a:r>
            <a:endParaRPr lang="fr-FR" sz="1800" b="0" strike="noStrike" spc="-1"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Initialiser, dupliquer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Gérer des versions :</a:t>
            </a:r>
            <a:endParaRPr lang="fr-FR" sz="1800" b="0" strike="noStrike" spc="-1"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Initialiser, dupliquer, figer, supprimer, valider, afficher, afficher la version mère…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Gérer des réunions :</a:t>
            </a:r>
            <a:endParaRPr lang="fr-FR" sz="1800" b="0" strike="noStrike" spc="-1"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Créer, affecter des versions, gérer le statut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373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376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377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80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81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82" name="CustomShape 7"/>
          <p:cNvSpPr/>
          <p:nvPr/>
        </p:nvSpPr>
        <p:spPr>
          <a:xfrm>
            <a:off x="2526480" y="861120"/>
            <a:ext cx="5866560" cy="57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IV – PLUI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Versionning</a:t>
            </a: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Viewer</a:t>
            </a: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Porter à connaissance …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Version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simplifiée 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du manager :</a:t>
            </a:r>
            <a:endParaRPr lang="fr-FR" sz="20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Action unique : afficher les versions</a:t>
            </a:r>
            <a:endParaRPr lang="fr-FR" sz="20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Diminution du nombre de couches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383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9"/>
          <p:cNvSpPr/>
          <p:nvPr/>
        </p:nvSpPr>
        <p:spPr>
          <a:xfrm>
            <a:off x="2526480" y="1267200"/>
            <a:ext cx="58665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5" name="Picture 2"/>
          <p:cNvPicPr/>
          <p:nvPr/>
        </p:nvPicPr>
        <p:blipFill>
          <a:blip r:embed="rId4"/>
          <a:stretch/>
        </p:blipFill>
        <p:spPr>
          <a:xfrm>
            <a:off x="5004000" y="3998160"/>
            <a:ext cx="3389040" cy="233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388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389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392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393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394" name="CustomShape 7"/>
          <p:cNvSpPr/>
          <p:nvPr/>
        </p:nvSpPr>
        <p:spPr>
          <a:xfrm>
            <a:off x="2526480" y="861120"/>
            <a:ext cx="5866560" cy="54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V – PLUI Versionning web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Porter à connaissance autrement …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395" name="CustomShape 8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9"/>
          <p:cNvSpPr/>
          <p:nvPr/>
        </p:nvSpPr>
        <p:spPr>
          <a:xfrm>
            <a:off x="2526480" y="1267200"/>
            <a:ext cx="58665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0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8" name="Image 2"/>
          <p:cNvPicPr/>
          <p:nvPr/>
        </p:nvPicPr>
        <p:blipFill>
          <a:blip r:embed="rId4"/>
          <a:stretch/>
        </p:blipFill>
        <p:spPr>
          <a:xfrm>
            <a:off x="6595920" y="6013440"/>
            <a:ext cx="2275920" cy="598680"/>
          </a:xfrm>
          <a:prstGeom prst="rect">
            <a:avLst/>
          </a:prstGeom>
          <a:ln>
            <a:noFill/>
          </a:ln>
        </p:spPr>
      </p:pic>
      <p:pic>
        <p:nvPicPr>
          <p:cNvPr id="399" name="Picture 2"/>
          <p:cNvPicPr/>
          <p:nvPr/>
        </p:nvPicPr>
        <p:blipFill>
          <a:blip r:embed="rId5"/>
          <a:stretch/>
        </p:blipFill>
        <p:spPr>
          <a:xfrm>
            <a:off x="2340000" y="1780920"/>
            <a:ext cx="6686280" cy="507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402" name="Shape 241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403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5"/>
          <p:cNvSpPr/>
          <p:nvPr/>
        </p:nvSpPr>
        <p:spPr>
          <a:xfrm>
            <a:off x="64080" y="3650400"/>
            <a:ext cx="2157840" cy="16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406" name="Shape 245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320"/>
          </a:xfrm>
          <a:prstGeom prst="rect">
            <a:avLst/>
          </a:prstGeom>
          <a:ln>
            <a:noFill/>
          </a:ln>
        </p:spPr>
      </p:pic>
      <p:sp>
        <p:nvSpPr>
          <p:cNvPr id="407" name="CustomShape 6"/>
          <p:cNvSpPr/>
          <p:nvPr/>
        </p:nvSpPr>
        <p:spPr>
          <a:xfrm>
            <a:off x="100800" y="1314360"/>
            <a:ext cx="1887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408" name="CustomShape 7"/>
          <p:cNvSpPr/>
          <p:nvPr/>
        </p:nvSpPr>
        <p:spPr>
          <a:xfrm>
            <a:off x="2526480" y="861120"/>
            <a:ext cx="5866560" cy="7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fr-FR" sz="36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Introduction des grands cycles de numérisation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Etude de faisabilité de passage 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en </a:t>
            </a:r>
            <a:r>
              <a:rPr lang="fr-FR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plugin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fr-FR" sz="20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Portabilité QGIS 3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Partage de l’outil et généralisation d’usage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Amélioration de l’ergonomie 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409" name="CustomShape 8"/>
          <p:cNvSpPr/>
          <p:nvPr/>
        </p:nvSpPr>
        <p:spPr>
          <a:xfrm>
            <a:off x="5146200" y="4154760"/>
            <a:ext cx="9637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0" name="Picture 6"/>
          <p:cNvPicPr/>
          <p:nvPr/>
        </p:nvPicPr>
        <p:blipFill>
          <a:blip r:embed="rId4"/>
          <a:stretch/>
        </p:blipFill>
        <p:spPr>
          <a:xfrm>
            <a:off x="7416000" y="4691160"/>
            <a:ext cx="1140840" cy="1140840"/>
          </a:xfrm>
          <a:prstGeom prst="rect">
            <a:avLst/>
          </a:prstGeom>
          <a:ln>
            <a:noFill/>
          </a:ln>
        </p:spPr>
      </p:pic>
      <p:pic>
        <p:nvPicPr>
          <p:cNvPr id="411" name="Picture 4"/>
          <p:cNvPicPr/>
          <p:nvPr/>
        </p:nvPicPr>
        <p:blipFill>
          <a:blip r:embed="rId5"/>
          <a:stretch/>
        </p:blipFill>
        <p:spPr>
          <a:xfrm>
            <a:off x="2406960" y="4608360"/>
            <a:ext cx="1480680" cy="1295640"/>
          </a:xfrm>
          <a:prstGeom prst="rect">
            <a:avLst/>
          </a:prstGeom>
          <a:ln>
            <a:noFill/>
          </a:ln>
        </p:spPr>
      </p:pic>
      <p:pic>
        <p:nvPicPr>
          <p:cNvPr id="412" name="Picture 8"/>
          <p:cNvPicPr/>
          <p:nvPr/>
        </p:nvPicPr>
        <p:blipFill>
          <a:blip r:embed="rId6"/>
          <a:stretch/>
        </p:blipFill>
        <p:spPr>
          <a:xfrm>
            <a:off x="4824000" y="4536000"/>
            <a:ext cx="1205640" cy="137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415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416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4"/>
          <p:cNvSpPr/>
          <p:nvPr/>
        </p:nvSpPr>
        <p:spPr>
          <a:xfrm>
            <a:off x="70920" y="3615840"/>
            <a:ext cx="2157840" cy="17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418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419" name="CustomShape 5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420" name="CustomShape 6"/>
          <p:cNvSpPr/>
          <p:nvPr/>
        </p:nvSpPr>
        <p:spPr>
          <a:xfrm>
            <a:off x="2526480" y="861120"/>
            <a:ext cx="5866560" cy="56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Numérisation d’un PLUI en cours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Inspiration de Git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Exploration du développement « épais »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Versionning + Réunion = traçabilité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421" name="CustomShape 7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8"/>
          <p:cNvSpPr/>
          <p:nvPr/>
        </p:nvSpPr>
        <p:spPr>
          <a:xfrm>
            <a:off x="2526480" y="1267200"/>
            <a:ext cx="5866560" cy="546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425" name="Shape 158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426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4"/>
          <p:cNvSpPr/>
          <p:nvPr/>
        </p:nvSpPr>
        <p:spPr>
          <a:xfrm>
            <a:off x="70920" y="3615840"/>
            <a:ext cx="2157840" cy="15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428" name="Shape 162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429" name="CustomShape 5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430" name="CustomShape 6"/>
          <p:cNvSpPr/>
          <p:nvPr/>
        </p:nvSpPr>
        <p:spPr>
          <a:xfrm>
            <a:off x="2526480" y="861120"/>
            <a:ext cx="5866560" cy="54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Contribution QGIS :</a:t>
            </a: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pg_service (correction pour la gestion des styles en base et plugin cadastre)</a:t>
            </a: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Limite du composeur d’impression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En chiffres : </a:t>
            </a: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3 « développeurs / contributeurs »</a:t>
            </a: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2 ans de travail conjoint AURG – GAM</a:t>
            </a: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1 outil de numérisation adapté au PLUi</a:t>
            </a: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52 fonctions, 39 tables, 69 vues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431" name="CustomShape 7"/>
          <p:cNvSpPr/>
          <p:nvPr/>
        </p:nvSpPr>
        <p:spPr>
          <a:xfrm>
            <a:off x="11617200" y="479808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8"/>
          <p:cNvSpPr/>
          <p:nvPr/>
        </p:nvSpPr>
        <p:spPr>
          <a:xfrm>
            <a:off x="2526480" y="1267200"/>
            <a:ext cx="58665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04" name="Shape 113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8" name="Shape 117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09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2526480" y="861120"/>
            <a:ext cx="58665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 - Contexte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2615400" y="1314360"/>
            <a:ext cx="6177960" cy="19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Picture 2"/>
          <p:cNvPicPr/>
          <p:nvPr/>
        </p:nvPicPr>
        <p:blipFill>
          <a:blip r:embed="rId4"/>
          <a:stretch/>
        </p:blipFill>
        <p:spPr>
          <a:xfrm>
            <a:off x="3809880" y="1416240"/>
            <a:ext cx="4033440" cy="502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435" name="Shape 257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436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5"/>
          <p:cNvSpPr/>
          <p:nvPr/>
        </p:nvSpPr>
        <p:spPr>
          <a:xfrm>
            <a:off x="64080" y="3650400"/>
            <a:ext cx="2157840" cy="17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439" name="Shape 261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320"/>
          </a:xfrm>
          <a:prstGeom prst="rect">
            <a:avLst/>
          </a:prstGeom>
          <a:ln>
            <a:noFill/>
          </a:ln>
        </p:spPr>
      </p:pic>
      <p:sp>
        <p:nvSpPr>
          <p:cNvPr id="440" name="CustomShape 6"/>
          <p:cNvSpPr/>
          <p:nvPr/>
        </p:nvSpPr>
        <p:spPr>
          <a:xfrm>
            <a:off x="100800" y="1314360"/>
            <a:ext cx="1887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2526480" y="861120"/>
            <a:ext cx="5866560" cy="7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Merci de votre attention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Remerciements : 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Bruno DEFRANCE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Eric VINOUZE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Oslandia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2687040" y="1960560"/>
            <a:ext cx="6177960" cy="19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9"/>
          <p:cNvSpPr/>
          <p:nvPr/>
        </p:nvSpPr>
        <p:spPr>
          <a:xfrm>
            <a:off x="3214080" y="5290920"/>
            <a:ext cx="4721040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Anh Tam VO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anh-tam.vo@lametro.fr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SIT – Grenoble Alpes Métropole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444" name="Image 1"/>
          <p:cNvPicPr/>
          <p:nvPr/>
        </p:nvPicPr>
        <p:blipFill>
          <a:blip r:embed="rId5"/>
          <a:stretch/>
        </p:blipFill>
        <p:spPr>
          <a:xfrm>
            <a:off x="4362840" y="2998080"/>
            <a:ext cx="2423520" cy="206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15" name="Shape 113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19" name="Shape 117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2526480" y="861120"/>
            <a:ext cx="5866560" cy="14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 – Contexte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Grenoble Alpes Métropole 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ystème d’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nformation 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erritorial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2615400" y="1314360"/>
            <a:ext cx="6177960" cy="19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Picture 4"/>
          <p:cNvPicPr/>
          <p:nvPr/>
        </p:nvPicPr>
        <p:blipFill>
          <a:blip r:embed="rId4"/>
          <a:stretch/>
        </p:blipFill>
        <p:spPr>
          <a:xfrm>
            <a:off x="7056360" y="4554720"/>
            <a:ext cx="1667160" cy="1868040"/>
          </a:xfrm>
          <a:prstGeom prst="rect">
            <a:avLst/>
          </a:prstGeom>
          <a:ln>
            <a:noFill/>
          </a:ln>
        </p:spPr>
      </p:pic>
      <p:sp>
        <p:nvSpPr>
          <p:cNvPr id="124" name="CustomShape 9"/>
          <p:cNvSpPr/>
          <p:nvPr/>
        </p:nvSpPr>
        <p:spPr>
          <a:xfrm>
            <a:off x="2341440" y="2059200"/>
            <a:ext cx="4570200" cy="42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Un SIT composé de :</a:t>
            </a:r>
            <a:endParaRPr lang="fr-FR" sz="1800" b="0" strike="noStrike" spc="-1" dirty="0">
              <a:latin typeface="Arial"/>
            </a:endParaRPr>
          </a:p>
          <a:p>
            <a:pPr marL="457200" indent="-340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Données </a:t>
            </a:r>
            <a:endParaRPr lang="fr-FR" sz="1800" b="0" strike="noStrike" spc="-1" dirty="0">
              <a:latin typeface="Arial"/>
            </a:endParaRPr>
          </a:p>
          <a:p>
            <a:pPr marL="457200" indent="-340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Applications </a:t>
            </a:r>
            <a:endParaRPr lang="fr-FR" sz="1800" b="0" strike="noStrike" spc="-1" dirty="0">
              <a:latin typeface="Arial"/>
            </a:endParaRPr>
          </a:p>
          <a:p>
            <a:pPr marL="457200" indent="-340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Ressources humaines, compétences, connaissances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8 Agents :</a:t>
            </a:r>
            <a:endParaRPr lang="fr-FR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Responsable de service</a:t>
            </a:r>
            <a:endParaRPr lang="fr-FR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Chargé de projets</a:t>
            </a:r>
            <a:endParaRPr lang="fr-FR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Administrateur du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Webcarto</a:t>
            </a:r>
            <a:endParaRPr lang="fr-FR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 Administrateurs de bases de données</a:t>
            </a:r>
            <a:endParaRPr lang="fr-FR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Chargé du référentiel cartographique</a:t>
            </a:r>
            <a:endParaRPr lang="fr-FR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Administrateurs Fonctionnel et Observation (Administration du droit du sol)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27" name="Shape 113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31" name="Shape 117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32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2526480" y="861120"/>
            <a:ext cx="5866560" cy="57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 – Contexte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L’Agence d’Urbanisme de la Région Grenobloise</a:t>
            </a: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fr-FR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 </a:t>
            </a:r>
            <a:r>
              <a:rPr lang="fr-FR" sz="16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L’Agence est un organisme associatif sous pilotage politique partenarial, qui fédère diverses collectivités territoriales et leur fait bénéficier de services et connaissances </a:t>
            </a:r>
            <a:r>
              <a:rPr lang="fr-FR" sz="1600" b="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mutualisés[…]»</a:t>
            </a:r>
            <a:endParaRPr lang="fr-FR" sz="16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fr-FR" sz="16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source : aurg.org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600" b="0" strike="noStrike" spc="-1" dirty="0" smtClean="0"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600" spc="-1" dirty="0" smtClean="0">
                <a:latin typeface="Arial"/>
              </a:rPr>
              <a:t>Etude expertise (urbanisme, déplacement, économie …)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600" spc="-1" dirty="0" smtClean="0">
                <a:latin typeface="Arial"/>
              </a:rPr>
              <a:t>Animation observatoire (commerces, copropriétés…)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600" spc="-1" dirty="0" smtClean="0">
                <a:latin typeface="Arial"/>
              </a:rPr>
              <a:t>Accompagnement des collectivités, parcs nationaux ..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2615400" y="1314360"/>
            <a:ext cx="6177960" cy="19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Picture 2"/>
          <p:cNvPicPr/>
          <p:nvPr/>
        </p:nvPicPr>
        <p:blipFill>
          <a:blip r:embed="rId4"/>
          <a:stretch/>
        </p:blipFill>
        <p:spPr>
          <a:xfrm>
            <a:off x="5936400" y="5152320"/>
            <a:ext cx="2857320" cy="142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38" name="Shape 113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42" name="Shape 117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43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2526480" y="861120"/>
            <a:ext cx="5866560" cy="53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 – Contexte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 Local d’Urbanisme Intercommunal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« Le Plan local d’urbanisme intercommunal (PLUi) a pour objectif de définir le projet d’aménagement et de développement durables du territoire pour les années à venir et de le décliner en règles de constructibilité et d'occupation des sols.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Pour cela, il fixe :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Les règles précises de construction par zone (à respecter dans les permis : hauteur maximum, alignement des façades…)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Des intentions d’aménagement sur des secteurs à enjeux.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Élaboré à l'échelle des 49 communes de la Métropole, ce futur Plan Local d'Urbanisme Intercommunal (PLUI) remplacera à terme les différents documents d’urbanisme existants. Les documents d’urbanisme communaux resteront en vigueur jusqu’à l’approbation du PLU Intercommunal. »</a:t>
            </a:r>
            <a:endParaRPr lang="fr-FR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fr-FR" sz="105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Source : lametro.fr</a:t>
            </a:r>
            <a:endParaRPr lang="fr-FR" sz="105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38" name="Shape 113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42" name="Shape 117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43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2526480" y="861120"/>
            <a:ext cx="5866560" cy="53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 – Contexte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Plan Local d’Urbanisme Intercommunal</a:t>
            </a:r>
            <a:endParaRPr lang="fr-F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 smtClean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 smtClean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 smtClean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 smtClean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 smtClean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 smtClean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 dirty="0" smtClean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spc="-1" dirty="0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fr-FR" sz="1400" b="0" i="1" strike="noStrike" spc="-1" dirty="0" smtClean="0">
                <a:latin typeface="Arial"/>
              </a:rPr>
              <a:t>Calendrier prévisionnel du </a:t>
            </a:r>
            <a:r>
              <a:rPr lang="fr-FR" sz="1400" b="0" i="1" strike="noStrike" spc="-1" dirty="0" err="1" smtClean="0">
                <a:latin typeface="Arial"/>
              </a:rPr>
              <a:t>PLUi</a:t>
            </a:r>
            <a:endParaRPr lang="fr-FR" sz="1400" b="0" i="1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46" y="1966541"/>
            <a:ext cx="6853123" cy="35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298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47" name="Shape 113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51" name="Shape 117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2526480" y="861120"/>
            <a:ext cx="5866560" cy="53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 – Contexte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« Pouvoir tracer l’ensemble des travaux produits et les décisions associées »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fr-F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B.MAGNIER directeur de projet PLUi Grenoble Alpes Métropole, 2016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" y="0"/>
            <a:ext cx="2157840" cy="6855840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181800" y="861120"/>
            <a:ext cx="21578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GRENOBLE-ALPES MÉTROPOLE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56" name="Shape 113"/>
          <p:cNvPicPr/>
          <p:nvPr/>
        </p:nvPicPr>
        <p:blipFill>
          <a:blip r:embed="rId2"/>
          <a:stretch/>
        </p:blipFill>
        <p:spPr>
          <a:xfrm>
            <a:off x="116640" y="135360"/>
            <a:ext cx="537120" cy="52164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188280" y="1056960"/>
            <a:ext cx="22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3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2526480" y="606960"/>
            <a:ext cx="60962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5"/>
          <p:cNvSpPr/>
          <p:nvPr/>
        </p:nvSpPr>
        <p:spPr>
          <a:xfrm>
            <a:off x="70920" y="3615840"/>
            <a:ext cx="2157840" cy="5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Sommaire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Contexte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Architecture technique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Manager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Versionning Viewer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PLUI Viewer web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Evolutions à venir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Résumé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60" name="Shape 117"/>
          <p:cNvPicPr/>
          <p:nvPr/>
        </p:nvPicPr>
        <p:blipFill>
          <a:blip r:embed="rId3"/>
          <a:stretch/>
        </p:blipFill>
        <p:spPr>
          <a:xfrm>
            <a:off x="729000" y="5752440"/>
            <a:ext cx="1107360" cy="85968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00800" y="1314360"/>
            <a:ext cx="188676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14 décembre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Arial"/>
              </a:rPr>
              <a:t>Journées QGIS 2018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PLUI Versionning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2526480" y="861120"/>
            <a:ext cx="5866560" cy="53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rial"/>
                <a:ea typeface="Arial"/>
              </a:rPr>
              <a:t>I – Contexte</a:t>
            </a:r>
            <a:endParaRPr lang="fr-FR" sz="36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 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permet d’avoir une validation finale sur une seule version validée. Permet de découper le territoire (communes) et/ou une thématique.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Version : 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correspond à une proposition présentable (ou non) à une réunion soumise à une décision technique ou politique d’être retenue.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Arial"/>
              </a:rPr>
              <a:t>Réunion : 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étape de maintien, de validation ou de rejet d’une version pour un projet 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Cycle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Arial"/>
              </a:rPr>
              <a:t> : numérisation d’ensemble d’un PLUi marquant une étape majeur (arrêté, approbation…)	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1399</Words>
  <Application>Microsoft Office PowerPoint</Application>
  <PresentationFormat>Affichage à l'écran (4:3)</PresentationFormat>
  <Paragraphs>676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Anh-Tam Vo</dc:creator>
  <dc:description/>
  <cp:lastModifiedBy>Anh-Tam Vo</cp:lastModifiedBy>
  <cp:revision>162</cp:revision>
  <dcterms:modified xsi:type="dcterms:W3CDTF">2018-12-12T13:58:37Z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