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0" r:id="rId5"/>
    <p:sldId id="272" r:id="rId6"/>
    <p:sldId id="258" r:id="rId7"/>
    <p:sldId id="262" r:id="rId8"/>
    <p:sldId id="264" r:id="rId9"/>
    <p:sldId id="261" r:id="rId10"/>
    <p:sldId id="268" r:id="rId11"/>
    <p:sldId id="260" r:id="rId12"/>
    <p:sldId id="273" r:id="rId13"/>
    <p:sldId id="274" r:id="rId14"/>
    <p:sldId id="275" r:id="rId15"/>
    <p:sldId id="263" r:id="rId16"/>
    <p:sldId id="257" r:id="rId17"/>
    <p:sldId id="267" r:id="rId18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B26C-775F-40D2-9EB0-47E05E1AB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41B37-AF78-4DC2-8E41-ABAAE7CE7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39C0-7DC5-4360-A3B8-42E01AA8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7B8-46D9-4093-AB61-F566396FE93C}" type="datetimeFigureOut">
              <a:rPr lang="en-SI" smtClean="0"/>
              <a:t>23/10/2018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DBC7-0938-4B1A-AE7A-FBC07615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02E5-D818-4C2B-A8A8-0C40C2C7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F779-48FE-4052-8D11-880B7AF2C39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3845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A2FB-035F-4E22-90A8-41386346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8C73D-B0C0-45E6-8D38-D4232C0A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2800-1FF3-4078-A538-6CC348CD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7B8-46D9-4093-AB61-F566396FE93C}" type="datetimeFigureOut">
              <a:rPr lang="en-SI" smtClean="0"/>
              <a:t>23/10/2018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77109-5F14-4EE7-A719-723A371F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52CB1-1F1F-43D0-A8BA-A574BA2E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F779-48FE-4052-8D11-880B7AF2C39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8184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3F0EE-2821-42F3-810F-088841FA0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B1CC8-2437-423F-B4D8-19E345B4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0061-CCA6-47C9-A6FE-DF33713F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7B8-46D9-4093-AB61-F566396FE93C}" type="datetimeFigureOut">
              <a:rPr lang="en-SI" smtClean="0"/>
              <a:t>23/10/2018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39B5-A5B5-4D97-8FF6-31CBBD7C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C36A-7510-4B09-B6F6-889565AF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F779-48FE-4052-8D11-880B7AF2C39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98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D895-C3B6-439A-880E-35A3A587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13F8-2F73-4AE4-ABDC-140A19CE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6047-2324-4DF9-B025-ADDF35C1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7B8-46D9-4093-AB61-F566396FE93C}" type="datetimeFigureOut">
              <a:rPr lang="en-SI" smtClean="0"/>
              <a:t>23/10/2018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EE993-BF02-4494-8AD3-82008732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397B-3AA6-4917-ADCB-D2F00505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F779-48FE-4052-8D11-880B7AF2C39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2086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D252-A053-4B02-BF1E-64B19565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08CFA-569D-4BA5-BA60-6A99C1CC1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F10A-7BBB-46B4-A949-2579C3F7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7B8-46D9-4093-AB61-F566396FE93C}" type="datetimeFigureOut">
              <a:rPr lang="en-SI" smtClean="0"/>
              <a:t>23/10/2018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91CA2-2237-4215-915B-86BF71A3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BA105-8E0E-441C-A4C1-5BFC33F7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F779-48FE-4052-8D11-880B7AF2C39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2625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3C49-5E10-4238-B37A-805DC4DB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6FF3-CFE0-4292-91D7-00D159BD7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77EE8-3E87-4923-817B-79DA9B9FC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315B7-61C9-4048-B7BF-BED0A4DE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7B8-46D9-4093-AB61-F566396FE93C}" type="datetimeFigureOut">
              <a:rPr lang="en-SI" smtClean="0"/>
              <a:t>23/10/2018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15214-3B78-469F-88D7-32BFAFCF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A523-0FC2-471D-A220-20E22939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F779-48FE-4052-8D11-880B7AF2C39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0502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ED76-58BD-4524-AEC7-FFF4DC26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4059F-F4EB-494B-A8EF-002CF0D12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D3312-CEBC-40EE-A6FB-038AAC241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5E87C-74E3-4526-B9A3-0718ABE5C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58D77-4295-4B6A-9EF6-546A33C29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F82B9-CB2C-4557-A39F-28855A2B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7B8-46D9-4093-AB61-F566396FE93C}" type="datetimeFigureOut">
              <a:rPr lang="en-SI" smtClean="0"/>
              <a:t>23/10/2018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DA911-D6DA-4FD7-8418-0C82A22F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D5F24-0C21-4CA1-8045-AD7328A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F779-48FE-4052-8D11-880B7AF2C39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683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85A3-0E82-4A85-89CB-EDA3671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3B9B9-1E41-4686-AA6F-3730518C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7B8-46D9-4093-AB61-F566396FE93C}" type="datetimeFigureOut">
              <a:rPr lang="en-SI" smtClean="0"/>
              <a:t>23/10/2018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D97B5-481C-48AC-81BC-4BDA7995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0EF24-6BD5-4EC6-A621-9E74532B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F779-48FE-4052-8D11-880B7AF2C39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06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8F778-4A30-482D-85EA-F8448B35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7B8-46D9-4093-AB61-F566396FE93C}" type="datetimeFigureOut">
              <a:rPr lang="en-SI" smtClean="0"/>
              <a:t>23/10/2018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88F19-0B18-4091-8A57-341876CE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513B6-0D55-4C2B-9ECD-0834E44E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F779-48FE-4052-8D11-880B7AF2C39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4868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527B-6F2D-4A91-A38E-47967166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0579-39CA-4294-8714-F6CFFFF1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93FB3-2FC2-488C-B32A-1728736EA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2A48-E0EB-4C1A-A37E-15D9C312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7B8-46D9-4093-AB61-F566396FE93C}" type="datetimeFigureOut">
              <a:rPr lang="en-SI" smtClean="0"/>
              <a:t>23/10/2018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C0E1-DACF-4FC5-B27D-82BD210E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2527-50C2-4B50-BB5C-ECF8537E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F779-48FE-4052-8D11-880B7AF2C39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1112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0C92-5327-44C9-AE3C-74897DA5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6C09E-9590-4CA4-9EE2-9B23245E1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6F599-4ACE-4957-8933-8A7D74DA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269BA-6D59-452A-A43C-193429D7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7B8-46D9-4093-AB61-F566396FE93C}" type="datetimeFigureOut">
              <a:rPr lang="en-SI" smtClean="0"/>
              <a:t>23/10/2018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AA551-2445-4CBA-A7C6-8CD7F1B7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5D40F-A991-47B0-9140-8C1CDF0A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F779-48FE-4052-8D11-880B7AF2C39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7721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26A6B-CEDE-48B1-B890-A32C9F04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CCC11-B0F4-4693-9252-3118F8F9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F38C1-7004-45B0-8EE8-009FB9029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17B8-46D9-4093-AB61-F566396FE93C}" type="datetimeFigureOut">
              <a:rPr lang="en-SI" smtClean="0"/>
              <a:t>23/10/2018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1447-1A95-406F-83C5-00949C3AC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409F-EB0C-42D0-B86B-368238F42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F779-48FE-4052-8D11-880B7AF2C39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4269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psg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wiki.deltares.nl/display/OET/Python+convert+coordinat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-prostor.gov.si/zbirke-prostorskih-podatkov/drzavni-koordinatni-sistem/transformacija-v-novi-koordinatni-sistem/#tab2-117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-prostor.gov.si/zbirke-prostorskih-podatkov/drzavni-koordinatni-sistem/horizontalni-drzavni-koordinatni-sistem-d96tm/#tab6-102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www.researchgate.net/publication/228757515_A_NOTE_ON_THE_BURSA-WOLF_AND_MOLODENSKY-BADEKAS_TRANSFORMAT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0B0B-10FB-4ACB-BB7C-F2D76908D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1625"/>
          </a:xfrm>
        </p:spPr>
        <p:txBody>
          <a:bodyPr>
            <a:normAutofit/>
          </a:bodyPr>
          <a:lstStyle/>
          <a:p>
            <a:r>
              <a:rPr lang="sl-SI" dirty="0"/>
              <a:t>Datum Transformations</a:t>
            </a:r>
            <a:br>
              <a:rPr lang="sl-SI" dirty="0"/>
            </a:br>
            <a:r>
              <a:rPr lang="sl-SI" sz="4800" dirty="0"/>
              <a:t>in Qgis</a:t>
            </a:r>
            <a:br>
              <a:rPr lang="sl-SI" sz="4800" dirty="0"/>
            </a:br>
            <a:br>
              <a:rPr lang="sl-SI" dirty="0"/>
            </a:br>
            <a:r>
              <a:rPr lang="sl-SI" sz="3200" dirty="0"/>
              <a:t>@GeoDev #5    </a:t>
            </a:r>
            <a:endParaRPr lang="en-SI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55FE6-2951-4396-9DDF-F7C229565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2588"/>
            <a:ext cx="9144000" cy="1655762"/>
          </a:xfrm>
        </p:spPr>
        <p:txBody>
          <a:bodyPr/>
          <a:lstStyle/>
          <a:p>
            <a:r>
              <a:rPr lang="sl-SI" dirty="0"/>
              <a:t>Anja Vrecko</a:t>
            </a:r>
          </a:p>
          <a:p>
            <a:r>
              <a:rPr lang="sl-SI" dirty="0"/>
              <a:t>anja.vrecko@sinergise.com</a:t>
            </a:r>
            <a:endParaRPr lang="en-SI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E45BA88-A044-488E-9235-E59EB908CA00}"/>
              </a:ext>
            </a:extLst>
          </p:cNvPr>
          <p:cNvSpPr/>
          <p:nvPr/>
        </p:nvSpPr>
        <p:spPr>
          <a:xfrm>
            <a:off x="885825" y="2981325"/>
            <a:ext cx="990600" cy="685800"/>
          </a:xfrm>
          <a:prstGeom prst="flowChartConnector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793584-894D-4E6A-AAC6-E4B6CBA2BC48}"/>
              </a:ext>
            </a:extLst>
          </p:cNvPr>
          <p:cNvSpPr/>
          <p:nvPr/>
        </p:nvSpPr>
        <p:spPr>
          <a:xfrm rot="21015278">
            <a:off x="1876425" y="4514850"/>
            <a:ext cx="1314450" cy="7524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4676780-1160-4EF4-B860-C9695296056E}"/>
              </a:ext>
            </a:extLst>
          </p:cNvPr>
          <p:cNvSpPr/>
          <p:nvPr/>
        </p:nvSpPr>
        <p:spPr>
          <a:xfrm rot="8869743">
            <a:off x="1708433" y="3698876"/>
            <a:ext cx="333417" cy="788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8062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30B0-CECE-4B6A-B144-E2176378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>
            <a:normAutofit/>
          </a:bodyPr>
          <a:lstStyle/>
          <a:p>
            <a:r>
              <a:rPr lang="sl-SI" dirty="0"/>
              <a:t>How all the theory is implemented (in Qgis)</a:t>
            </a:r>
          </a:p>
          <a:p>
            <a:endParaRPr lang="sl-SI" dirty="0"/>
          </a:p>
          <a:p>
            <a:r>
              <a:rPr lang="sl-SI" dirty="0"/>
              <a:t>CRSs have „default“ transformations (TOWGS84)</a:t>
            </a:r>
          </a:p>
          <a:p>
            <a:endParaRPr lang="sl-SI" dirty="0"/>
          </a:p>
          <a:p>
            <a:r>
              <a:rPr lang="sl-SI" dirty="0"/>
              <a:t>How to control transformations in Qgis</a:t>
            </a:r>
          </a:p>
          <a:p>
            <a:pPr marL="0" indent="0">
              <a:buNone/>
            </a:pPr>
            <a:endParaRPr lang="en-SI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31CAF-466A-414A-89C5-7EE06E07A890}"/>
              </a:ext>
            </a:extLst>
          </p:cNvPr>
          <p:cNvSpPr/>
          <p:nvPr/>
        </p:nvSpPr>
        <p:spPr>
          <a:xfrm>
            <a:off x="838200" y="311705"/>
            <a:ext cx="10325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sz="4000" dirty="0"/>
              <a:t>What I didn‘t know:</a:t>
            </a:r>
            <a:endParaRPr lang="en-SI" sz="4000" dirty="0"/>
          </a:p>
        </p:txBody>
      </p:sp>
    </p:spTree>
    <p:extLst>
      <p:ext uri="{BB962C8B-B14F-4D97-AF65-F5344CB8AC3E}">
        <p14:creationId xmlns:p14="http://schemas.microsoft.com/office/powerpoint/2010/main" val="366635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429D-8FA3-4ADF-ABEA-A781E09A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Tools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B607-802E-4DBB-BD87-FE421CED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55000" lnSpcReduction="20000"/>
          </a:bodyPr>
          <a:lstStyle/>
          <a:p>
            <a:r>
              <a:rPr lang="en-US" sz="3400" b="1" dirty="0"/>
              <a:t>PROJ</a:t>
            </a:r>
            <a:endParaRPr lang="sl-SI" sz="3400" b="1" dirty="0"/>
          </a:p>
          <a:p>
            <a:pPr lvl="1"/>
            <a:r>
              <a:rPr lang="en-US" dirty="0"/>
              <a:t>C:\Program Files\QGIS 3.0\share\</a:t>
            </a:r>
            <a:r>
              <a:rPr lang="en-US" dirty="0" err="1"/>
              <a:t>proj</a:t>
            </a:r>
            <a:r>
              <a:rPr lang="sl-SI" dirty="0"/>
              <a:t>;</a:t>
            </a:r>
          </a:p>
          <a:p>
            <a:pPr lvl="1"/>
            <a:r>
              <a:rPr lang="sl-SI" dirty="0"/>
              <a:t>EPSG</a:t>
            </a:r>
          </a:p>
          <a:p>
            <a:pPr lvl="2"/>
            <a:r>
              <a:rPr lang="sl-SI" dirty="0"/>
              <a:t># Slovenia 1996&lt;4882&gt; +proj=geocent +ellps=GRS80 +units=m +no_defs  &lt;&gt;</a:t>
            </a:r>
          </a:p>
          <a:p>
            <a:pPr lvl="2"/>
            <a:r>
              <a:rPr lang="en-US" dirty="0"/>
              <a:t># Slovenia 1996&lt;4765&gt; +</a:t>
            </a:r>
            <a:r>
              <a:rPr lang="en-US" dirty="0" err="1"/>
              <a:t>proj</a:t>
            </a:r>
            <a:r>
              <a:rPr lang="en-US" dirty="0"/>
              <a:t>=</a:t>
            </a:r>
            <a:r>
              <a:rPr lang="en-US" dirty="0" err="1"/>
              <a:t>longlat</a:t>
            </a:r>
            <a:r>
              <a:rPr lang="en-US" dirty="0"/>
              <a:t> +</a:t>
            </a:r>
            <a:r>
              <a:rPr lang="en-US" dirty="0" err="1"/>
              <a:t>ellps</a:t>
            </a:r>
            <a:r>
              <a:rPr lang="en-US" dirty="0"/>
              <a:t>=GRS80 +towgs84=0,0,0,0,0,0,0 +</a:t>
            </a:r>
            <a:r>
              <a:rPr lang="en-US" dirty="0" err="1"/>
              <a:t>no_defs</a:t>
            </a:r>
            <a:r>
              <a:rPr lang="en-US" dirty="0"/>
              <a:t>  &lt;&gt;</a:t>
            </a:r>
            <a:endParaRPr lang="sl-SI" dirty="0"/>
          </a:p>
          <a:p>
            <a:pPr lvl="2"/>
            <a:r>
              <a:rPr lang="sl-SI" dirty="0"/>
              <a:t># MGI / Slovenia Grid (deprecated)&lt;2170&gt; +proj=tmerc +lat_0=0 +lon_0=15 +k=0.9999 +x_0=500000 +y_0=0 +datum=hermannskogel +units=m +no_defs  &lt;&gt;</a:t>
            </a:r>
          </a:p>
          <a:p>
            <a:pPr lvl="2"/>
            <a:r>
              <a:rPr lang="sl-SI" dirty="0"/>
              <a:t># MGI / Slovene National Grid (deprecated)&lt;3787&gt; +proj=tmerc +lat_0=0 +lon_0=15 +k=0.9999 +x_0=500000 +y_0=-5000000 +datum=hermannskogel +units=m +no_defs  &lt;&gt;</a:t>
            </a:r>
          </a:p>
          <a:p>
            <a:pPr lvl="2"/>
            <a:r>
              <a:rPr lang="sl-SI" sz="2300" b="1" dirty="0"/>
              <a:t># Slovenia 1996 / Slovene National Grid&lt;3794&gt; +proj=tmerc +lat_0=0 +lon_0=15 +k=0.9999 +x_0=500000 +y_0=-5000000 +ellps=GRS80 +towgs84=0,0,0,0,0,0,0 +units=m +no_defs  &lt;&gt;</a:t>
            </a:r>
          </a:p>
          <a:p>
            <a:pPr lvl="2"/>
            <a:r>
              <a:rPr lang="sl-SI" dirty="0"/>
              <a:t># MGI 1901 / Slovenia Grid&lt;3911&gt; +proj=tmerc +lat_0=0 +lon_0=15 +k=0.9999 +x_0=500000 +y_0=0 +ellps=bessel +towgs84=682,-203,480,0,0,0,0 +units=m +no_defs  &lt;&gt;</a:t>
            </a:r>
          </a:p>
          <a:p>
            <a:pPr lvl="2"/>
            <a:r>
              <a:rPr lang="sl-SI" sz="2300" b="1" dirty="0"/>
              <a:t># MGI 1901 / Slovene National Grid&lt;3912&gt; +proj=tmerc +lat_0=0 +lon_0=15 +k=0.9999 +x_0=500000 +y_0=-5000000 +ellps=bessel +towgs84=682,-203,480,0,0,0,0 +units=m +no_defs  &lt;&gt;</a:t>
            </a:r>
          </a:p>
          <a:p>
            <a:pPr lvl="1"/>
            <a:r>
              <a:rPr lang="sl-SI" dirty="0"/>
              <a:t>ESRI</a:t>
            </a:r>
          </a:p>
          <a:p>
            <a:pPr lvl="2"/>
            <a:r>
              <a:rPr lang="en-US" dirty="0"/>
              <a:t># MGI / Slovenia Grid&lt;2170&gt; +</a:t>
            </a:r>
            <a:r>
              <a:rPr lang="en-US" dirty="0" err="1"/>
              <a:t>proj</a:t>
            </a:r>
            <a:r>
              <a:rPr lang="en-US" dirty="0"/>
              <a:t>=</a:t>
            </a:r>
            <a:r>
              <a:rPr lang="en-US" dirty="0" err="1"/>
              <a:t>tmerc</a:t>
            </a:r>
            <a:r>
              <a:rPr lang="en-US" dirty="0"/>
              <a:t> +lat_0=0 +lon_0=15 +k=0.999900 +x_0=500000 +y_0=0 +</a:t>
            </a:r>
            <a:r>
              <a:rPr lang="en-US" dirty="0" err="1"/>
              <a:t>ellps</a:t>
            </a:r>
            <a:r>
              <a:rPr lang="en-US" dirty="0"/>
              <a:t>=</a:t>
            </a:r>
            <a:r>
              <a:rPr lang="en-US" dirty="0" err="1"/>
              <a:t>bessel</a:t>
            </a:r>
            <a:r>
              <a:rPr lang="en-US" dirty="0"/>
              <a:t> +units=m +</a:t>
            </a:r>
            <a:r>
              <a:rPr lang="en-US" dirty="0" err="1"/>
              <a:t>no_defs</a:t>
            </a:r>
            <a:r>
              <a:rPr lang="en-US" dirty="0"/>
              <a:t>  </a:t>
            </a:r>
            <a:r>
              <a:rPr lang="en-US" dirty="0" err="1"/>
              <a:t>no_defs</a:t>
            </a:r>
            <a:r>
              <a:rPr lang="en-US" dirty="0"/>
              <a:t> &lt;&gt;</a:t>
            </a:r>
            <a:endParaRPr lang="sl-SI" dirty="0"/>
          </a:p>
          <a:p>
            <a:r>
              <a:rPr lang="sl-SI" sz="3800" b="1" dirty="0"/>
              <a:t>GDAL</a:t>
            </a:r>
          </a:p>
          <a:p>
            <a:pPr lvl="1">
              <a:buFontTx/>
              <a:buChar char="-"/>
            </a:pPr>
            <a:r>
              <a:rPr lang="sl-SI" dirty="0"/>
              <a:t>3912,"MGI 1901 / Slovene National Grid",9001,3906,19845,9807,1,0,4498,8801,0,9102,8802,15,9102,8805,0.9999,9201,8806,500000,9001,8807,-5000000,9001,,,,,,,,,,,,,</a:t>
            </a:r>
          </a:p>
          <a:p>
            <a:pPr lvl="1">
              <a:buFontTx/>
              <a:buChar char="-"/>
            </a:pPr>
            <a:r>
              <a:rPr lang="sl-SI" dirty="0"/>
              <a:t>Gdal datum:</a:t>
            </a:r>
          </a:p>
          <a:p>
            <a:pPr lvl="2">
              <a:buFontTx/>
              <a:buChar char="-"/>
            </a:pPr>
            <a:r>
              <a:rPr lang="sl-SI" dirty="0"/>
              <a:t>6765,Slovenia Geodetic Datum 1996,geodetic,"Densification of ETRS89, based on ITRS89 at epoch 1995.55.",1996-01-01,7019,8901,1212,"Geodetic survey, topographic mapping.",,Surveying and Mapping Authority of Slovenia,OGP,"2008/04/04",,0,"D_Slovenia_Geodetic_Datum_1996"</a:t>
            </a:r>
          </a:p>
          <a:p>
            <a:r>
              <a:rPr lang="sl-SI" sz="3800" b="1" dirty="0"/>
              <a:t>.prj</a:t>
            </a:r>
            <a:r>
              <a:rPr lang="sl-SI" dirty="0"/>
              <a:t> (= WKT representation of CRS, WKT2 is coming but not yet supported in Qgis)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47558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960F-8C0A-4BB4-AE6A-26EE3C72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sl-SI" dirty="0"/>
              <a:t>WKT representation:</a:t>
            </a:r>
            <a:endParaRPr lang="en-SI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A09369-48C3-438A-A54F-0085CBB25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598" y="1533526"/>
            <a:ext cx="7079739" cy="441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0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45C5-CFC0-47B5-835D-ED1A5B54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450"/>
          </a:xfrm>
        </p:spPr>
        <p:txBody>
          <a:bodyPr>
            <a:normAutofit fontScale="90000"/>
          </a:bodyPr>
          <a:lstStyle/>
          <a:p>
            <a:r>
              <a:rPr lang="sl-SI" dirty="0"/>
              <a:t>Back to the example: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F836-8E65-4647-8D7B-4C6307BD9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sl-SI" dirty="0"/>
              <a:t>Old“ Slovenian coordiante reference system: D48/GK ... EPSG 3912 </a:t>
            </a:r>
          </a:p>
          <a:p>
            <a:pPr lvl="1"/>
            <a:r>
              <a:rPr lang="sl-SI" dirty="0"/>
              <a:t>Transformations:</a:t>
            </a:r>
          </a:p>
          <a:p>
            <a:pPr lvl="2"/>
            <a:r>
              <a:rPr lang="sl-SI" sz="1600" dirty="0"/>
              <a:t>EPSG:3962: </a:t>
            </a:r>
            <a:r>
              <a:rPr lang="en-SI" sz="1600" dirty="0"/>
              <a:t> </a:t>
            </a:r>
            <a:r>
              <a:rPr lang="sl-SI" sz="1600" dirty="0"/>
              <a:t>TOWGS84 [</a:t>
            </a:r>
            <a:r>
              <a:rPr lang="en-SI" sz="1600" dirty="0"/>
              <a:t>682.0, -203.0, 480.0, 0.0, 0.0, 0.0, 0.0</a:t>
            </a:r>
            <a:r>
              <a:rPr lang="sl-SI" sz="1600" dirty="0"/>
              <a:t>]</a:t>
            </a:r>
          </a:p>
          <a:p>
            <a:pPr lvl="2"/>
            <a:r>
              <a:rPr lang="sl-SI" sz="1600" dirty="0"/>
              <a:t>EPSG:3915:  TOWGS84 [</a:t>
            </a:r>
            <a:r>
              <a:rPr lang="en-SI" sz="1600" dirty="0"/>
              <a:t>426.9, 142.6, 460.1, 4.91, 4.49, -12.42, 17.1</a:t>
            </a:r>
            <a:r>
              <a:rPr lang="sl-SI" sz="1600" dirty="0"/>
              <a:t>]</a:t>
            </a:r>
          </a:p>
          <a:p>
            <a:pPr lvl="2"/>
            <a:r>
              <a:rPr lang="sl-SI" sz="1600" dirty="0"/>
              <a:t>EPSG:3917: TOWGS84 [ 409.545, 72.164, 486.872, -3.085957, -5.46911, 11.020289, 17.919665] = offical GURS‘s parameters for the whole country</a:t>
            </a:r>
          </a:p>
          <a:p>
            <a:r>
              <a:rPr lang="sl-SI" dirty="0"/>
              <a:t>„New“ Slovenian coordiante reference system: D96/TM ... EPSG 3794</a:t>
            </a:r>
          </a:p>
          <a:p>
            <a:r>
              <a:rPr lang="sl-SI" dirty="0"/>
              <a:t>Recomended user defined CRS with: </a:t>
            </a:r>
          </a:p>
          <a:p>
            <a:pPr lvl="2"/>
            <a:r>
              <a:rPr lang="sl-SI" dirty="0"/>
              <a:t>TOWGS84[476.08,125.95,417.81,4.610862,2.388137,-11.942335,9.896638]</a:t>
            </a:r>
          </a:p>
          <a:p>
            <a:r>
              <a:rPr lang="sl-SI" dirty="0"/>
              <a:t>Check out: </a:t>
            </a:r>
            <a:r>
              <a:rPr lang="sl-SI" dirty="0">
                <a:hlinkClick r:id="rId2"/>
              </a:rPr>
              <a:t>https://epsg.io/</a:t>
            </a:r>
            <a:endParaRPr lang="sl-SI" dirty="0"/>
          </a:p>
          <a:p>
            <a:pPr marL="0" indent="0">
              <a:buNone/>
            </a:pPr>
            <a:endParaRPr lang="sl-SI" dirty="0"/>
          </a:p>
          <a:p>
            <a:r>
              <a:rPr lang="sl-SI" sz="1600" dirty="0"/>
              <a:t>Source: Sandi Berk, Danijel Boldin: </a:t>
            </a:r>
            <a:r>
              <a:rPr lang="en-US" sz="1600" dirty="0"/>
              <a:t>Slovenian coordinate reference systems in GIS environment</a:t>
            </a:r>
            <a:r>
              <a:rPr lang="sl-SI" sz="1600" dirty="0"/>
              <a:t>, http://www.geodetski-vestnik.com/61/1/gv61-1_berk.pdf</a:t>
            </a:r>
            <a:endParaRPr lang="en-SI" sz="1600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78900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1778-3539-4EB4-9737-0B379FAF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 Qgis show: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F11D-EF99-42B8-AF9A-926B7788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1) How to assign CRS to the layer</a:t>
            </a:r>
          </a:p>
          <a:p>
            <a:r>
              <a:rPr lang="sl-SI" dirty="0"/>
              <a:t>2) How to get a list of avalaible transformation parameters sets</a:t>
            </a:r>
          </a:p>
          <a:p>
            <a:r>
              <a:rPr lang="sl-SI" dirty="0"/>
              <a:t>3.1) Set custom CRS </a:t>
            </a:r>
          </a:p>
          <a:p>
            <a:r>
              <a:rPr lang="sl-SI" dirty="0"/>
              <a:t>3.2) Change .prj file</a:t>
            </a:r>
          </a:p>
          <a:p>
            <a:r>
              <a:rPr lang="sl-SI" dirty="0"/>
              <a:t>4) Reproject data and save it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6932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8B69-5BD0-48F9-B426-7E42962A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*In Python: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D0DC-310A-4131-B0EC-728BD42E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l-SI" dirty="0"/>
              <a:t>Coordiante transformations in Python:</a:t>
            </a:r>
          </a:p>
          <a:p>
            <a:pPr lvl="1"/>
            <a:r>
              <a:rPr lang="sl-SI" dirty="0"/>
              <a:t>pyproj  (uses  proj.4)</a:t>
            </a:r>
          </a:p>
          <a:p>
            <a:pPr lvl="1"/>
            <a:r>
              <a:rPr lang="sl-SI" dirty="0"/>
              <a:t>osgeo (uses gdal)</a:t>
            </a:r>
          </a:p>
          <a:p>
            <a:pPr lvl="1"/>
            <a:r>
              <a:rPr lang="sl-SI" dirty="0"/>
              <a:t>How to define your own parameters:</a:t>
            </a:r>
          </a:p>
          <a:p>
            <a:pPr lvl="2"/>
            <a:r>
              <a:rPr lang="sl-SI" dirty="0">
                <a:hlinkClick r:id="rId2"/>
              </a:rPr>
              <a:t>https://publicwiki.deltares.nl/display/OET/Python+convert+coordinates</a:t>
            </a:r>
            <a:endParaRPr lang="sl-SI" dirty="0"/>
          </a:p>
          <a:p>
            <a:pPr lvl="2"/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11118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0AE3-A5EC-45F1-8E52-B79A4CE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/>
          <a:lstStyle/>
          <a:p>
            <a:r>
              <a:rPr lang="sl-SI" dirty="0"/>
              <a:t>Recommendations: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48DD-6B7B-407D-9F97-4BB2C786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6"/>
            <a:ext cx="10515600" cy="5130800"/>
          </a:xfrm>
        </p:spPr>
        <p:txBody>
          <a:bodyPr>
            <a:normAutofit/>
          </a:bodyPr>
          <a:lstStyle/>
          <a:p>
            <a:r>
              <a:rPr lang="sl-SI" sz="2400" dirty="0"/>
              <a:t>Control datum transformation</a:t>
            </a:r>
          </a:p>
          <a:p>
            <a:r>
              <a:rPr lang="sl-SI" sz="2400" dirty="0"/>
              <a:t>Do not hide important settings</a:t>
            </a:r>
          </a:p>
          <a:p>
            <a:r>
              <a:rPr lang="sl-SI" sz="2400" dirty="0"/>
              <a:t>In Qgis the safest option is to define your own CRS (as opposed to tweaking towgs84 parameter)</a:t>
            </a:r>
          </a:p>
          <a:p>
            <a:endParaRPr lang="sl-SI" sz="2400" dirty="0"/>
          </a:p>
          <a:p>
            <a:r>
              <a:rPr lang="sl-SI" sz="2400" dirty="0"/>
              <a:t>If possible compare results with:</a:t>
            </a:r>
          </a:p>
          <a:p>
            <a:pPr lvl="1"/>
            <a:r>
              <a:rPr lang="sl-SI" dirty="0"/>
              <a:t>Results of higher accuracy transformation (for Slovenia you can use 3tra </a:t>
            </a:r>
            <a:r>
              <a:rPr lang="sl-SI" sz="1400" dirty="0">
                <a:hlinkClick r:id="rId2"/>
              </a:rPr>
              <a:t>http://www.e-prostor.gov.si/zbirke-prostorskih-podatkov/drzavni-koordinatni-sistem/transformacija-v-novi-koordinatni-sistem/#tab2-1177</a:t>
            </a:r>
            <a:r>
              <a:rPr lang="sl-SI" dirty="0"/>
              <a:t>)</a:t>
            </a:r>
          </a:p>
          <a:p>
            <a:pPr lvl="1"/>
            <a:r>
              <a:rPr lang="sl-SI" dirty="0"/>
              <a:t>OSM proved quite reliable (but check if accuracy is good enough for you)</a:t>
            </a:r>
          </a:p>
          <a:p>
            <a:endParaRPr lang="sl-SI" sz="2400" dirty="0"/>
          </a:p>
          <a:p>
            <a:r>
              <a:rPr lang="sl-SI" sz="2400" dirty="0"/>
              <a:t>Use the same parameters for all data sets (you can not do this if you do not know how data was transformed)</a:t>
            </a:r>
          </a:p>
        </p:txBody>
      </p:sp>
    </p:spTree>
    <p:extLst>
      <p:ext uri="{BB962C8B-B14F-4D97-AF65-F5344CB8AC3E}">
        <p14:creationId xmlns:p14="http://schemas.microsoft.com/office/powerpoint/2010/main" val="315976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76F3-94FD-4ABC-8368-577F9E5A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B73A-438C-47C4-BB8F-2DC3F7E38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Thank you!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4280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6BF4-434A-4DE4-813E-A80DA8F8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Scope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375A-EAD1-4458-8C40-209471BF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Datum transformations</a:t>
            </a:r>
          </a:p>
          <a:p>
            <a:pPr lvl="1"/>
            <a:r>
              <a:rPr lang="en-US" dirty="0"/>
              <a:t>Some theory</a:t>
            </a:r>
          </a:p>
          <a:p>
            <a:pPr lvl="1"/>
            <a:r>
              <a:rPr lang="en-US" dirty="0"/>
              <a:t>How </a:t>
            </a:r>
            <a:r>
              <a:rPr lang="sl-SI" dirty="0"/>
              <a:t>I approached it</a:t>
            </a:r>
            <a:r>
              <a:rPr lang="en-US" dirty="0"/>
              <a:t> in </a:t>
            </a:r>
            <a:r>
              <a:rPr lang="en-US" dirty="0" err="1"/>
              <a:t>Qgis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Out of scope</a:t>
            </a:r>
          </a:p>
          <a:p>
            <a:pPr lvl="1"/>
            <a:r>
              <a:rPr lang="en-US" dirty="0"/>
              <a:t>Coordinate systems in general </a:t>
            </a:r>
          </a:p>
          <a:p>
            <a:pPr lvl="1"/>
            <a:r>
              <a:rPr lang="en-US" dirty="0"/>
              <a:t>How to chose a right projection for my purpose</a:t>
            </a:r>
          </a:p>
          <a:p>
            <a:pPr lvl="1"/>
            <a:r>
              <a:rPr lang="en-US" dirty="0"/>
              <a:t>V datums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16521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FBA2-80BC-46B8-B03A-DC2E0E82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</a:t>
            </a:r>
            <a:endParaRPr lang="en-SI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3151CE-F256-47E3-9041-39F25FB3F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129" y="1825625"/>
            <a:ext cx="904174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6DD2-E7B5-4C5D-9B66-97AF4119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129" y="1851401"/>
            <a:ext cx="9041740" cy="43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8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FBA2-80BC-46B8-B03A-DC2E0E82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</a:t>
            </a:r>
            <a:endParaRPr lang="en-SI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3151CE-F256-47E3-9041-39F25FB3F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830" t="30861"/>
          <a:stretch/>
        </p:blipFill>
        <p:spPr>
          <a:xfrm>
            <a:off x="723894" y="1610686"/>
            <a:ext cx="9892976" cy="50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FBA2-80BC-46B8-B03A-DC2E0E82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</a:t>
            </a:r>
            <a:endParaRPr lang="en-SI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7A8895-6952-471D-9D04-3E597A7C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Approx. </a:t>
            </a:r>
            <a:r>
              <a:rPr lang="en-US" b="1" dirty="0"/>
              <a:t>8 m mismatch </a:t>
            </a:r>
            <a:r>
              <a:rPr lang="en-US" dirty="0"/>
              <a:t>between RABA and Open Street Map (map is shown in EPSG:3785) – can 8 m discrepancy be a consequence of less accurate set of transformation parameters?</a:t>
            </a:r>
            <a:endParaRPr lang="sl-SI" dirty="0"/>
          </a:p>
          <a:p>
            <a:endParaRPr lang="en-US" dirty="0"/>
          </a:p>
          <a:p>
            <a:r>
              <a:rPr lang="en-US" dirty="0"/>
              <a:t>RABA has no coordinate reference system (CRS) specified but it was assumed it is in „old“ Slovenian reference coordinate system</a:t>
            </a:r>
            <a:endParaRPr lang="sl-SI" dirty="0"/>
          </a:p>
          <a:p>
            <a:endParaRPr lang="en-US" dirty="0"/>
          </a:p>
          <a:p>
            <a:r>
              <a:rPr lang="en-US" dirty="0"/>
              <a:t>Some kind of transformation was happening but it was not clear what parameters are being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3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AD9B-0442-4846-B7F2-FE41A024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447"/>
          </a:xfrm>
        </p:spPr>
        <p:txBody>
          <a:bodyPr/>
          <a:lstStyle/>
          <a:p>
            <a:r>
              <a:rPr lang="sl-SI" dirty="0"/>
              <a:t>What I knew: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46D2-4DA6-4317-A345-D11321387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01" y="1392572"/>
            <a:ext cx="10515600" cy="4949505"/>
          </a:xfrm>
        </p:spPr>
        <p:txBody>
          <a:bodyPr/>
          <a:lstStyle/>
          <a:p>
            <a:r>
              <a:rPr lang="sl-SI" dirty="0"/>
              <a:t>GURS provides transformation parameters per region or for the whole country.  Accuracy for the whole country is cca 1,25 m.</a:t>
            </a:r>
          </a:p>
          <a:p>
            <a:pPr marL="0" indent="0">
              <a:buNone/>
            </a:pPr>
            <a:r>
              <a:rPr lang="sl-SI" sz="1400" dirty="0">
                <a:hlinkClick r:id="rId2"/>
              </a:rPr>
              <a:t>http://www.e-prostor.gov.si/zbirke-prostorskih-podatkov/drzavni-koordinatni-sistem/horizontalni-drzavni-koordinatni-sistem-d96tm/#tab6-1026</a:t>
            </a:r>
            <a:endParaRPr lang="sl-SI" sz="1400" dirty="0"/>
          </a:p>
          <a:p>
            <a:r>
              <a:rPr lang="sl-SI" dirty="0"/>
              <a:t>Common problems with transformations:</a:t>
            </a:r>
          </a:p>
          <a:p>
            <a:pPr lvl="1"/>
            <a:r>
              <a:rPr lang="sl-SI" dirty="0"/>
              <a:t>Axis order</a:t>
            </a:r>
          </a:p>
          <a:p>
            <a:pPr lvl="1"/>
            <a:r>
              <a:rPr lang="sl-SI" i="1" dirty="0"/>
              <a:t>„</a:t>
            </a:r>
            <a:r>
              <a:rPr lang="en-US" i="1" dirty="0"/>
              <a:t>coordinate frame</a:t>
            </a:r>
            <a:r>
              <a:rPr lang="sl-SI" i="1" dirty="0"/>
              <a:t>“</a:t>
            </a:r>
            <a:r>
              <a:rPr lang="en-US" i="1" dirty="0"/>
              <a:t> </a:t>
            </a:r>
            <a:r>
              <a:rPr lang="en-US" dirty="0"/>
              <a:t>rotation</a:t>
            </a:r>
            <a:r>
              <a:rPr lang="sl-SI" i="1" dirty="0"/>
              <a:t> vs „</a:t>
            </a:r>
            <a:r>
              <a:rPr lang="en-US" i="1" dirty="0"/>
              <a:t>position vector</a:t>
            </a:r>
            <a:r>
              <a:rPr lang="sl-SI" i="1" dirty="0"/>
              <a:t>“ </a:t>
            </a:r>
            <a:r>
              <a:rPr lang="sl-SI" dirty="0"/>
              <a:t>rotation</a:t>
            </a:r>
            <a:endParaRPr lang="en-SI" dirty="0"/>
          </a:p>
          <a:p>
            <a:r>
              <a:rPr lang="sl-SI" dirty="0"/>
              <a:t>Differences between:</a:t>
            </a:r>
          </a:p>
          <a:p>
            <a:pPr lvl="1"/>
            <a:r>
              <a:rPr lang="sl-SI" dirty="0"/>
              <a:t>Earth vs ellipsoid vs projection surface</a:t>
            </a:r>
          </a:p>
          <a:p>
            <a:pPr lvl="1"/>
            <a:r>
              <a:rPr lang="sl-SI" dirty="0"/>
              <a:t>Projection vs datum transformation</a:t>
            </a:r>
          </a:p>
          <a:p>
            <a:pPr lvl="1"/>
            <a:r>
              <a:rPr lang="sl-SI" dirty="0"/>
              <a:t>Ellipsoid vs datum</a:t>
            </a:r>
          </a:p>
          <a:p>
            <a:endParaRPr lang="sl-SI" dirty="0"/>
          </a:p>
          <a:p>
            <a:pPr lvl="1"/>
            <a:endParaRPr lang="sl-SI" sz="1000" dirty="0"/>
          </a:p>
          <a:p>
            <a:endParaRPr lang="sl-SI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1E868-418E-4CCA-897F-E1E608B6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4129359"/>
            <a:ext cx="5033962" cy="25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6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29A4-D4F1-4C2F-B8F7-5E398C2C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831"/>
          </a:xfrm>
        </p:spPr>
        <p:txBody>
          <a:bodyPr>
            <a:noAutofit/>
          </a:bodyPr>
          <a:lstStyle/>
          <a:p>
            <a:r>
              <a:rPr lang="sl-SI" sz="3600" dirty="0"/>
              <a:t>Datum Transformations  - Big Picture</a:t>
            </a:r>
            <a:endParaRPr lang="en-SI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16495-2554-4414-A724-8257B8C32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1" y="947956"/>
            <a:ext cx="6148264" cy="5887594"/>
          </a:xfrm>
        </p:spPr>
      </p:pic>
    </p:spTree>
    <p:extLst>
      <p:ext uri="{BB962C8B-B14F-4D97-AF65-F5344CB8AC3E}">
        <p14:creationId xmlns:p14="http://schemas.microsoft.com/office/powerpoint/2010/main" val="395579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874-4C7E-4B12-B150-C0E90392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Transformation models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9816-CF45-4026-8C49-B2FB83D0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08"/>
            <a:ext cx="10515600" cy="4583055"/>
          </a:xfrm>
          <a:ln>
            <a:solidFill>
              <a:schemeClr val="accent3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sl-SI" dirty="0"/>
              <a:t>7- parameters Helmert‘s similarity transformation</a:t>
            </a:r>
          </a:p>
          <a:p>
            <a:r>
              <a:rPr lang="sl-SI" dirty="0"/>
              <a:t>Bursa-Wolf = Helmert‘s but with simplified rotation matrix: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r>
              <a:rPr lang="sl-SI" dirty="0"/>
              <a:t>Molodensky-Badekas= Bursa-Wolf but rotation is around centroid</a:t>
            </a:r>
          </a:p>
          <a:p>
            <a:r>
              <a:rPr lang="sl-SI" dirty="0"/>
              <a:t>abridging  Molodenski = simplified version, where we model  3 translations only</a:t>
            </a:r>
          </a:p>
          <a:p>
            <a:r>
              <a:rPr lang="sl-SI" sz="1200" dirty="0"/>
              <a:t>Sources: </a:t>
            </a:r>
            <a:r>
              <a:rPr lang="sl-SI" sz="1200" dirty="0">
                <a:hlinkClick r:id="rId2"/>
              </a:rPr>
              <a:t>https://www.researchgate.net/publication/228757515_A_NOTE_ON_THE_BURSA-WOLF_AND_MOLODENSKY-BADEKAS_TRANSFORMATIONS</a:t>
            </a:r>
            <a:r>
              <a:rPr lang="sl-SI" sz="1200" dirty="0"/>
              <a:t>, http://elte.prompt.hu/sites/default/files/tananyagok/MapGridsAndDatums/ch04s02.html</a:t>
            </a:r>
          </a:p>
        </p:txBody>
      </p:sp>
      <p:pic>
        <p:nvPicPr>
          <p:cNvPr id="1025" name="Picture 1" descr="http://elte.prompt.hu/sites/default/files/tananyagok/MapGridsAndDatums/images/mc38558b.gif">
            <a:extLst>
              <a:ext uri="{FF2B5EF4-FFF2-40B4-BE49-F238E27FC236}">
                <a16:creationId xmlns:a16="http://schemas.microsoft.com/office/drawing/2014/main" id="{79E036E4-F0C9-4631-B9B0-945864E4E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29" y="2856442"/>
            <a:ext cx="4045971" cy="96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B40FFF-18C6-4705-B93D-CB900955B1A6}"/>
              </a:ext>
            </a:extLst>
          </p:cNvPr>
          <p:cNvSpPr/>
          <p:nvPr/>
        </p:nvSpPr>
        <p:spPr>
          <a:xfrm>
            <a:off x="2709644" y="2856442"/>
            <a:ext cx="562062" cy="9689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0C7A5-3A3E-4373-B3F0-BB9D2B354A79}"/>
              </a:ext>
            </a:extLst>
          </p:cNvPr>
          <p:cNvSpPr/>
          <p:nvPr/>
        </p:nvSpPr>
        <p:spPr>
          <a:xfrm>
            <a:off x="4552950" y="2875492"/>
            <a:ext cx="400050" cy="3190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CED03-CF65-458A-AB4C-DE88F9ED3F0B}"/>
              </a:ext>
            </a:extLst>
          </p:cNvPr>
          <p:cNvSpPr/>
          <p:nvPr/>
        </p:nvSpPr>
        <p:spPr>
          <a:xfrm>
            <a:off x="5105400" y="3212335"/>
            <a:ext cx="400050" cy="3190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F3C0AD-2276-4025-8ABF-7961EA254C5D}"/>
              </a:ext>
            </a:extLst>
          </p:cNvPr>
          <p:cNvSpPr/>
          <p:nvPr/>
        </p:nvSpPr>
        <p:spPr>
          <a:xfrm>
            <a:off x="3990975" y="3526660"/>
            <a:ext cx="400050" cy="3190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2F0C0D-C327-4159-A7C3-58935B1708C0}"/>
              </a:ext>
            </a:extLst>
          </p:cNvPr>
          <p:cNvSpPr/>
          <p:nvPr/>
        </p:nvSpPr>
        <p:spPr>
          <a:xfrm>
            <a:off x="3543300" y="3151717"/>
            <a:ext cx="400050" cy="3190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735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051B-7034-461B-8BDE-1FF86A9A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transformation between 2 ellipsoids seems deterministic ...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0B68-C2F2-4E3F-B066-43DB55CBD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Datum</a:t>
            </a:r>
          </a:p>
          <a:p>
            <a:r>
              <a:rPr lang="sl-SI" dirty="0"/>
              <a:t>Where do the transformation parameters come from?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809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5674</TotalTime>
  <Words>1004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Datum Transformations in Qgis  @GeoDev #5    </vt:lpstr>
      <vt:lpstr>Scope</vt:lpstr>
      <vt:lpstr>Problem</vt:lpstr>
      <vt:lpstr>Problem</vt:lpstr>
      <vt:lpstr>Problem</vt:lpstr>
      <vt:lpstr>What I knew:</vt:lpstr>
      <vt:lpstr>Datum Transformations  - Big Picture</vt:lpstr>
      <vt:lpstr>Transformation models</vt:lpstr>
      <vt:lpstr>But transformation between 2 ellipsoids seems deterministic ...</vt:lpstr>
      <vt:lpstr>PowerPoint Presentation</vt:lpstr>
      <vt:lpstr>Tools</vt:lpstr>
      <vt:lpstr>WKT representation:</vt:lpstr>
      <vt:lpstr>Back to the example:</vt:lpstr>
      <vt:lpstr>In Qgis show:</vt:lpstr>
      <vt:lpstr>*In Python:</vt:lpstr>
      <vt:lpstr>Recommendations: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transformations</dc:title>
  <dc:creator>user</dc:creator>
  <cp:lastModifiedBy>user</cp:lastModifiedBy>
  <cp:revision>46</cp:revision>
  <dcterms:created xsi:type="dcterms:W3CDTF">2018-10-12T18:33:20Z</dcterms:created>
  <dcterms:modified xsi:type="dcterms:W3CDTF">2018-10-23T21:42:44Z</dcterms:modified>
</cp:coreProperties>
</file>