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33D14-746A-4691-98AB-F76F445D659B}"/>
              </a:ext>
            </a:extLst>
          </p:cNvPr>
          <p:cNvSpPr>
            <a:spLocks noGrp="1"/>
          </p:cNvSpPr>
          <p:nvPr>
            <p:ph type="ctrTitle"/>
          </p:nvPr>
        </p:nvSpPr>
        <p:spPr>
          <a:xfrm>
            <a:off x="4644958" y="1964268"/>
            <a:ext cx="7197726" cy="2421464"/>
          </a:xfrm>
        </p:spPr>
        <p:txBody>
          <a:bodyPr/>
          <a:lstStyle/>
          <a:p>
            <a:pPr algn="ctr"/>
            <a:r>
              <a:rPr lang="zh-CN" altLang="en-US" dirty="0"/>
              <a:t>微控制器场景下的</a:t>
            </a:r>
            <a:r>
              <a:rPr lang="en-US" altLang="zh-CN" dirty="0" err="1"/>
              <a:t>Amazon:FreeRTOS</a:t>
            </a:r>
            <a:r>
              <a:rPr lang="en-US" altLang="zh-CN" dirty="0"/>
              <a:t> </a:t>
            </a:r>
            <a:br>
              <a:rPr lang="en-US" altLang="zh-CN"/>
            </a:br>
            <a:r>
              <a:rPr lang="zh-CN" altLang="en-US"/>
              <a:t>优化</a:t>
            </a:r>
            <a:endParaRPr lang="zh-CN" altLang="en-US" dirty="0"/>
          </a:p>
        </p:txBody>
      </p:sp>
      <p:sp>
        <p:nvSpPr>
          <p:cNvPr id="3" name="副标题 2">
            <a:extLst>
              <a:ext uri="{FF2B5EF4-FFF2-40B4-BE49-F238E27FC236}">
                <a16:creationId xmlns:a16="http://schemas.microsoft.com/office/drawing/2014/main" id="{CA0EF85C-6650-421A-9DA2-C3EEB3AC1E8A}"/>
              </a:ext>
            </a:extLst>
          </p:cNvPr>
          <p:cNvSpPr>
            <a:spLocks noGrp="1"/>
          </p:cNvSpPr>
          <p:nvPr>
            <p:ph type="subTitle" idx="1"/>
          </p:nvPr>
        </p:nvSpPr>
        <p:spPr>
          <a:xfrm>
            <a:off x="3359083" y="4385732"/>
            <a:ext cx="7197726" cy="1405467"/>
          </a:xfrm>
        </p:spPr>
        <p:txBody>
          <a:bodyPr>
            <a:normAutofit/>
          </a:bodyPr>
          <a:lstStyle/>
          <a:p>
            <a:endParaRPr lang="en-US" altLang="zh-CN" sz="2400" dirty="0"/>
          </a:p>
          <a:p>
            <a:r>
              <a:rPr lang="zh-CN" altLang="en-US" sz="2400" dirty="0"/>
              <a:t>组员：朱河勤 方宇辰 王梓涵 邓皓巍</a:t>
            </a:r>
          </a:p>
        </p:txBody>
      </p:sp>
    </p:spTree>
    <p:extLst>
      <p:ext uri="{BB962C8B-B14F-4D97-AF65-F5344CB8AC3E}">
        <p14:creationId xmlns:p14="http://schemas.microsoft.com/office/powerpoint/2010/main" val="239452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456E1F-BE87-437F-A2EF-87F1EE2F63B3}"/>
              </a:ext>
            </a:extLst>
          </p:cNvPr>
          <p:cNvSpPr>
            <a:spLocks noGrp="1"/>
          </p:cNvSpPr>
          <p:nvPr>
            <p:ph idx="1"/>
          </p:nvPr>
        </p:nvSpPr>
        <p:spPr>
          <a:xfrm>
            <a:off x="685801" y="2142067"/>
            <a:ext cx="10131425" cy="2379133"/>
          </a:xfrm>
        </p:spPr>
        <p:txBody>
          <a:bodyPr>
            <a:normAutofit/>
          </a:bodyPr>
          <a:lstStyle/>
          <a:p>
            <a:r>
              <a:rPr lang="zh-CN" altLang="en-US" sz="2800" dirty="0"/>
              <a:t>使用较小的时间片进行轮询</a:t>
            </a:r>
            <a:endParaRPr lang="en-US" altLang="zh-CN" sz="2800" dirty="0"/>
          </a:p>
          <a:p>
            <a:r>
              <a:rPr lang="zh-CN" altLang="en-US" sz="2800" dirty="0"/>
              <a:t>由于协程之间切换代价非常小，因此可以使用比较小的时间片来保证高优先级任务的伪打断效果。</a:t>
            </a:r>
            <a:endParaRPr lang="en-US" altLang="zh-CN" sz="2800" dirty="0"/>
          </a:p>
        </p:txBody>
      </p:sp>
      <p:sp>
        <p:nvSpPr>
          <p:cNvPr id="5" name="文本框 4">
            <a:extLst>
              <a:ext uri="{FF2B5EF4-FFF2-40B4-BE49-F238E27FC236}">
                <a16:creationId xmlns:a16="http://schemas.microsoft.com/office/drawing/2014/main" id="{134FD22F-FEC2-44FF-ACA0-C60975E7FC58}"/>
              </a:ext>
            </a:extLst>
          </p:cNvPr>
          <p:cNvSpPr txBox="1"/>
          <p:nvPr/>
        </p:nvSpPr>
        <p:spPr>
          <a:xfrm>
            <a:off x="613727" y="914017"/>
            <a:ext cx="10131425" cy="769441"/>
          </a:xfrm>
          <a:prstGeom prst="rect">
            <a:avLst/>
          </a:prstGeom>
          <a:noFill/>
        </p:spPr>
        <p:txBody>
          <a:bodyPr wrap="square" rtlCol="0">
            <a:spAutoFit/>
          </a:bodyPr>
          <a:lstStyle/>
          <a:p>
            <a:r>
              <a:rPr lang="en-US" altLang="zh-CN" sz="4400" dirty="0" err="1">
                <a:solidFill>
                  <a:srgbClr val="FFC000"/>
                </a:solidFill>
              </a:rPr>
              <a:t>Coroutine.c</a:t>
            </a:r>
            <a:r>
              <a:rPr lang="zh-CN" altLang="en-US" sz="4400" dirty="0">
                <a:solidFill>
                  <a:srgbClr val="FFC000"/>
                </a:solidFill>
              </a:rPr>
              <a:t>内部运行的机制</a:t>
            </a:r>
          </a:p>
        </p:txBody>
      </p:sp>
      <p:sp>
        <p:nvSpPr>
          <p:cNvPr id="6" name="文本框 5">
            <a:extLst>
              <a:ext uri="{FF2B5EF4-FFF2-40B4-BE49-F238E27FC236}">
                <a16:creationId xmlns:a16="http://schemas.microsoft.com/office/drawing/2014/main" id="{A57C0E47-7EE3-4863-A639-B859AECF7B48}"/>
              </a:ext>
            </a:extLst>
          </p:cNvPr>
          <p:cNvSpPr txBox="1"/>
          <p:nvPr/>
        </p:nvSpPr>
        <p:spPr>
          <a:xfrm>
            <a:off x="2214880" y="2474893"/>
            <a:ext cx="8046720" cy="954107"/>
          </a:xfrm>
          <a:prstGeom prst="rect">
            <a:avLst/>
          </a:prstGeom>
          <a:noFill/>
        </p:spPr>
        <p:txBody>
          <a:bodyPr wrap="square" rtlCol="0">
            <a:spAutoFit/>
          </a:bodyPr>
          <a:lstStyle/>
          <a:p>
            <a:r>
              <a:rPr lang="en-US" altLang="zh-CN" sz="2800" dirty="0" err="1"/>
              <a:t>Croutine.c</a:t>
            </a:r>
            <a:r>
              <a:rPr lang="zh-CN" altLang="en-US" sz="2800" dirty="0"/>
              <a:t>如何保证高优先级任务在合理的时间内打断？</a:t>
            </a:r>
          </a:p>
        </p:txBody>
      </p:sp>
      <p:sp>
        <p:nvSpPr>
          <p:cNvPr id="7" name="文本框 6">
            <a:extLst>
              <a:ext uri="{FF2B5EF4-FFF2-40B4-BE49-F238E27FC236}">
                <a16:creationId xmlns:a16="http://schemas.microsoft.com/office/drawing/2014/main" id="{0AE10A74-2EEC-43A3-A0BC-8F18E681818A}"/>
              </a:ext>
            </a:extLst>
          </p:cNvPr>
          <p:cNvSpPr txBox="1"/>
          <p:nvPr/>
        </p:nvSpPr>
        <p:spPr>
          <a:xfrm>
            <a:off x="955040" y="2474893"/>
            <a:ext cx="9631680" cy="2523768"/>
          </a:xfrm>
          <a:prstGeom prst="rect">
            <a:avLst/>
          </a:prstGeom>
          <a:noFill/>
        </p:spPr>
        <p:txBody>
          <a:bodyPr wrap="square" rtlCol="0">
            <a:spAutoFit/>
          </a:bodyPr>
          <a:lstStyle/>
          <a:p>
            <a:r>
              <a:rPr lang="zh-CN" altLang="en-US" sz="2800" dirty="0"/>
              <a:t>与少量多进程搭配使用</a:t>
            </a:r>
            <a:endParaRPr lang="en-US" altLang="zh-CN" sz="2800" dirty="0"/>
          </a:p>
          <a:p>
            <a:endParaRPr lang="en-US" altLang="zh-CN" sz="2800" dirty="0"/>
          </a:p>
          <a:p>
            <a:r>
              <a:rPr lang="zh-CN" altLang="en-US" sz="2800" dirty="0"/>
              <a:t>也可以将任务根据优先级分布在两个进程内，高优先级的任务所在的进程可以打断低优先级任务。优先级相近的任务之间使用</a:t>
            </a:r>
            <a:r>
              <a:rPr lang="en-US" altLang="zh-CN" sz="2800" dirty="0" err="1"/>
              <a:t>croutine.c</a:t>
            </a:r>
            <a:r>
              <a:rPr lang="zh-CN" altLang="en-US" sz="2800" dirty="0"/>
              <a:t>调度</a:t>
            </a:r>
          </a:p>
          <a:p>
            <a:endParaRPr lang="zh-CN" altLang="en-US" dirty="0"/>
          </a:p>
        </p:txBody>
      </p:sp>
    </p:spTree>
    <p:extLst>
      <p:ext uri="{BB962C8B-B14F-4D97-AF65-F5344CB8AC3E}">
        <p14:creationId xmlns:p14="http://schemas.microsoft.com/office/powerpoint/2010/main" val="156882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xEl>
                                              <p:pRg st="0" end="0"/>
                                            </p:txEl>
                                          </p:spTgt>
                                        </p:tgtEl>
                                      </p:cBhvr>
                                    </p:animEffect>
                                    <p:set>
                                      <p:cBhvr>
                                        <p:cTn id="12" dur="1" fill="hold">
                                          <p:stCondLst>
                                            <p:cond delay="499"/>
                                          </p:stCondLst>
                                        </p:cTn>
                                        <p:tgtEl>
                                          <p:spTgt spid="6">
                                            <p:txEl>
                                              <p:pRg st="0" end="0"/>
                                            </p:txEl>
                                          </p:spTgt>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3">
                                            <p:txEl>
                                              <p:pRg st="0" end="0"/>
                                            </p:txEl>
                                          </p:spTgt>
                                        </p:tgtEl>
                                      </p:cBhvr>
                                    </p:animEffect>
                                    <p:set>
                                      <p:cBhvr>
                                        <p:cTn id="24" dur="1" fill="hold">
                                          <p:stCondLst>
                                            <p:cond delay="499"/>
                                          </p:stCondLst>
                                        </p:cTn>
                                        <p:tgtEl>
                                          <p:spTgt spid="3">
                                            <p:txEl>
                                              <p:pRg st="0" end="0"/>
                                            </p:txEl>
                                          </p:spTgt>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3">
                                            <p:txEl>
                                              <p:pRg st="1" end="1"/>
                                            </p:txEl>
                                          </p:spTgt>
                                        </p:tgtEl>
                                      </p:cBhvr>
                                    </p:animEffect>
                                    <p:set>
                                      <p:cBhvr>
                                        <p:cTn id="27" dur="1" fill="hold">
                                          <p:stCondLst>
                                            <p:cond delay="499"/>
                                          </p:stCondLst>
                                        </p:cTn>
                                        <p:tgtEl>
                                          <p:spTgt spid="3">
                                            <p:txEl>
                                              <p:pRg st="1" end="1"/>
                                            </p:txEl>
                                          </p:spTgt>
                                        </p:tgtEl>
                                        <p:attrNameLst>
                                          <p:attrName>style.visibility</p:attrName>
                                        </p:attrNameLst>
                                      </p:cBhvr>
                                      <p:to>
                                        <p:strVal val="hidden"/>
                                      </p:to>
                                    </p:se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750"/>
                                        <p:tgtEl>
                                          <p:spTgt spid="7">
                                            <p:txEl>
                                              <p:pRg st="0" end="0"/>
                                            </p:txEl>
                                          </p:spTgt>
                                        </p:tgtEl>
                                      </p:cBhvr>
                                    </p:animEffect>
                                    <p:anim calcmode="lin" valueType="num">
                                      <p:cBhvr>
                                        <p:cTn id="32"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750" fill="hold"/>
                                        <p:tgtEl>
                                          <p:spTgt spid="7">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fade">
                                      <p:cBhvr>
                                        <p:cTn id="36" dur="750"/>
                                        <p:tgtEl>
                                          <p:spTgt spid="7">
                                            <p:txEl>
                                              <p:pRg st="2" end="2"/>
                                            </p:txEl>
                                          </p:spTgt>
                                        </p:tgtEl>
                                      </p:cBhvr>
                                    </p:animEffect>
                                    <p:anim calcmode="lin" valueType="num">
                                      <p:cBhvr>
                                        <p:cTn id="37" dur="7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8" dur="7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C81F5A8-6CB0-47AC-A8AE-05DE69E65B6E}"/>
              </a:ext>
            </a:extLst>
          </p:cNvPr>
          <p:cNvSpPr>
            <a:spLocks noGrp="1"/>
          </p:cNvSpPr>
          <p:nvPr>
            <p:ph idx="1"/>
          </p:nvPr>
        </p:nvSpPr>
        <p:spPr>
          <a:xfrm>
            <a:off x="591533" y="2142067"/>
            <a:ext cx="10131425" cy="3344333"/>
          </a:xfrm>
        </p:spPr>
        <p:txBody>
          <a:bodyPr>
            <a:normAutofit/>
          </a:bodyPr>
          <a:lstStyle/>
          <a:p>
            <a:pPr marL="0" indent="0">
              <a:buNone/>
            </a:pPr>
            <a:r>
              <a:rPr lang="zh-CN" altLang="en-US" sz="2800" dirty="0"/>
              <a:t>使用</a:t>
            </a:r>
            <a:r>
              <a:rPr lang="en-US" altLang="zh-CN" sz="2800" dirty="0" err="1"/>
              <a:t>coroutine.c</a:t>
            </a:r>
            <a:r>
              <a:rPr lang="zh-CN" altLang="en-US" sz="2800" dirty="0"/>
              <a:t>带来的内存栈的减少量取决于原来设定为一个线程分配多少内存以及任务的复杂度。</a:t>
            </a:r>
            <a:endParaRPr lang="en-US" altLang="zh-CN" sz="2800" dirty="0"/>
          </a:p>
          <a:p>
            <a:endParaRPr lang="en-US" altLang="zh-CN" sz="2800" dirty="0"/>
          </a:p>
          <a:p>
            <a:endParaRPr lang="zh-CN" altLang="en-US" sz="2800" dirty="0"/>
          </a:p>
        </p:txBody>
      </p:sp>
      <p:sp>
        <p:nvSpPr>
          <p:cNvPr id="6" name="文本框 5">
            <a:extLst>
              <a:ext uri="{FF2B5EF4-FFF2-40B4-BE49-F238E27FC236}">
                <a16:creationId xmlns:a16="http://schemas.microsoft.com/office/drawing/2014/main" id="{AB69CF57-73B1-4378-8E43-0B3FE7EF372B}"/>
              </a:ext>
            </a:extLst>
          </p:cNvPr>
          <p:cNvSpPr txBox="1"/>
          <p:nvPr/>
        </p:nvSpPr>
        <p:spPr>
          <a:xfrm>
            <a:off x="591533" y="933253"/>
            <a:ext cx="10004195" cy="769441"/>
          </a:xfrm>
          <a:prstGeom prst="rect">
            <a:avLst/>
          </a:prstGeom>
          <a:noFill/>
        </p:spPr>
        <p:txBody>
          <a:bodyPr wrap="square" rtlCol="0">
            <a:spAutoFit/>
          </a:bodyPr>
          <a:lstStyle/>
          <a:p>
            <a:r>
              <a:rPr lang="zh-CN" altLang="en-US" sz="4400" dirty="0">
                <a:solidFill>
                  <a:srgbClr val="FFC000"/>
                </a:solidFill>
              </a:rPr>
              <a:t>使用</a:t>
            </a:r>
            <a:r>
              <a:rPr lang="en-US" altLang="zh-CN" sz="4400" dirty="0" err="1">
                <a:solidFill>
                  <a:srgbClr val="FFC000"/>
                </a:solidFill>
              </a:rPr>
              <a:t>coroutine.c</a:t>
            </a:r>
            <a:r>
              <a:rPr lang="zh-CN" altLang="en-US" sz="4400" dirty="0">
                <a:solidFill>
                  <a:srgbClr val="FFC000"/>
                </a:solidFill>
              </a:rPr>
              <a:t>带来的提升</a:t>
            </a:r>
          </a:p>
        </p:txBody>
      </p:sp>
    </p:spTree>
    <p:extLst>
      <p:ext uri="{BB962C8B-B14F-4D97-AF65-F5344CB8AC3E}">
        <p14:creationId xmlns:p14="http://schemas.microsoft.com/office/powerpoint/2010/main" val="332712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39823-E0B3-4F97-B7A2-8B049107E29E}"/>
              </a:ext>
            </a:extLst>
          </p:cNvPr>
          <p:cNvSpPr>
            <a:spLocks noGrp="1"/>
          </p:cNvSpPr>
          <p:nvPr>
            <p:ph type="title"/>
          </p:nvPr>
        </p:nvSpPr>
        <p:spPr/>
        <p:txBody>
          <a:bodyPr>
            <a:normAutofit/>
          </a:bodyPr>
          <a:lstStyle/>
          <a:p>
            <a:r>
              <a:rPr lang="zh-CN" altLang="en-US" sz="4400" dirty="0">
                <a:solidFill>
                  <a:srgbClr val="FFC000"/>
                </a:solidFill>
              </a:rPr>
              <a:t>还可以提升的地方</a:t>
            </a:r>
          </a:p>
        </p:txBody>
      </p:sp>
      <p:sp>
        <p:nvSpPr>
          <p:cNvPr id="3" name="内容占位符 2">
            <a:extLst>
              <a:ext uri="{FF2B5EF4-FFF2-40B4-BE49-F238E27FC236}">
                <a16:creationId xmlns:a16="http://schemas.microsoft.com/office/drawing/2014/main" id="{4CFE9A6C-5B00-4305-9D27-246CD68B9546}"/>
              </a:ext>
            </a:extLst>
          </p:cNvPr>
          <p:cNvSpPr>
            <a:spLocks noGrp="1"/>
          </p:cNvSpPr>
          <p:nvPr>
            <p:ph idx="1"/>
          </p:nvPr>
        </p:nvSpPr>
        <p:spPr>
          <a:xfrm>
            <a:off x="685801" y="2065867"/>
            <a:ext cx="10131425" cy="2392226"/>
          </a:xfrm>
        </p:spPr>
        <p:txBody>
          <a:bodyPr>
            <a:normAutofit/>
          </a:bodyPr>
          <a:lstStyle/>
          <a:p>
            <a:r>
              <a:rPr lang="zh-CN" altLang="en-US" sz="2800" dirty="0"/>
              <a:t>未编写多核环境下优化协程的部分</a:t>
            </a:r>
            <a:endParaRPr lang="en-US" altLang="zh-CN" sz="2800" dirty="0"/>
          </a:p>
          <a:p>
            <a:r>
              <a:rPr lang="zh-CN" altLang="en-US" sz="2800" dirty="0"/>
              <a:t>在多核运行的环境下，协程要发挥出完全的效果还需要大幅的改动</a:t>
            </a:r>
          </a:p>
        </p:txBody>
      </p:sp>
    </p:spTree>
    <p:extLst>
      <p:ext uri="{BB962C8B-B14F-4D97-AF65-F5344CB8AC3E}">
        <p14:creationId xmlns:p14="http://schemas.microsoft.com/office/powerpoint/2010/main" val="138240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BDC6C-6D5B-4ABF-B659-28B5031419FB}"/>
              </a:ext>
            </a:extLst>
          </p:cNvPr>
          <p:cNvSpPr>
            <a:spLocks noGrp="1"/>
          </p:cNvSpPr>
          <p:nvPr>
            <p:ph type="title"/>
          </p:nvPr>
        </p:nvSpPr>
        <p:spPr/>
        <p:txBody>
          <a:bodyPr>
            <a:normAutofit/>
          </a:bodyPr>
          <a:lstStyle/>
          <a:p>
            <a:r>
              <a:rPr lang="zh-CN" altLang="en-US" sz="4000" dirty="0">
                <a:solidFill>
                  <a:srgbClr val="FFC000"/>
                </a:solidFill>
              </a:rPr>
              <a:t>我们做了什么？</a:t>
            </a:r>
          </a:p>
        </p:txBody>
      </p:sp>
      <p:sp>
        <p:nvSpPr>
          <p:cNvPr id="3" name="内容占位符 2">
            <a:extLst>
              <a:ext uri="{FF2B5EF4-FFF2-40B4-BE49-F238E27FC236}">
                <a16:creationId xmlns:a16="http://schemas.microsoft.com/office/drawing/2014/main" id="{6E3ACD9E-02E6-4D25-A57E-63C0E8975473}"/>
              </a:ext>
            </a:extLst>
          </p:cNvPr>
          <p:cNvSpPr>
            <a:spLocks noGrp="1"/>
          </p:cNvSpPr>
          <p:nvPr>
            <p:ph idx="1"/>
          </p:nvPr>
        </p:nvSpPr>
        <p:spPr>
          <a:xfrm>
            <a:off x="685801" y="2142067"/>
            <a:ext cx="10131425" cy="3589430"/>
          </a:xfrm>
        </p:spPr>
        <p:txBody>
          <a:bodyPr>
            <a:normAutofit/>
          </a:bodyPr>
          <a:lstStyle/>
          <a:p>
            <a:r>
              <a:rPr lang="en-US" altLang="zh-CN" sz="2800" dirty="0"/>
              <a:t>1.</a:t>
            </a:r>
            <a:r>
              <a:rPr lang="zh-CN" altLang="en-US" sz="2800" dirty="0"/>
              <a:t>编写了新的内存调度文件</a:t>
            </a:r>
            <a:r>
              <a:rPr lang="en-US" altLang="zh-CN" sz="2800" dirty="0"/>
              <a:t>heap_6.c</a:t>
            </a:r>
          </a:p>
          <a:p>
            <a:endParaRPr lang="en-US" altLang="zh-CN" sz="2800" dirty="0"/>
          </a:p>
          <a:p>
            <a:r>
              <a:rPr lang="en-US" altLang="zh-CN" sz="2800" dirty="0"/>
              <a:t>2.</a:t>
            </a:r>
            <a:r>
              <a:rPr lang="zh-CN" altLang="en-US" sz="2800" dirty="0"/>
              <a:t>基于协程的运作原理编写了调度文件</a:t>
            </a:r>
            <a:r>
              <a:rPr lang="en-US" altLang="zh-CN" sz="2800" dirty="0" err="1"/>
              <a:t>coroutine.c</a:t>
            </a:r>
            <a:endParaRPr lang="en-US" altLang="zh-CN" sz="2800" dirty="0"/>
          </a:p>
          <a:p>
            <a:endParaRPr lang="en-US" altLang="zh-CN" sz="2800" dirty="0"/>
          </a:p>
          <a:p>
            <a:r>
              <a:rPr lang="zh-CN" altLang="en-US" sz="2800" dirty="0"/>
              <a:t>文件的使用方法见</a:t>
            </a:r>
            <a:r>
              <a:rPr lang="en-US" altLang="zh-CN" sz="2800" dirty="0" err="1"/>
              <a:t>github</a:t>
            </a:r>
            <a:endParaRPr lang="zh-CN" altLang="en-US" sz="2800" dirty="0"/>
          </a:p>
        </p:txBody>
      </p:sp>
    </p:spTree>
    <p:extLst>
      <p:ext uri="{BB962C8B-B14F-4D97-AF65-F5344CB8AC3E}">
        <p14:creationId xmlns:p14="http://schemas.microsoft.com/office/powerpoint/2010/main" val="108401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0BDF6-B430-43B1-873F-1B77908C8C8F}"/>
              </a:ext>
            </a:extLst>
          </p:cNvPr>
          <p:cNvSpPr>
            <a:spLocks noGrp="1"/>
          </p:cNvSpPr>
          <p:nvPr>
            <p:ph type="title"/>
          </p:nvPr>
        </p:nvSpPr>
        <p:spPr/>
        <p:txBody>
          <a:bodyPr/>
          <a:lstStyle/>
          <a:p>
            <a:r>
              <a:rPr lang="en-US" altLang="zh-CN" dirty="0">
                <a:solidFill>
                  <a:srgbClr val="FFC000"/>
                </a:solidFill>
              </a:rPr>
              <a:t>Heap_6.c </a:t>
            </a:r>
            <a:r>
              <a:rPr lang="zh-CN" altLang="en-US" dirty="0">
                <a:solidFill>
                  <a:srgbClr val="FFC000"/>
                </a:solidFill>
              </a:rPr>
              <a:t>基于的</a:t>
            </a:r>
            <a:r>
              <a:rPr lang="en-US" altLang="zh-CN" dirty="0" err="1">
                <a:solidFill>
                  <a:srgbClr val="FFC000"/>
                </a:solidFill>
              </a:rPr>
              <a:t>olsf</a:t>
            </a:r>
            <a:r>
              <a:rPr lang="zh-CN" altLang="en-US" dirty="0">
                <a:solidFill>
                  <a:srgbClr val="FFC000"/>
                </a:solidFill>
              </a:rPr>
              <a:t>算法</a:t>
            </a:r>
          </a:p>
        </p:txBody>
      </p:sp>
      <p:pic>
        <p:nvPicPr>
          <p:cNvPr id="4" name="内容占位符 3">
            <a:extLst>
              <a:ext uri="{FF2B5EF4-FFF2-40B4-BE49-F238E27FC236}">
                <a16:creationId xmlns:a16="http://schemas.microsoft.com/office/drawing/2014/main" id="{1E230379-6CDB-4A40-B91D-AC7857212666}"/>
              </a:ext>
            </a:extLst>
          </p:cNvPr>
          <p:cNvPicPr>
            <a:picLocks noGrp="1" noChangeAspect="1"/>
          </p:cNvPicPr>
          <p:nvPr>
            <p:ph idx="1"/>
          </p:nvPr>
        </p:nvPicPr>
        <p:blipFill>
          <a:blip r:embed="rId2"/>
          <a:stretch>
            <a:fillRect/>
          </a:stretch>
        </p:blipFill>
        <p:spPr>
          <a:xfrm>
            <a:off x="2140937" y="1952007"/>
            <a:ext cx="7910126" cy="4210621"/>
          </a:xfrm>
          <a:prstGeom prst="rect">
            <a:avLst/>
          </a:prstGeom>
        </p:spPr>
      </p:pic>
    </p:spTree>
    <p:extLst>
      <p:ext uri="{BB962C8B-B14F-4D97-AF65-F5344CB8AC3E}">
        <p14:creationId xmlns:p14="http://schemas.microsoft.com/office/powerpoint/2010/main" val="182005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723EDE-4A91-497D-9B0D-DBEAEA556CBB}"/>
              </a:ext>
            </a:extLst>
          </p:cNvPr>
          <p:cNvSpPr>
            <a:spLocks noGrp="1"/>
          </p:cNvSpPr>
          <p:nvPr>
            <p:ph idx="1"/>
          </p:nvPr>
        </p:nvSpPr>
        <p:spPr>
          <a:xfrm>
            <a:off x="755741" y="2251890"/>
            <a:ext cx="10131425" cy="938447"/>
          </a:xfrm>
        </p:spPr>
        <p:txBody>
          <a:bodyPr>
            <a:normAutofit fontScale="92500" lnSpcReduction="10000"/>
          </a:bodyPr>
          <a:lstStyle/>
          <a:p>
            <a:r>
              <a:rPr lang="zh-CN" altLang="en-US" sz="2800" dirty="0"/>
              <a:t>相当于一种内存页大小分级的分页算法</a:t>
            </a:r>
            <a:endParaRPr lang="en-US" altLang="zh-CN" sz="2800" dirty="0"/>
          </a:p>
          <a:p>
            <a:r>
              <a:rPr lang="zh-CN" altLang="en-US" sz="2800" dirty="0"/>
              <a:t>相对于普通分页算法可以减小内部碎片</a:t>
            </a:r>
          </a:p>
        </p:txBody>
      </p:sp>
      <p:sp>
        <p:nvSpPr>
          <p:cNvPr id="4" name="文本框 3">
            <a:extLst>
              <a:ext uri="{FF2B5EF4-FFF2-40B4-BE49-F238E27FC236}">
                <a16:creationId xmlns:a16="http://schemas.microsoft.com/office/drawing/2014/main" id="{D5A1C877-6ED1-45A7-84AC-888B824B208A}"/>
              </a:ext>
            </a:extLst>
          </p:cNvPr>
          <p:cNvSpPr txBox="1"/>
          <p:nvPr/>
        </p:nvSpPr>
        <p:spPr>
          <a:xfrm>
            <a:off x="917961" y="1237530"/>
            <a:ext cx="8088198" cy="707886"/>
          </a:xfrm>
          <a:prstGeom prst="rect">
            <a:avLst/>
          </a:prstGeom>
          <a:noFill/>
        </p:spPr>
        <p:txBody>
          <a:bodyPr wrap="square" rtlCol="0">
            <a:spAutoFit/>
          </a:bodyPr>
          <a:lstStyle/>
          <a:p>
            <a:r>
              <a:rPr lang="zh-CN" altLang="en-US" sz="4000" dirty="0">
                <a:solidFill>
                  <a:srgbClr val="FFC000"/>
                </a:solidFill>
              </a:rPr>
              <a:t>这种算法的优势</a:t>
            </a:r>
          </a:p>
        </p:txBody>
      </p:sp>
      <p:sp>
        <p:nvSpPr>
          <p:cNvPr id="5" name="文本框 4">
            <a:extLst>
              <a:ext uri="{FF2B5EF4-FFF2-40B4-BE49-F238E27FC236}">
                <a16:creationId xmlns:a16="http://schemas.microsoft.com/office/drawing/2014/main" id="{32C001EA-AB77-490C-8732-9FE65AA02AE4}"/>
              </a:ext>
            </a:extLst>
          </p:cNvPr>
          <p:cNvSpPr txBox="1"/>
          <p:nvPr/>
        </p:nvSpPr>
        <p:spPr>
          <a:xfrm>
            <a:off x="999241" y="2251890"/>
            <a:ext cx="9644427" cy="3539430"/>
          </a:xfrm>
          <a:prstGeom prst="rect">
            <a:avLst/>
          </a:prstGeom>
          <a:noFill/>
        </p:spPr>
        <p:txBody>
          <a:bodyPr wrap="square" rtlCol="0">
            <a:spAutoFit/>
          </a:bodyPr>
          <a:lstStyle/>
          <a:p>
            <a:r>
              <a:rPr lang="zh-CN" altLang="zh-CN" sz="2800" dirty="0"/>
              <a:t>实现</a:t>
            </a:r>
            <a:r>
              <a:rPr lang="en-US" altLang="zh-CN" sz="2800" dirty="0"/>
              <a:t>O(1)</a:t>
            </a:r>
            <a:r>
              <a:rPr lang="zh-CN" altLang="zh-CN" sz="2800" dirty="0"/>
              <a:t>时间</a:t>
            </a:r>
            <a:r>
              <a:rPr lang="zh-CN" altLang="en-US" sz="2800" dirty="0"/>
              <a:t>内</a:t>
            </a:r>
            <a:r>
              <a:rPr lang="zh-CN" altLang="zh-CN" sz="2800" dirty="0"/>
              <a:t>的内存分配和回收</a:t>
            </a:r>
            <a:endParaRPr lang="en-US" altLang="zh-CN" sz="2800" dirty="0"/>
          </a:p>
          <a:p>
            <a:endParaRPr lang="en-US" altLang="zh-CN" sz="2800" dirty="0"/>
          </a:p>
          <a:p>
            <a:r>
              <a:rPr lang="zh-CN" altLang="en-US" sz="2800" dirty="0"/>
              <a:t>在测试中</a:t>
            </a:r>
            <a:endParaRPr lang="en-US" altLang="zh-CN" sz="2800" dirty="0"/>
          </a:p>
          <a:p>
            <a:r>
              <a:rPr lang="en-US" altLang="zh-CN" sz="2800" dirty="0"/>
              <a:t>100000</a:t>
            </a:r>
            <a:r>
              <a:rPr lang="zh-CN" altLang="en-US" sz="2800" dirty="0"/>
              <a:t>次随机获取或释放内存作为一组，测试</a:t>
            </a:r>
            <a:r>
              <a:rPr lang="en-US" altLang="zh-CN" sz="2800" dirty="0"/>
              <a:t>1000</a:t>
            </a:r>
            <a:r>
              <a:rPr lang="zh-CN" altLang="en-US" sz="2800" dirty="0"/>
              <a:t>组</a:t>
            </a:r>
            <a:endParaRPr lang="en-US" altLang="zh-CN" sz="2800" dirty="0"/>
          </a:p>
          <a:p>
            <a:r>
              <a:rPr lang="zh-CN" altLang="en-US" sz="2800" dirty="0"/>
              <a:t>使用原先的</a:t>
            </a:r>
            <a:r>
              <a:rPr lang="en-US" altLang="zh-CN" sz="2800" dirty="0"/>
              <a:t>heap_5.c</a:t>
            </a:r>
            <a:r>
              <a:rPr lang="zh-CN" altLang="en-US" sz="2800" dirty="0"/>
              <a:t>平均用时</a:t>
            </a:r>
            <a:r>
              <a:rPr lang="en-US" altLang="zh-CN" sz="2800" dirty="0"/>
              <a:t>10.1ms,</a:t>
            </a:r>
            <a:r>
              <a:rPr lang="zh-CN" altLang="en-US" sz="2800" dirty="0"/>
              <a:t>方差</a:t>
            </a:r>
            <a:r>
              <a:rPr lang="en-US" altLang="zh-CN" sz="2800" dirty="0"/>
              <a:t>0.52ms</a:t>
            </a:r>
          </a:p>
          <a:p>
            <a:r>
              <a:rPr lang="zh-CN" altLang="en-US" sz="2800" dirty="0"/>
              <a:t>使用新编写的</a:t>
            </a:r>
            <a:r>
              <a:rPr lang="en-US" altLang="zh-CN" sz="2800" dirty="0"/>
              <a:t>heap_6.c</a:t>
            </a:r>
            <a:r>
              <a:rPr lang="zh-CN" altLang="en-US" sz="2800" dirty="0"/>
              <a:t>平均用时</a:t>
            </a:r>
            <a:r>
              <a:rPr lang="en-US" altLang="zh-CN" sz="2800" dirty="0"/>
              <a:t>9.4ms,</a:t>
            </a:r>
            <a:r>
              <a:rPr lang="zh-CN" altLang="en-US" sz="2800" dirty="0"/>
              <a:t>方差</a:t>
            </a:r>
            <a:r>
              <a:rPr lang="en-US" altLang="zh-CN" sz="2800" dirty="0"/>
              <a:t>0.34ms</a:t>
            </a:r>
          </a:p>
          <a:p>
            <a:endParaRPr lang="en-US" altLang="zh-CN" sz="2800" dirty="0"/>
          </a:p>
          <a:p>
            <a:r>
              <a:rPr lang="zh-CN" altLang="en-US" sz="2800" dirty="0"/>
              <a:t>测试使用的是</a:t>
            </a:r>
            <a:r>
              <a:rPr lang="en-US" altLang="zh-CN" sz="2800" dirty="0"/>
              <a:t>Intel i5-6300HQ</a:t>
            </a:r>
            <a:endParaRPr lang="zh-CN" altLang="en-US" sz="2800" dirty="0"/>
          </a:p>
        </p:txBody>
      </p:sp>
    </p:spTree>
    <p:extLst>
      <p:ext uri="{BB962C8B-B14F-4D97-AF65-F5344CB8AC3E}">
        <p14:creationId xmlns:p14="http://schemas.microsoft.com/office/powerpoint/2010/main" val="26082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
                                            <p:txEl>
                                              <p:pRg st="1" end="1"/>
                                            </p:txEl>
                                          </p:spTgt>
                                        </p:tgtEl>
                                      </p:cBhvr>
                                    </p:animEffect>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334340-F6B5-4BA4-A675-BC70EA09507A}"/>
              </a:ext>
            </a:extLst>
          </p:cNvPr>
          <p:cNvSpPr>
            <a:spLocks noGrp="1"/>
          </p:cNvSpPr>
          <p:nvPr>
            <p:ph idx="1"/>
          </p:nvPr>
        </p:nvSpPr>
        <p:spPr>
          <a:xfrm>
            <a:off x="685799" y="2423482"/>
            <a:ext cx="10131425" cy="707886"/>
          </a:xfrm>
        </p:spPr>
        <p:txBody>
          <a:bodyPr>
            <a:normAutofit/>
          </a:bodyPr>
          <a:lstStyle/>
          <a:p>
            <a:pPr marL="0" indent="0">
              <a:buNone/>
            </a:pPr>
            <a:r>
              <a:rPr lang="zh-CN" altLang="en-US" sz="2800" dirty="0"/>
              <a:t>先看一段有趣的代码</a:t>
            </a:r>
          </a:p>
        </p:txBody>
      </p:sp>
      <p:sp>
        <p:nvSpPr>
          <p:cNvPr id="6" name="文本框 5">
            <a:extLst>
              <a:ext uri="{FF2B5EF4-FFF2-40B4-BE49-F238E27FC236}">
                <a16:creationId xmlns:a16="http://schemas.microsoft.com/office/drawing/2014/main" id="{A74EE52A-26BB-4AC0-8F1F-A2B363FE393F}"/>
              </a:ext>
            </a:extLst>
          </p:cNvPr>
          <p:cNvSpPr txBox="1"/>
          <p:nvPr/>
        </p:nvSpPr>
        <p:spPr>
          <a:xfrm>
            <a:off x="685798" y="697299"/>
            <a:ext cx="10131425" cy="707886"/>
          </a:xfrm>
          <a:prstGeom prst="rect">
            <a:avLst/>
          </a:prstGeom>
          <a:noFill/>
        </p:spPr>
        <p:txBody>
          <a:bodyPr wrap="square" rtlCol="0">
            <a:spAutoFit/>
          </a:bodyPr>
          <a:lstStyle/>
          <a:p>
            <a:r>
              <a:rPr lang="zh-CN" altLang="en-US" sz="4000" dirty="0">
                <a:solidFill>
                  <a:srgbClr val="FFC000"/>
                </a:solidFill>
              </a:rPr>
              <a:t>基于协程的</a:t>
            </a:r>
            <a:r>
              <a:rPr lang="en-US" altLang="zh-CN" sz="4000" dirty="0" err="1">
                <a:solidFill>
                  <a:srgbClr val="FFC000"/>
                </a:solidFill>
              </a:rPr>
              <a:t>coroutine.c</a:t>
            </a:r>
            <a:endParaRPr lang="zh-CN" altLang="en-US" sz="4000" dirty="0">
              <a:solidFill>
                <a:srgbClr val="FFC000"/>
              </a:solidFill>
            </a:endParaRPr>
          </a:p>
        </p:txBody>
      </p:sp>
      <p:pic>
        <p:nvPicPr>
          <p:cNvPr id="9" name="图片 8">
            <a:extLst>
              <a:ext uri="{FF2B5EF4-FFF2-40B4-BE49-F238E27FC236}">
                <a16:creationId xmlns:a16="http://schemas.microsoft.com/office/drawing/2014/main" id="{E131B1C4-4F54-4745-929A-47201B398469}"/>
              </a:ext>
            </a:extLst>
          </p:cNvPr>
          <p:cNvPicPr>
            <a:picLocks noChangeAspect="1"/>
          </p:cNvPicPr>
          <p:nvPr/>
        </p:nvPicPr>
        <p:blipFill>
          <a:blip r:embed="rId2"/>
          <a:stretch>
            <a:fillRect/>
          </a:stretch>
        </p:blipFill>
        <p:spPr>
          <a:xfrm>
            <a:off x="1581150" y="319253"/>
            <a:ext cx="4572634" cy="6469673"/>
          </a:xfrm>
          <a:prstGeom prst="rect">
            <a:avLst/>
          </a:prstGeom>
        </p:spPr>
      </p:pic>
      <p:sp>
        <p:nvSpPr>
          <p:cNvPr id="12" name="文本框 11">
            <a:extLst>
              <a:ext uri="{FF2B5EF4-FFF2-40B4-BE49-F238E27FC236}">
                <a16:creationId xmlns:a16="http://schemas.microsoft.com/office/drawing/2014/main" id="{BA04C214-8E0E-4C5A-B80C-D123C28BB290}"/>
              </a:ext>
            </a:extLst>
          </p:cNvPr>
          <p:cNvSpPr txBox="1"/>
          <p:nvPr/>
        </p:nvSpPr>
        <p:spPr>
          <a:xfrm>
            <a:off x="6482080" y="2035314"/>
            <a:ext cx="4663440" cy="3532366"/>
          </a:xfrm>
          <a:prstGeom prst="rect">
            <a:avLst/>
          </a:prstGeom>
          <a:noFill/>
        </p:spPr>
        <p:txBody>
          <a:bodyPr wrap="square" rtlCol="0">
            <a:spAutoFit/>
          </a:bodyPr>
          <a:lstStyle/>
          <a:p>
            <a:endParaRPr lang="zh-CN" altLang="en-US" dirty="0"/>
          </a:p>
        </p:txBody>
      </p:sp>
      <p:sp>
        <p:nvSpPr>
          <p:cNvPr id="16" name="Rectangle 4">
            <a:extLst>
              <a:ext uri="{FF2B5EF4-FFF2-40B4-BE49-F238E27FC236}">
                <a16:creationId xmlns:a16="http://schemas.microsoft.com/office/drawing/2014/main" id="{0377C029-7AFC-40A4-993B-3A117D60EEDB}"/>
              </a:ext>
            </a:extLst>
          </p:cNvPr>
          <p:cNvSpPr>
            <a:spLocks noChangeArrowheads="1"/>
          </p:cNvSpPr>
          <p:nvPr/>
        </p:nvSpPr>
        <p:spPr bwMode="auto">
          <a:xfrm>
            <a:off x="6096000" y="1954391"/>
            <a:ext cx="532384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Arial" panose="020B0604020202020204" pitchFamily="34" charset="0"/>
                <a:ea typeface="-apple-system"/>
              </a:rPr>
              <a:t>	</a:t>
            </a:r>
            <a:r>
              <a:rPr kumimoji="0" lang="zh-CN" altLang="zh-CN" sz="2800" b="0" i="0" u="none" strike="noStrike" cap="none" normalizeH="0" baseline="0" dirty="0">
                <a:ln>
                  <a:noFill/>
                </a:ln>
                <a:effectLst/>
                <a:latin typeface="Arial" panose="020B0604020202020204" pitchFamily="34" charset="0"/>
                <a:ea typeface="-apple-system"/>
              </a:rPr>
              <a:t>这里利用了 switch 的跳转功能, 通过设置状态可以达到切换的</a:t>
            </a:r>
            <a:r>
              <a:rPr kumimoji="0" lang="zh-CN" altLang="en-US" sz="2800" b="0" i="0" u="none" strike="noStrike" cap="none" normalizeH="0" baseline="0" dirty="0">
                <a:ln>
                  <a:noFill/>
                </a:ln>
                <a:effectLst/>
                <a:latin typeface="Arial" panose="020B0604020202020204" pitchFamily="34" charset="0"/>
                <a:ea typeface="-apple-system"/>
              </a:rPr>
              <a:t>效</a:t>
            </a:r>
            <a:r>
              <a:rPr kumimoji="0" lang="zh-CN" altLang="zh-CN" sz="2800" b="0" i="0" u="none" strike="noStrike" cap="none" normalizeH="0" baseline="0" dirty="0">
                <a:ln>
                  <a:noFill/>
                </a:ln>
                <a:effectLst/>
                <a:latin typeface="Arial" panose="020B0604020202020204" pitchFamily="34" charset="0"/>
                <a:ea typeface="-apple-system"/>
              </a:rPr>
              <a:t>果.</a:t>
            </a:r>
            <a:endParaRPr kumimoji="0" lang="zh-CN" altLang="zh-CN" sz="2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Arial" panose="020B0604020202020204" pitchFamily="34" charset="0"/>
                <a:ea typeface="-apple-system"/>
              </a:rPr>
              <a:t>	</a:t>
            </a:r>
            <a:r>
              <a:rPr kumimoji="0" lang="zh-CN" altLang="zh-CN" sz="2800" b="0" i="0" u="none" strike="noStrike" cap="none" normalizeH="0" baseline="0" dirty="0">
                <a:ln>
                  <a:noFill/>
                </a:ln>
                <a:effectLst/>
                <a:latin typeface="Arial" panose="020B0604020202020204" pitchFamily="34" charset="0"/>
                <a:ea typeface="-apple-system"/>
              </a:rPr>
              <a:t>只需要两个静态变量的内存开销,就能实现上下文的切换, 可以节省很大的内存. 静态变量是必需的, 用来记住上一次的状态, 以及传递的数据(这里简单的传递 </a:t>
            </a:r>
            <a:r>
              <a:rPr kumimoji="0" lang="zh-CN" altLang="zh-CN" sz="2800" b="0" i="0" u="none" strike="noStrike" cap="none" normalizeH="0" baseline="0" dirty="0">
                <a:ln>
                  <a:noFill/>
                </a:ln>
                <a:effectLst/>
                <a:latin typeface="Arial Unicode MS"/>
                <a:ea typeface="&amp;quot"/>
              </a:rPr>
              <a:t>ct</a:t>
            </a:r>
            <a:r>
              <a:rPr kumimoji="0" lang="zh-CN" altLang="zh-CN" sz="2800" b="0" i="0" u="none" strike="noStrike" cap="none" normalizeH="0" baseline="0" dirty="0">
                <a:ln>
                  <a:noFill/>
                </a:ln>
                <a:effectLst/>
                <a:ea typeface="-apple-system"/>
              </a:rPr>
              <a:t>)</a:t>
            </a:r>
            <a:endParaRPr kumimoji="0" lang="zh-CN" altLang="zh-CN" sz="2800" b="0" i="0" u="none" strike="noStrike" cap="none" normalizeH="0" baseline="0" dirty="0">
              <a:ln>
                <a:noFill/>
              </a:ln>
              <a:effectLst/>
            </a:endParaRPr>
          </a:p>
        </p:txBody>
      </p:sp>
    </p:spTree>
    <p:extLst>
      <p:ext uri="{BB962C8B-B14F-4D97-AF65-F5344CB8AC3E}">
        <p14:creationId xmlns:p14="http://schemas.microsoft.com/office/powerpoint/2010/main" val="16296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fade">
                                      <p:cBhvr>
                                        <p:cTn id="2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11AFA-499B-4618-84BF-43ADA51DDD44}"/>
              </a:ext>
            </a:extLst>
          </p:cNvPr>
          <p:cNvSpPr>
            <a:spLocks noGrp="1"/>
          </p:cNvSpPr>
          <p:nvPr>
            <p:ph type="title"/>
          </p:nvPr>
        </p:nvSpPr>
        <p:spPr/>
        <p:txBody>
          <a:bodyPr/>
          <a:lstStyle/>
          <a:p>
            <a:r>
              <a:rPr lang="zh-CN" altLang="en-US" dirty="0">
                <a:solidFill>
                  <a:srgbClr val="FFC000"/>
                </a:solidFill>
              </a:rPr>
              <a:t>将其封装为宏定义</a:t>
            </a:r>
          </a:p>
        </p:txBody>
      </p:sp>
      <p:pic>
        <p:nvPicPr>
          <p:cNvPr id="4" name="内容占位符 3">
            <a:extLst>
              <a:ext uri="{FF2B5EF4-FFF2-40B4-BE49-F238E27FC236}">
                <a16:creationId xmlns:a16="http://schemas.microsoft.com/office/drawing/2014/main" id="{70728BA5-2D9E-4715-BF12-2CF25F75E6BE}"/>
              </a:ext>
            </a:extLst>
          </p:cNvPr>
          <p:cNvPicPr>
            <a:picLocks noGrp="1" noChangeAspect="1"/>
          </p:cNvPicPr>
          <p:nvPr>
            <p:ph idx="1"/>
          </p:nvPr>
        </p:nvPicPr>
        <p:blipFill>
          <a:blip r:embed="rId2"/>
          <a:stretch>
            <a:fillRect/>
          </a:stretch>
        </p:blipFill>
        <p:spPr>
          <a:xfrm>
            <a:off x="1513840" y="1888235"/>
            <a:ext cx="8889170" cy="4106165"/>
          </a:xfrm>
          <a:prstGeom prst="rect">
            <a:avLst/>
          </a:prstGeom>
        </p:spPr>
      </p:pic>
    </p:spTree>
    <p:extLst>
      <p:ext uri="{BB962C8B-B14F-4D97-AF65-F5344CB8AC3E}">
        <p14:creationId xmlns:p14="http://schemas.microsoft.com/office/powerpoint/2010/main" val="122137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BEFF4-E020-4915-9681-853782F91624}"/>
              </a:ext>
            </a:extLst>
          </p:cNvPr>
          <p:cNvSpPr>
            <a:spLocks noGrp="1"/>
          </p:cNvSpPr>
          <p:nvPr>
            <p:ph type="title"/>
          </p:nvPr>
        </p:nvSpPr>
        <p:spPr/>
        <p:txBody>
          <a:bodyPr/>
          <a:lstStyle/>
          <a:p>
            <a:r>
              <a:rPr lang="zh-CN" altLang="en-US" dirty="0">
                <a:solidFill>
                  <a:srgbClr val="FFC000"/>
                </a:solidFill>
              </a:rPr>
              <a:t>使用协程的原理与优势</a:t>
            </a:r>
          </a:p>
        </p:txBody>
      </p:sp>
      <p:sp>
        <p:nvSpPr>
          <p:cNvPr id="3" name="内容占位符 2">
            <a:extLst>
              <a:ext uri="{FF2B5EF4-FFF2-40B4-BE49-F238E27FC236}">
                <a16:creationId xmlns:a16="http://schemas.microsoft.com/office/drawing/2014/main" id="{553247E4-6241-4E6C-BF9C-772EDF4017B9}"/>
              </a:ext>
            </a:extLst>
          </p:cNvPr>
          <p:cNvSpPr>
            <a:spLocks noGrp="1"/>
          </p:cNvSpPr>
          <p:nvPr>
            <p:ph idx="1"/>
          </p:nvPr>
        </p:nvSpPr>
        <p:spPr>
          <a:xfrm>
            <a:off x="685800" y="1878754"/>
            <a:ext cx="10131425" cy="3649133"/>
          </a:xfrm>
        </p:spPr>
        <p:txBody>
          <a:bodyPr>
            <a:normAutofit/>
          </a:bodyPr>
          <a:lstStyle/>
          <a:p>
            <a:r>
              <a:rPr lang="zh-CN" altLang="en-US" sz="2800" dirty="0"/>
              <a:t>运行效果类似于多线程，但在</a:t>
            </a:r>
            <a:r>
              <a:rPr lang="en-US" altLang="zh-CN" sz="2800" dirty="0"/>
              <a:t>CPU</a:t>
            </a:r>
            <a:r>
              <a:rPr lang="zh-CN" altLang="en-US" sz="2800" dirty="0"/>
              <a:t>看来程序只有一个线程，所有线程的调度由代码内部完成。</a:t>
            </a:r>
            <a:endParaRPr lang="en-US" altLang="zh-CN" sz="2800" dirty="0"/>
          </a:p>
          <a:p>
            <a:endParaRPr lang="en-US" altLang="zh-CN" sz="2800" dirty="0"/>
          </a:p>
          <a:p>
            <a:r>
              <a:rPr lang="zh-CN" altLang="en-US" sz="2800" dirty="0"/>
              <a:t>减少了开设多线程的开销，节省了线程切换的资源。</a:t>
            </a:r>
          </a:p>
        </p:txBody>
      </p:sp>
      <p:pic>
        <p:nvPicPr>
          <p:cNvPr id="4" name="图片 3">
            <a:extLst>
              <a:ext uri="{FF2B5EF4-FFF2-40B4-BE49-F238E27FC236}">
                <a16:creationId xmlns:a16="http://schemas.microsoft.com/office/drawing/2014/main" id="{E8120574-2E8E-43F2-BD95-36B6066219B5}"/>
              </a:ext>
            </a:extLst>
          </p:cNvPr>
          <p:cNvPicPr>
            <a:picLocks noChangeAspect="1"/>
          </p:cNvPicPr>
          <p:nvPr/>
        </p:nvPicPr>
        <p:blipFill>
          <a:blip r:embed="rId2"/>
          <a:stretch>
            <a:fillRect/>
          </a:stretch>
        </p:blipFill>
        <p:spPr>
          <a:xfrm>
            <a:off x="5189392" y="1330113"/>
            <a:ext cx="5702128" cy="5273040"/>
          </a:xfrm>
          <a:prstGeom prst="rect">
            <a:avLst/>
          </a:prstGeom>
        </p:spPr>
      </p:pic>
    </p:spTree>
    <p:extLst>
      <p:ext uri="{BB962C8B-B14F-4D97-AF65-F5344CB8AC3E}">
        <p14:creationId xmlns:p14="http://schemas.microsoft.com/office/powerpoint/2010/main" val="26880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7450D-503A-427D-9794-E699E6819E6A}"/>
              </a:ext>
            </a:extLst>
          </p:cNvPr>
          <p:cNvSpPr>
            <a:spLocks noGrp="1"/>
          </p:cNvSpPr>
          <p:nvPr>
            <p:ph idx="1"/>
          </p:nvPr>
        </p:nvSpPr>
        <p:spPr>
          <a:xfrm>
            <a:off x="685801" y="2142068"/>
            <a:ext cx="10131425" cy="2156556"/>
          </a:xfrm>
        </p:spPr>
        <p:txBody>
          <a:bodyPr>
            <a:normAutofit/>
          </a:bodyPr>
          <a:lstStyle/>
          <a:p>
            <a:r>
              <a:rPr lang="en-US" altLang="zh-CN" sz="2800" dirty="0" err="1"/>
              <a:t>FreeRTOS</a:t>
            </a:r>
            <a:r>
              <a:rPr lang="zh-CN" altLang="en-US" sz="2800" dirty="0"/>
              <a:t>为每一个线程分配的任务栈是固定的，不可动态变化</a:t>
            </a:r>
            <a:endParaRPr lang="en-US" altLang="zh-CN" sz="2800" dirty="0"/>
          </a:p>
          <a:p>
            <a:endParaRPr lang="en-US" altLang="zh-CN" sz="2800" dirty="0"/>
          </a:p>
          <a:p>
            <a:r>
              <a:rPr lang="zh-CN" altLang="en-US" sz="2800" dirty="0"/>
              <a:t>而将线程的所有调度放在用户态下的程序中可以让每个协程共用所在线程的栈。还可以省去</a:t>
            </a:r>
            <a:r>
              <a:rPr lang="en-US" altLang="zh-CN" sz="2800" dirty="0" err="1"/>
              <a:t>FreeRTOS</a:t>
            </a:r>
            <a:r>
              <a:rPr lang="zh-CN" altLang="en-US" sz="2800" dirty="0"/>
              <a:t>的</a:t>
            </a:r>
            <a:r>
              <a:rPr lang="en-US" altLang="zh-CN" sz="2800" dirty="0"/>
              <a:t>TCB</a:t>
            </a:r>
            <a:r>
              <a:rPr lang="zh-CN" altLang="en-US" sz="2800" dirty="0"/>
              <a:t>控制框架的内存</a:t>
            </a:r>
          </a:p>
        </p:txBody>
      </p:sp>
      <p:sp>
        <p:nvSpPr>
          <p:cNvPr id="4" name="标题 1">
            <a:extLst>
              <a:ext uri="{FF2B5EF4-FFF2-40B4-BE49-F238E27FC236}">
                <a16:creationId xmlns:a16="http://schemas.microsoft.com/office/drawing/2014/main" id="{990C5C3A-D5DD-4726-8E9C-3C823F4C4FF5}"/>
              </a:ext>
            </a:extLst>
          </p:cNvPr>
          <p:cNvSpPr>
            <a:spLocks noGrp="1"/>
          </p:cNvSpPr>
          <p:nvPr>
            <p:ph type="title"/>
          </p:nvPr>
        </p:nvSpPr>
        <p:spPr>
          <a:xfrm>
            <a:off x="685801" y="609600"/>
            <a:ext cx="10131425" cy="1456267"/>
          </a:xfrm>
        </p:spPr>
        <p:txBody>
          <a:bodyPr/>
          <a:lstStyle/>
          <a:p>
            <a:r>
              <a:rPr lang="zh-CN" altLang="en-US" dirty="0">
                <a:solidFill>
                  <a:srgbClr val="FFC000"/>
                </a:solidFill>
              </a:rPr>
              <a:t>使用协程的原理与优势</a:t>
            </a:r>
          </a:p>
        </p:txBody>
      </p:sp>
    </p:spTree>
    <p:extLst>
      <p:ext uri="{BB962C8B-B14F-4D97-AF65-F5344CB8AC3E}">
        <p14:creationId xmlns:p14="http://schemas.microsoft.com/office/powerpoint/2010/main" val="109471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8BB3385-630B-4928-87EF-04210362EB7D}"/>
              </a:ext>
            </a:extLst>
          </p:cNvPr>
          <p:cNvPicPr>
            <a:picLocks noGrp="1" noChangeAspect="1"/>
          </p:cNvPicPr>
          <p:nvPr>
            <p:ph idx="1"/>
          </p:nvPr>
        </p:nvPicPr>
        <p:blipFill>
          <a:blip r:embed="rId2"/>
          <a:stretch>
            <a:fillRect/>
          </a:stretch>
        </p:blipFill>
        <p:spPr>
          <a:xfrm>
            <a:off x="946150" y="3042444"/>
            <a:ext cx="9610725" cy="1847850"/>
          </a:xfrm>
          <a:prstGeom prst="rect">
            <a:avLst/>
          </a:prstGeom>
        </p:spPr>
      </p:pic>
      <p:sp>
        <p:nvSpPr>
          <p:cNvPr id="6" name="文本框 5">
            <a:extLst>
              <a:ext uri="{FF2B5EF4-FFF2-40B4-BE49-F238E27FC236}">
                <a16:creationId xmlns:a16="http://schemas.microsoft.com/office/drawing/2014/main" id="{A4211038-B701-44EC-AD29-D1FAA25E7434}"/>
              </a:ext>
            </a:extLst>
          </p:cNvPr>
          <p:cNvSpPr txBox="1"/>
          <p:nvPr/>
        </p:nvSpPr>
        <p:spPr>
          <a:xfrm>
            <a:off x="914400" y="1859280"/>
            <a:ext cx="9489440" cy="954107"/>
          </a:xfrm>
          <a:prstGeom prst="rect">
            <a:avLst/>
          </a:prstGeom>
          <a:noFill/>
        </p:spPr>
        <p:txBody>
          <a:bodyPr wrap="square" rtlCol="0">
            <a:spAutoFit/>
          </a:bodyPr>
          <a:lstStyle/>
          <a:p>
            <a:r>
              <a:rPr lang="zh-CN" altLang="en-US" sz="2800" dirty="0"/>
              <a:t>任务分布在三个队列：初始进入时按优先级排序的队列，准备队列以及超时队列。采用时间片轮询的方式调度。</a:t>
            </a:r>
          </a:p>
        </p:txBody>
      </p:sp>
      <p:sp>
        <p:nvSpPr>
          <p:cNvPr id="7" name="文本框 6">
            <a:extLst>
              <a:ext uri="{FF2B5EF4-FFF2-40B4-BE49-F238E27FC236}">
                <a16:creationId xmlns:a16="http://schemas.microsoft.com/office/drawing/2014/main" id="{195781B3-BE82-4B6C-89EB-7AE249786F56}"/>
              </a:ext>
            </a:extLst>
          </p:cNvPr>
          <p:cNvSpPr txBox="1"/>
          <p:nvPr/>
        </p:nvSpPr>
        <p:spPr>
          <a:xfrm>
            <a:off x="761214" y="860782"/>
            <a:ext cx="10131425" cy="769441"/>
          </a:xfrm>
          <a:prstGeom prst="rect">
            <a:avLst/>
          </a:prstGeom>
          <a:noFill/>
        </p:spPr>
        <p:txBody>
          <a:bodyPr wrap="square" rtlCol="0">
            <a:spAutoFit/>
          </a:bodyPr>
          <a:lstStyle/>
          <a:p>
            <a:r>
              <a:rPr lang="en-US" altLang="zh-CN" sz="4400" dirty="0" err="1">
                <a:solidFill>
                  <a:srgbClr val="FFC000"/>
                </a:solidFill>
              </a:rPr>
              <a:t>Coroutine.c</a:t>
            </a:r>
            <a:r>
              <a:rPr lang="zh-CN" altLang="en-US" sz="4400" dirty="0">
                <a:solidFill>
                  <a:srgbClr val="FFC000"/>
                </a:solidFill>
              </a:rPr>
              <a:t>内部运行的机制</a:t>
            </a:r>
          </a:p>
        </p:txBody>
      </p:sp>
    </p:spTree>
    <p:extLst>
      <p:ext uri="{BB962C8B-B14F-4D97-AF65-F5344CB8AC3E}">
        <p14:creationId xmlns:p14="http://schemas.microsoft.com/office/powerpoint/2010/main" val="330566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1635</TotalTime>
  <Words>485</Words>
  <Application>Microsoft Office PowerPoint</Application>
  <PresentationFormat>宽屏</PresentationFormat>
  <Paragraphs>48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&amp;quot</vt:lpstr>
      <vt:lpstr>-apple-system</vt:lpstr>
      <vt:lpstr>Arial Unicode MS</vt:lpstr>
      <vt:lpstr>宋体</vt:lpstr>
      <vt:lpstr>Arial</vt:lpstr>
      <vt:lpstr>Calibri</vt:lpstr>
      <vt:lpstr>Calibri Light</vt:lpstr>
      <vt:lpstr>天体</vt:lpstr>
      <vt:lpstr>微控制器场景下的Amazon:FreeRTOS  优化</vt:lpstr>
      <vt:lpstr>我们做了什么？</vt:lpstr>
      <vt:lpstr>Heap_6.c 基于的olsf算法</vt:lpstr>
      <vt:lpstr>PowerPoint 演示文稿</vt:lpstr>
      <vt:lpstr>PowerPoint 演示文稿</vt:lpstr>
      <vt:lpstr>将其封装为宏定义</vt:lpstr>
      <vt:lpstr>使用协程的原理与优势</vt:lpstr>
      <vt:lpstr>使用协程的原理与优势</vt:lpstr>
      <vt:lpstr>PowerPoint 演示文稿</vt:lpstr>
      <vt:lpstr>PowerPoint 演示文稿</vt:lpstr>
      <vt:lpstr>PowerPoint 演示文稿</vt:lpstr>
      <vt:lpstr>还可以提升的地方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微控制器场景下的Amazon:FreeRTOS  的优化</dc:title>
  <dc:creator>jack denga</dc:creator>
  <cp:lastModifiedBy>jack denga</cp:lastModifiedBy>
  <cp:revision>27</cp:revision>
  <dcterms:created xsi:type="dcterms:W3CDTF">2018-06-29T10:07:54Z</dcterms:created>
  <dcterms:modified xsi:type="dcterms:W3CDTF">2018-06-30T13:27:12Z</dcterms:modified>
</cp:coreProperties>
</file>