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60" r:id="rId6"/>
    <p:sldId id="262" r:id="rId7"/>
    <p:sldId id="261" r:id="rId8"/>
    <p:sldId id="259"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5" autoAdjust="0"/>
    <p:restoredTop sz="93875" autoAdjust="0"/>
  </p:normalViewPr>
  <p:slideViewPr>
    <p:cSldViewPr snapToGrid="0">
      <p:cViewPr varScale="1">
        <p:scale>
          <a:sx n="64" d="100"/>
          <a:sy n="64" d="100"/>
        </p:scale>
        <p:origin x="188" y="3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4/21/2018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4/21/2018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4/21/2018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4/21/2018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4/21/2018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4/21/2018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4/21/2018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4/21/2018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5800" y="3132666"/>
            <a:ext cx="5311775" cy="308601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3132666"/>
            <a:ext cx="5334000" cy="308601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4/21/2018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github.com/OSH-2018/X-zdfsw/blob/master/feasibility-report/src/co.jpe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82F94-235B-4749-9D66-CEE89506ED2D}"/>
              </a:ext>
            </a:extLst>
          </p:cNvPr>
          <p:cNvSpPr>
            <a:spLocks noGrp="1"/>
          </p:cNvSpPr>
          <p:nvPr>
            <p:ph type="ctrTitle"/>
          </p:nvPr>
        </p:nvSpPr>
        <p:spPr/>
        <p:txBody>
          <a:bodyPr/>
          <a:lstStyle/>
          <a:p>
            <a:r>
              <a:rPr lang="zh-CN" altLang="en-US" dirty="0"/>
              <a:t>对</a:t>
            </a:r>
            <a:r>
              <a:rPr lang="en-US" altLang="zh-CN" dirty="0"/>
              <a:t>Amazon</a:t>
            </a:r>
            <a:r>
              <a:rPr lang="zh-CN" altLang="en-US" dirty="0"/>
              <a:t>：</a:t>
            </a:r>
            <a:r>
              <a:rPr lang="en-US" altLang="zh-CN" dirty="0" err="1"/>
              <a:t>FreeRTOS</a:t>
            </a:r>
            <a:r>
              <a:rPr lang="zh-CN" altLang="en-US" dirty="0"/>
              <a:t>的优化与完善</a:t>
            </a:r>
          </a:p>
        </p:txBody>
      </p:sp>
      <p:sp>
        <p:nvSpPr>
          <p:cNvPr id="3" name="副标题 2">
            <a:extLst>
              <a:ext uri="{FF2B5EF4-FFF2-40B4-BE49-F238E27FC236}">
                <a16:creationId xmlns:a16="http://schemas.microsoft.com/office/drawing/2014/main" id="{6917E1E7-69EC-4D16-AA84-D79B02F07E9E}"/>
              </a:ext>
            </a:extLst>
          </p:cNvPr>
          <p:cNvSpPr>
            <a:spLocks noGrp="1"/>
          </p:cNvSpPr>
          <p:nvPr>
            <p:ph type="subTitle" idx="1"/>
          </p:nvPr>
        </p:nvSpPr>
        <p:spPr>
          <a:xfrm>
            <a:off x="1371600" y="3632200"/>
            <a:ext cx="6782586" cy="1505408"/>
          </a:xfrm>
        </p:spPr>
        <p:txBody>
          <a:bodyPr>
            <a:normAutofit/>
          </a:bodyPr>
          <a:lstStyle/>
          <a:p>
            <a:endParaRPr lang="en-US" altLang="zh-CN" dirty="0"/>
          </a:p>
          <a:p>
            <a:r>
              <a:rPr lang="zh-CN" altLang="en-US" sz="2400" dirty="0"/>
              <a:t>小组成员：朱河勤</a:t>
            </a:r>
            <a:r>
              <a:rPr lang="en-US" altLang="zh-CN" sz="2400" dirty="0"/>
              <a:t>    </a:t>
            </a:r>
            <a:r>
              <a:rPr lang="zh-CN" altLang="en-US" sz="2400" dirty="0"/>
              <a:t>王梓涵    方宇辰    邓皓巍    </a:t>
            </a:r>
          </a:p>
        </p:txBody>
      </p:sp>
    </p:spTree>
    <p:extLst>
      <p:ext uri="{BB962C8B-B14F-4D97-AF65-F5344CB8AC3E}">
        <p14:creationId xmlns:p14="http://schemas.microsoft.com/office/powerpoint/2010/main" val="276745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ACA02-4AAB-488A-85D9-C45F47FE8D3A}"/>
              </a:ext>
            </a:extLst>
          </p:cNvPr>
          <p:cNvSpPr>
            <a:spLocks noGrp="1"/>
          </p:cNvSpPr>
          <p:nvPr>
            <p:ph type="title"/>
          </p:nvPr>
        </p:nvSpPr>
        <p:spPr/>
        <p:txBody>
          <a:bodyPr/>
          <a:lstStyle/>
          <a:p>
            <a:r>
              <a:rPr lang="zh-CN" altLang="en-US" dirty="0"/>
              <a:t>通过协程解决内存需求问题</a:t>
            </a:r>
          </a:p>
        </p:txBody>
      </p:sp>
      <p:pic>
        <p:nvPicPr>
          <p:cNvPr id="1026" name="Picture 2" descr="https://github.com/OSH-2018/X-zdfsw/raw/master/feasibility-report/src/co.jpeg">
            <a:hlinkClick r:id="rId2"/>
            <a:extLst>
              <a:ext uri="{FF2B5EF4-FFF2-40B4-BE49-F238E27FC236}">
                <a16:creationId xmlns:a16="http://schemas.microsoft.com/office/drawing/2014/main" id="{94FF0FAF-8AA2-487B-8072-450B2A72383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55097" y="2246245"/>
            <a:ext cx="6751103" cy="397976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59BBFF2-DF98-425E-AFD0-709976BF3F68}"/>
              </a:ext>
            </a:extLst>
          </p:cNvPr>
          <p:cNvSpPr txBox="1"/>
          <p:nvPr/>
        </p:nvSpPr>
        <p:spPr>
          <a:xfrm>
            <a:off x="516835" y="2156791"/>
            <a:ext cx="3846443" cy="3385542"/>
          </a:xfrm>
          <a:prstGeom prst="rect">
            <a:avLst/>
          </a:prstGeom>
          <a:noFill/>
        </p:spPr>
        <p:txBody>
          <a:bodyPr wrap="square" rtlCol="0">
            <a:spAutoFit/>
          </a:bodyPr>
          <a:lstStyle/>
          <a:p>
            <a:r>
              <a:rPr lang="zh-CN" altLang="en-US" sz="2800" dirty="0"/>
              <a:t>一个全局的队列，任务进入队列并达到一定数目后发送信号，转移程序控制权。 消费者根据信号实现对应的操作，然后又将控制权转交回生产者。</a:t>
            </a:r>
          </a:p>
          <a:p>
            <a:endParaRPr lang="zh-CN" altLang="en-US" dirty="0"/>
          </a:p>
        </p:txBody>
      </p:sp>
    </p:spTree>
    <p:extLst>
      <p:ext uri="{BB962C8B-B14F-4D97-AF65-F5344CB8AC3E}">
        <p14:creationId xmlns:p14="http://schemas.microsoft.com/office/powerpoint/2010/main" val="327310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4B95A-DF55-46D4-9437-B3E1FE5A0D23}"/>
              </a:ext>
            </a:extLst>
          </p:cNvPr>
          <p:cNvSpPr>
            <a:spLocks noGrp="1"/>
          </p:cNvSpPr>
          <p:nvPr>
            <p:ph type="title"/>
          </p:nvPr>
        </p:nvSpPr>
        <p:spPr/>
        <p:txBody>
          <a:bodyPr/>
          <a:lstStyle/>
          <a:p>
            <a:r>
              <a:rPr lang="zh-CN" altLang="en-US" dirty="0"/>
              <a:t>测试程序方法</a:t>
            </a:r>
          </a:p>
        </p:txBody>
      </p:sp>
      <p:sp>
        <p:nvSpPr>
          <p:cNvPr id="3" name="内容占位符 2">
            <a:extLst>
              <a:ext uri="{FF2B5EF4-FFF2-40B4-BE49-F238E27FC236}">
                <a16:creationId xmlns:a16="http://schemas.microsoft.com/office/drawing/2014/main" id="{6DF9FD36-873F-418F-B0E8-4455CC2F95FE}"/>
              </a:ext>
            </a:extLst>
          </p:cNvPr>
          <p:cNvSpPr>
            <a:spLocks noGrp="1"/>
          </p:cNvSpPr>
          <p:nvPr>
            <p:ph idx="1"/>
          </p:nvPr>
        </p:nvSpPr>
        <p:spPr/>
        <p:txBody>
          <a:bodyPr>
            <a:normAutofit/>
          </a:bodyPr>
          <a:lstStyle/>
          <a:p>
            <a:r>
              <a:rPr lang="en-US" altLang="zh-CN" sz="2800" dirty="0" err="1"/>
              <a:t>FreeRTOS</a:t>
            </a:r>
            <a:r>
              <a:rPr lang="en-US" altLang="zh-CN" sz="2800" dirty="0"/>
              <a:t> 10.0</a:t>
            </a:r>
            <a:r>
              <a:rPr lang="zh-CN" altLang="en-US" sz="2800" dirty="0"/>
              <a:t>版本提供了大量可以在</a:t>
            </a:r>
            <a:r>
              <a:rPr lang="en-US" altLang="zh-CN" sz="2800" dirty="0"/>
              <a:t>windows</a:t>
            </a:r>
            <a:r>
              <a:rPr lang="zh-CN" altLang="en-US" sz="2800" dirty="0"/>
              <a:t>下模拟的</a:t>
            </a:r>
            <a:r>
              <a:rPr lang="en-US" altLang="zh-CN" sz="2800" dirty="0"/>
              <a:t>demo</a:t>
            </a:r>
            <a:r>
              <a:rPr lang="zh-CN" altLang="en-US" sz="2800" dirty="0"/>
              <a:t>，我们可以使用现成的演示项目来检验我们的成果</a:t>
            </a:r>
          </a:p>
        </p:txBody>
      </p:sp>
    </p:spTree>
    <p:extLst>
      <p:ext uri="{BB962C8B-B14F-4D97-AF65-F5344CB8AC3E}">
        <p14:creationId xmlns:p14="http://schemas.microsoft.com/office/powerpoint/2010/main" val="1367114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58C764F-1227-488F-8E6E-D50A4497B2B6}"/>
              </a:ext>
            </a:extLst>
          </p:cNvPr>
          <p:cNvSpPr>
            <a:spLocks noGrp="1"/>
          </p:cNvSpPr>
          <p:nvPr>
            <p:ph idx="1"/>
          </p:nvPr>
        </p:nvSpPr>
        <p:spPr/>
        <p:txBody>
          <a:bodyPr>
            <a:normAutofit/>
          </a:bodyPr>
          <a:lstStyle/>
          <a:p>
            <a:pPr marL="0" indent="0" algn="ctr">
              <a:buNone/>
            </a:pPr>
            <a:r>
              <a:rPr lang="zh-CN" altLang="en-US" sz="8000" dirty="0"/>
              <a:t>谢谢</a:t>
            </a:r>
          </a:p>
        </p:txBody>
      </p:sp>
    </p:spTree>
    <p:extLst>
      <p:ext uri="{BB962C8B-B14F-4D97-AF65-F5344CB8AC3E}">
        <p14:creationId xmlns:p14="http://schemas.microsoft.com/office/powerpoint/2010/main" val="3651409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97DB2-45CB-49E5-A4B4-6607E9269204}"/>
              </a:ext>
            </a:extLst>
          </p:cNvPr>
          <p:cNvSpPr>
            <a:spLocks noGrp="1"/>
          </p:cNvSpPr>
          <p:nvPr>
            <p:ph type="title"/>
          </p:nvPr>
        </p:nvSpPr>
        <p:spPr/>
        <p:txBody>
          <a:bodyPr/>
          <a:lstStyle/>
          <a:p>
            <a:r>
              <a:rPr lang="zh-CN" altLang="en-US" dirty="0"/>
              <a:t>什么是</a:t>
            </a:r>
            <a:r>
              <a:rPr lang="en-US" altLang="zh-CN" dirty="0" err="1"/>
              <a:t>FreeRTOS</a:t>
            </a:r>
            <a:r>
              <a:rPr lang="zh-CN" altLang="en-US" dirty="0"/>
              <a:t>？</a:t>
            </a:r>
          </a:p>
        </p:txBody>
      </p:sp>
      <p:sp>
        <p:nvSpPr>
          <p:cNvPr id="3" name="内容占位符 2">
            <a:extLst>
              <a:ext uri="{FF2B5EF4-FFF2-40B4-BE49-F238E27FC236}">
                <a16:creationId xmlns:a16="http://schemas.microsoft.com/office/drawing/2014/main" id="{C2EFCBA2-BA19-4E26-9D7E-F018B4953C06}"/>
              </a:ext>
            </a:extLst>
          </p:cNvPr>
          <p:cNvSpPr>
            <a:spLocks noGrp="1"/>
          </p:cNvSpPr>
          <p:nvPr>
            <p:ph idx="1"/>
          </p:nvPr>
        </p:nvSpPr>
        <p:spPr>
          <a:xfrm>
            <a:off x="904972" y="2194560"/>
            <a:ext cx="8307372" cy="737175"/>
          </a:xfrm>
        </p:spPr>
        <p:txBody>
          <a:bodyPr>
            <a:normAutofit/>
          </a:bodyPr>
          <a:lstStyle/>
          <a:p>
            <a:pPr marL="0" indent="0">
              <a:buNone/>
            </a:pPr>
            <a:r>
              <a:rPr lang="zh-CN" altLang="en-US" sz="2800" dirty="0"/>
              <a:t>一款开源轻便的供嵌入式设备使用的实时操作系统</a:t>
            </a:r>
          </a:p>
        </p:txBody>
      </p:sp>
      <p:sp>
        <p:nvSpPr>
          <p:cNvPr id="4" name="文本框 3">
            <a:extLst>
              <a:ext uri="{FF2B5EF4-FFF2-40B4-BE49-F238E27FC236}">
                <a16:creationId xmlns:a16="http://schemas.microsoft.com/office/drawing/2014/main" id="{9C398471-A0FF-43B6-A8F4-C14266079BF0}"/>
              </a:ext>
            </a:extLst>
          </p:cNvPr>
          <p:cNvSpPr txBox="1"/>
          <p:nvPr/>
        </p:nvSpPr>
        <p:spPr>
          <a:xfrm>
            <a:off x="904972" y="3068894"/>
            <a:ext cx="4562573" cy="523220"/>
          </a:xfrm>
          <a:prstGeom prst="rect">
            <a:avLst/>
          </a:prstGeom>
          <a:noFill/>
        </p:spPr>
        <p:txBody>
          <a:bodyPr wrap="square" rtlCol="0">
            <a:spAutoFit/>
          </a:bodyPr>
          <a:lstStyle/>
          <a:p>
            <a:r>
              <a:rPr lang="zh-CN" altLang="en-US" sz="2800" dirty="0"/>
              <a:t>市场占有率已达到</a:t>
            </a:r>
            <a:r>
              <a:rPr lang="en-US" altLang="zh-CN" sz="2800" dirty="0"/>
              <a:t>20%</a:t>
            </a:r>
            <a:r>
              <a:rPr lang="zh-CN" altLang="en-US" sz="2800" dirty="0"/>
              <a:t>以上</a:t>
            </a:r>
          </a:p>
        </p:txBody>
      </p:sp>
      <p:sp>
        <p:nvSpPr>
          <p:cNvPr id="5" name="文本框 4">
            <a:extLst>
              <a:ext uri="{FF2B5EF4-FFF2-40B4-BE49-F238E27FC236}">
                <a16:creationId xmlns:a16="http://schemas.microsoft.com/office/drawing/2014/main" id="{302F2B52-D856-44EB-A1D5-6BB9DDAB1766}"/>
              </a:ext>
            </a:extLst>
          </p:cNvPr>
          <p:cNvSpPr txBox="1"/>
          <p:nvPr/>
        </p:nvSpPr>
        <p:spPr>
          <a:xfrm>
            <a:off x="1159728" y="2639464"/>
            <a:ext cx="10247970" cy="523220"/>
          </a:xfrm>
          <a:prstGeom prst="rect">
            <a:avLst/>
          </a:prstGeom>
          <a:noFill/>
        </p:spPr>
        <p:txBody>
          <a:bodyPr wrap="square" rtlCol="0">
            <a:spAutoFit/>
          </a:bodyPr>
          <a:lstStyle/>
          <a:p>
            <a:r>
              <a:rPr lang="zh-CN" altLang="en-US" sz="2800" dirty="0"/>
              <a:t>小巧且简易，核心为三个</a:t>
            </a:r>
            <a:r>
              <a:rPr lang="en-US" altLang="zh-CN" sz="2800" dirty="0"/>
              <a:t>c</a:t>
            </a:r>
            <a:r>
              <a:rPr lang="zh-CN" altLang="en-US" sz="2800" dirty="0"/>
              <a:t>程序</a:t>
            </a:r>
            <a:r>
              <a:rPr lang="en-US" altLang="zh-CN" sz="2800" dirty="0" err="1"/>
              <a:t>list.c</a:t>
            </a:r>
            <a:r>
              <a:rPr lang="en-US" altLang="zh-CN" sz="2800" dirty="0"/>
              <a:t>, </a:t>
            </a:r>
            <a:r>
              <a:rPr lang="en-US" altLang="zh-CN" sz="2800" dirty="0" err="1"/>
              <a:t>task.c</a:t>
            </a:r>
            <a:r>
              <a:rPr lang="zh-CN" altLang="en-US" sz="2800" dirty="0"/>
              <a:t>和</a:t>
            </a:r>
            <a:r>
              <a:rPr lang="en-US" altLang="zh-CN" sz="2800" dirty="0" err="1"/>
              <a:t>queue.c</a:t>
            </a:r>
            <a:endParaRPr lang="zh-CN" altLang="en-US" sz="2800" dirty="0"/>
          </a:p>
        </p:txBody>
      </p:sp>
      <p:sp>
        <p:nvSpPr>
          <p:cNvPr id="6" name="文本框 5">
            <a:extLst>
              <a:ext uri="{FF2B5EF4-FFF2-40B4-BE49-F238E27FC236}">
                <a16:creationId xmlns:a16="http://schemas.microsoft.com/office/drawing/2014/main" id="{239E2794-2184-4AFA-953E-E7B64FF58FD1}"/>
              </a:ext>
            </a:extLst>
          </p:cNvPr>
          <p:cNvSpPr txBox="1"/>
          <p:nvPr/>
        </p:nvSpPr>
        <p:spPr>
          <a:xfrm>
            <a:off x="1159728" y="4011866"/>
            <a:ext cx="8999033" cy="954107"/>
          </a:xfrm>
          <a:prstGeom prst="rect">
            <a:avLst/>
          </a:prstGeom>
          <a:noFill/>
        </p:spPr>
        <p:txBody>
          <a:bodyPr wrap="square" rtlCol="0">
            <a:spAutoFit/>
          </a:bodyPr>
          <a:lstStyle/>
          <a:p>
            <a:r>
              <a:rPr lang="zh-CN" altLang="en-US" sz="2800" dirty="0"/>
              <a:t>没有高级操作系统如</a:t>
            </a:r>
            <a:r>
              <a:rPr lang="en-US" altLang="zh-CN" sz="2800" dirty="0" err="1"/>
              <a:t>linux</a:t>
            </a:r>
            <a:r>
              <a:rPr lang="zh-CN" altLang="en-US" sz="2800" dirty="0"/>
              <a:t>的许多功能，着重在执行的简洁与速度。</a:t>
            </a:r>
          </a:p>
        </p:txBody>
      </p:sp>
    </p:spTree>
    <p:extLst>
      <p:ext uri="{BB962C8B-B14F-4D97-AF65-F5344CB8AC3E}">
        <p14:creationId xmlns:p14="http://schemas.microsoft.com/office/powerpoint/2010/main" val="291196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250"/>
                                        <p:tgtEl>
                                          <p:spTgt spid="3">
                                            <p:txEl>
                                              <p:pRg st="0" end="0"/>
                                            </p:txEl>
                                          </p:spTgt>
                                        </p:tgtEl>
                                      </p:cBhvr>
                                    </p:animEffect>
                                    <p:set>
                                      <p:cBhvr>
                                        <p:cTn id="16" dur="1" fill="hold">
                                          <p:stCondLst>
                                            <p:cond delay="249"/>
                                          </p:stCondLst>
                                        </p:cTn>
                                        <p:tgtEl>
                                          <p:spTgt spid="3">
                                            <p:txEl>
                                              <p:pRg st="0" end="0"/>
                                            </p:txEl>
                                          </p:spTgt>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250"/>
                                        <p:tgtEl>
                                          <p:spTgt spid="4"/>
                                        </p:tgtEl>
                                      </p:cBhvr>
                                    </p:animEffect>
                                    <p:set>
                                      <p:cBhvr>
                                        <p:cTn id="19" dur="1" fill="hold">
                                          <p:stCondLst>
                                            <p:cond delay="249"/>
                                          </p:stCondLst>
                                        </p:cTn>
                                        <p:tgtEl>
                                          <p:spTgt spid="4"/>
                                        </p:tgtEl>
                                        <p:attrNameLst>
                                          <p:attrName>style.visibility</p:attrName>
                                        </p:attrNameLst>
                                      </p:cBhvr>
                                      <p:to>
                                        <p:strVal val="hidden"/>
                                      </p:to>
                                    </p:set>
                                  </p:childTnLst>
                                </p:cTn>
                              </p:par>
                            </p:childTnLst>
                          </p:cTn>
                        </p:par>
                        <p:par>
                          <p:cTn id="20" fill="hold">
                            <p:stCondLst>
                              <p:cond delay="25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P spid="4" grpId="1"/>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825D4-7828-40B7-BB71-4CAF1979C7BC}"/>
              </a:ext>
            </a:extLst>
          </p:cNvPr>
          <p:cNvSpPr>
            <a:spLocks noGrp="1"/>
          </p:cNvSpPr>
          <p:nvPr>
            <p:ph type="title"/>
          </p:nvPr>
        </p:nvSpPr>
        <p:spPr>
          <a:xfrm>
            <a:off x="2915478" y="575529"/>
            <a:ext cx="8610600" cy="1293028"/>
          </a:xfrm>
        </p:spPr>
        <p:txBody>
          <a:bodyPr/>
          <a:lstStyle/>
          <a:p>
            <a:r>
              <a:rPr lang="en-US" altLang="zh-CN" dirty="0"/>
              <a:t>Amazon</a:t>
            </a:r>
            <a:r>
              <a:rPr lang="zh-CN" altLang="en-US" dirty="0"/>
              <a:t>为什么选择</a:t>
            </a:r>
            <a:r>
              <a:rPr lang="en-US" altLang="zh-CN" dirty="0" err="1"/>
              <a:t>FreeRTOS</a:t>
            </a:r>
            <a:endParaRPr lang="zh-CN" altLang="en-US" dirty="0"/>
          </a:p>
        </p:txBody>
      </p:sp>
      <p:sp>
        <p:nvSpPr>
          <p:cNvPr id="3" name="内容占位符 2">
            <a:extLst>
              <a:ext uri="{FF2B5EF4-FFF2-40B4-BE49-F238E27FC236}">
                <a16:creationId xmlns:a16="http://schemas.microsoft.com/office/drawing/2014/main" id="{95C445E7-7245-429D-AB57-A9543D7E82B0}"/>
              </a:ext>
            </a:extLst>
          </p:cNvPr>
          <p:cNvSpPr>
            <a:spLocks noGrp="1"/>
          </p:cNvSpPr>
          <p:nvPr>
            <p:ph idx="1"/>
          </p:nvPr>
        </p:nvSpPr>
        <p:spPr>
          <a:xfrm>
            <a:off x="685800" y="2194560"/>
            <a:ext cx="10058400" cy="3101340"/>
          </a:xfrm>
        </p:spPr>
        <p:txBody>
          <a:bodyPr>
            <a:normAutofit/>
          </a:bodyPr>
          <a:lstStyle/>
          <a:p>
            <a:r>
              <a:rPr lang="zh-CN" altLang="en-US" sz="2800" dirty="0"/>
              <a:t>作为前端技术，成为</a:t>
            </a:r>
            <a:r>
              <a:rPr lang="en-US" altLang="zh-CN" sz="2800" dirty="0"/>
              <a:t>Amazon</a:t>
            </a:r>
            <a:r>
              <a:rPr lang="zh-CN" altLang="en-US" sz="2800" dirty="0"/>
              <a:t>物联网战略的最后一块拼图</a:t>
            </a:r>
            <a:endParaRPr lang="en-US" altLang="zh-CN" sz="2800" dirty="0"/>
          </a:p>
          <a:p>
            <a:r>
              <a:rPr lang="en-US" altLang="zh-CN" sz="2800" dirty="0"/>
              <a:t>Amazon</a:t>
            </a:r>
            <a:r>
              <a:rPr lang="zh-CN" altLang="en-US" sz="2800" dirty="0"/>
              <a:t>希望使用</a:t>
            </a:r>
            <a:r>
              <a:rPr lang="en-US" altLang="zh-CN" sz="2800" dirty="0" err="1"/>
              <a:t>FreeRTOS</a:t>
            </a:r>
            <a:r>
              <a:rPr lang="zh-CN" altLang="en-US" sz="2800" dirty="0"/>
              <a:t>专攻于前端的感测器节点以及与之相关的微控制器（烟雾报警器，智能家居按钮</a:t>
            </a:r>
            <a:r>
              <a:rPr lang="en-US" altLang="zh-CN" sz="2800" dirty="0"/>
              <a:t>Amazon Dash</a:t>
            </a:r>
            <a:r>
              <a:rPr lang="zh-CN" altLang="en-US" sz="2800" dirty="0"/>
              <a:t>）</a:t>
            </a:r>
          </a:p>
        </p:txBody>
      </p:sp>
      <p:sp>
        <p:nvSpPr>
          <p:cNvPr id="6" name="文本框 5">
            <a:extLst>
              <a:ext uri="{FF2B5EF4-FFF2-40B4-BE49-F238E27FC236}">
                <a16:creationId xmlns:a16="http://schemas.microsoft.com/office/drawing/2014/main" id="{DF9995BA-6626-45D4-AD2C-C74EA2DD8F14}"/>
              </a:ext>
            </a:extLst>
          </p:cNvPr>
          <p:cNvSpPr txBox="1"/>
          <p:nvPr/>
        </p:nvSpPr>
        <p:spPr>
          <a:xfrm>
            <a:off x="2733261" y="5562220"/>
            <a:ext cx="6490253" cy="1231106"/>
          </a:xfrm>
          <a:prstGeom prst="rect">
            <a:avLst/>
          </a:prstGeom>
          <a:noFill/>
        </p:spPr>
        <p:txBody>
          <a:bodyPr wrap="square" rtlCol="0">
            <a:spAutoFit/>
          </a:bodyPr>
          <a:lstStyle/>
          <a:p>
            <a:r>
              <a:rPr lang="zh-CN" altLang="en-US" sz="2800" dirty="0"/>
              <a:t>需要将大量前端的感测器与</a:t>
            </a:r>
            <a:r>
              <a:rPr lang="en-US" altLang="zh-CN" sz="2800" dirty="0"/>
              <a:t>Amazon</a:t>
            </a:r>
            <a:r>
              <a:rPr lang="zh-CN" altLang="en-US" sz="2800" dirty="0"/>
              <a:t>自己的云端核</a:t>
            </a:r>
            <a:r>
              <a:rPr lang="en-US" altLang="zh-CN" sz="2800" dirty="0"/>
              <a:t>AWS IoT Core</a:t>
            </a:r>
            <a:r>
              <a:rPr lang="zh-CN" altLang="en-US" sz="2800" dirty="0"/>
              <a:t>相连接</a:t>
            </a:r>
            <a:endParaRPr lang="en-US" altLang="zh-CN" sz="2800" dirty="0"/>
          </a:p>
          <a:p>
            <a:endParaRPr lang="zh-CN" altLang="en-US" dirty="0"/>
          </a:p>
        </p:txBody>
      </p:sp>
      <p:pic>
        <p:nvPicPr>
          <p:cNvPr id="7" name="图片 6">
            <a:extLst>
              <a:ext uri="{FF2B5EF4-FFF2-40B4-BE49-F238E27FC236}">
                <a16:creationId xmlns:a16="http://schemas.microsoft.com/office/drawing/2014/main" id="{F98F9192-EDB1-46A4-B4A4-66B55F606854}"/>
              </a:ext>
            </a:extLst>
          </p:cNvPr>
          <p:cNvPicPr>
            <a:picLocks noChangeAspect="1"/>
          </p:cNvPicPr>
          <p:nvPr/>
        </p:nvPicPr>
        <p:blipFill>
          <a:blip r:embed="rId2"/>
          <a:stretch>
            <a:fillRect/>
          </a:stretch>
        </p:blipFill>
        <p:spPr>
          <a:xfrm>
            <a:off x="1543671" y="1790144"/>
            <a:ext cx="8869432" cy="3638916"/>
          </a:xfrm>
          <a:prstGeom prst="rect">
            <a:avLst/>
          </a:prstGeom>
        </p:spPr>
      </p:pic>
    </p:spTree>
    <p:extLst>
      <p:ext uri="{BB962C8B-B14F-4D97-AF65-F5344CB8AC3E}">
        <p14:creationId xmlns:p14="http://schemas.microsoft.com/office/powerpoint/2010/main" val="10467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 presetClass="exit" presetSubtype="10" fill="hold" grpId="1" nodeType="clickEffect">
                                  <p:stCondLst>
                                    <p:cond delay="0"/>
                                  </p:stCondLst>
                                  <p:childTnLst>
                                    <p:animEffect transition="out" filter="checkerboard(across)">
                                      <p:cBhvr>
                                        <p:cTn id="13" dur="200"/>
                                        <p:tgtEl>
                                          <p:spTgt spid="3">
                                            <p:txEl>
                                              <p:pRg st="0" end="0"/>
                                            </p:txEl>
                                          </p:spTgt>
                                        </p:tgtEl>
                                      </p:cBhvr>
                                    </p:animEffect>
                                    <p:set>
                                      <p:cBhvr>
                                        <p:cTn id="14" dur="1" fill="hold">
                                          <p:stCondLst>
                                            <p:cond delay="199"/>
                                          </p:stCondLst>
                                        </p:cTn>
                                        <p:tgtEl>
                                          <p:spTgt spid="3">
                                            <p:txEl>
                                              <p:pRg st="0" end="0"/>
                                            </p:txEl>
                                          </p:spTgt>
                                        </p:tgtEl>
                                        <p:attrNameLst>
                                          <p:attrName>style.visibility</p:attrName>
                                        </p:attrNameLst>
                                      </p:cBhvr>
                                      <p:to>
                                        <p:strVal val="hidden"/>
                                      </p:to>
                                    </p:set>
                                  </p:childTnLst>
                                </p:cTn>
                              </p:par>
                            </p:childTnLst>
                          </p:cTn>
                        </p:par>
                        <p:par>
                          <p:cTn id="15" fill="hold">
                            <p:stCondLst>
                              <p:cond delay="200"/>
                            </p:stCondLst>
                            <p:childTnLst>
                              <p:par>
                                <p:cTn id="16" presetID="42" presetClass="entr" presetSubtype="0" fill="hold" nodeType="after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500"/>
                                        <p:tgtEl>
                                          <p:spTgt spid="6">
                                            <p:txEl>
                                              <p:pRg st="0" end="0"/>
                                            </p:txEl>
                                          </p:spTgt>
                                        </p:tgtEl>
                                      </p:cBhvr>
                                    </p:animEffect>
                                    <p:anim calcmode="lin" valueType="num">
                                      <p:cBhvr>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6">
                                            <p:txEl>
                                              <p:pRg st="0" end="0"/>
                                            </p:txEl>
                                          </p:spTgt>
                                        </p:tgtEl>
                                        <p:attrNameLst>
                                          <p:attrName>ppt_y</p:attrName>
                                        </p:attrNameLst>
                                      </p:cBhvr>
                                      <p:tavLst>
                                        <p:tav tm="0">
                                          <p:val>
                                            <p:strVal val="#ppt_y+.1"/>
                                          </p:val>
                                        </p:tav>
                                        <p:tav tm="100000">
                                          <p:val>
                                            <p:strVal val="#ppt_y"/>
                                          </p:val>
                                        </p:tav>
                                      </p:tavLst>
                                    </p:anim>
                                  </p:childTnLst>
                                </p:cTn>
                              </p:par>
                              <p:par>
                                <p:cTn id="21" presetID="16" presetClass="entr" presetSubtype="2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grpId="0" nodeType="clickEffect">
                                  <p:stCondLst>
                                    <p:cond delay="0"/>
                                  </p:stCondLst>
                                  <p:childTnLst>
                                    <p:animEffect transition="out" filter="wipe(down)">
                                      <p:cBhvr>
                                        <p:cTn id="27" dur="500"/>
                                        <p:tgtEl>
                                          <p:spTgt spid="6">
                                            <p:txEl>
                                              <p:pRg st="0" end="0"/>
                                            </p:txEl>
                                          </p:spTgt>
                                        </p:tgtEl>
                                      </p:cBhvr>
                                    </p:animEffect>
                                    <p:set>
                                      <p:cBhvr>
                                        <p:cTn id="28" dur="1" fill="hold">
                                          <p:stCondLst>
                                            <p:cond delay="499"/>
                                          </p:stCondLst>
                                        </p:cTn>
                                        <p:tgtEl>
                                          <p:spTgt spid="6">
                                            <p:txEl>
                                              <p:pRg st="0" end="0"/>
                                            </p:txEl>
                                          </p:spTgt>
                                        </p:tgtEl>
                                        <p:attrNameLst>
                                          <p:attrName>style.visibility</p:attrName>
                                        </p:attrNameLst>
                                      </p:cBhvr>
                                      <p:to>
                                        <p:strVal val="hidden"/>
                                      </p:to>
                                    </p:set>
                                  </p:childTnLst>
                                </p:cTn>
                              </p:par>
                              <p:par>
                                <p:cTn id="29" presetID="14" presetClass="exit" presetSubtype="10" fill="hold" nodeType="withEffect">
                                  <p:stCondLst>
                                    <p:cond delay="0"/>
                                  </p:stCondLst>
                                  <p:childTnLst>
                                    <p:animEffect transition="out" filter="randombar(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childTnLst>
                          </p:cTn>
                        </p:par>
                        <p:par>
                          <p:cTn id="32" fill="hold">
                            <p:stCondLst>
                              <p:cond delay="500"/>
                            </p:stCondLst>
                            <p:childTnLst>
                              <p:par>
                                <p:cTn id="33" presetID="42" presetClass="entr" presetSubtype="0" fill="hold" grpId="0" nodeType="after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fade">
                                      <p:cBhvr>
                                        <p:cTn id="35" dur="500"/>
                                        <p:tgtEl>
                                          <p:spTgt spid="3">
                                            <p:txEl>
                                              <p:pRg st="1" end="1"/>
                                            </p:txEl>
                                          </p:spTgt>
                                        </p:tgtEl>
                                      </p:cBhvr>
                                    </p:animEffect>
                                    <p:anim calcmode="lin" valueType="num">
                                      <p:cBhvr>
                                        <p:cTn id="3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6"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A0E85-6D16-47AD-BAE3-F0E1DDEE6981}"/>
              </a:ext>
            </a:extLst>
          </p:cNvPr>
          <p:cNvSpPr>
            <a:spLocks noGrp="1"/>
          </p:cNvSpPr>
          <p:nvPr>
            <p:ph type="title"/>
          </p:nvPr>
        </p:nvSpPr>
        <p:spPr>
          <a:xfrm>
            <a:off x="2895600" y="539924"/>
            <a:ext cx="8610600" cy="1293028"/>
          </a:xfrm>
        </p:spPr>
        <p:txBody>
          <a:bodyPr/>
          <a:lstStyle/>
          <a:p>
            <a:r>
              <a:rPr lang="en-US" altLang="zh-CN" dirty="0"/>
              <a:t>Amazon</a:t>
            </a:r>
            <a:r>
              <a:rPr lang="zh-CN" altLang="en-US" dirty="0"/>
              <a:t>为什么选择</a:t>
            </a:r>
            <a:r>
              <a:rPr lang="en-US" altLang="zh-CN" dirty="0" err="1"/>
              <a:t>FreeRTOS</a:t>
            </a:r>
            <a:endParaRPr lang="zh-CN" altLang="en-US" dirty="0"/>
          </a:p>
        </p:txBody>
      </p:sp>
      <p:sp>
        <p:nvSpPr>
          <p:cNvPr id="3" name="内容占位符 2">
            <a:extLst>
              <a:ext uri="{FF2B5EF4-FFF2-40B4-BE49-F238E27FC236}">
                <a16:creationId xmlns:a16="http://schemas.microsoft.com/office/drawing/2014/main" id="{8BC5134B-0DC0-4798-8BA6-0AE49A48B2EC}"/>
              </a:ext>
            </a:extLst>
          </p:cNvPr>
          <p:cNvSpPr>
            <a:spLocks noGrp="1"/>
          </p:cNvSpPr>
          <p:nvPr>
            <p:ph idx="1"/>
          </p:nvPr>
        </p:nvSpPr>
        <p:spPr/>
        <p:txBody>
          <a:bodyPr/>
          <a:lstStyle/>
          <a:p>
            <a:r>
              <a:rPr lang="zh-CN" altLang="en-US" sz="2400" dirty="0"/>
              <a:t>前端感测器以及微控制器往往可以使用的存储空间极为有限，并且要求有极低的功耗。</a:t>
            </a:r>
            <a:endParaRPr lang="en-US" altLang="zh-CN" sz="2400" dirty="0"/>
          </a:p>
          <a:p>
            <a:r>
              <a:rPr lang="en-US" altLang="zh-CN" sz="2400" dirty="0" err="1"/>
              <a:t>FreeRTOS</a:t>
            </a:r>
            <a:r>
              <a:rPr lang="zh-CN" altLang="en-US" sz="2400" dirty="0"/>
              <a:t>的轻便高效是最大的优点，但依然存在着不小的提升空间</a:t>
            </a:r>
          </a:p>
          <a:p>
            <a:endParaRPr lang="zh-CN" altLang="en-US" dirty="0"/>
          </a:p>
        </p:txBody>
      </p:sp>
    </p:spTree>
    <p:extLst>
      <p:ext uri="{BB962C8B-B14F-4D97-AF65-F5344CB8AC3E}">
        <p14:creationId xmlns:p14="http://schemas.microsoft.com/office/powerpoint/2010/main" val="411965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F99F63-A50E-4284-B57D-DCE36036AEA5}"/>
              </a:ext>
            </a:extLst>
          </p:cNvPr>
          <p:cNvSpPr>
            <a:spLocks noGrp="1"/>
          </p:cNvSpPr>
          <p:nvPr>
            <p:ph type="title"/>
          </p:nvPr>
        </p:nvSpPr>
        <p:spPr/>
        <p:txBody>
          <a:bodyPr/>
          <a:lstStyle/>
          <a:p>
            <a:r>
              <a:rPr lang="zh-CN" altLang="en-US" dirty="0"/>
              <a:t>目前</a:t>
            </a:r>
            <a:r>
              <a:rPr lang="en-US" altLang="zh-CN" dirty="0"/>
              <a:t>a:FreeRTOS</a:t>
            </a:r>
            <a:r>
              <a:rPr lang="zh-CN" altLang="en-US" dirty="0"/>
              <a:t>待解决的问题</a:t>
            </a:r>
          </a:p>
        </p:txBody>
      </p:sp>
      <p:sp>
        <p:nvSpPr>
          <p:cNvPr id="3" name="内容占位符 2">
            <a:extLst>
              <a:ext uri="{FF2B5EF4-FFF2-40B4-BE49-F238E27FC236}">
                <a16:creationId xmlns:a16="http://schemas.microsoft.com/office/drawing/2014/main" id="{5964E831-7737-4E76-9AC8-91694AD8609C}"/>
              </a:ext>
            </a:extLst>
          </p:cNvPr>
          <p:cNvSpPr>
            <a:spLocks noGrp="1"/>
          </p:cNvSpPr>
          <p:nvPr>
            <p:ph idx="1"/>
          </p:nvPr>
        </p:nvSpPr>
        <p:spPr/>
        <p:txBody>
          <a:bodyPr>
            <a:normAutofit/>
          </a:bodyPr>
          <a:lstStyle/>
          <a:p>
            <a:r>
              <a:rPr lang="zh-CN" altLang="en-US" sz="2800" dirty="0"/>
              <a:t>需要面临更为严苛的存储空间限制和功耗限制</a:t>
            </a:r>
            <a:endParaRPr lang="en-US" altLang="zh-CN" sz="2800" dirty="0"/>
          </a:p>
          <a:p>
            <a:endParaRPr lang="en-US" altLang="zh-CN" sz="2800" dirty="0"/>
          </a:p>
          <a:p>
            <a:r>
              <a:rPr lang="en-US" altLang="zh-CN" sz="2800" dirty="0"/>
              <a:t>Amazon</a:t>
            </a:r>
            <a:r>
              <a:rPr lang="zh-CN" altLang="en-US" sz="2800" dirty="0"/>
              <a:t>表示完美符合前端感测器的需要将</a:t>
            </a:r>
            <a:r>
              <a:rPr lang="en-US" altLang="zh-CN" sz="2800" dirty="0"/>
              <a:t>RAM</a:t>
            </a:r>
            <a:r>
              <a:rPr lang="zh-CN" altLang="en-US" sz="2800" dirty="0"/>
              <a:t>降低至</a:t>
            </a:r>
            <a:r>
              <a:rPr lang="en-US" altLang="zh-CN" sz="2800" dirty="0"/>
              <a:t>16KB</a:t>
            </a:r>
            <a:r>
              <a:rPr lang="zh-CN" altLang="en-US" sz="2800" dirty="0"/>
              <a:t>，或者至少</a:t>
            </a:r>
            <a:r>
              <a:rPr lang="en-US" altLang="zh-CN" sz="2800" dirty="0"/>
              <a:t>32KB</a:t>
            </a:r>
            <a:r>
              <a:rPr lang="zh-CN" altLang="en-US" sz="2800" dirty="0"/>
              <a:t>，而</a:t>
            </a:r>
            <a:r>
              <a:rPr lang="en-US" altLang="zh-CN" sz="2800" dirty="0" err="1"/>
              <a:t>FreeRTOS</a:t>
            </a:r>
            <a:r>
              <a:rPr lang="zh-CN" altLang="en-US" sz="2800" dirty="0"/>
              <a:t>之前所运用的场景的</a:t>
            </a:r>
            <a:r>
              <a:rPr lang="en-US" altLang="zh-CN" sz="2800" dirty="0"/>
              <a:t>RAM</a:t>
            </a:r>
            <a:r>
              <a:rPr lang="zh-CN" altLang="en-US" sz="2800" dirty="0"/>
              <a:t>多在</a:t>
            </a:r>
            <a:r>
              <a:rPr lang="en-US" altLang="zh-CN" sz="2800" dirty="0"/>
              <a:t>64KB</a:t>
            </a:r>
            <a:r>
              <a:rPr lang="zh-CN" altLang="en-US" sz="2800" dirty="0"/>
              <a:t>以上。同时如果内存减小后调度频繁功耗会增加</a:t>
            </a:r>
            <a:endParaRPr lang="en-US" altLang="zh-CN" sz="2800" dirty="0"/>
          </a:p>
          <a:p>
            <a:endParaRPr lang="en-US" altLang="zh-CN" sz="2800" dirty="0"/>
          </a:p>
          <a:p>
            <a:r>
              <a:rPr lang="en-US" altLang="zh-CN" sz="2800" dirty="0"/>
              <a:t>RTOS</a:t>
            </a:r>
            <a:r>
              <a:rPr lang="zh-CN" altLang="en-US" sz="2800" dirty="0"/>
              <a:t>的优先度嵌套制度增大了任务时序的不确定性，为减小最大堆栈</a:t>
            </a:r>
            <a:r>
              <a:rPr lang="en-US" altLang="zh-CN" sz="2800" dirty="0"/>
              <a:t>RAM</a:t>
            </a:r>
            <a:r>
              <a:rPr lang="zh-CN" altLang="en-US" sz="2800" dirty="0"/>
              <a:t>的容量增加了难度</a:t>
            </a:r>
          </a:p>
        </p:txBody>
      </p:sp>
      <p:sp>
        <p:nvSpPr>
          <p:cNvPr id="4" name="文本框 3">
            <a:extLst>
              <a:ext uri="{FF2B5EF4-FFF2-40B4-BE49-F238E27FC236}">
                <a16:creationId xmlns:a16="http://schemas.microsoft.com/office/drawing/2014/main" id="{41A20321-85D4-48C9-8C0F-22D78E24C8B8}"/>
              </a:ext>
            </a:extLst>
          </p:cNvPr>
          <p:cNvSpPr txBox="1"/>
          <p:nvPr/>
        </p:nvSpPr>
        <p:spPr>
          <a:xfrm>
            <a:off x="3302619" y="2951946"/>
            <a:ext cx="5586761" cy="954107"/>
          </a:xfrm>
          <a:prstGeom prst="rect">
            <a:avLst/>
          </a:prstGeom>
          <a:noFill/>
        </p:spPr>
        <p:txBody>
          <a:bodyPr wrap="square" rtlCol="0">
            <a:spAutoFit/>
          </a:bodyPr>
          <a:lstStyle/>
          <a:p>
            <a:r>
              <a:rPr lang="zh-CN" altLang="zh-CN" sz="2800" dirty="0"/>
              <a:t>若要在商业上得到稳定的应用，安全性也是操作系统必须考虑的因素</a:t>
            </a:r>
            <a:endParaRPr lang="zh-CN" altLang="en-US" sz="2800" dirty="0"/>
          </a:p>
        </p:txBody>
      </p:sp>
    </p:spTree>
    <p:extLst>
      <p:ext uri="{BB962C8B-B14F-4D97-AF65-F5344CB8AC3E}">
        <p14:creationId xmlns:p14="http://schemas.microsoft.com/office/powerpoint/2010/main" val="239670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75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75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circle(in)">
                                      <p:cBhvr>
                                        <p:cTn id="15" dur="75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grpId="1" nodeType="clickEffect">
                                  <p:stCondLst>
                                    <p:cond delay="0"/>
                                  </p:stCondLst>
                                  <p:childTnLst>
                                    <p:animEffect transition="out" filter="wipe(down)">
                                      <p:cBhvr>
                                        <p:cTn id="19" dur="500"/>
                                        <p:tgtEl>
                                          <p:spTgt spid="3">
                                            <p:txEl>
                                              <p:pRg st="0" end="0"/>
                                            </p:txEl>
                                          </p:spTgt>
                                        </p:tgtEl>
                                      </p:cBhvr>
                                    </p:animEffect>
                                    <p:set>
                                      <p:cBhvr>
                                        <p:cTn id="20" dur="1" fill="hold">
                                          <p:stCondLst>
                                            <p:cond delay="499"/>
                                          </p:stCondLst>
                                        </p:cTn>
                                        <p:tgtEl>
                                          <p:spTgt spid="3">
                                            <p:txEl>
                                              <p:pRg st="0" end="0"/>
                                            </p:txEl>
                                          </p:spTgt>
                                        </p:tgtEl>
                                        <p:attrNameLst>
                                          <p:attrName>style.visibility</p:attrName>
                                        </p:attrNameLst>
                                      </p:cBhvr>
                                      <p:to>
                                        <p:strVal val="hidden"/>
                                      </p:to>
                                    </p:set>
                                  </p:childTnLst>
                                </p:cTn>
                              </p:par>
                              <p:par>
                                <p:cTn id="21" presetID="22" presetClass="exit" presetSubtype="4" fill="hold" grpId="1" nodeType="withEffect">
                                  <p:stCondLst>
                                    <p:cond delay="0"/>
                                  </p:stCondLst>
                                  <p:childTnLst>
                                    <p:animEffect transition="out" filter="wipe(down)">
                                      <p:cBhvr>
                                        <p:cTn id="22" dur="500"/>
                                        <p:tgtEl>
                                          <p:spTgt spid="3">
                                            <p:txEl>
                                              <p:pRg st="2" end="2"/>
                                            </p:txEl>
                                          </p:spTgt>
                                        </p:tgtEl>
                                      </p:cBhvr>
                                    </p:animEffect>
                                    <p:set>
                                      <p:cBhvr>
                                        <p:cTn id="23" dur="1" fill="hold">
                                          <p:stCondLst>
                                            <p:cond delay="499"/>
                                          </p:stCondLst>
                                        </p:cTn>
                                        <p:tgtEl>
                                          <p:spTgt spid="3">
                                            <p:txEl>
                                              <p:pRg st="2" end="2"/>
                                            </p:txEl>
                                          </p:spTgt>
                                        </p:tgtEl>
                                        <p:attrNameLst>
                                          <p:attrName>style.visibility</p:attrName>
                                        </p:attrNameLst>
                                      </p:cBhvr>
                                      <p:to>
                                        <p:strVal val="hidden"/>
                                      </p:to>
                                    </p:set>
                                  </p:childTnLst>
                                </p:cTn>
                              </p:par>
                              <p:par>
                                <p:cTn id="24" presetID="22" presetClass="exit" presetSubtype="4" fill="hold" grpId="1" nodeType="withEffect">
                                  <p:stCondLst>
                                    <p:cond delay="0"/>
                                  </p:stCondLst>
                                  <p:childTnLst>
                                    <p:animEffect transition="out" filter="wipe(down)">
                                      <p:cBhvr>
                                        <p:cTn id="25" dur="500"/>
                                        <p:tgtEl>
                                          <p:spTgt spid="3">
                                            <p:txEl>
                                              <p:pRg st="4" end="4"/>
                                            </p:txEl>
                                          </p:spTgt>
                                        </p:tgtEl>
                                      </p:cBhvr>
                                    </p:animEffect>
                                    <p:set>
                                      <p:cBhvr>
                                        <p:cTn id="26" dur="1" fill="hold">
                                          <p:stCondLst>
                                            <p:cond delay="499"/>
                                          </p:stCondLst>
                                        </p:cTn>
                                        <p:tgtEl>
                                          <p:spTgt spid="3">
                                            <p:txEl>
                                              <p:pRg st="4" end="4"/>
                                            </p:txEl>
                                          </p:spTgt>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3B7D1-62E4-41AA-BCED-902774004993}"/>
              </a:ext>
            </a:extLst>
          </p:cNvPr>
          <p:cNvSpPr>
            <a:spLocks noGrp="1"/>
          </p:cNvSpPr>
          <p:nvPr>
            <p:ph type="title"/>
          </p:nvPr>
        </p:nvSpPr>
        <p:spPr>
          <a:xfrm>
            <a:off x="1790700" y="1302162"/>
            <a:ext cx="8610600" cy="4253676"/>
          </a:xfrm>
        </p:spPr>
        <p:txBody>
          <a:bodyPr>
            <a:normAutofit/>
          </a:bodyPr>
          <a:lstStyle/>
          <a:p>
            <a:pPr algn="ctr"/>
            <a:r>
              <a:rPr lang="zh-CN" altLang="en-US" sz="8000" dirty="0"/>
              <a:t>可行性分析</a:t>
            </a:r>
          </a:p>
        </p:txBody>
      </p:sp>
    </p:spTree>
    <p:extLst>
      <p:ext uri="{BB962C8B-B14F-4D97-AF65-F5344CB8AC3E}">
        <p14:creationId xmlns:p14="http://schemas.microsoft.com/office/powerpoint/2010/main" val="22245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31D4E-85AC-4DA4-9AC6-98F35CCAF731}"/>
              </a:ext>
            </a:extLst>
          </p:cNvPr>
          <p:cNvSpPr>
            <a:spLocks noGrp="1"/>
          </p:cNvSpPr>
          <p:nvPr>
            <p:ph type="title"/>
          </p:nvPr>
        </p:nvSpPr>
        <p:spPr/>
        <p:txBody>
          <a:bodyPr/>
          <a:lstStyle/>
          <a:p>
            <a:r>
              <a:rPr lang="en-US" altLang="zh-CN" dirty="0"/>
              <a:t>Amazon</a:t>
            </a:r>
            <a:r>
              <a:rPr lang="zh-CN" altLang="en-US" dirty="0"/>
              <a:t>的微控制器运用场景的分析</a:t>
            </a:r>
          </a:p>
        </p:txBody>
      </p:sp>
      <p:sp>
        <p:nvSpPr>
          <p:cNvPr id="3" name="内容占位符 2">
            <a:extLst>
              <a:ext uri="{FF2B5EF4-FFF2-40B4-BE49-F238E27FC236}">
                <a16:creationId xmlns:a16="http://schemas.microsoft.com/office/drawing/2014/main" id="{F60D23D0-5CE1-4927-8331-811AA01E9B25}"/>
              </a:ext>
            </a:extLst>
          </p:cNvPr>
          <p:cNvSpPr>
            <a:spLocks noGrp="1"/>
          </p:cNvSpPr>
          <p:nvPr>
            <p:ph idx="1"/>
          </p:nvPr>
        </p:nvSpPr>
        <p:spPr/>
        <p:txBody>
          <a:bodyPr>
            <a:normAutofit/>
          </a:bodyPr>
          <a:lstStyle/>
          <a:p>
            <a:r>
              <a:rPr lang="zh-CN" altLang="en-US" sz="2800" dirty="0"/>
              <a:t>部分突发任务硬实时性高（如烟雾报警器报警）</a:t>
            </a:r>
            <a:endParaRPr lang="en-US" altLang="zh-CN" sz="2800" dirty="0"/>
          </a:p>
          <a:p>
            <a:endParaRPr lang="en-US" altLang="zh-CN" sz="2800" dirty="0"/>
          </a:p>
          <a:p>
            <a:r>
              <a:rPr lang="zh-CN" altLang="en-US" sz="2800" dirty="0"/>
              <a:t>含有需要长时间运行但硬实时性低甚至必要性低的任务（如给云端传递采集的数据）</a:t>
            </a:r>
          </a:p>
        </p:txBody>
      </p:sp>
    </p:spTree>
    <p:extLst>
      <p:ext uri="{BB962C8B-B14F-4D97-AF65-F5344CB8AC3E}">
        <p14:creationId xmlns:p14="http://schemas.microsoft.com/office/powerpoint/2010/main" val="413464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90BE8-793F-49BC-8C81-C83D623E8B85}"/>
              </a:ext>
            </a:extLst>
          </p:cNvPr>
          <p:cNvSpPr>
            <a:spLocks noGrp="1"/>
          </p:cNvSpPr>
          <p:nvPr>
            <p:ph type="title"/>
          </p:nvPr>
        </p:nvSpPr>
        <p:spPr/>
        <p:txBody>
          <a:bodyPr/>
          <a:lstStyle/>
          <a:p>
            <a:r>
              <a:rPr lang="zh-CN" altLang="en-US" dirty="0"/>
              <a:t>可行方案</a:t>
            </a:r>
          </a:p>
        </p:txBody>
      </p:sp>
      <p:sp>
        <p:nvSpPr>
          <p:cNvPr id="3" name="内容占位符 2">
            <a:extLst>
              <a:ext uri="{FF2B5EF4-FFF2-40B4-BE49-F238E27FC236}">
                <a16:creationId xmlns:a16="http://schemas.microsoft.com/office/drawing/2014/main" id="{BD746DBE-B28D-480C-8E4C-1C06C6CA3263}"/>
              </a:ext>
            </a:extLst>
          </p:cNvPr>
          <p:cNvSpPr>
            <a:spLocks noGrp="1"/>
          </p:cNvSpPr>
          <p:nvPr>
            <p:ph idx="1"/>
          </p:nvPr>
        </p:nvSpPr>
        <p:spPr/>
        <p:txBody>
          <a:bodyPr>
            <a:normAutofit/>
          </a:bodyPr>
          <a:lstStyle/>
          <a:p>
            <a:r>
              <a:rPr lang="zh-CN" altLang="en-US" sz="2800" dirty="0"/>
              <a:t>改进内存存储的结构体，采用更贴合感测器工作场景的算法。</a:t>
            </a:r>
            <a:endParaRPr lang="en-US" altLang="zh-CN" sz="2800" dirty="0"/>
          </a:p>
          <a:p>
            <a:endParaRPr lang="en-US" altLang="zh-CN" sz="2800" dirty="0"/>
          </a:p>
          <a:p>
            <a:r>
              <a:rPr lang="zh-CN" altLang="en-US" sz="2800" dirty="0"/>
              <a:t>考虑到功耗的问题，必须专注于时间效率，采用能在</a:t>
            </a:r>
            <a:r>
              <a:rPr lang="en-US" altLang="zh-CN" sz="2800" dirty="0"/>
              <a:t>O(1)</a:t>
            </a:r>
            <a:r>
              <a:rPr lang="zh-CN" altLang="en-US" sz="2800" dirty="0"/>
              <a:t>时间内完成的内存调入与释放</a:t>
            </a:r>
            <a:endParaRPr lang="en-US" altLang="zh-CN" sz="2800" dirty="0"/>
          </a:p>
          <a:p>
            <a:endParaRPr lang="en-US" altLang="zh-CN" sz="2800" dirty="0"/>
          </a:p>
          <a:p>
            <a:r>
              <a:rPr lang="en-US" altLang="zh-CN" sz="2800" dirty="0" err="1"/>
              <a:t>FreeRTOS</a:t>
            </a:r>
            <a:r>
              <a:rPr lang="zh-CN" altLang="en-US" sz="2800" dirty="0"/>
              <a:t>原有的内存调度中只有</a:t>
            </a:r>
            <a:r>
              <a:rPr lang="en-US" altLang="zh-CN" sz="2800" dirty="0"/>
              <a:t>heap_1</a:t>
            </a:r>
            <a:r>
              <a:rPr lang="zh-CN" altLang="en-US" sz="2800" dirty="0"/>
              <a:t>有</a:t>
            </a:r>
            <a:r>
              <a:rPr lang="en-US" altLang="zh-CN" sz="2800" dirty="0"/>
              <a:t>O(1)</a:t>
            </a:r>
            <a:r>
              <a:rPr lang="zh-CN" altLang="en-US" sz="2800" dirty="0"/>
              <a:t>的时间效率，但</a:t>
            </a:r>
            <a:r>
              <a:rPr lang="en-US" altLang="zh-CN" sz="2800" dirty="0"/>
              <a:t>heap_1</a:t>
            </a:r>
            <a:r>
              <a:rPr lang="zh-CN" altLang="en-US" sz="2800" dirty="0"/>
              <a:t>不能释放内存</a:t>
            </a:r>
          </a:p>
        </p:txBody>
      </p:sp>
    </p:spTree>
    <p:extLst>
      <p:ext uri="{BB962C8B-B14F-4D97-AF65-F5344CB8AC3E}">
        <p14:creationId xmlns:p14="http://schemas.microsoft.com/office/powerpoint/2010/main" val="407033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anim calcmode="lin" valueType="num">
                                      <p:cBhvr>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anim calcmode="lin" valueType="num">
                                      <p:cBhvr>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EBC9D0-CFF5-4CB8-B631-EF694210CDE7}"/>
              </a:ext>
            </a:extLst>
          </p:cNvPr>
          <p:cNvSpPr>
            <a:spLocks noGrp="1"/>
          </p:cNvSpPr>
          <p:nvPr>
            <p:ph type="title"/>
          </p:nvPr>
        </p:nvSpPr>
        <p:spPr>
          <a:xfrm>
            <a:off x="2895600" y="764373"/>
            <a:ext cx="8610600" cy="1293028"/>
          </a:xfrm>
        </p:spPr>
        <p:txBody>
          <a:bodyPr/>
          <a:lstStyle/>
          <a:p>
            <a:r>
              <a:rPr lang="zh-CN" altLang="en-US" dirty="0"/>
              <a:t>通过协程解决内存需求问题</a:t>
            </a:r>
          </a:p>
        </p:txBody>
      </p:sp>
      <p:sp>
        <p:nvSpPr>
          <p:cNvPr id="3" name="内容占位符 2">
            <a:extLst>
              <a:ext uri="{FF2B5EF4-FFF2-40B4-BE49-F238E27FC236}">
                <a16:creationId xmlns:a16="http://schemas.microsoft.com/office/drawing/2014/main" id="{CC47AD10-2697-4F3C-A108-D85B35923ACA}"/>
              </a:ext>
            </a:extLst>
          </p:cNvPr>
          <p:cNvSpPr>
            <a:spLocks noGrp="1"/>
          </p:cNvSpPr>
          <p:nvPr>
            <p:ph idx="1"/>
          </p:nvPr>
        </p:nvSpPr>
        <p:spPr>
          <a:xfrm>
            <a:off x="685800" y="2194561"/>
            <a:ext cx="10820400" cy="843280"/>
          </a:xfrm>
        </p:spPr>
        <p:txBody>
          <a:bodyPr>
            <a:normAutofit lnSpcReduction="10000"/>
          </a:bodyPr>
          <a:lstStyle/>
          <a:p>
            <a:r>
              <a:rPr lang="zh-CN" altLang="en-US" sz="2800" dirty="0">
                <a:solidFill>
                  <a:srgbClr val="FFFF00"/>
                </a:solidFill>
              </a:rPr>
              <a:t>协程</a:t>
            </a:r>
            <a:r>
              <a:rPr lang="zh-CN" altLang="en-US" sz="2800" dirty="0"/>
              <a:t>是通过允许多入口的停止与唤醒执行任务来产生子程序实现非抢占式多任务的计算机程序组件。</a:t>
            </a:r>
          </a:p>
        </p:txBody>
      </p:sp>
      <p:sp>
        <p:nvSpPr>
          <p:cNvPr id="4" name="文本框 3">
            <a:extLst>
              <a:ext uri="{FF2B5EF4-FFF2-40B4-BE49-F238E27FC236}">
                <a16:creationId xmlns:a16="http://schemas.microsoft.com/office/drawing/2014/main" id="{9345969E-49B9-4AB4-89C0-4C33E03EB8F5}"/>
              </a:ext>
            </a:extLst>
          </p:cNvPr>
          <p:cNvSpPr txBox="1"/>
          <p:nvPr/>
        </p:nvSpPr>
        <p:spPr>
          <a:xfrm>
            <a:off x="955040" y="2305615"/>
            <a:ext cx="10551160" cy="2246769"/>
          </a:xfrm>
          <a:prstGeom prst="rect">
            <a:avLst/>
          </a:prstGeom>
          <a:noFill/>
        </p:spPr>
        <p:txBody>
          <a:bodyPr wrap="square" rtlCol="0">
            <a:spAutoFit/>
          </a:bodyPr>
          <a:lstStyle/>
          <a:p>
            <a:r>
              <a:rPr lang="zh-CN" altLang="en-US" sz="2800" dirty="0"/>
              <a:t>协程又叫做用户级线程，线程或任务是可以保留上下文的，而协程通俗讲就是可维护上下文现场的调用函数。也就是后一次调用是基于前一次调用的基础上执行新的结果</a:t>
            </a:r>
            <a:endParaRPr lang="en-US" altLang="zh-CN" sz="2800" dirty="0"/>
          </a:p>
          <a:p>
            <a:endParaRPr lang="en-US" altLang="zh-CN" sz="2800" dirty="0"/>
          </a:p>
          <a:p>
            <a:r>
              <a:rPr lang="zh-CN" altLang="en-US" sz="2800" dirty="0"/>
              <a:t>通过共用</a:t>
            </a:r>
            <a:r>
              <a:rPr lang="en-US" altLang="zh-CN" sz="2800" dirty="0"/>
              <a:t>STACK</a:t>
            </a:r>
            <a:r>
              <a:rPr lang="zh-CN" altLang="en-US" sz="2800" dirty="0"/>
              <a:t>可以减少对</a:t>
            </a:r>
            <a:r>
              <a:rPr lang="en-US" altLang="zh-CN" sz="2800" dirty="0"/>
              <a:t>RAM</a:t>
            </a:r>
            <a:r>
              <a:rPr lang="zh-CN" altLang="en-US" sz="2800" dirty="0"/>
              <a:t>的需求</a:t>
            </a:r>
          </a:p>
        </p:txBody>
      </p:sp>
    </p:spTree>
    <p:extLst>
      <p:ext uri="{BB962C8B-B14F-4D97-AF65-F5344CB8AC3E}">
        <p14:creationId xmlns:p14="http://schemas.microsoft.com/office/powerpoint/2010/main" val="52745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theme1.xml><?xml version="1.0" encoding="utf-8"?>
<a:theme xmlns:a="http://schemas.openxmlformats.org/drawingml/2006/main" name="水汽尾迹">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TM04033937[[fn=水汽尾迹]]</Template>
  <TotalTime>1855</TotalTime>
  <Words>576</Words>
  <Application>Microsoft Office PowerPoint</Application>
  <PresentationFormat>宽屏</PresentationFormat>
  <Paragraphs>43</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宋体</vt:lpstr>
      <vt:lpstr>Arial</vt:lpstr>
      <vt:lpstr>Century Gothic</vt:lpstr>
      <vt:lpstr>水汽尾迹</vt:lpstr>
      <vt:lpstr>对Amazon：FreeRTOS的优化与完善</vt:lpstr>
      <vt:lpstr>什么是FreeRTOS？</vt:lpstr>
      <vt:lpstr>Amazon为什么选择FreeRTOS</vt:lpstr>
      <vt:lpstr>Amazon为什么选择FreeRTOS</vt:lpstr>
      <vt:lpstr>目前a:FreeRTOS待解决的问题</vt:lpstr>
      <vt:lpstr>可行性分析</vt:lpstr>
      <vt:lpstr>Amazon的微控制器运用场景的分析</vt:lpstr>
      <vt:lpstr>可行方案</vt:lpstr>
      <vt:lpstr>通过协程解决内存需求问题</vt:lpstr>
      <vt:lpstr>通过协程解决内存需求问题</vt:lpstr>
      <vt:lpstr>测试程序方法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对Amazon：FreeRTOS的优化与完善</dc:title>
  <dc:creator>jack denga</dc:creator>
  <cp:lastModifiedBy>jack denga</cp:lastModifiedBy>
  <cp:revision>26</cp:revision>
  <dcterms:created xsi:type="dcterms:W3CDTF">2018-04-21T00:25:05Z</dcterms:created>
  <dcterms:modified xsi:type="dcterms:W3CDTF">2018-04-22T07:36:54Z</dcterms:modified>
</cp:coreProperties>
</file>