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6" r:id="rId2"/>
    <p:sldId id="258" r:id="rId3"/>
    <p:sldId id="276" r:id="rId4"/>
    <p:sldId id="292" r:id="rId5"/>
    <p:sldId id="302" r:id="rId6"/>
    <p:sldId id="304" r:id="rId7"/>
    <p:sldId id="260" r:id="rId8"/>
    <p:sldId id="305" r:id="rId9"/>
    <p:sldId id="306" r:id="rId10"/>
    <p:sldId id="307" r:id="rId11"/>
    <p:sldId id="259" r:id="rId12"/>
    <p:sldId id="298" r:id="rId13"/>
    <p:sldId id="265" r:id="rId14"/>
    <p:sldId id="266" r:id="rId15"/>
    <p:sldId id="267" r:id="rId16"/>
    <p:sldId id="308" r:id="rId17"/>
    <p:sldId id="309" r:id="rId18"/>
    <p:sldId id="310" r:id="rId19"/>
    <p:sldId id="311" r:id="rId20"/>
    <p:sldId id="312" r:id="rId21"/>
    <p:sldId id="315" r:id="rId22"/>
    <p:sldId id="314" r:id="rId23"/>
    <p:sldId id="316" r:id="rId24"/>
    <p:sldId id="317" r:id="rId25"/>
    <p:sldId id="313" r:id="rId26"/>
    <p:sldId id="299" r:id="rId27"/>
    <p:sldId id="268" r:id="rId28"/>
    <p:sldId id="271" r:id="rId29"/>
    <p:sldId id="297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orient="horz" pos="4088" userDrawn="1">
          <p15:clr>
            <a:srgbClr val="A4A3A4"/>
          </p15:clr>
        </p15:guide>
        <p15:guide id="3" pos="688" userDrawn="1">
          <p15:clr>
            <a:srgbClr val="A4A3A4"/>
          </p15:clr>
        </p15:guide>
        <p15:guide id="4" pos="6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789"/>
    <a:srgbClr val="898B8F"/>
    <a:srgbClr val="2A0D31"/>
    <a:srgbClr val="3FACC1"/>
    <a:srgbClr val="4BBDB6"/>
    <a:srgbClr val="FE5264"/>
    <a:srgbClr val="FFA85B"/>
    <a:srgbClr val="270827"/>
    <a:srgbClr val="4A2FC8"/>
    <a:srgbClr val="494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2334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192"/>
      </p:cViewPr>
      <p:guideLst>
        <p:guide orient="horz" pos="1071"/>
        <p:guide orient="horz" pos="4088"/>
        <p:guide pos="688"/>
        <p:guide pos="6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540"/>
    </p:cViewPr>
  </p:sorterViewPr>
  <p:notesViewPr>
    <p:cSldViewPr snapToGrid="0">
      <p:cViewPr varScale="1">
        <p:scale>
          <a:sx n="60" d="100"/>
          <a:sy n="60" d="100"/>
        </p:scale>
        <p:origin x="25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5EE11-ED85-44B4-8B87-A945AB80CD0F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520E9-B1A1-4137-9147-91D00DE4E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5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66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8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69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611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30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84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LSTM </a:t>
            </a:r>
            <a:r>
              <a:rPr lang="zh-CN" altLang="en-US" dirty="0"/>
              <a:t>的关键就是细胞状态，水平线在图上方贯穿运行。细胞状态类似于传送带。直接在整个链上运行，只有一些少量的线性交互。信息在上面流传保持不变会很容易。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89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在我们 </a:t>
            </a:r>
            <a:r>
              <a:rPr lang="en-US" altLang="zh-CN" dirty="0"/>
              <a:t>LSTM </a:t>
            </a:r>
            <a:r>
              <a:rPr lang="zh-CN" altLang="en-US" dirty="0"/>
              <a:t>中的第一步是决定我们会从细胞状态中丢弃什么信息。这个决定通过一个称为</a:t>
            </a:r>
            <a:r>
              <a:rPr lang="zh-CN" altLang="en-US" b="1" dirty="0"/>
              <a:t>忘记门层</a:t>
            </a:r>
            <a:r>
              <a:rPr lang="zh-CN" altLang="en-US" dirty="0"/>
              <a:t>完成。该门会读取 </a:t>
            </a:r>
            <a:r>
              <a:rPr lang="en-US" altLang="zh-CN" dirty="0"/>
              <a:t>h_{t-1}</a:t>
            </a:r>
            <a:r>
              <a:rPr lang="zh-CN" altLang="en-US" dirty="0"/>
              <a:t> 和 </a:t>
            </a:r>
            <a:r>
              <a:rPr lang="en-US" altLang="zh-CN" dirty="0" err="1"/>
              <a:t>x_t</a:t>
            </a:r>
            <a:r>
              <a:rPr lang="zh-CN" altLang="en-US" dirty="0"/>
              <a:t>，输出一个在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1 </a:t>
            </a:r>
            <a:r>
              <a:rPr lang="zh-CN" altLang="en-US" dirty="0"/>
              <a:t>之间的数值给每个在细胞状态 </a:t>
            </a:r>
            <a:r>
              <a:rPr lang="en-US" altLang="zh-CN" dirty="0"/>
              <a:t>C_{t-1}</a:t>
            </a:r>
            <a:r>
              <a:rPr lang="zh-CN" altLang="en-US" dirty="0"/>
              <a:t> 中的数字。</a:t>
            </a:r>
            <a:r>
              <a:rPr lang="en-US" altLang="zh-CN" dirty="0"/>
              <a:t>1 </a:t>
            </a:r>
            <a:r>
              <a:rPr lang="zh-CN" altLang="en-US" dirty="0"/>
              <a:t>表示“完全保留”，</a:t>
            </a:r>
            <a:r>
              <a:rPr lang="en-US" altLang="zh-CN" dirty="0"/>
              <a:t>0 </a:t>
            </a:r>
            <a:r>
              <a:rPr lang="zh-CN" altLang="en-US" dirty="0"/>
              <a:t>表示“完全舍弃”。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99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下一步是确定什么样的新信息被存放在细胞状态中。这里包含两个部分。第一，</a:t>
            </a:r>
            <a:r>
              <a:rPr lang="en-US" altLang="zh-CN" dirty="0"/>
              <a:t>sigmoid </a:t>
            </a:r>
            <a:r>
              <a:rPr lang="zh-CN" altLang="en-US" dirty="0"/>
              <a:t>层称 “输入门层” 决定什么值我们将要更新。然后，一个 </a:t>
            </a:r>
            <a:r>
              <a:rPr lang="en-US" altLang="zh-CN" dirty="0" err="1"/>
              <a:t>tanh</a:t>
            </a:r>
            <a:r>
              <a:rPr lang="en-US" altLang="zh-CN" dirty="0"/>
              <a:t> </a:t>
            </a:r>
            <a:r>
              <a:rPr lang="zh-CN" altLang="en-US" dirty="0"/>
              <a:t>层创建一个新的候选值向量，</a:t>
            </a:r>
            <a:r>
              <a:rPr lang="en-US" altLang="zh-CN" dirty="0"/>
              <a:t>\tilde{C}_t</a:t>
            </a:r>
            <a:r>
              <a:rPr lang="zh-CN" altLang="en-US" dirty="0"/>
              <a:t>，会被加入到状态中。下一步，我们会讲这两个信息来产生对状态的更新。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1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现在是更新旧细胞状态的时间了，</a:t>
            </a:r>
            <a:r>
              <a:rPr lang="en-US" altLang="zh-CN" dirty="0"/>
              <a:t>C_{t-1} </a:t>
            </a:r>
            <a:r>
              <a:rPr lang="zh-CN" altLang="en-US" dirty="0"/>
              <a:t>更新为 </a:t>
            </a:r>
            <a:r>
              <a:rPr lang="en-US" altLang="zh-CN" dirty="0" err="1"/>
              <a:t>C_t</a:t>
            </a:r>
            <a:r>
              <a:rPr lang="zh-CN" altLang="en-US" dirty="0"/>
              <a:t>。前面的步骤已经决定了将会做什么，我们现在就是实际去完成。</a:t>
            </a:r>
          </a:p>
          <a:p>
            <a:endParaRPr lang="zh-CN" altLang="en-US" dirty="0"/>
          </a:p>
          <a:p>
            <a:r>
              <a:rPr lang="zh-CN" altLang="en-US" dirty="0"/>
              <a:t>我们把旧状态与 </a:t>
            </a:r>
            <a:r>
              <a:rPr lang="en-US" altLang="zh-CN" dirty="0" err="1"/>
              <a:t>f_t</a:t>
            </a:r>
            <a:r>
              <a:rPr lang="en-US" altLang="zh-CN" dirty="0"/>
              <a:t> </a:t>
            </a:r>
            <a:r>
              <a:rPr lang="zh-CN" altLang="en-US" dirty="0"/>
              <a:t>相乘，丢弃掉我们确定需要丢弃的信息。接着加上 </a:t>
            </a:r>
            <a:r>
              <a:rPr lang="en-US" altLang="zh-CN" dirty="0" err="1"/>
              <a:t>i_t</a:t>
            </a:r>
            <a:r>
              <a:rPr lang="en-US" altLang="zh-CN" dirty="0"/>
              <a:t> * \tilde{C}_t</a:t>
            </a:r>
            <a:r>
              <a:rPr lang="zh-CN" altLang="en-US" dirty="0"/>
              <a:t>。这就是新的候选值，根据我们决定更新每个状态的程度进行变化。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08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最终，我们需要确定输出什么值。这个输出将会基于我们的细胞状态，但是也是一个过滤后的版本。首先，我们运行一个 </a:t>
            </a:r>
            <a:r>
              <a:rPr lang="en-US" altLang="zh-CN" dirty="0"/>
              <a:t>sigmoid </a:t>
            </a:r>
            <a:r>
              <a:rPr lang="zh-CN" altLang="en-US" dirty="0"/>
              <a:t>层来确定细胞状态的哪个部分将输出出去。接着，我们把细胞状态通过 </a:t>
            </a:r>
            <a:r>
              <a:rPr lang="en-US" altLang="zh-CN" dirty="0" err="1"/>
              <a:t>tanh</a:t>
            </a:r>
            <a:r>
              <a:rPr lang="en-US" altLang="zh-CN" dirty="0"/>
              <a:t> </a:t>
            </a:r>
            <a:r>
              <a:rPr lang="zh-CN" altLang="en-US" dirty="0"/>
              <a:t>进行处理（得到一个在 </a:t>
            </a:r>
            <a:r>
              <a:rPr lang="en-US" altLang="zh-CN" dirty="0"/>
              <a:t>-1 </a:t>
            </a:r>
            <a:r>
              <a:rPr lang="zh-CN" altLang="en-US" dirty="0"/>
              <a:t>到 </a:t>
            </a:r>
            <a:r>
              <a:rPr lang="en-US" altLang="zh-CN" dirty="0"/>
              <a:t>1 </a:t>
            </a:r>
            <a:r>
              <a:rPr lang="zh-CN" altLang="en-US" dirty="0"/>
              <a:t>之间的值）并将它和 </a:t>
            </a:r>
            <a:r>
              <a:rPr lang="en-US" altLang="zh-CN" dirty="0"/>
              <a:t>sigmoid </a:t>
            </a:r>
            <a:r>
              <a:rPr lang="zh-CN" altLang="en-US" dirty="0"/>
              <a:t>门的输出相乘，最终我们仅仅会输出我们确定输出的那部</a:t>
            </a:r>
            <a:r>
              <a:rPr lang="zh-CN" altLang="en-US"/>
              <a:t>分</a:t>
            </a:r>
            <a:r>
              <a:rPr lang="zh-CN" altLang="en-US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0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85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19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22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53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精确率</a:t>
            </a:r>
            <a:r>
              <a:rPr lang="zh-CN" altLang="en-US" dirty="0"/>
              <a:t>是针对我们</a:t>
            </a:r>
            <a:r>
              <a:rPr lang="zh-CN" altLang="en-US" b="1" dirty="0"/>
              <a:t>预测结果</a:t>
            </a:r>
            <a:r>
              <a:rPr lang="zh-CN" altLang="en-US" dirty="0"/>
              <a:t>而言的，它表示的是预测为正的样本中有多少是真正的正样本。那么预测为正就有两种可能了，一种就是把正类预测为正类</a:t>
            </a:r>
            <a:r>
              <a:rPr lang="en-US" altLang="zh-CN" dirty="0"/>
              <a:t>(TP)</a:t>
            </a:r>
            <a:r>
              <a:rPr lang="zh-CN" altLang="en-US" dirty="0"/>
              <a:t>，另一种就是把负类预测为正类</a:t>
            </a:r>
            <a:r>
              <a:rPr lang="en-US" altLang="zh-CN" dirty="0"/>
              <a:t>(FP)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14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召回率</a:t>
            </a:r>
            <a:r>
              <a:rPr lang="zh-CN" altLang="en-US" dirty="0"/>
              <a:t>是针对我们原来的</a:t>
            </a:r>
            <a:r>
              <a:rPr lang="zh-CN" altLang="en-US" b="1" dirty="0"/>
              <a:t>样本</a:t>
            </a:r>
            <a:r>
              <a:rPr lang="zh-CN" altLang="en-US" dirty="0"/>
              <a:t>而言的，它表示的是样本中的正例有多少被预测正确了。那也有两种可能，一种是把原来的正类预测成正类</a:t>
            </a:r>
            <a:r>
              <a:rPr lang="en-US" altLang="zh-CN" dirty="0"/>
              <a:t>(TP)</a:t>
            </a:r>
            <a:r>
              <a:rPr lang="zh-CN" altLang="en-US" dirty="0"/>
              <a:t>，另一种就是把原来的正类预测为负类</a:t>
            </a:r>
            <a:r>
              <a:rPr lang="en-US" altLang="zh-CN" dirty="0"/>
              <a:t>(FN)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84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15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611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4556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4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9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611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3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05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Namenode</a:t>
            </a:r>
            <a:r>
              <a:rPr lang="zh-CN" altLang="en-US" dirty="0"/>
              <a:t>：</a:t>
            </a:r>
            <a:r>
              <a:rPr lang="en-US" altLang="zh-CN" dirty="0"/>
              <a:t>HDFS</a:t>
            </a:r>
            <a:r>
              <a:rPr lang="zh-CN" altLang="en-US" dirty="0"/>
              <a:t>的守护进程，用来管理文件系统的命名空间，负责记录文件是如何分割成数据块，以及这些数据块分别被存储到那些数据节点上，它的主要功能是对内存及</a:t>
            </a:r>
            <a:r>
              <a:rPr lang="en-US" altLang="zh-CN" dirty="0"/>
              <a:t>IO</a:t>
            </a:r>
            <a:r>
              <a:rPr lang="zh-CN" altLang="en-US" dirty="0"/>
              <a:t>进行集中管理。</a:t>
            </a:r>
            <a:r>
              <a:rPr lang="en-US" altLang="zh-CN" dirty="0" err="1"/>
              <a:t>Datanode</a:t>
            </a:r>
            <a:r>
              <a:rPr lang="zh-CN" altLang="en-US" dirty="0"/>
              <a:t>：文件系统的工作节点，根据需要存储和检索数据块，并且定期向</a:t>
            </a:r>
            <a:r>
              <a:rPr lang="en-US" altLang="zh-CN" dirty="0" err="1"/>
              <a:t>namenode</a:t>
            </a:r>
            <a:r>
              <a:rPr lang="zh-CN" altLang="en-US" dirty="0"/>
              <a:t>发送他们所存储的块的列表。</a:t>
            </a:r>
            <a:r>
              <a:rPr lang="en-US" altLang="zh-CN" dirty="0"/>
              <a:t>Secondary </a:t>
            </a:r>
            <a:r>
              <a:rPr lang="en-US" altLang="zh-CN" dirty="0" err="1"/>
              <a:t>Namenode</a:t>
            </a:r>
            <a:r>
              <a:rPr lang="zh-CN" altLang="en-US" dirty="0"/>
              <a:t>：辅助后台程序，与</a:t>
            </a:r>
            <a:r>
              <a:rPr lang="en-US" altLang="zh-CN" dirty="0" err="1"/>
              <a:t>NameNode</a:t>
            </a:r>
            <a:r>
              <a:rPr lang="zh-CN" altLang="en-US" dirty="0"/>
              <a:t>进行通信，以便定期保存</a:t>
            </a:r>
            <a:r>
              <a:rPr lang="en-US" altLang="zh-CN" dirty="0"/>
              <a:t>HDFS</a:t>
            </a:r>
            <a:r>
              <a:rPr lang="zh-CN" altLang="en-US" dirty="0"/>
              <a:t>元数据的快照。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60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61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）客户端调用</a:t>
            </a:r>
            <a:r>
              <a:rPr lang="en-US" altLang="zh-CN" dirty="0" err="1"/>
              <a:t>FileSyste</a:t>
            </a:r>
            <a:r>
              <a:rPr lang="zh-CN" altLang="en-US" dirty="0"/>
              <a:t>对象的</a:t>
            </a:r>
            <a:r>
              <a:rPr lang="en-US" altLang="zh-CN" dirty="0"/>
              <a:t>open()</a:t>
            </a:r>
            <a:r>
              <a:rPr lang="zh-CN" altLang="en-US" dirty="0"/>
              <a:t>方法在分布式文件系统中</a:t>
            </a:r>
            <a:r>
              <a:rPr lang="zh-CN" altLang="en-US" b="1" dirty="0"/>
              <a:t>打开要读取的文件</a:t>
            </a:r>
            <a:r>
              <a:rPr lang="zh-CN" altLang="en-US" dirty="0"/>
              <a:t>。　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）分布式文件系统通过使用</a:t>
            </a:r>
            <a:r>
              <a:rPr lang="en-US" altLang="zh-CN" dirty="0" smtClean="0"/>
              <a:t>RPC</a:t>
            </a:r>
            <a:r>
              <a:rPr lang="zh-CN" altLang="en-US" dirty="0" smtClean="0"/>
              <a:t>（远程过程调用）来调用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，</a:t>
            </a:r>
            <a:r>
              <a:rPr lang="zh-CN" altLang="en-US" b="1" dirty="0" smtClean="0"/>
              <a:t>确定文件起始块的位置。</a:t>
            </a:r>
            <a:r>
              <a:rPr lang="zh-CN" altLang="en-US" dirty="0" smtClean="0"/>
              <a:t>　　（</a:t>
            </a:r>
            <a:r>
              <a:rPr lang="en-US" altLang="zh-CN" dirty="0"/>
              <a:t>3</a:t>
            </a:r>
            <a:r>
              <a:rPr lang="zh-CN" altLang="en-US" dirty="0"/>
              <a:t>）分布式文件系统的</a:t>
            </a:r>
            <a:r>
              <a:rPr lang="en-US" altLang="zh-CN" dirty="0" err="1"/>
              <a:t>DistributedFileSystem</a:t>
            </a:r>
            <a:r>
              <a:rPr lang="zh-CN" altLang="en-US" dirty="0"/>
              <a:t>类返回一个支持文件定位的输入流</a:t>
            </a:r>
            <a:r>
              <a:rPr lang="en-US" altLang="zh-CN" dirty="0" err="1"/>
              <a:t>FSDataInputStream</a:t>
            </a:r>
            <a:r>
              <a:rPr lang="zh-CN" altLang="en-US" dirty="0"/>
              <a:t>对象，</a:t>
            </a:r>
            <a:r>
              <a:rPr lang="en-US" altLang="zh-CN" dirty="0" err="1"/>
              <a:t>FSDataInputStream</a:t>
            </a:r>
            <a:r>
              <a:rPr lang="zh-CN" altLang="en-US" dirty="0"/>
              <a:t>对象接着封装</a:t>
            </a:r>
            <a:r>
              <a:rPr lang="en-US" altLang="zh-CN" dirty="0" err="1"/>
              <a:t>DFSInputStream</a:t>
            </a:r>
            <a:r>
              <a:rPr lang="zh-CN" altLang="en-US" dirty="0"/>
              <a:t>对象（</a:t>
            </a:r>
            <a:r>
              <a:rPr lang="zh-CN" altLang="en-US" b="1" dirty="0"/>
              <a:t>存储着文件起始几个块的</a:t>
            </a:r>
            <a:r>
              <a:rPr lang="en-US" altLang="zh-CN" b="1" dirty="0" err="1"/>
              <a:t>datanode</a:t>
            </a:r>
            <a:r>
              <a:rPr lang="zh-CN" altLang="en-US" b="1" dirty="0"/>
              <a:t>地址</a:t>
            </a:r>
            <a:r>
              <a:rPr lang="zh-CN" altLang="en-US" dirty="0"/>
              <a:t>），客户端对这个输入流调用</a:t>
            </a:r>
            <a:r>
              <a:rPr lang="en-US" altLang="zh-CN" dirty="0"/>
              <a:t>read()</a:t>
            </a:r>
            <a:r>
              <a:rPr lang="zh-CN" altLang="en-US" dirty="0"/>
              <a:t>方法。　　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DFSInputStream</a:t>
            </a:r>
            <a:r>
              <a:rPr lang="zh-CN" altLang="en-US" dirty="0"/>
              <a:t>连接距离最近的</a:t>
            </a:r>
            <a:r>
              <a:rPr lang="en-US" altLang="zh-CN" dirty="0" err="1"/>
              <a:t>datanode</a:t>
            </a:r>
            <a:r>
              <a:rPr lang="zh-CN" altLang="en-US" dirty="0"/>
              <a:t>，通过反复调用</a:t>
            </a:r>
            <a:r>
              <a:rPr lang="en-US" altLang="zh-CN" dirty="0"/>
              <a:t>read</a:t>
            </a:r>
            <a:r>
              <a:rPr lang="zh-CN" altLang="en-US" dirty="0"/>
              <a:t>方法，</a:t>
            </a:r>
            <a:r>
              <a:rPr lang="zh-CN" altLang="en-US" b="1" dirty="0"/>
              <a:t>将数据从</a:t>
            </a:r>
            <a:r>
              <a:rPr lang="en-US" altLang="zh-CN" b="1" dirty="0" err="1"/>
              <a:t>datanode</a:t>
            </a:r>
            <a:r>
              <a:rPr lang="zh-CN" altLang="en-US" b="1" dirty="0"/>
              <a:t>传输到客户端</a:t>
            </a:r>
            <a:r>
              <a:rPr lang="zh-CN" altLang="en-US" dirty="0"/>
              <a:t>。　　（</a:t>
            </a:r>
            <a:r>
              <a:rPr lang="en-US" altLang="zh-CN" dirty="0"/>
              <a:t>5</a:t>
            </a:r>
            <a:r>
              <a:rPr lang="zh-CN" altLang="en-US" dirty="0"/>
              <a:t>） 到达块的末端时，</a:t>
            </a:r>
            <a:r>
              <a:rPr lang="en-US" altLang="zh-CN" dirty="0" err="1"/>
              <a:t>DFSInputStream</a:t>
            </a:r>
            <a:r>
              <a:rPr lang="zh-CN" altLang="en-US" dirty="0"/>
              <a:t>关闭与该</a:t>
            </a:r>
            <a:r>
              <a:rPr lang="en-US" altLang="zh-CN" dirty="0" err="1"/>
              <a:t>datanode</a:t>
            </a:r>
            <a:r>
              <a:rPr lang="zh-CN" altLang="en-US" dirty="0"/>
              <a:t>的连接，</a:t>
            </a:r>
            <a:r>
              <a:rPr lang="zh-CN" altLang="en-US" b="1" dirty="0"/>
              <a:t>寻找下一个块的最佳</a:t>
            </a:r>
            <a:r>
              <a:rPr lang="en-US" altLang="zh-CN" b="1" dirty="0" err="1"/>
              <a:t>datanode</a:t>
            </a:r>
            <a:r>
              <a:rPr lang="zh-CN" altLang="en-US" dirty="0"/>
              <a:t>。　　（</a:t>
            </a:r>
            <a:r>
              <a:rPr lang="en-US" altLang="zh-CN" dirty="0"/>
              <a:t>6</a:t>
            </a:r>
            <a:r>
              <a:rPr lang="zh-CN" altLang="en-US" dirty="0"/>
              <a:t>）客户端完成读取，对</a:t>
            </a:r>
            <a:r>
              <a:rPr lang="en-US" altLang="zh-CN" dirty="0" err="1"/>
              <a:t>FSDataInputStream</a:t>
            </a:r>
            <a:r>
              <a:rPr lang="zh-CN" altLang="en-US" dirty="0"/>
              <a:t>调用</a:t>
            </a:r>
            <a:r>
              <a:rPr lang="en-US" altLang="zh-CN" dirty="0"/>
              <a:t>close()</a:t>
            </a:r>
            <a:r>
              <a:rPr lang="zh-CN" altLang="en-US" dirty="0"/>
              <a:t>方法</a:t>
            </a:r>
            <a:r>
              <a:rPr lang="zh-CN" altLang="en-US" b="1" dirty="0"/>
              <a:t>关闭连接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10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6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CBB-24B0-4783-BB18-48833E9316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4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CBB-24B0-4783-BB18-48833E9316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36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CBB-24B0-4783-BB18-48833E9316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3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CBB-24B0-4783-BB18-48833E9316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6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CBB-24B0-4783-BB18-48833E9316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6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CBB-24B0-4783-BB18-48833E9316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9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CBB-24B0-4783-BB18-48833E9316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8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CBB-24B0-4783-BB18-48833E9316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7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CBB-24B0-4783-BB18-48833E9316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0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CBB-24B0-4783-BB18-48833E9316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63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CBB-24B0-4783-BB18-48833E9316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4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3BCBB-24B0-4783-BB18-48833E9316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4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同心圆 22"/>
          <p:cNvSpPr/>
          <p:nvPr/>
        </p:nvSpPr>
        <p:spPr>
          <a:xfrm>
            <a:off x="4026143" y="1387695"/>
            <a:ext cx="3886200" cy="3886200"/>
          </a:xfrm>
          <a:prstGeom prst="donut">
            <a:avLst>
              <a:gd name="adj" fmla="val 5416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355550" y="1716308"/>
            <a:ext cx="3257551" cy="3257550"/>
            <a:chOff x="1327530" y="1600524"/>
            <a:chExt cx="3257550" cy="3257550"/>
          </a:xfrm>
        </p:grpSpPr>
        <p:sp>
          <p:nvSpPr>
            <p:cNvPr id="25" name="Block Arc 8 copy"/>
            <p:cNvSpPr/>
            <p:nvPr/>
          </p:nvSpPr>
          <p:spPr>
            <a:xfrm rot="7903881">
              <a:off x="1327530" y="1600524"/>
              <a:ext cx="3257550" cy="3257550"/>
            </a:xfrm>
            <a:prstGeom prst="blockArc">
              <a:avLst>
                <a:gd name="adj1" fmla="val 13744868"/>
                <a:gd name="adj2" fmla="val 17193738"/>
                <a:gd name="adj3" fmla="val 28061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空心弧 25"/>
            <p:cNvSpPr/>
            <p:nvPr/>
          </p:nvSpPr>
          <p:spPr>
            <a:xfrm rot="632088">
              <a:off x="1327530" y="1600524"/>
              <a:ext cx="3257550" cy="3257550"/>
            </a:xfrm>
            <a:prstGeom prst="blockArc">
              <a:avLst>
                <a:gd name="adj1" fmla="val 13744868"/>
                <a:gd name="adj2" fmla="val 17193738"/>
                <a:gd name="adj3" fmla="val 28061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Block Arc 8 copy"/>
            <p:cNvSpPr/>
            <p:nvPr/>
          </p:nvSpPr>
          <p:spPr>
            <a:xfrm rot="15203938">
              <a:off x="1327530" y="1600524"/>
              <a:ext cx="3257550" cy="3257550"/>
            </a:xfrm>
            <a:prstGeom prst="blockArc">
              <a:avLst>
                <a:gd name="adj1" fmla="val 13744868"/>
                <a:gd name="adj2" fmla="val 17193738"/>
                <a:gd name="adj3" fmla="val 2806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5071063" y="2504188"/>
            <a:ext cx="1826727" cy="1826726"/>
          </a:xfrm>
          <a:prstGeom prst="ellipse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5147263" y="2632375"/>
            <a:ext cx="1622340" cy="1622340"/>
          </a:xfrm>
          <a:custGeom>
            <a:avLst/>
            <a:gdLst>
              <a:gd name="connsiteX0" fmla="*/ 604838 w 1209676"/>
              <a:gd name="connsiteY0" fmla="*/ 171451 h 1209676"/>
              <a:gd name="connsiteX1" fmla="*/ 171451 w 1209676"/>
              <a:gd name="connsiteY1" fmla="*/ 604838 h 1209676"/>
              <a:gd name="connsiteX2" fmla="*/ 604838 w 1209676"/>
              <a:gd name="connsiteY2" fmla="*/ 1038225 h 1209676"/>
              <a:gd name="connsiteX3" fmla="*/ 1038225 w 1209676"/>
              <a:gd name="connsiteY3" fmla="*/ 604838 h 1209676"/>
              <a:gd name="connsiteX4" fmla="*/ 604838 w 1209676"/>
              <a:gd name="connsiteY4" fmla="*/ 171451 h 1209676"/>
              <a:gd name="connsiteX5" fmla="*/ 604838 w 1209676"/>
              <a:gd name="connsiteY5" fmla="*/ 0 h 1209676"/>
              <a:gd name="connsiteX6" fmla="*/ 1209676 w 1209676"/>
              <a:gd name="connsiteY6" fmla="*/ 604838 h 1209676"/>
              <a:gd name="connsiteX7" fmla="*/ 604838 w 1209676"/>
              <a:gd name="connsiteY7" fmla="*/ 1209676 h 1209676"/>
              <a:gd name="connsiteX8" fmla="*/ 0 w 1209676"/>
              <a:gd name="connsiteY8" fmla="*/ 604838 h 1209676"/>
              <a:gd name="connsiteX9" fmla="*/ 604838 w 1209676"/>
              <a:gd name="connsiteY9" fmla="*/ 0 h 12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9676" h="1209676">
                <a:moveTo>
                  <a:pt x="604838" y="171451"/>
                </a:moveTo>
                <a:cubicBezTo>
                  <a:pt x="365485" y="171451"/>
                  <a:pt x="171451" y="365485"/>
                  <a:pt x="171451" y="604838"/>
                </a:cubicBezTo>
                <a:cubicBezTo>
                  <a:pt x="171451" y="844191"/>
                  <a:pt x="365485" y="1038225"/>
                  <a:pt x="604838" y="1038225"/>
                </a:cubicBezTo>
                <a:cubicBezTo>
                  <a:pt x="844191" y="1038225"/>
                  <a:pt x="1038225" y="844191"/>
                  <a:pt x="1038225" y="604838"/>
                </a:cubicBezTo>
                <a:cubicBezTo>
                  <a:pt x="1038225" y="365485"/>
                  <a:pt x="844191" y="171451"/>
                  <a:pt x="604838" y="171451"/>
                </a:cubicBezTo>
                <a:close/>
                <a:moveTo>
                  <a:pt x="604838" y="0"/>
                </a:moveTo>
                <a:cubicBezTo>
                  <a:pt x="938881" y="0"/>
                  <a:pt x="1209676" y="270795"/>
                  <a:pt x="1209676" y="604838"/>
                </a:cubicBezTo>
                <a:cubicBezTo>
                  <a:pt x="1209676" y="938881"/>
                  <a:pt x="938881" y="1209676"/>
                  <a:pt x="604838" y="1209676"/>
                </a:cubicBezTo>
                <a:cubicBezTo>
                  <a:pt x="270795" y="1209676"/>
                  <a:pt x="0" y="938881"/>
                  <a:pt x="0" y="604838"/>
                </a:cubicBezTo>
                <a:cubicBezTo>
                  <a:pt x="0" y="270795"/>
                  <a:pt x="270795" y="0"/>
                  <a:pt x="60483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303162" y="1663920"/>
            <a:ext cx="3362327" cy="3362326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4077738" y="1438498"/>
            <a:ext cx="3813175" cy="3813175"/>
            <a:chOff x="4204493" y="2223408"/>
            <a:chExt cx="3813175" cy="3813175"/>
          </a:xfrm>
        </p:grpSpPr>
        <p:cxnSp>
          <p:nvCxnSpPr>
            <p:cNvPr id="32" name="直接连接符 31"/>
            <p:cNvCxnSpPr/>
            <p:nvPr/>
          </p:nvCxnSpPr>
          <p:spPr>
            <a:xfrm rot="16200000">
              <a:off x="4333081" y="4001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16800000">
              <a:off x="4360093" y="369266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7400000">
              <a:off x="4440307" y="33932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18000000">
              <a:off x="4571288" y="3112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8600000">
              <a:off x="4749054" y="285853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19200000">
              <a:off x="4968204" y="263938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19800000">
              <a:off x="5222081" y="246161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20400000">
              <a:off x="5502969" y="23306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21000000">
              <a:off x="5802335" y="22504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11081" y="2223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600000">
              <a:off x="6419827" y="22504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1200000">
              <a:off x="6719193" y="23306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1800000">
              <a:off x="7000081" y="246161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2400000">
              <a:off x="7253957" y="263938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3000000">
              <a:off x="7473108" y="285853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3600000">
              <a:off x="7650874" y="3112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4200000">
              <a:off x="7781854" y="33932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4800000">
              <a:off x="7862069" y="369266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>
              <a:off x="7889081" y="4001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6000000">
              <a:off x="7862069" y="4310154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6600000">
              <a:off x="7781854" y="46095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7200000">
              <a:off x="7650874" y="4890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7800000">
              <a:off x="7473108" y="514428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8400000">
              <a:off x="7253957" y="53634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9000000">
              <a:off x="7000081" y="554120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9600000">
              <a:off x="6719193" y="567218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0200000">
              <a:off x="6419827" y="57523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0800000">
              <a:off x="6111081" y="5779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11400000">
              <a:off x="5802335" y="57523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12000000">
              <a:off x="5502969" y="567218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2600000">
              <a:off x="5222081" y="554120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13200000">
              <a:off x="4968204" y="53634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13800000">
              <a:off x="4749054" y="514428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4400000">
              <a:off x="4571288" y="4890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15000000">
              <a:off x="4440307" y="46095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15600000">
              <a:off x="4360093" y="4310154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椭圆 67"/>
          <p:cNvSpPr/>
          <p:nvPr/>
        </p:nvSpPr>
        <p:spPr>
          <a:xfrm>
            <a:off x="3923750" y="1285301"/>
            <a:ext cx="4090988" cy="4090988"/>
          </a:xfrm>
          <a:prstGeom prst="ellipse">
            <a:avLst/>
          </a:prstGeom>
          <a:noFill/>
          <a:ln w="38100">
            <a:solidFill>
              <a:schemeClr val="bg1">
                <a:alpha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3923750" y="1285301"/>
            <a:ext cx="4090988" cy="4090988"/>
          </a:xfrm>
          <a:prstGeom prst="ellipse">
            <a:avLst/>
          </a:prstGeom>
          <a:noFill/>
          <a:ln w="12700" cmpd="sng">
            <a:solidFill>
              <a:schemeClr val="bg1"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5423735" y="2517731"/>
            <a:ext cx="409143" cy="409142"/>
            <a:chOff x="2814405" y="2119805"/>
            <a:chExt cx="409142" cy="409142"/>
          </a:xfrm>
        </p:grpSpPr>
        <p:sp>
          <p:nvSpPr>
            <p:cNvPr id="71" name="椭圆 70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5188786" y="2124031"/>
            <a:ext cx="409143" cy="409142"/>
            <a:chOff x="2814405" y="2119805"/>
            <a:chExt cx="409142" cy="409142"/>
          </a:xfrm>
        </p:grpSpPr>
        <p:sp>
          <p:nvSpPr>
            <p:cNvPr id="74" name="椭圆 73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966535" y="1743031"/>
            <a:ext cx="409143" cy="409142"/>
            <a:chOff x="2814405" y="2119805"/>
            <a:chExt cx="409142" cy="409142"/>
          </a:xfrm>
        </p:grpSpPr>
        <p:sp>
          <p:nvSpPr>
            <p:cNvPr id="77" name="椭圆 76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 rot="3375645">
            <a:off x="6100608" y="2484185"/>
            <a:ext cx="409142" cy="409143"/>
            <a:chOff x="2814405" y="2119805"/>
            <a:chExt cx="409142" cy="409142"/>
          </a:xfrm>
        </p:grpSpPr>
        <p:sp>
          <p:nvSpPr>
            <p:cNvPr id="80" name="椭圆 79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 rot="3375645">
            <a:off x="6318936" y="2079665"/>
            <a:ext cx="409142" cy="409143"/>
            <a:chOff x="2814405" y="2119805"/>
            <a:chExt cx="409142" cy="409142"/>
          </a:xfrm>
        </p:grpSpPr>
        <p:sp>
          <p:nvSpPr>
            <p:cNvPr id="83" name="椭圆 82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 rot="3375645">
            <a:off x="6519466" y="1692760"/>
            <a:ext cx="409142" cy="409143"/>
            <a:chOff x="2814405" y="2119805"/>
            <a:chExt cx="409142" cy="409142"/>
          </a:xfrm>
        </p:grpSpPr>
        <p:sp>
          <p:nvSpPr>
            <p:cNvPr id="86" name="椭圆 85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 rot="3375645">
            <a:off x="6513517" y="3155222"/>
            <a:ext cx="409142" cy="409143"/>
            <a:chOff x="2814405" y="2119805"/>
            <a:chExt cx="409142" cy="409142"/>
          </a:xfrm>
        </p:grpSpPr>
        <p:sp>
          <p:nvSpPr>
            <p:cNvPr id="89" name="椭圆 8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 rot="3375645">
            <a:off x="6980242" y="3155220"/>
            <a:ext cx="409142" cy="409143"/>
            <a:chOff x="2814405" y="2119805"/>
            <a:chExt cx="409142" cy="409142"/>
          </a:xfrm>
        </p:grpSpPr>
        <p:sp>
          <p:nvSpPr>
            <p:cNvPr id="99" name="椭圆 9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 rot="3375645">
            <a:off x="7225176" y="3155221"/>
            <a:ext cx="409142" cy="409143"/>
            <a:chOff x="2814405" y="2119805"/>
            <a:chExt cx="409142" cy="409142"/>
          </a:xfrm>
        </p:grpSpPr>
        <p:sp>
          <p:nvSpPr>
            <p:cNvPr id="102" name="椭圆 101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4" name="组合 103"/>
          <p:cNvGrpSpPr/>
          <p:nvPr/>
        </p:nvGrpSpPr>
        <p:grpSpPr>
          <a:xfrm rot="3375645">
            <a:off x="6163474" y="3755297"/>
            <a:ext cx="409142" cy="409143"/>
            <a:chOff x="2814405" y="2119805"/>
            <a:chExt cx="409142" cy="409142"/>
          </a:xfrm>
        </p:grpSpPr>
        <p:sp>
          <p:nvSpPr>
            <p:cNvPr id="105" name="椭圆 10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 rot="3375645">
            <a:off x="6649248" y="4512532"/>
            <a:ext cx="409142" cy="409143"/>
            <a:chOff x="2814405" y="2119805"/>
            <a:chExt cx="409142" cy="409142"/>
          </a:xfrm>
        </p:grpSpPr>
        <p:sp>
          <p:nvSpPr>
            <p:cNvPr id="108" name="椭圆 10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0" name="组合 109"/>
          <p:cNvGrpSpPr/>
          <p:nvPr/>
        </p:nvGrpSpPr>
        <p:grpSpPr>
          <a:xfrm rot="3375645">
            <a:off x="6411124" y="4160106"/>
            <a:ext cx="409142" cy="409143"/>
            <a:chOff x="2814405" y="2119805"/>
            <a:chExt cx="409142" cy="409142"/>
          </a:xfrm>
        </p:grpSpPr>
        <p:sp>
          <p:nvSpPr>
            <p:cNvPr id="111" name="椭圆 110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 rot="3375645">
            <a:off x="5382424" y="3745768"/>
            <a:ext cx="409142" cy="409143"/>
            <a:chOff x="2814405" y="2119805"/>
            <a:chExt cx="409142" cy="409142"/>
          </a:xfrm>
        </p:grpSpPr>
        <p:sp>
          <p:nvSpPr>
            <p:cNvPr id="114" name="椭圆 113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 rot="3375645">
            <a:off x="4906174" y="4500625"/>
            <a:ext cx="409142" cy="409143"/>
            <a:chOff x="2814405" y="2119805"/>
            <a:chExt cx="409142" cy="409142"/>
          </a:xfrm>
        </p:grpSpPr>
        <p:sp>
          <p:nvSpPr>
            <p:cNvPr id="117" name="椭圆 116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 rot="3375645">
            <a:off x="5141918" y="4143438"/>
            <a:ext cx="409142" cy="409143"/>
            <a:chOff x="2814405" y="2119805"/>
            <a:chExt cx="409142" cy="409142"/>
          </a:xfrm>
        </p:grpSpPr>
        <p:sp>
          <p:nvSpPr>
            <p:cNvPr id="120" name="椭圆 119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 rot="3375645">
            <a:off x="4157668" y="3144105"/>
            <a:ext cx="409142" cy="409143"/>
            <a:chOff x="2814405" y="2119805"/>
            <a:chExt cx="409142" cy="409142"/>
          </a:xfrm>
        </p:grpSpPr>
        <p:sp>
          <p:nvSpPr>
            <p:cNvPr id="123" name="椭圆 122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 rot="3375645">
            <a:off x="4617250" y="3144105"/>
            <a:ext cx="409142" cy="409143"/>
            <a:chOff x="2814405" y="2119805"/>
            <a:chExt cx="409142" cy="409142"/>
          </a:xfrm>
        </p:grpSpPr>
        <p:sp>
          <p:nvSpPr>
            <p:cNvPr id="126" name="椭圆 125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8" name="组合 127"/>
          <p:cNvGrpSpPr/>
          <p:nvPr/>
        </p:nvGrpSpPr>
        <p:grpSpPr>
          <a:xfrm rot="3375645">
            <a:off x="5055400" y="3141722"/>
            <a:ext cx="409142" cy="409143"/>
            <a:chOff x="2814405" y="2119805"/>
            <a:chExt cx="409142" cy="409142"/>
          </a:xfrm>
        </p:grpSpPr>
        <p:sp>
          <p:nvSpPr>
            <p:cNvPr id="129" name="椭圆 12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2" name="full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224434" y="2844174"/>
            <a:ext cx="1547297" cy="1071461"/>
          </a:xfrm>
          <a:prstGeom prst="rect">
            <a:avLst/>
          </a:prstGeom>
          <a:noFill/>
          <a:effectLst>
            <a:outerShdw blurRad="254000" algn="ctr" rotWithShape="0">
              <a:srgbClr val="53D2FF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3821355" y="1334408"/>
            <a:ext cx="4090988" cy="4090988"/>
            <a:chOff x="3974551" y="1452215"/>
            <a:chExt cx="4090988" cy="4090988"/>
          </a:xfrm>
        </p:grpSpPr>
        <p:sp>
          <p:nvSpPr>
            <p:cNvPr id="133" name="同心圆 132"/>
            <p:cNvSpPr/>
            <p:nvPr/>
          </p:nvSpPr>
          <p:spPr>
            <a:xfrm>
              <a:off x="4076945" y="1554609"/>
              <a:ext cx="3886200" cy="3886200"/>
            </a:xfrm>
            <a:prstGeom prst="donut">
              <a:avLst>
                <a:gd name="adj" fmla="val 5416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4406351" y="1883222"/>
              <a:ext cx="3257550" cy="3257550"/>
              <a:chOff x="1327530" y="1600524"/>
              <a:chExt cx="3257550" cy="3257550"/>
            </a:xfrm>
          </p:grpSpPr>
          <p:sp>
            <p:nvSpPr>
              <p:cNvPr id="135" name="Block Arc 8 copy"/>
              <p:cNvSpPr/>
              <p:nvPr/>
            </p:nvSpPr>
            <p:spPr>
              <a:xfrm rot="7903881">
                <a:off x="1327530" y="1600524"/>
                <a:ext cx="3257550" cy="3257550"/>
              </a:xfrm>
              <a:prstGeom prst="blockArc">
                <a:avLst>
                  <a:gd name="adj1" fmla="val 13744868"/>
                  <a:gd name="adj2" fmla="val 17193738"/>
                  <a:gd name="adj3" fmla="val 28061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空心弧 135"/>
              <p:cNvSpPr/>
              <p:nvPr/>
            </p:nvSpPr>
            <p:spPr>
              <a:xfrm rot="632088">
                <a:off x="1327530" y="1600524"/>
                <a:ext cx="3257550" cy="3257550"/>
              </a:xfrm>
              <a:prstGeom prst="blockArc">
                <a:avLst>
                  <a:gd name="adj1" fmla="val 13744868"/>
                  <a:gd name="adj2" fmla="val 17193738"/>
                  <a:gd name="adj3" fmla="val 28061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Block Arc 8 copy"/>
              <p:cNvSpPr/>
              <p:nvPr/>
            </p:nvSpPr>
            <p:spPr>
              <a:xfrm rot="15203938">
                <a:off x="1327530" y="1600524"/>
                <a:ext cx="3257550" cy="3257550"/>
              </a:xfrm>
              <a:prstGeom prst="blockArc">
                <a:avLst>
                  <a:gd name="adj1" fmla="val 13744868"/>
                  <a:gd name="adj2" fmla="val 17193738"/>
                  <a:gd name="adj3" fmla="val 28061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8" name="椭圆 137"/>
            <p:cNvSpPr/>
            <p:nvPr/>
          </p:nvSpPr>
          <p:spPr>
            <a:xfrm>
              <a:off x="5121865" y="2671102"/>
              <a:ext cx="1826726" cy="1826726"/>
            </a:xfrm>
            <a:prstGeom prst="ellips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任意多边形 138"/>
            <p:cNvSpPr/>
            <p:nvPr/>
          </p:nvSpPr>
          <p:spPr>
            <a:xfrm>
              <a:off x="5198064" y="2799289"/>
              <a:ext cx="1622340" cy="1622340"/>
            </a:xfrm>
            <a:custGeom>
              <a:avLst/>
              <a:gdLst>
                <a:gd name="connsiteX0" fmla="*/ 604838 w 1209676"/>
                <a:gd name="connsiteY0" fmla="*/ 171451 h 1209676"/>
                <a:gd name="connsiteX1" fmla="*/ 171451 w 1209676"/>
                <a:gd name="connsiteY1" fmla="*/ 604838 h 1209676"/>
                <a:gd name="connsiteX2" fmla="*/ 604838 w 1209676"/>
                <a:gd name="connsiteY2" fmla="*/ 1038225 h 1209676"/>
                <a:gd name="connsiteX3" fmla="*/ 1038225 w 1209676"/>
                <a:gd name="connsiteY3" fmla="*/ 604838 h 1209676"/>
                <a:gd name="connsiteX4" fmla="*/ 604838 w 1209676"/>
                <a:gd name="connsiteY4" fmla="*/ 171451 h 1209676"/>
                <a:gd name="connsiteX5" fmla="*/ 604838 w 1209676"/>
                <a:gd name="connsiteY5" fmla="*/ 0 h 1209676"/>
                <a:gd name="connsiteX6" fmla="*/ 1209676 w 1209676"/>
                <a:gd name="connsiteY6" fmla="*/ 604838 h 1209676"/>
                <a:gd name="connsiteX7" fmla="*/ 604838 w 1209676"/>
                <a:gd name="connsiteY7" fmla="*/ 1209676 h 1209676"/>
                <a:gd name="connsiteX8" fmla="*/ 0 w 1209676"/>
                <a:gd name="connsiteY8" fmla="*/ 604838 h 1209676"/>
                <a:gd name="connsiteX9" fmla="*/ 604838 w 1209676"/>
                <a:gd name="connsiteY9" fmla="*/ 0 h 120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9676" h="1209676">
                  <a:moveTo>
                    <a:pt x="604838" y="171451"/>
                  </a:moveTo>
                  <a:cubicBezTo>
                    <a:pt x="365485" y="171451"/>
                    <a:pt x="171451" y="365485"/>
                    <a:pt x="171451" y="604838"/>
                  </a:cubicBezTo>
                  <a:cubicBezTo>
                    <a:pt x="171451" y="844191"/>
                    <a:pt x="365485" y="1038225"/>
                    <a:pt x="604838" y="1038225"/>
                  </a:cubicBezTo>
                  <a:cubicBezTo>
                    <a:pt x="844191" y="1038225"/>
                    <a:pt x="1038225" y="844191"/>
                    <a:pt x="1038225" y="604838"/>
                  </a:cubicBezTo>
                  <a:cubicBezTo>
                    <a:pt x="1038225" y="365485"/>
                    <a:pt x="844191" y="171451"/>
                    <a:pt x="604838" y="171451"/>
                  </a:cubicBezTo>
                  <a:close/>
                  <a:moveTo>
                    <a:pt x="604838" y="0"/>
                  </a:moveTo>
                  <a:cubicBezTo>
                    <a:pt x="938881" y="0"/>
                    <a:pt x="1209676" y="270795"/>
                    <a:pt x="1209676" y="604838"/>
                  </a:cubicBezTo>
                  <a:cubicBezTo>
                    <a:pt x="1209676" y="938881"/>
                    <a:pt x="938881" y="1209676"/>
                    <a:pt x="604838" y="1209676"/>
                  </a:cubicBezTo>
                  <a:cubicBezTo>
                    <a:pt x="270795" y="1209676"/>
                    <a:pt x="0" y="938881"/>
                    <a:pt x="0" y="604838"/>
                  </a:cubicBezTo>
                  <a:cubicBezTo>
                    <a:pt x="0" y="270795"/>
                    <a:pt x="270795" y="0"/>
                    <a:pt x="604838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4353963" y="1830834"/>
              <a:ext cx="3362326" cy="3362326"/>
            </a:xfrm>
            <a:prstGeom prst="ellipse">
              <a:avLst/>
            </a:prstGeom>
            <a:noFill/>
            <a:ln>
              <a:solidFill>
                <a:schemeClr val="bg1"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1" name="组合 140"/>
            <p:cNvGrpSpPr/>
            <p:nvPr/>
          </p:nvGrpSpPr>
          <p:grpSpPr>
            <a:xfrm>
              <a:off x="4128538" y="1605410"/>
              <a:ext cx="3813175" cy="3813175"/>
              <a:chOff x="4204493" y="2223408"/>
              <a:chExt cx="3813175" cy="3813175"/>
            </a:xfrm>
          </p:grpSpPr>
          <p:cxnSp>
            <p:nvCxnSpPr>
              <p:cNvPr id="142" name="直接连接符 141"/>
              <p:cNvCxnSpPr/>
              <p:nvPr/>
            </p:nvCxnSpPr>
            <p:spPr>
              <a:xfrm rot="16200000">
                <a:off x="4333081" y="4001408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 rot="16800000">
                <a:off x="4360093" y="3692662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rot="17400000">
                <a:off x="4440307" y="3393296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 rot="18000000">
                <a:off x="4571288" y="3112408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rot="18600000">
                <a:off x="4749054" y="2858532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 rot="19200000">
                <a:off x="4968204" y="2639381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rot="19800000">
                <a:off x="5222081" y="2461615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rot="20400000">
                <a:off x="5502969" y="2330635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 rot="21000000">
                <a:off x="5802335" y="2250420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6111081" y="2223408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 rot="600000">
                <a:off x="6419827" y="2250420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1200000">
                <a:off x="6719193" y="2330635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 rot="1800000">
                <a:off x="7000081" y="2461615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 rot="2400000">
                <a:off x="7253957" y="2639381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 rot="3000000">
                <a:off x="7473108" y="2858532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rot="3600000">
                <a:off x="7650874" y="3112408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rot="4200000">
                <a:off x="7781854" y="3393296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 rot="4800000">
                <a:off x="7862069" y="3692662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rot="5400000">
                <a:off x="7889081" y="4001408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 rot="6000000">
                <a:off x="7862069" y="4310154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rot="6600000">
                <a:off x="7781854" y="4609520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 rot="7200000">
                <a:off x="7650874" y="4890408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rot="7800000">
                <a:off x="7473108" y="5144285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 rot="8400000">
                <a:off x="7253957" y="5363435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 rot="9000000">
                <a:off x="7000081" y="5541201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rot="9600000">
                <a:off x="6719193" y="5672182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/>
              <p:nvPr/>
            </p:nvCxnSpPr>
            <p:spPr>
              <a:xfrm rot="10200000">
                <a:off x="6419827" y="5752396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 rot="10800000">
                <a:off x="6111081" y="5779408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 rot="11400000">
                <a:off x="5802335" y="5752396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 rot="12000000">
                <a:off x="5502969" y="5672182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 rot="12600000">
                <a:off x="5222081" y="5541201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 rot="13200000">
                <a:off x="4968204" y="5363435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 rot="13800000">
                <a:off x="4749054" y="5144285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 rot="14400000">
                <a:off x="4571288" y="4890408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 rot="15000000">
                <a:off x="4440307" y="4609520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 rot="15600000">
                <a:off x="4360093" y="4310154"/>
                <a:ext cx="0" cy="257175"/>
              </a:xfrm>
              <a:prstGeom prst="line">
                <a:avLst/>
              </a:prstGeom>
              <a:ln>
                <a:solidFill>
                  <a:schemeClr val="bg1">
                    <a:alpha val="8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椭圆 178"/>
            <p:cNvSpPr/>
            <p:nvPr/>
          </p:nvSpPr>
          <p:spPr>
            <a:xfrm>
              <a:off x="3974551" y="1452215"/>
              <a:ext cx="4090988" cy="4090988"/>
            </a:xfrm>
            <a:prstGeom prst="ellipse">
              <a:avLst/>
            </a:prstGeom>
            <a:noFill/>
            <a:ln w="38100">
              <a:solidFill>
                <a:schemeClr val="bg1">
                  <a:alpha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3974551" y="1452215"/>
              <a:ext cx="4090988" cy="4090988"/>
            </a:xfrm>
            <a:prstGeom prst="ellipse">
              <a:avLst/>
            </a:prstGeom>
            <a:noFill/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5474537" y="2684645"/>
              <a:ext cx="409142" cy="409142"/>
              <a:chOff x="2814405" y="2119805"/>
              <a:chExt cx="409142" cy="409142"/>
            </a:xfrm>
          </p:grpSpPr>
          <p:sp>
            <p:nvSpPr>
              <p:cNvPr id="182" name="椭圆 181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5239587" y="2290945"/>
              <a:ext cx="409142" cy="409142"/>
              <a:chOff x="2814405" y="2119805"/>
              <a:chExt cx="409142" cy="409142"/>
            </a:xfrm>
          </p:grpSpPr>
          <p:sp>
            <p:nvSpPr>
              <p:cNvPr id="185" name="椭圆 184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5017337" y="1909945"/>
              <a:ext cx="409142" cy="409142"/>
              <a:chOff x="2814405" y="2119805"/>
              <a:chExt cx="409142" cy="409142"/>
            </a:xfrm>
          </p:grpSpPr>
          <p:sp>
            <p:nvSpPr>
              <p:cNvPr id="188" name="椭圆 187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 rot="3375645">
              <a:off x="6151410" y="2651098"/>
              <a:ext cx="409142" cy="409142"/>
              <a:chOff x="2814405" y="2119805"/>
              <a:chExt cx="409142" cy="409142"/>
            </a:xfrm>
          </p:grpSpPr>
          <p:sp>
            <p:nvSpPr>
              <p:cNvPr id="191" name="椭圆 190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 rot="3375645">
              <a:off x="6369737" y="2246578"/>
              <a:ext cx="409142" cy="409142"/>
              <a:chOff x="2814405" y="2119805"/>
              <a:chExt cx="409142" cy="409142"/>
            </a:xfrm>
          </p:grpSpPr>
          <p:sp>
            <p:nvSpPr>
              <p:cNvPr id="194" name="椭圆 193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 rot="3375645">
              <a:off x="6570268" y="1859673"/>
              <a:ext cx="409142" cy="409142"/>
              <a:chOff x="2814405" y="2119805"/>
              <a:chExt cx="409142" cy="409142"/>
            </a:xfrm>
          </p:grpSpPr>
          <p:sp>
            <p:nvSpPr>
              <p:cNvPr id="197" name="椭圆 196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 rot="3375645">
              <a:off x="6564319" y="3322135"/>
              <a:ext cx="409142" cy="409142"/>
              <a:chOff x="2814405" y="2119805"/>
              <a:chExt cx="409142" cy="409142"/>
            </a:xfrm>
          </p:grpSpPr>
          <p:sp>
            <p:nvSpPr>
              <p:cNvPr id="200" name="椭圆 199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 rot="3375645">
              <a:off x="7031044" y="3322133"/>
              <a:ext cx="409142" cy="409142"/>
              <a:chOff x="2814405" y="2119805"/>
              <a:chExt cx="409142" cy="409142"/>
            </a:xfrm>
          </p:grpSpPr>
          <p:sp>
            <p:nvSpPr>
              <p:cNvPr id="203" name="椭圆 202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 rot="3375645">
              <a:off x="7275977" y="3322134"/>
              <a:ext cx="409142" cy="409142"/>
              <a:chOff x="2814405" y="2119805"/>
              <a:chExt cx="409142" cy="409142"/>
            </a:xfrm>
          </p:grpSpPr>
          <p:sp>
            <p:nvSpPr>
              <p:cNvPr id="206" name="椭圆 205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椭圆 206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 rot="3375645">
              <a:off x="6214276" y="3922210"/>
              <a:ext cx="409142" cy="409142"/>
              <a:chOff x="2814405" y="2119805"/>
              <a:chExt cx="409142" cy="409142"/>
            </a:xfrm>
          </p:grpSpPr>
          <p:sp>
            <p:nvSpPr>
              <p:cNvPr id="209" name="椭圆 208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 rot="3375645">
              <a:off x="6700050" y="4679445"/>
              <a:ext cx="409142" cy="409142"/>
              <a:chOff x="2814405" y="2119805"/>
              <a:chExt cx="409142" cy="409142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 rot="3375645">
              <a:off x="6461925" y="4327019"/>
              <a:ext cx="409142" cy="409142"/>
              <a:chOff x="2814405" y="2119805"/>
              <a:chExt cx="409142" cy="409142"/>
            </a:xfrm>
          </p:grpSpPr>
          <p:sp>
            <p:nvSpPr>
              <p:cNvPr id="216" name="椭圆 215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8" name="组合 217"/>
            <p:cNvGrpSpPr/>
            <p:nvPr/>
          </p:nvGrpSpPr>
          <p:grpSpPr>
            <a:xfrm rot="3375645">
              <a:off x="5433226" y="3912681"/>
              <a:ext cx="409142" cy="409142"/>
              <a:chOff x="2814405" y="2119805"/>
              <a:chExt cx="409142" cy="409142"/>
            </a:xfrm>
          </p:grpSpPr>
          <p:sp>
            <p:nvSpPr>
              <p:cNvPr id="219" name="椭圆 218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 rot="3375645">
              <a:off x="4956976" y="4667538"/>
              <a:ext cx="409142" cy="409142"/>
              <a:chOff x="2814405" y="2119805"/>
              <a:chExt cx="409142" cy="409142"/>
            </a:xfrm>
          </p:grpSpPr>
          <p:sp>
            <p:nvSpPr>
              <p:cNvPr id="222" name="椭圆 221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4" name="组合 223"/>
            <p:cNvGrpSpPr/>
            <p:nvPr/>
          </p:nvGrpSpPr>
          <p:grpSpPr>
            <a:xfrm rot="3375645">
              <a:off x="5192720" y="4310351"/>
              <a:ext cx="409142" cy="409142"/>
              <a:chOff x="2814405" y="2119805"/>
              <a:chExt cx="409142" cy="409142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7" name="组合 226"/>
            <p:cNvGrpSpPr/>
            <p:nvPr/>
          </p:nvGrpSpPr>
          <p:grpSpPr>
            <a:xfrm rot="3375645">
              <a:off x="4208470" y="3311018"/>
              <a:ext cx="409142" cy="409142"/>
              <a:chOff x="2814405" y="2119805"/>
              <a:chExt cx="409142" cy="409142"/>
            </a:xfrm>
          </p:grpSpPr>
          <p:sp>
            <p:nvSpPr>
              <p:cNvPr id="228" name="椭圆 227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 rot="3375645">
              <a:off x="4668052" y="3311018"/>
              <a:ext cx="409142" cy="409142"/>
              <a:chOff x="2814405" y="2119805"/>
              <a:chExt cx="409142" cy="409142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3" name="组合 232"/>
            <p:cNvGrpSpPr/>
            <p:nvPr/>
          </p:nvGrpSpPr>
          <p:grpSpPr>
            <a:xfrm rot="3375645">
              <a:off x="5106201" y="3308635"/>
              <a:ext cx="409142" cy="409142"/>
              <a:chOff x="2814405" y="2119805"/>
              <a:chExt cx="409142" cy="409142"/>
            </a:xfrm>
          </p:grpSpPr>
          <p:sp>
            <p:nvSpPr>
              <p:cNvPr id="234" name="椭圆 233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36" name="full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5275235" y="3011086"/>
              <a:ext cx="1547297" cy="1071461"/>
            </a:xfrm>
            <a:prstGeom prst="rect">
              <a:avLst/>
            </a:prstGeom>
            <a:noFill/>
            <a:effectLst>
              <a:outerShdw blurRad="254000" algn="ctr" rotWithShape="0">
                <a:srgbClr val="53D2FF">
                  <a:alpha val="8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8" name="椭圆 237"/>
          <p:cNvSpPr/>
          <p:nvPr/>
        </p:nvSpPr>
        <p:spPr>
          <a:xfrm>
            <a:off x="3960575" y="-4675891"/>
            <a:ext cx="4798165" cy="4798813"/>
          </a:xfrm>
          <a:prstGeom prst="ellipse">
            <a:avLst/>
          </a:prstGeom>
          <a:gradFill flip="none" rotWithShape="1">
            <a:gsLst>
              <a:gs pos="80000">
                <a:schemeClr val="bg1">
                  <a:alpha val="50000"/>
                </a:schemeClr>
              </a:gs>
              <a:gs pos="0">
                <a:schemeClr val="bg1">
                  <a:alpha val="0"/>
                </a:schemeClr>
              </a:gs>
              <a:gs pos="5500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>
              <a:defRPr/>
            </a:pPr>
            <a:r>
              <a:rPr lang="en-US" altLang="zh-CN" dirty="0"/>
              <a:t>           </a:t>
            </a:r>
            <a:endParaRPr lang="zh-CN" altLang="en-US" dirty="0"/>
          </a:p>
        </p:txBody>
      </p:sp>
      <p:grpSp>
        <p:nvGrpSpPr>
          <p:cNvPr id="239" name="Group 2"/>
          <p:cNvGrpSpPr>
            <a:grpSpLocks/>
          </p:cNvGrpSpPr>
          <p:nvPr/>
        </p:nvGrpSpPr>
        <p:grpSpPr bwMode="auto">
          <a:xfrm>
            <a:off x="3309383" y="-3366286"/>
            <a:ext cx="6076815" cy="5963300"/>
            <a:chOff x="-4060" y="-879"/>
            <a:chExt cx="2208" cy="2208"/>
          </a:xfrm>
        </p:grpSpPr>
        <p:grpSp>
          <p:nvGrpSpPr>
            <p:cNvPr id="240" name="Group 3"/>
            <p:cNvGrpSpPr>
              <a:grpSpLocks/>
            </p:cNvGrpSpPr>
            <p:nvPr/>
          </p:nvGrpSpPr>
          <p:grpSpPr bwMode="auto">
            <a:xfrm>
              <a:off x="-4060" y="-879"/>
              <a:ext cx="2208" cy="2208"/>
              <a:chOff x="-3924" y="-788"/>
              <a:chExt cx="2208" cy="2208"/>
            </a:xfrm>
          </p:grpSpPr>
          <p:grpSp>
            <p:nvGrpSpPr>
              <p:cNvPr id="256" name="Group 4"/>
              <p:cNvGrpSpPr>
                <a:grpSpLocks noChangeAspect="1"/>
              </p:cNvGrpSpPr>
              <p:nvPr/>
            </p:nvGrpSpPr>
            <p:grpSpPr bwMode="auto">
              <a:xfrm>
                <a:off x="-3924" y="-788"/>
                <a:ext cx="2208" cy="2202"/>
                <a:chOff x="168" y="696"/>
                <a:chExt cx="1429" cy="1429"/>
              </a:xfrm>
            </p:grpSpPr>
            <p:grpSp>
              <p:nvGrpSpPr>
                <p:cNvPr id="264" name="Group 5"/>
                <p:cNvGrpSpPr>
                  <a:grpSpLocks noChangeAspect="1"/>
                </p:cNvGrpSpPr>
                <p:nvPr/>
              </p:nvGrpSpPr>
              <p:grpSpPr bwMode="auto">
                <a:xfrm>
                  <a:off x="854" y="696"/>
                  <a:ext cx="56" cy="1429"/>
                  <a:chOff x="845" y="696"/>
                  <a:chExt cx="56" cy="1429"/>
                </a:xfrm>
              </p:grpSpPr>
              <p:sp>
                <p:nvSpPr>
                  <p:cNvPr id="268" name="AutoShape 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45" y="696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AutoShape 7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845" y="1410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5" name="Group 8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855" y="696"/>
                  <a:ext cx="56" cy="1429"/>
                  <a:chOff x="845" y="696"/>
                  <a:chExt cx="56" cy="1429"/>
                </a:xfrm>
              </p:grpSpPr>
              <p:sp>
                <p:nvSpPr>
                  <p:cNvPr id="266" name="AutoShape 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45" y="696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AutoShape 10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845" y="1410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7" name="Group 11"/>
              <p:cNvGrpSpPr>
                <a:grpSpLocks noChangeAspect="1"/>
              </p:cNvGrpSpPr>
              <p:nvPr/>
            </p:nvGrpSpPr>
            <p:grpSpPr bwMode="auto">
              <a:xfrm rot="2700000">
                <a:off x="-3927" y="-785"/>
                <a:ext cx="2208" cy="2202"/>
                <a:chOff x="168" y="696"/>
                <a:chExt cx="1429" cy="1429"/>
              </a:xfrm>
            </p:grpSpPr>
            <p:grpSp>
              <p:nvGrpSpPr>
                <p:cNvPr id="258" name="Group 12"/>
                <p:cNvGrpSpPr>
                  <a:grpSpLocks noChangeAspect="1"/>
                </p:cNvGrpSpPr>
                <p:nvPr/>
              </p:nvGrpSpPr>
              <p:grpSpPr bwMode="auto">
                <a:xfrm>
                  <a:off x="854" y="696"/>
                  <a:ext cx="56" cy="1429"/>
                  <a:chOff x="845" y="696"/>
                  <a:chExt cx="56" cy="1429"/>
                </a:xfrm>
              </p:grpSpPr>
              <p:sp>
                <p:nvSpPr>
                  <p:cNvPr id="262" name="AutoShape 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45" y="696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AutoShape 1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845" y="1410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9" name="Group 15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855" y="696"/>
                  <a:ext cx="56" cy="1429"/>
                  <a:chOff x="845" y="696"/>
                  <a:chExt cx="56" cy="1429"/>
                </a:xfrm>
              </p:grpSpPr>
              <p:sp>
                <p:nvSpPr>
                  <p:cNvPr id="260" name="AutoShape 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45" y="696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AutoShape 17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845" y="1410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41" name="Group 18"/>
            <p:cNvGrpSpPr>
              <a:grpSpLocks/>
            </p:cNvGrpSpPr>
            <p:nvPr/>
          </p:nvGrpSpPr>
          <p:grpSpPr bwMode="auto">
            <a:xfrm rot="1320000">
              <a:off x="-3742" y="-520"/>
              <a:ext cx="1546" cy="1546"/>
              <a:chOff x="-3924" y="-788"/>
              <a:chExt cx="2208" cy="2208"/>
            </a:xfrm>
          </p:grpSpPr>
          <p:grpSp>
            <p:nvGrpSpPr>
              <p:cNvPr id="242" name="Group 19"/>
              <p:cNvGrpSpPr>
                <a:grpSpLocks noChangeAspect="1"/>
              </p:cNvGrpSpPr>
              <p:nvPr/>
            </p:nvGrpSpPr>
            <p:grpSpPr bwMode="auto">
              <a:xfrm>
                <a:off x="-3924" y="-788"/>
                <a:ext cx="2208" cy="2202"/>
                <a:chOff x="168" y="696"/>
                <a:chExt cx="1429" cy="1429"/>
              </a:xfrm>
            </p:grpSpPr>
            <p:grpSp>
              <p:nvGrpSpPr>
                <p:cNvPr id="250" name="Group 20"/>
                <p:cNvGrpSpPr>
                  <a:grpSpLocks noChangeAspect="1"/>
                </p:cNvGrpSpPr>
                <p:nvPr/>
              </p:nvGrpSpPr>
              <p:grpSpPr bwMode="auto">
                <a:xfrm>
                  <a:off x="854" y="696"/>
                  <a:ext cx="56" cy="1429"/>
                  <a:chOff x="845" y="696"/>
                  <a:chExt cx="56" cy="1429"/>
                </a:xfrm>
              </p:grpSpPr>
              <p:sp>
                <p:nvSpPr>
                  <p:cNvPr id="254" name="AutoShape 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45" y="696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AutoShape 2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845" y="1410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1" name="Group 23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855" y="696"/>
                  <a:ext cx="56" cy="1429"/>
                  <a:chOff x="845" y="696"/>
                  <a:chExt cx="56" cy="1429"/>
                </a:xfrm>
              </p:grpSpPr>
              <p:sp>
                <p:nvSpPr>
                  <p:cNvPr id="252" name="AutoShape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45" y="696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AutoShape 25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845" y="1410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3" name="Group 26"/>
              <p:cNvGrpSpPr>
                <a:grpSpLocks noChangeAspect="1"/>
              </p:cNvGrpSpPr>
              <p:nvPr/>
            </p:nvGrpSpPr>
            <p:grpSpPr bwMode="auto">
              <a:xfrm rot="2700000">
                <a:off x="-3927" y="-785"/>
                <a:ext cx="2208" cy="2202"/>
                <a:chOff x="168" y="696"/>
                <a:chExt cx="1429" cy="1429"/>
              </a:xfrm>
            </p:grpSpPr>
            <p:grpSp>
              <p:nvGrpSpPr>
                <p:cNvPr id="244" name="Group 27"/>
                <p:cNvGrpSpPr>
                  <a:grpSpLocks noChangeAspect="1"/>
                </p:cNvGrpSpPr>
                <p:nvPr/>
              </p:nvGrpSpPr>
              <p:grpSpPr bwMode="auto">
                <a:xfrm>
                  <a:off x="854" y="696"/>
                  <a:ext cx="56" cy="1429"/>
                  <a:chOff x="845" y="696"/>
                  <a:chExt cx="56" cy="1429"/>
                </a:xfrm>
              </p:grpSpPr>
              <p:sp>
                <p:nvSpPr>
                  <p:cNvPr id="248" name="AutoShape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45" y="696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AutoShape 29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845" y="1410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5" name="Group 30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855" y="696"/>
                  <a:ext cx="56" cy="1429"/>
                  <a:chOff x="845" y="696"/>
                  <a:chExt cx="56" cy="1429"/>
                </a:xfrm>
              </p:grpSpPr>
              <p:sp>
                <p:nvSpPr>
                  <p:cNvPr id="246" name="AutoShape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45" y="696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AutoShape 3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845" y="1410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270" name="文本框 17"/>
          <p:cNvSpPr txBox="1"/>
          <p:nvPr/>
        </p:nvSpPr>
        <p:spPr>
          <a:xfrm>
            <a:off x="5922629" y="3227762"/>
            <a:ext cx="5865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effectLst>
                  <a:outerShdw blurRad="266700" algn="tl" rotWithShape="0">
                    <a:srgbClr val="53D2FF">
                      <a:alpha val="55000"/>
                    </a:srgb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rPr>
              <a:t>小文件存取优化</a:t>
            </a:r>
            <a:endParaRPr lang="zh-CN" altLang="en-US" sz="5400" dirty="0">
              <a:solidFill>
                <a:schemeClr val="bg1"/>
              </a:solidFill>
              <a:effectLst>
                <a:outerShdw blurRad="266700" algn="tl" rotWithShape="0">
                  <a:srgbClr val="53D2FF">
                    <a:alpha val="55000"/>
                  </a:srgbClr>
                </a:outerShdw>
              </a:effectLst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6620173" y="2204535"/>
            <a:ext cx="56030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effectLst>
                  <a:outerShdw blurRad="266700" algn="tl" rotWithShape="0">
                    <a:srgbClr val="53D2FF">
                      <a:alpha val="55000"/>
                    </a:srgb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rPr>
              <a:t>基于</a:t>
            </a:r>
            <a:r>
              <a:rPr lang="en-US" altLang="zh-CN" sz="5400" dirty="0">
                <a:solidFill>
                  <a:schemeClr val="bg1"/>
                </a:solidFill>
                <a:effectLst>
                  <a:outerShdw blurRad="266700" algn="tl" rotWithShape="0">
                    <a:srgbClr val="53D2FF">
                      <a:alpha val="55000"/>
                    </a:srgb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rPr>
              <a:t>HDFS</a:t>
            </a:r>
            <a:r>
              <a:rPr lang="zh-CN" altLang="en-US" sz="5400" dirty="0">
                <a:solidFill>
                  <a:schemeClr val="bg1"/>
                </a:solidFill>
                <a:effectLst>
                  <a:outerShdw blurRad="266700" algn="tl" rotWithShape="0">
                    <a:srgbClr val="53D2FF">
                      <a:alpha val="55000"/>
                    </a:srgb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rPr>
              <a:t>的</a:t>
            </a:r>
          </a:p>
        </p:txBody>
      </p:sp>
      <p:cxnSp>
        <p:nvCxnSpPr>
          <p:cNvPr id="273" name="直接连接符 272"/>
          <p:cNvCxnSpPr/>
          <p:nvPr/>
        </p:nvCxnSpPr>
        <p:spPr>
          <a:xfrm>
            <a:off x="3897661" y="4273535"/>
            <a:ext cx="757585" cy="37960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4655244" y="4653136"/>
            <a:ext cx="100850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同心圆 489"/>
          <p:cNvSpPr/>
          <p:nvPr/>
        </p:nvSpPr>
        <p:spPr>
          <a:xfrm>
            <a:off x="839376" y="1344028"/>
            <a:ext cx="3886200" cy="3886200"/>
          </a:xfrm>
          <a:prstGeom prst="donut">
            <a:avLst>
              <a:gd name="adj" fmla="val 5416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91" name="组合 490"/>
          <p:cNvGrpSpPr/>
          <p:nvPr/>
        </p:nvGrpSpPr>
        <p:grpSpPr>
          <a:xfrm>
            <a:off x="1168782" y="1672641"/>
            <a:ext cx="3257551" cy="3257550"/>
            <a:chOff x="1327530" y="1600524"/>
            <a:chExt cx="3257550" cy="3257550"/>
          </a:xfrm>
        </p:grpSpPr>
        <p:sp>
          <p:nvSpPr>
            <p:cNvPr id="492" name="Block Arc 8 copy"/>
            <p:cNvSpPr/>
            <p:nvPr/>
          </p:nvSpPr>
          <p:spPr>
            <a:xfrm rot="7903881">
              <a:off x="1327530" y="1600524"/>
              <a:ext cx="3257550" cy="3257550"/>
            </a:xfrm>
            <a:prstGeom prst="blockArc">
              <a:avLst>
                <a:gd name="adj1" fmla="val 13744868"/>
                <a:gd name="adj2" fmla="val 17193738"/>
                <a:gd name="adj3" fmla="val 28061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3" name="空心弧 492"/>
            <p:cNvSpPr/>
            <p:nvPr/>
          </p:nvSpPr>
          <p:spPr>
            <a:xfrm rot="632088">
              <a:off x="1327530" y="1600524"/>
              <a:ext cx="3257550" cy="3257550"/>
            </a:xfrm>
            <a:prstGeom prst="blockArc">
              <a:avLst>
                <a:gd name="adj1" fmla="val 13744868"/>
                <a:gd name="adj2" fmla="val 17193738"/>
                <a:gd name="adj3" fmla="val 28061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4" name="Block Arc 8 copy"/>
            <p:cNvSpPr/>
            <p:nvPr/>
          </p:nvSpPr>
          <p:spPr>
            <a:xfrm rot="15203938">
              <a:off x="1327530" y="1600524"/>
              <a:ext cx="3257550" cy="3257550"/>
            </a:xfrm>
            <a:prstGeom prst="blockArc">
              <a:avLst>
                <a:gd name="adj1" fmla="val 13744868"/>
                <a:gd name="adj2" fmla="val 17193738"/>
                <a:gd name="adj3" fmla="val 2806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5" name="椭圆 494"/>
          <p:cNvSpPr/>
          <p:nvPr/>
        </p:nvSpPr>
        <p:spPr>
          <a:xfrm>
            <a:off x="1884297" y="2460521"/>
            <a:ext cx="1826727" cy="1826726"/>
          </a:xfrm>
          <a:prstGeom prst="ellipse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任意多边形 495"/>
          <p:cNvSpPr/>
          <p:nvPr/>
        </p:nvSpPr>
        <p:spPr>
          <a:xfrm>
            <a:off x="1960495" y="2588708"/>
            <a:ext cx="1622340" cy="1622340"/>
          </a:xfrm>
          <a:custGeom>
            <a:avLst/>
            <a:gdLst>
              <a:gd name="connsiteX0" fmla="*/ 604838 w 1209676"/>
              <a:gd name="connsiteY0" fmla="*/ 171451 h 1209676"/>
              <a:gd name="connsiteX1" fmla="*/ 171451 w 1209676"/>
              <a:gd name="connsiteY1" fmla="*/ 604838 h 1209676"/>
              <a:gd name="connsiteX2" fmla="*/ 604838 w 1209676"/>
              <a:gd name="connsiteY2" fmla="*/ 1038225 h 1209676"/>
              <a:gd name="connsiteX3" fmla="*/ 1038225 w 1209676"/>
              <a:gd name="connsiteY3" fmla="*/ 604838 h 1209676"/>
              <a:gd name="connsiteX4" fmla="*/ 604838 w 1209676"/>
              <a:gd name="connsiteY4" fmla="*/ 171451 h 1209676"/>
              <a:gd name="connsiteX5" fmla="*/ 604838 w 1209676"/>
              <a:gd name="connsiteY5" fmla="*/ 0 h 1209676"/>
              <a:gd name="connsiteX6" fmla="*/ 1209676 w 1209676"/>
              <a:gd name="connsiteY6" fmla="*/ 604838 h 1209676"/>
              <a:gd name="connsiteX7" fmla="*/ 604838 w 1209676"/>
              <a:gd name="connsiteY7" fmla="*/ 1209676 h 1209676"/>
              <a:gd name="connsiteX8" fmla="*/ 0 w 1209676"/>
              <a:gd name="connsiteY8" fmla="*/ 604838 h 1209676"/>
              <a:gd name="connsiteX9" fmla="*/ 604838 w 1209676"/>
              <a:gd name="connsiteY9" fmla="*/ 0 h 12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9676" h="1209676">
                <a:moveTo>
                  <a:pt x="604838" y="171451"/>
                </a:moveTo>
                <a:cubicBezTo>
                  <a:pt x="365485" y="171451"/>
                  <a:pt x="171451" y="365485"/>
                  <a:pt x="171451" y="604838"/>
                </a:cubicBezTo>
                <a:cubicBezTo>
                  <a:pt x="171451" y="844191"/>
                  <a:pt x="365485" y="1038225"/>
                  <a:pt x="604838" y="1038225"/>
                </a:cubicBezTo>
                <a:cubicBezTo>
                  <a:pt x="844191" y="1038225"/>
                  <a:pt x="1038225" y="844191"/>
                  <a:pt x="1038225" y="604838"/>
                </a:cubicBezTo>
                <a:cubicBezTo>
                  <a:pt x="1038225" y="365485"/>
                  <a:pt x="844191" y="171451"/>
                  <a:pt x="604838" y="171451"/>
                </a:cubicBezTo>
                <a:close/>
                <a:moveTo>
                  <a:pt x="604838" y="0"/>
                </a:moveTo>
                <a:cubicBezTo>
                  <a:pt x="938881" y="0"/>
                  <a:pt x="1209676" y="270795"/>
                  <a:pt x="1209676" y="604838"/>
                </a:cubicBezTo>
                <a:cubicBezTo>
                  <a:pt x="1209676" y="938881"/>
                  <a:pt x="938881" y="1209676"/>
                  <a:pt x="604838" y="1209676"/>
                </a:cubicBezTo>
                <a:cubicBezTo>
                  <a:pt x="270795" y="1209676"/>
                  <a:pt x="0" y="938881"/>
                  <a:pt x="0" y="604838"/>
                </a:cubicBezTo>
                <a:cubicBezTo>
                  <a:pt x="0" y="270795"/>
                  <a:pt x="270795" y="0"/>
                  <a:pt x="60483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1116394" y="1620253"/>
            <a:ext cx="3362327" cy="3362326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8" name="组合 497"/>
          <p:cNvGrpSpPr/>
          <p:nvPr/>
        </p:nvGrpSpPr>
        <p:grpSpPr>
          <a:xfrm>
            <a:off x="890970" y="1394831"/>
            <a:ext cx="3813175" cy="3813175"/>
            <a:chOff x="4204493" y="2223408"/>
            <a:chExt cx="3813175" cy="3813175"/>
          </a:xfrm>
        </p:grpSpPr>
        <p:cxnSp>
          <p:nvCxnSpPr>
            <p:cNvPr id="499" name="直接连接符 498"/>
            <p:cNvCxnSpPr/>
            <p:nvPr/>
          </p:nvCxnSpPr>
          <p:spPr>
            <a:xfrm rot="16200000">
              <a:off x="4333081" y="4001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/>
            <p:cNvCxnSpPr/>
            <p:nvPr/>
          </p:nvCxnSpPr>
          <p:spPr>
            <a:xfrm rot="16800000">
              <a:off x="4360093" y="369266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/>
            <p:cNvCxnSpPr/>
            <p:nvPr/>
          </p:nvCxnSpPr>
          <p:spPr>
            <a:xfrm rot="17400000">
              <a:off x="4440307" y="33932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/>
            <p:cNvCxnSpPr/>
            <p:nvPr/>
          </p:nvCxnSpPr>
          <p:spPr>
            <a:xfrm rot="18000000">
              <a:off x="4571288" y="3112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/>
            <p:cNvCxnSpPr/>
            <p:nvPr/>
          </p:nvCxnSpPr>
          <p:spPr>
            <a:xfrm rot="18600000">
              <a:off x="4749054" y="285853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/>
            <p:cNvCxnSpPr/>
            <p:nvPr/>
          </p:nvCxnSpPr>
          <p:spPr>
            <a:xfrm rot="19200000">
              <a:off x="4968204" y="263938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/>
            <p:cNvCxnSpPr/>
            <p:nvPr/>
          </p:nvCxnSpPr>
          <p:spPr>
            <a:xfrm rot="19800000">
              <a:off x="5222081" y="246161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505"/>
            <p:cNvCxnSpPr/>
            <p:nvPr/>
          </p:nvCxnSpPr>
          <p:spPr>
            <a:xfrm rot="20400000">
              <a:off x="5502969" y="23306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/>
            <p:cNvCxnSpPr/>
            <p:nvPr/>
          </p:nvCxnSpPr>
          <p:spPr>
            <a:xfrm rot="21000000">
              <a:off x="5802335" y="22504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/>
            <p:cNvCxnSpPr/>
            <p:nvPr/>
          </p:nvCxnSpPr>
          <p:spPr>
            <a:xfrm>
              <a:off x="6111081" y="2223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/>
            <p:cNvCxnSpPr/>
            <p:nvPr/>
          </p:nvCxnSpPr>
          <p:spPr>
            <a:xfrm rot="600000">
              <a:off x="6419827" y="22504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/>
            <p:cNvCxnSpPr/>
            <p:nvPr/>
          </p:nvCxnSpPr>
          <p:spPr>
            <a:xfrm rot="1200000">
              <a:off x="6719193" y="23306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/>
            <p:cNvCxnSpPr/>
            <p:nvPr/>
          </p:nvCxnSpPr>
          <p:spPr>
            <a:xfrm rot="1800000">
              <a:off x="7000081" y="246161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/>
            <p:cNvCxnSpPr/>
            <p:nvPr/>
          </p:nvCxnSpPr>
          <p:spPr>
            <a:xfrm rot="2400000">
              <a:off x="7253957" y="263938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512"/>
            <p:cNvCxnSpPr/>
            <p:nvPr/>
          </p:nvCxnSpPr>
          <p:spPr>
            <a:xfrm rot="3000000">
              <a:off x="7473108" y="285853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/>
            <p:cNvCxnSpPr/>
            <p:nvPr/>
          </p:nvCxnSpPr>
          <p:spPr>
            <a:xfrm rot="3600000">
              <a:off x="7650874" y="3112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/>
            <p:cNvCxnSpPr/>
            <p:nvPr/>
          </p:nvCxnSpPr>
          <p:spPr>
            <a:xfrm rot="4200000">
              <a:off x="7781854" y="33932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/>
            <p:cNvCxnSpPr/>
            <p:nvPr/>
          </p:nvCxnSpPr>
          <p:spPr>
            <a:xfrm rot="4800000">
              <a:off x="7862069" y="369266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516"/>
            <p:cNvCxnSpPr/>
            <p:nvPr/>
          </p:nvCxnSpPr>
          <p:spPr>
            <a:xfrm rot="5400000">
              <a:off x="7889081" y="4001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/>
            <p:cNvCxnSpPr/>
            <p:nvPr/>
          </p:nvCxnSpPr>
          <p:spPr>
            <a:xfrm rot="6000000">
              <a:off x="7862069" y="4310154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/>
            <p:cNvCxnSpPr/>
            <p:nvPr/>
          </p:nvCxnSpPr>
          <p:spPr>
            <a:xfrm rot="6600000">
              <a:off x="7781854" y="46095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/>
            <p:cNvCxnSpPr/>
            <p:nvPr/>
          </p:nvCxnSpPr>
          <p:spPr>
            <a:xfrm rot="7200000">
              <a:off x="7650874" y="4890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/>
            <p:cNvCxnSpPr/>
            <p:nvPr/>
          </p:nvCxnSpPr>
          <p:spPr>
            <a:xfrm rot="7800000">
              <a:off x="7473108" y="514428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/>
            <p:cNvCxnSpPr/>
            <p:nvPr/>
          </p:nvCxnSpPr>
          <p:spPr>
            <a:xfrm rot="8400000">
              <a:off x="7253957" y="53634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/>
            <p:cNvCxnSpPr/>
            <p:nvPr/>
          </p:nvCxnSpPr>
          <p:spPr>
            <a:xfrm rot="9000000">
              <a:off x="7000081" y="554120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/>
            <p:cNvCxnSpPr/>
            <p:nvPr/>
          </p:nvCxnSpPr>
          <p:spPr>
            <a:xfrm rot="9600000">
              <a:off x="6719193" y="567218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/>
            <p:cNvCxnSpPr/>
            <p:nvPr/>
          </p:nvCxnSpPr>
          <p:spPr>
            <a:xfrm rot="10200000">
              <a:off x="6419827" y="57523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/>
            <p:cNvCxnSpPr/>
            <p:nvPr/>
          </p:nvCxnSpPr>
          <p:spPr>
            <a:xfrm rot="10800000">
              <a:off x="6111081" y="5779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接连接符 526"/>
            <p:cNvCxnSpPr/>
            <p:nvPr/>
          </p:nvCxnSpPr>
          <p:spPr>
            <a:xfrm rot="11400000">
              <a:off x="5802335" y="57523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接连接符 527"/>
            <p:cNvCxnSpPr/>
            <p:nvPr/>
          </p:nvCxnSpPr>
          <p:spPr>
            <a:xfrm rot="12000000">
              <a:off x="5502969" y="567218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接连接符 528"/>
            <p:cNvCxnSpPr/>
            <p:nvPr/>
          </p:nvCxnSpPr>
          <p:spPr>
            <a:xfrm rot="12600000">
              <a:off x="5222081" y="554120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接连接符 529"/>
            <p:cNvCxnSpPr/>
            <p:nvPr/>
          </p:nvCxnSpPr>
          <p:spPr>
            <a:xfrm rot="13200000">
              <a:off x="4968204" y="53634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接连接符 530"/>
            <p:cNvCxnSpPr/>
            <p:nvPr/>
          </p:nvCxnSpPr>
          <p:spPr>
            <a:xfrm rot="13800000">
              <a:off x="4749054" y="514428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接连接符 531"/>
            <p:cNvCxnSpPr/>
            <p:nvPr/>
          </p:nvCxnSpPr>
          <p:spPr>
            <a:xfrm rot="14400000">
              <a:off x="4571288" y="4890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直接连接符 532"/>
            <p:cNvCxnSpPr/>
            <p:nvPr/>
          </p:nvCxnSpPr>
          <p:spPr>
            <a:xfrm rot="15000000">
              <a:off x="4440307" y="46095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接连接符 533"/>
            <p:cNvCxnSpPr/>
            <p:nvPr/>
          </p:nvCxnSpPr>
          <p:spPr>
            <a:xfrm rot="15600000">
              <a:off x="4360093" y="4310154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5" name="椭圆 534"/>
          <p:cNvSpPr/>
          <p:nvPr/>
        </p:nvSpPr>
        <p:spPr>
          <a:xfrm>
            <a:off x="736983" y="1241634"/>
            <a:ext cx="4090988" cy="4090988"/>
          </a:xfrm>
          <a:prstGeom prst="ellipse">
            <a:avLst/>
          </a:prstGeom>
          <a:noFill/>
          <a:ln w="38100">
            <a:solidFill>
              <a:schemeClr val="bg1">
                <a:alpha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6" name="椭圆 535"/>
          <p:cNvSpPr/>
          <p:nvPr/>
        </p:nvSpPr>
        <p:spPr>
          <a:xfrm>
            <a:off x="736983" y="1241634"/>
            <a:ext cx="4090988" cy="4090988"/>
          </a:xfrm>
          <a:prstGeom prst="ellipse">
            <a:avLst/>
          </a:prstGeom>
          <a:noFill/>
          <a:ln w="12700" cmpd="sng">
            <a:solidFill>
              <a:schemeClr val="bg1"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7" name="组合 536"/>
          <p:cNvGrpSpPr/>
          <p:nvPr/>
        </p:nvGrpSpPr>
        <p:grpSpPr>
          <a:xfrm>
            <a:off x="2236969" y="2474064"/>
            <a:ext cx="409143" cy="409142"/>
            <a:chOff x="2814405" y="2119805"/>
            <a:chExt cx="409142" cy="409142"/>
          </a:xfrm>
        </p:grpSpPr>
        <p:sp>
          <p:nvSpPr>
            <p:cNvPr id="538" name="椭圆 53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椭圆 53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0" name="组合 539"/>
          <p:cNvGrpSpPr/>
          <p:nvPr/>
        </p:nvGrpSpPr>
        <p:grpSpPr>
          <a:xfrm>
            <a:off x="2002018" y="2080364"/>
            <a:ext cx="409143" cy="409142"/>
            <a:chOff x="2814405" y="2119805"/>
            <a:chExt cx="409142" cy="409142"/>
          </a:xfrm>
        </p:grpSpPr>
        <p:sp>
          <p:nvSpPr>
            <p:cNvPr id="541" name="椭圆 540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椭圆 541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3" name="组合 542"/>
          <p:cNvGrpSpPr/>
          <p:nvPr/>
        </p:nvGrpSpPr>
        <p:grpSpPr>
          <a:xfrm>
            <a:off x="1779769" y="1699364"/>
            <a:ext cx="409143" cy="409142"/>
            <a:chOff x="2814405" y="2119805"/>
            <a:chExt cx="409142" cy="409142"/>
          </a:xfrm>
        </p:grpSpPr>
        <p:sp>
          <p:nvSpPr>
            <p:cNvPr id="544" name="椭圆 543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椭圆 544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6" name="组合 545"/>
          <p:cNvGrpSpPr/>
          <p:nvPr/>
        </p:nvGrpSpPr>
        <p:grpSpPr>
          <a:xfrm rot="3375645">
            <a:off x="2913841" y="2440518"/>
            <a:ext cx="409142" cy="409143"/>
            <a:chOff x="2814405" y="2119805"/>
            <a:chExt cx="409142" cy="409142"/>
          </a:xfrm>
        </p:grpSpPr>
        <p:sp>
          <p:nvSpPr>
            <p:cNvPr id="547" name="椭圆 546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椭圆 547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9" name="组合 548"/>
          <p:cNvGrpSpPr/>
          <p:nvPr/>
        </p:nvGrpSpPr>
        <p:grpSpPr>
          <a:xfrm rot="3375645">
            <a:off x="3132168" y="2035998"/>
            <a:ext cx="409142" cy="409143"/>
            <a:chOff x="2814405" y="2119805"/>
            <a:chExt cx="409142" cy="409142"/>
          </a:xfrm>
        </p:grpSpPr>
        <p:sp>
          <p:nvSpPr>
            <p:cNvPr id="550" name="椭圆 549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椭圆 550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2" name="组合 551"/>
          <p:cNvGrpSpPr/>
          <p:nvPr/>
        </p:nvGrpSpPr>
        <p:grpSpPr>
          <a:xfrm rot="3375645">
            <a:off x="3332700" y="1649093"/>
            <a:ext cx="409142" cy="409143"/>
            <a:chOff x="2814405" y="2119805"/>
            <a:chExt cx="409142" cy="409142"/>
          </a:xfrm>
        </p:grpSpPr>
        <p:sp>
          <p:nvSpPr>
            <p:cNvPr id="553" name="椭圆 552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椭圆 553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5" name="组合 554"/>
          <p:cNvGrpSpPr/>
          <p:nvPr/>
        </p:nvGrpSpPr>
        <p:grpSpPr>
          <a:xfrm rot="3375645">
            <a:off x="3326750" y="3111555"/>
            <a:ext cx="409142" cy="409143"/>
            <a:chOff x="2814405" y="2119805"/>
            <a:chExt cx="409142" cy="409142"/>
          </a:xfrm>
        </p:grpSpPr>
        <p:sp>
          <p:nvSpPr>
            <p:cNvPr id="556" name="椭圆 555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椭圆 556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8" name="组合 557"/>
          <p:cNvGrpSpPr/>
          <p:nvPr/>
        </p:nvGrpSpPr>
        <p:grpSpPr>
          <a:xfrm rot="3375645">
            <a:off x="3793476" y="3111553"/>
            <a:ext cx="409142" cy="409143"/>
            <a:chOff x="2814405" y="2119805"/>
            <a:chExt cx="409142" cy="409142"/>
          </a:xfrm>
        </p:grpSpPr>
        <p:sp>
          <p:nvSpPr>
            <p:cNvPr id="559" name="椭圆 55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椭圆 55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1" name="组合 560"/>
          <p:cNvGrpSpPr/>
          <p:nvPr/>
        </p:nvGrpSpPr>
        <p:grpSpPr>
          <a:xfrm rot="3375645">
            <a:off x="4038408" y="3111554"/>
            <a:ext cx="409142" cy="409143"/>
            <a:chOff x="2814405" y="2119805"/>
            <a:chExt cx="409142" cy="409142"/>
          </a:xfrm>
        </p:grpSpPr>
        <p:sp>
          <p:nvSpPr>
            <p:cNvPr id="562" name="椭圆 561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椭圆 562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4" name="组合 563"/>
          <p:cNvGrpSpPr/>
          <p:nvPr/>
        </p:nvGrpSpPr>
        <p:grpSpPr>
          <a:xfrm rot="3375645">
            <a:off x="2976708" y="3711630"/>
            <a:ext cx="409142" cy="409143"/>
            <a:chOff x="2814405" y="2119805"/>
            <a:chExt cx="409142" cy="409142"/>
          </a:xfrm>
        </p:grpSpPr>
        <p:sp>
          <p:nvSpPr>
            <p:cNvPr id="565" name="椭圆 56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椭圆 56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7" name="组合 566"/>
          <p:cNvGrpSpPr/>
          <p:nvPr/>
        </p:nvGrpSpPr>
        <p:grpSpPr>
          <a:xfrm rot="3375645">
            <a:off x="3462481" y="4468865"/>
            <a:ext cx="409142" cy="409143"/>
            <a:chOff x="2814405" y="2119805"/>
            <a:chExt cx="409142" cy="409142"/>
          </a:xfrm>
        </p:grpSpPr>
        <p:sp>
          <p:nvSpPr>
            <p:cNvPr id="568" name="椭圆 56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椭圆 56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0" name="组合 569"/>
          <p:cNvGrpSpPr/>
          <p:nvPr/>
        </p:nvGrpSpPr>
        <p:grpSpPr>
          <a:xfrm rot="3375645">
            <a:off x="3224356" y="4116439"/>
            <a:ext cx="409142" cy="409143"/>
            <a:chOff x="2814405" y="2119805"/>
            <a:chExt cx="409142" cy="409142"/>
          </a:xfrm>
        </p:grpSpPr>
        <p:sp>
          <p:nvSpPr>
            <p:cNvPr id="571" name="椭圆 570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2" name="椭圆 571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3" name="组合 572"/>
          <p:cNvGrpSpPr/>
          <p:nvPr/>
        </p:nvGrpSpPr>
        <p:grpSpPr>
          <a:xfrm rot="3375645">
            <a:off x="2195657" y="3702101"/>
            <a:ext cx="409142" cy="409143"/>
            <a:chOff x="2814405" y="2119805"/>
            <a:chExt cx="409142" cy="409142"/>
          </a:xfrm>
        </p:grpSpPr>
        <p:sp>
          <p:nvSpPr>
            <p:cNvPr id="574" name="椭圆 573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椭圆 574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6" name="组合 575"/>
          <p:cNvGrpSpPr/>
          <p:nvPr/>
        </p:nvGrpSpPr>
        <p:grpSpPr>
          <a:xfrm rot="3375645">
            <a:off x="1719408" y="4456958"/>
            <a:ext cx="409142" cy="409143"/>
            <a:chOff x="2814405" y="2119805"/>
            <a:chExt cx="409142" cy="409142"/>
          </a:xfrm>
        </p:grpSpPr>
        <p:sp>
          <p:nvSpPr>
            <p:cNvPr id="577" name="椭圆 576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8" name="椭圆 577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9" name="组合 578"/>
          <p:cNvGrpSpPr/>
          <p:nvPr/>
        </p:nvGrpSpPr>
        <p:grpSpPr>
          <a:xfrm rot="3375645">
            <a:off x="1955152" y="4099771"/>
            <a:ext cx="409142" cy="409143"/>
            <a:chOff x="2814405" y="2119805"/>
            <a:chExt cx="409142" cy="409142"/>
          </a:xfrm>
        </p:grpSpPr>
        <p:sp>
          <p:nvSpPr>
            <p:cNvPr id="580" name="椭圆 579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椭圆 580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2" name="组合 581"/>
          <p:cNvGrpSpPr/>
          <p:nvPr/>
        </p:nvGrpSpPr>
        <p:grpSpPr>
          <a:xfrm rot="3375645">
            <a:off x="970901" y="3100438"/>
            <a:ext cx="409142" cy="409143"/>
            <a:chOff x="2814405" y="2119805"/>
            <a:chExt cx="409142" cy="409142"/>
          </a:xfrm>
        </p:grpSpPr>
        <p:sp>
          <p:nvSpPr>
            <p:cNvPr id="583" name="椭圆 582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5" name="组合 584"/>
          <p:cNvGrpSpPr/>
          <p:nvPr/>
        </p:nvGrpSpPr>
        <p:grpSpPr>
          <a:xfrm rot="3375645">
            <a:off x="1430484" y="3100438"/>
            <a:ext cx="409142" cy="409143"/>
            <a:chOff x="2814405" y="2119805"/>
            <a:chExt cx="409142" cy="409142"/>
          </a:xfrm>
        </p:grpSpPr>
        <p:sp>
          <p:nvSpPr>
            <p:cNvPr id="586" name="椭圆 585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椭圆 586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8" name="组合 587"/>
          <p:cNvGrpSpPr/>
          <p:nvPr/>
        </p:nvGrpSpPr>
        <p:grpSpPr>
          <a:xfrm rot="3375645">
            <a:off x="1868632" y="3098055"/>
            <a:ext cx="409142" cy="409143"/>
            <a:chOff x="2814405" y="2119805"/>
            <a:chExt cx="409142" cy="409142"/>
          </a:xfrm>
        </p:grpSpPr>
        <p:sp>
          <p:nvSpPr>
            <p:cNvPr id="589" name="椭圆 58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椭圆 58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91" name="full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009243" y="2824094"/>
            <a:ext cx="1628295" cy="1127549"/>
          </a:xfrm>
          <a:prstGeom prst="rect">
            <a:avLst/>
          </a:prstGeom>
          <a:noFill/>
          <a:effectLst>
            <a:outerShdw blurRad="254000" algn="ctr" rotWithShape="0">
              <a:srgbClr val="53D2FF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3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2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4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42" dur="1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6" presetClass="emph" presetSubtype="0" repeatCount="4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Scale>
                                      <p:cBhvr>
                                        <p:cTn id="185" dur="2300" fill="hold"/>
                                        <p:tgtEl>
                                          <p:spTgt spid="238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10" presetClass="exit" presetSubtype="0" repeatCount="2431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378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3784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3" presetClass="entr" presetSubtype="16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9" presetClass="emph" presetSubtype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 rctx="PPT">
                                        <p:cTn id="194" dur="93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5" dur="9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8" presetClass="emph" presetSubtype="0" repeatCount="4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Rot by="5400000">
                                      <p:cBhvr>
                                        <p:cTn id="197" dur="2325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39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38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2.08333E-7 -4.07407E-6 L -0.29049 -0.00555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31" y="-278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9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ntr" presetSubtype="1" fill="hold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2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2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10800"/>
                                  </p:stCondLst>
                                  <p:iterate type="lt">
                                    <p:tmPct val="70000"/>
                                  </p:iterate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108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2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8" presetClass="emph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21600000">
                                      <p:cBhvr>
                                        <p:cTn id="307" dur="4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8" presetID="8" presetClass="emph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-21600000">
                                      <p:cBhvr>
                                        <p:cTn id="309" dur="4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0" grpId="2" animBg="1"/>
      <p:bldP spid="68" grpId="0" animBg="1"/>
      <p:bldP spid="68" grpId="1" animBg="1"/>
      <p:bldP spid="69" grpId="0" animBg="1"/>
      <p:bldP spid="69" grpId="1" animBg="1"/>
      <p:bldP spid="69" grpId="2" animBg="1"/>
      <p:bldP spid="238" grpId="0" animBg="1"/>
      <p:bldP spid="238" grpId="1" animBg="1"/>
      <p:bldP spid="270" grpId="0"/>
      <p:bldP spid="272" grpId="0"/>
      <p:bldP spid="490" grpId="0" animBg="1"/>
      <p:bldP spid="495" grpId="0" animBg="1"/>
      <p:bldP spid="496" grpId="0" animBg="1"/>
      <p:bldP spid="497" grpId="0" animBg="1"/>
      <p:bldP spid="535" grpId="0" animBg="1"/>
      <p:bldP spid="53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直接连接符 143"/>
          <p:cNvCxnSpPr/>
          <p:nvPr/>
        </p:nvCxnSpPr>
        <p:spPr>
          <a:xfrm>
            <a:off x="908573" y="737648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占位符 118"/>
          <p:cNvSpPr txBox="1">
            <a:spLocks/>
          </p:cNvSpPr>
          <p:nvPr/>
        </p:nvSpPr>
        <p:spPr>
          <a:xfrm>
            <a:off x="791111" y="334845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项目简介</a:t>
            </a:r>
          </a:p>
        </p:txBody>
      </p:sp>
      <p:grpSp>
        <p:nvGrpSpPr>
          <p:cNvPr id="146" name="组合 145"/>
          <p:cNvGrpSpPr/>
          <p:nvPr/>
        </p:nvGrpSpPr>
        <p:grpSpPr>
          <a:xfrm flipV="1">
            <a:off x="295541" y="275997"/>
            <a:ext cx="537243" cy="537243"/>
            <a:chOff x="7758139" y="2808362"/>
            <a:chExt cx="1285965" cy="1285965"/>
          </a:xfrm>
        </p:grpSpPr>
        <p:sp>
          <p:nvSpPr>
            <p:cNvPr id="166" name="任意多边形 165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75" name="圆角矩形 174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圆角矩形 175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圆角矩形 183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圆角矩形 184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圆角矩形 187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圆角矩形 194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圆角矩形 195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圆角矩形 196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圆角矩形 204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圆角矩形 205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圆角矩形 207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圆角矩形 208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圆角矩形 209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圆角矩形 210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圆角矩形 211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圆角矩形 219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圆角矩形 220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圆角矩形 221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圆角矩形 222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圆角矩形 223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圆角矩形 228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圆角矩形 229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圆角矩形 231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圆角矩形 232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4" name="文本框 233"/>
          <p:cNvSpPr txBox="1"/>
          <p:nvPr/>
        </p:nvSpPr>
        <p:spPr>
          <a:xfrm>
            <a:off x="1491916" y="2062342"/>
            <a:ext cx="8935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用户需要读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取大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量小文件的时候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以通过学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习读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取模式来预测下一步可能的内容，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户用到该文件的时候可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以节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省时间。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2887579" y="880244"/>
            <a:ext cx="5908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HDFS</a:t>
            </a:r>
            <a:r>
              <a:rPr lang="zh-CN" altLang="en-US" sz="4400" dirty="0">
                <a:solidFill>
                  <a:schemeClr val="bg1"/>
                </a:solidFill>
              </a:rPr>
              <a:t>小文</a:t>
            </a:r>
            <a:r>
              <a:rPr lang="zh-CN" altLang="en-US" sz="4400" dirty="0" smtClean="0">
                <a:solidFill>
                  <a:schemeClr val="bg1"/>
                </a:solidFill>
              </a:rPr>
              <a:t>件存储的问题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88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2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直接连接符 226"/>
          <p:cNvCxnSpPr/>
          <p:nvPr/>
        </p:nvCxnSpPr>
        <p:spPr>
          <a:xfrm>
            <a:off x="908573" y="592508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本占位符 118"/>
          <p:cNvSpPr txBox="1">
            <a:spLocks/>
          </p:cNvSpPr>
          <p:nvPr/>
        </p:nvSpPr>
        <p:spPr>
          <a:xfrm>
            <a:off x="791111" y="189705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项目简介</a:t>
            </a:r>
            <a:endParaRPr lang="zh-CN" altLang="en-US" sz="2400" dirty="0"/>
          </a:p>
        </p:txBody>
      </p:sp>
      <p:grpSp>
        <p:nvGrpSpPr>
          <p:cNvPr id="229" name="组合 228"/>
          <p:cNvGrpSpPr/>
          <p:nvPr/>
        </p:nvGrpSpPr>
        <p:grpSpPr>
          <a:xfrm flipV="1">
            <a:off x="295541" y="130857"/>
            <a:ext cx="537243" cy="537243"/>
            <a:chOff x="7758139" y="2808362"/>
            <a:chExt cx="1285965" cy="1285965"/>
          </a:xfrm>
        </p:grpSpPr>
        <p:sp>
          <p:nvSpPr>
            <p:cNvPr id="230" name="任意多边形 229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2" name="组合 231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233" name="圆角矩形 232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圆角矩形 233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圆角矩形 234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圆角矩形 235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圆角矩形 236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圆角矩形 237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圆角矩形 238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圆角矩形 239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圆角矩形 240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圆角矩形 241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圆角矩形 242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圆角矩形 243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圆角矩形 244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圆角矩形 245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圆角矩形 246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圆角矩形 247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圆角矩形 248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圆角矩形 249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圆角矩形 250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圆角矩形 251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圆角矩形 252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圆角矩形 253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圆角矩形 254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圆角矩形 255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294" y="2145650"/>
            <a:ext cx="9991844" cy="4319318"/>
          </a:xfrm>
          <a:prstGeom prst="rect">
            <a:avLst/>
          </a:prstGeom>
        </p:spPr>
      </p:pic>
      <p:sp>
        <p:nvSpPr>
          <p:cNvPr id="136" name="文本框 135"/>
          <p:cNvSpPr txBox="1"/>
          <p:nvPr/>
        </p:nvSpPr>
        <p:spPr>
          <a:xfrm>
            <a:off x="3327502" y="839548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提高存储效率的方法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9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矩形 413"/>
          <p:cNvSpPr/>
          <p:nvPr/>
        </p:nvSpPr>
        <p:spPr>
          <a:xfrm>
            <a:off x="-72716" y="3415513"/>
            <a:ext cx="12328323" cy="57738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/>
          <p:cNvSpPr/>
          <p:nvPr/>
        </p:nvSpPr>
        <p:spPr>
          <a:xfrm>
            <a:off x="8040" y="3400312"/>
            <a:ext cx="12252123" cy="57381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菱形 415"/>
          <p:cNvSpPr/>
          <p:nvPr/>
        </p:nvSpPr>
        <p:spPr>
          <a:xfrm>
            <a:off x="3751309" y="3051264"/>
            <a:ext cx="4575379" cy="845412"/>
          </a:xfrm>
          <a:prstGeom prst="diamond">
            <a:avLst/>
          </a:prstGeom>
          <a:solidFill>
            <a:srgbClr val="FFFFFF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34" name="任意多边形 433"/>
          <p:cNvSpPr/>
          <p:nvPr userDrawn="1"/>
        </p:nvSpPr>
        <p:spPr>
          <a:xfrm>
            <a:off x="11844789" y="2950959"/>
            <a:ext cx="482113" cy="140616"/>
          </a:xfrm>
          <a:custGeom>
            <a:avLst/>
            <a:gdLst>
              <a:gd name="connsiteX0" fmla="*/ 0 w 609600"/>
              <a:gd name="connsiteY0" fmla="*/ 0 h 177800"/>
              <a:gd name="connsiteX1" fmla="*/ 609600 w 609600"/>
              <a:gd name="connsiteY1" fmla="*/ 0 h 177800"/>
              <a:gd name="connsiteX2" fmla="*/ 609600 w 609600"/>
              <a:gd name="connsiteY2" fmla="*/ 139246 h 177800"/>
              <a:gd name="connsiteX3" fmla="*/ 497568 w 609600"/>
              <a:gd name="connsiteY3" fmla="*/ 139246 h 177800"/>
              <a:gd name="connsiteX4" fmla="*/ 497568 w 609600"/>
              <a:gd name="connsiteY4" fmla="*/ 177800 h 177800"/>
              <a:gd name="connsiteX5" fmla="*/ 0 w 609600"/>
              <a:gd name="connsiteY5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" h="177800">
                <a:moveTo>
                  <a:pt x="0" y="0"/>
                </a:moveTo>
                <a:lnTo>
                  <a:pt x="609600" y="0"/>
                </a:lnTo>
                <a:lnTo>
                  <a:pt x="609600" y="139246"/>
                </a:lnTo>
                <a:lnTo>
                  <a:pt x="497568" y="139246"/>
                </a:lnTo>
                <a:lnTo>
                  <a:pt x="497568" y="177800"/>
                </a:lnTo>
                <a:lnTo>
                  <a:pt x="0" y="177800"/>
                </a:lnTo>
                <a:close/>
              </a:path>
            </a:pathLst>
          </a:cu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017025" y="2970707"/>
            <a:ext cx="4943563" cy="947351"/>
            <a:chOff x="7743390" y="4942798"/>
            <a:chExt cx="4943562" cy="947351"/>
          </a:xfrm>
        </p:grpSpPr>
        <p:grpSp>
          <p:nvGrpSpPr>
            <p:cNvPr id="58" name="组合 57"/>
            <p:cNvGrpSpPr/>
            <p:nvPr/>
          </p:nvGrpSpPr>
          <p:grpSpPr>
            <a:xfrm>
              <a:off x="7743390" y="4942798"/>
              <a:ext cx="4943562" cy="947351"/>
              <a:chOff x="7347008" y="2985732"/>
              <a:chExt cx="4943562" cy="947351"/>
            </a:xfrm>
          </p:grpSpPr>
          <p:sp>
            <p:nvSpPr>
              <p:cNvPr id="59" name="矩形 58"/>
              <p:cNvSpPr/>
              <p:nvPr userDrawn="1"/>
            </p:nvSpPr>
            <p:spPr>
              <a:xfrm>
                <a:off x="7347008" y="2985732"/>
                <a:ext cx="4943562" cy="76200"/>
              </a:xfrm>
              <a:prstGeom prst="rect">
                <a:avLst/>
              </a:prstGeom>
              <a:solidFill>
                <a:srgbClr val="FFFFFF">
                  <a:alpha val="5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 userDrawn="1"/>
            </p:nvSpPr>
            <p:spPr>
              <a:xfrm>
                <a:off x="7347008" y="3856883"/>
                <a:ext cx="4943562" cy="76200"/>
              </a:xfrm>
              <a:prstGeom prst="rect">
                <a:avLst/>
              </a:prstGeom>
              <a:solidFill>
                <a:srgbClr val="FFFFFF">
                  <a:alpha val="5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" name="直接连接符 60"/>
              <p:cNvCxnSpPr/>
              <p:nvPr userDrawn="1"/>
            </p:nvCxnSpPr>
            <p:spPr>
              <a:xfrm>
                <a:off x="7347008" y="3117722"/>
                <a:ext cx="4943562" cy="0"/>
              </a:xfrm>
              <a:prstGeom prst="line">
                <a:avLst/>
              </a:prstGeom>
              <a:ln w="38100">
                <a:solidFill>
                  <a:srgbClr val="A199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 userDrawn="1"/>
            </p:nvCxnSpPr>
            <p:spPr>
              <a:xfrm>
                <a:off x="7347008" y="3791165"/>
                <a:ext cx="4943562" cy="0"/>
              </a:xfrm>
              <a:prstGeom prst="line">
                <a:avLst/>
              </a:prstGeom>
              <a:ln w="38100">
                <a:solidFill>
                  <a:srgbClr val="A199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本占位符 118"/>
            <p:cNvSpPr txBox="1">
              <a:spLocks/>
            </p:cNvSpPr>
            <p:nvPr/>
          </p:nvSpPr>
          <p:spPr>
            <a:xfrm>
              <a:off x="8040613" y="5160997"/>
              <a:ext cx="3804175" cy="4869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32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/>
                <a:t>可行性分析</a:t>
              </a:r>
              <a:endParaRPr lang="zh-CN" altLang="en-US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989831" y="2256040"/>
            <a:ext cx="2288540" cy="2288540"/>
            <a:chOff x="7758139" y="2808362"/>
            <a:chExt cx="1285965" cy="1285965"/>
          </a:xfrm>
        </p:grpSpPr>
        <p:sp>
          <p:nvSpPr>
            <p:cNvPr id="431" name="任意多边形 430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6" name="组合 435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443" name="圆角矩形 442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圆角矩形 443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圆角矩形 444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圆角矩形 445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圆角矩形 446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圆角矩形 447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圆角矩形 448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圆角矩形 449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圆角矩形 450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圆角矩形 451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3" name="圆角矩形 452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4" name="圆角矩形 453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圆角矩形 454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圆角矩形 455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圆角矩形 456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圆角矩形 457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圆角矩形 458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圆角矩形 459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圆角矩形 460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圆角矩形 461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圆角矩形 462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圆角矩形 463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圆角矩形 464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圆角矩形 465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8" name="文本框 145"/>
            <p:cNvSpPr txBox="1"/>
            <p:nvPr userDrawn="1"/>
          </p:nvSpPr>
          <p:spPr>
            <a:xfrm>
              <a:off x="8206904" y="3027939"/>
              <a:ext cx="420831" cy="81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2</a:t>
              </a:r>
              <a:endParaRPr lang="zh-CN" altLang="en-US" sz="199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50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5604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0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549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47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5E-6 -1.15607E-7 L -0.22383 0.00046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16315E-6 -3.33333E-6 L -0.2178 -3.33333E-6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animBg="1"/>
      <p:bldP spid="414" grpId="1" animBg="1"/>
      <p:bldP spid="415" grpId="0" animBg="1"/>
      <p:bldP spid="415" grpId="1" animBg="1"/>
      <p:bldP spid="416" grpId="0" animBg="1"/>
      <p:bldP spid="41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直接连接符 122"/>
          <p:cNvCxnSpPr/>
          <p:nvPr/>
        </p:nvCxnSpPr>
        <p:spPr>
          <a:xfrm>
            <a:off x="908573" y="752162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占位符 118"/>
          <p:cNvSpPr txBox="1">
            <a:spLocks/>
          </p:cNvSpPr>
          <p:nvPr/>
        </p:nvSpPr>
        <p:spPr>
          <a:xfrm>
            <a:off x="791111" y="349359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可行性分析</a:t>
            </a:r>
            <a:endParaRPr lang="zh-CN" altLang="en-US" sz="2400" dirty="0"/>
          </a:p>
        </p:txBody>
      </p:sp>
      <p:grpSp>
        <p:nvGrpSpPr>
          <p:cNvPr id="130" name="组合 129"/>
          <p:cNvGrpSpPr/>
          <p:nvPr/>
        </p:nvGrpSpPr>
        <p:grpSpPr>
          <a:xfrm flipV="1">
            <a:off x="295541" y="290511"/>
            <a:ext cx="537243" cy="537243"/>
            <a:chOff x="7758139" y="2808362"/>
            <a:chExt cx="1285965" cy="1285965"/>
          </a:xfrm>
        </p:grpSpPr>
        <p:sp>
          <p:nvSpPr>
            <p:cNvPr id="135" name="任意多边形 134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5" name="组合 144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46" name="圆角矩形 145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圆角矩形 146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圆角矩形 147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圆角矩形 148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圆角矩形 149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圆角矩形 150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圆角矩形 151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圆角矩形 152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圆角矩形 153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圆角矩形 158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圆角矩形 159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圆角矩形 160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圆角矩形 161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圆角矩形 162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圆角矩形 163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圆角矩形 164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圆角矩形 165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圆角矩形 166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圆角矩形 167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圆角矩形 168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圆角矩形 169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圆角矩形 170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圆角矩形 171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圆角矩形 172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0" name="文本框 89"/>
          <p:cNvSpPr txBox="1"/>
          <p:nvPr/>
        </p:nvSpPr>
        <p:spPr>
          <a:xfrm>
            <a:off x="4299284" y="918056"/>
            <a:ext cx="3692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LSTM</a:t>
            </a:r>
            <a:r>
              <a:rPr lang="zh-CN" altLang="en-US" sz="4400" dirty="0" smtClean="0">
                <a:solidFill>
                  <a:schemeClr val="bg1"/>
                </a:solidFill>
              </a:rPr>
              <a:t>网络简介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491916" y="2062342"/>
            <a:ext cx="8935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Short-Term Memory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）网络，即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络，可以长期依赖学习。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6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908573" y="752162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占位符 118"/>
          <p:cNvSpPr txBox="1">
            <a:spLocks/>
          </p:cNvSpPr>
          <p:nvPr/>
        </p:nvSpPr>
        <p:spPr>
          <a:xfrm>
            <a:off x="791111" y="349359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可行性分析</a:t>
            </a:r>
            <a:endParaRPr lang="zh-CN" altLang="en-US" sz="2400" dirty="0"/>
          </a:p>
        </p:txBody>
      </p:sp>
      <p:grpSp>
        <p:nvGrpSpPr>
          <p:cNvPr id="127" name="组合 126"/>
          <p:cNvGrpSpPr/>
          <p:nvPr/>
        </p:nvGrpSpPr>
        <p:grpSpPr>
          <a:xfrm flipV="1">
            <a:off x="295541" y="290511"/>
            <a:ext cx="537243" cy="537243"/>
            <a:chOff x="7758139" y="2808362"/>
            <a:chExt cx="1285965" cy="1285965"/>
          </a:xfrm>
        </p:grpSpPr>
        <p:sp>
          <p:nvSpPr>
            <p:cNvPr id="128" name="任意多边形 127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0" name="组合 129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31" name="圆角矩形 130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圆角矩形 131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圆角矩形 138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圆角矩形 140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圆角矩形 144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圆角矩形 145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圆角矩形 146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圆角矩形 147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圆角矩形 148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圆角矩形 149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圆角矩形 150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圆角矩形 151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圆角矩形 152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圆角矩形 153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1776549" y="205086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86" y="1837613"/>
            <a:ext cx="10058400" cy="37792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9817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接连接符 108"/>
          <p:cNvCxnSpPr/>
          <p:nvPr/>
        </p:nvCxnSpPr>
        <p:spPr>
          <a:xfrm>
            <a:off x="908573" y="752162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占位符 118"/>
          <p:cNvSpPr txBox="1">
            <a:spLocks/>
          </p:cNvSpPr>
          <p:nvPr/>
        </p:nvSpPr>
        <p:spPr>
          <a:xfrm>
            <a:off x="791111" y="349359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可行性分析</a:t>
            </a:r>
            <a:endParaRPr lang="zh-CN" altLang="en-US" sz="2400" dirty="0"/>
          </a:p>
        </p:txBody>
      </p:sp>
      <p:grpSp>
        <p:nvGrpSpPr>
          <p:cNvPr id="111" name="组合 110"/>
          <p:cNvGrpSpPr/>
          <p:nvPr/>
        </p:nvGrpSpPr>
        <p:grpSpPr>
          <a:xfrm flipV="1">
            <a:off x="295541" y="290511"/>
            <a:ext cx="537243" cy="537243"/>
            <a:chOff x="7758139" y="2808362"/>
            <a:chExt cx="1285965" cy="1285965"/>
          </a:xfrm>
        </p:grpSpPr>
        <p:sp>
          <p:nvSpPr>
            <p:cNvPr id="112" name="任意多边形 111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15" name="圆角矩形 114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圆角矩形 115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圆角矩形 117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圆角矩形 118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圆角矩形 120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圆角矩形 121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圆角矩形 122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圆角矩形 123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圆角矩形 124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圆角矩形 125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圆角矩形 126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圆角矩形 127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圆角矩形 129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圆角矩形 130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圆角矩形 131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37" y="2008413"/>
            <a:ext cx="7470010" cy="3647804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299284" y="91805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细胞状态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接连接符 108"/>
          <p:cNvCxnSpPr/>
          <p:nvPr/>
        </p:nvCxnSpPr>
        <p:spPr>
          <a:xfrm>
            <a:off x="908573" y="752162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占位符 118"/>
          <p:cNvSpPr txBox="1">
            <a:spLocks/>
          </p:cNvSpPr>
          <p:nvPr/>
        </p:nvSpPr>
        <p:spPr>
          <a:xfrm>
            <a:off x="791111" y="349359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可行性分析</a:t>
            </a:r>
            <a:endParaRPr lang="zh-CN" altLang="en-US" sz="2400" dirty="0"/>
          </a:p>
        </p:txBody>
      </p:sp>
      <p:grpSp>
        <p:nvGrpSpPr>
          <p:cNvPr id="111" name="组合 110"/>
          <p:cNvGrpSpPr/>
          <p:nvPr/>
        </p:nvGrpSpPr>
        <p:grpSpPr>
          <a:xfrm flipV="1">
            <a:off x="295541" y="290511"/>
            <a:ext cx="537243" cy="537243"/>
            <a:chOff x="7758139" y="2808362"/>
            <a:chExt cx="1285965" cy="1285965"/>
          </a:xfrm>
        </p:grpSpPr>
        <p:sp>
          <p:nvSpPr>
            <p:cNvPr id="112" name="任意多边形 111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15" name="圆角矩形 114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圆角矩形 115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圆角矩形 117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圆角矩形 118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圆角矩形 120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圆角矩形 121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圆角矩形 122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圆角矩形 123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圆角矩形 124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圆角矩形 125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圆角矩形 126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圆角矩形 127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圆角矩形 129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圆角矩形 130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圆角矩形 131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299284" y="91805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忘记门层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" y="2125980"/>
            <a:ext cx="10312421" cy="332123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4129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接连接符 108"/>
          <p:cNvCxnSpPr/>
          <p:nvPr/>
        </p:nvCxnSpPr>
        <p:spPr>
          <a:xfrm>
            <a:off x="908573" y="752162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占位符 118"/>
          <p:cNvSpPr txBox="1">
            <a:spLocks/>
          </p:cNvSpPr>
          <p:nvPr/>
        </p:nvSpPr>
        <p:spPr>
          <a:xfrm>
            <a:off x="791111" y="349359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可行性分析</a:t>
            </a:r>
            <a:endParaRPr lang="zh-CN" altLang="en-US" sz="2400" dirty="0"/>
          </a:p>
        </p:txBody>
      </p:sp>
      <p:grpSp>
        <p:nvGrpSpPr>
          <p:cNvPr id="111" name="组合 110"/>
          <p:cNvGrpSpPr/>
          <p:nvPr/>
        </p:nvGrpSpPr>
        <p:grpSpPr>
          <a:xfrm flipV="1">
            <a:off x="295541" y="290511"/>
            <a:ext cx="537243" cy="537243"/>
            <a:chOff x="7758139" y="2808362"/>
            <a:chExt cx="1285965" cy="1285965"/>
          </a:xfrm>
        </p:grpSpPr>
        <p:sp>
          <p:nvSpPr>
            <p:cNvPr id="112" name="任意多边形 111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15" name="圆角矩形 114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圆角矩形 115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圆角矩形 117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圆角矩形 118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圆角矩形 120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圆角矩形 121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圆角矩形 122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圆角矩形 123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圆角矩形 124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圆角矩形 125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圆角矩形 126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圆角矩形 127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圆角矩形 129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圆角矩形 130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圆角矩形 131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299284" y="91805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确定更新信息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68" y="2365489"/>
            <a:ext cx="10650669" cy="328649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3020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接连接符 108"/>
          <p:cNvCxnSpPr/>
          <p:nvPr/>
        </p:nvCxnSpPr>
        <p:spPr>
          <a:xfrm>
            <a:off x="908573" y="752162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占位符 118"/>
          <p:cNvSpPr txBox="1">
            <a:spLocks/>
          </p:cNvSpPr>
          <p:nvPr/>
        </p:nvSpPr>
        <p:spPr>
          <a:xfrm>
            <a:off x="791111" y="349359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可行性分析</a:t>
            </a:r>
            <a:endParaRPr lang="zh-CN" altLang="en-US" sz="2400" dirty="0"/>
          </a:p>
        </p:txBody>
      </p:sp>
      <p:grpSp>
        <p:nvGrpSpPr>
          <p:cNvPr id="111" name="组合 110"/>
          <p:cNvGrpSpPr/>
          <p:nvPr/>
        </p:nvGrpSpPr>
        <p:grpSpPr>
          <a:xfrm flipV="1">
            <a:off x="295541" y="290511"/>
            <a:ext cx="537243" cy="537243"/>
            <a:chOff x="7758139" y="2808362"/>
            <a:chExt cx="1285965" cy="1285965"/>
          </a:xfrm>
        </p:grpSpPr>
        <p:sp>
          <p:nvSpPr>
            <p:cNvPr id="112" name="任意多边形 111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15" name="圆角矩形 114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圆角矩形 115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圆角矩形 117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圆角矩形 118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圆角矩形 120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圆角矩形 121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圆角矩形 122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圆角矩形 123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圆角矩形 124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圆角矩形 125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圆角矩形 126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圆角矩形 127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圆角矩形 129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圆角矩形 130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圆角矩形 131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299284" y="91805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更新细胞状态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9" y="2330354"/>
            <a:ext cx="10947593" cy="337811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74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接连接符 108"/>
          <p:cNvCxnSpPr/>
          <p:nvPr/>
        </p:nvCxnSpPr>
        <p:spPr>
          <a:xfrm>
            <a:off x="908573" y="752162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占位符 118"/>
          <p:cNvSpPr txBox="1">
            <a:spLocks/>
          </p:cNvSpPr>
          <p:nvPr/>
        </p:nvSpPr>
        <p:spPr>
          <a:xfrm>
            <a:off x="791111" y="349359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可行性分析</a:t>
            </a:r>
            <a:endParaRPr lang="zh-CN" altLang="en-US" sz="2400" dirty="0"/>
          </a:p>
        </p:txBody>
      </p:sp>
      <p:grpSp>
        <p:nvGrpSpPr>
          <p:cNvPr id="111" name="组合 110"/>
          <p:cNvGrpSpPr/>
          <p:nvPr/>
        </p:nvGrpSpPr>
        <p:grpSpPr>
          <a:xfrm flipV="1">
            <a:off x="295541" y="290511"/>
            <a:ext cx="537243" cy="537243"/>
            <a:chOff x="7758139" y="2808362"/>
            <a:chExt cx="1285965" cy="1285965"/>
          </a:xfrm>
        </p:grpSpPr>
        <p:sp>
          <p:nvSpPr>
            <p:cNvPr id="112" name="任意多边形 111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15" name="圆角矩形 114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圆角矩形 115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圆角矩形 117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圆角矩形 118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圆角矩形 120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圆角矩形 121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圆角矩形 122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圆角矩形 123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圆角矩形 124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圆角矩形 125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圆角矩形 126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圆角矩形 127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圆角矩形 129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圆角矩形 130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圆角矩形 131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743421" y="100949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输出信息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86" y="2230481"/>
            <a:ext cx="10678588" cy="32951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8168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同心圆 178"/>
          <p:cNvSpPr/>
          <p:nvPr/>
        </p:nvSpPr>
        <p:spPr>
          <a:xfrm>
            <a:off x="896527" y="1315453"/>
            <a:ext cx="3886200" cy="3886200"/>
          </a:xfrm>
          <a:prstGeom prst="donut">
            <a:avLst>
              <a:gd name="adj" fmla="val 5416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25933" y="1644066"/>
            <a:ext cx="3257551" cy="3257550"/>
            <a:chOff x="1327530" y="1600524"/>
            <a:chExt cx="3257550" cy="3257550"/>
          </a:xfrm>
        </p:grpSpPr>
        <p:sp>
          <p:nvSpPr>
            <p:cNvPr id="180" name="Block Arc 8 copy"/>
            <p:cNvSpPr/>
            <p:nvPr/>
          </p:nvSpPr>
          <p:spPr>
            <a:xfrm rot="7903881">
              <a:off x="1327530" y="1600524"/>
              <a:ext cx="3257550" cy="3257550"/>
            </a:xfrm>
            <a:prstGeom prst="blockArc">
              <a:avLst>
                <a:gd name="adj1" fmla="val 13744868"/>
                <a:gd name="adj2" fmla="val 17193738"/>
                <a:gd name="adj3" fmla="val 28061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空心弧 180"/>
            <p:cNvSpPr/>
            <p:nvPr/>
          </p:nvSpPr>
          <p:spPr>
            <a:xfrm rot="632088">
              <a:off x="1327530" y="1600524"/>
              <a:ext cx="3257550" cy="3257550"/>
            </a:xfrm>
            <a:prstGeom prst="blockArc">
              <a:avLst>
                <a:gd name="adj1" fmla="val 13744868"/>
                <a:gd name="adj2" fmla="val 17193738"/>
                <a:gd name="adj3" fmla="val 28061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Block Arc 8 copy"/>
            <p:cNvSpPr/>
            <p:nvPr/>
          </p:nvSpPr>
          <p:spPr>
            <a:xfrm rot="15203938">
              <a:off x="1327530" y="1600524"/>
              <a:ext cx="3257550" cy="3257550"/>
            </a:xfrm>
            <a:prstGeom prst="blockArc">
              <a:avLst>
                <a:gd name="adj1" fmla="val 13744868"/>
                <a:gd name="adj2" fmla="val 17193738"/>
                <a:gd name="adj3" fmla="val 2806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3" name="椭圆 182"/>
          <p:cNvSpPr/>
          <p:nvPr/>
        </p:nvSpPr>
        <p:spPr>
          <a:xfrm>
            <a:off x="1941446" y="2431946"/>
            <a:ext cx="1826727" cy="1826726"/>
          </a:xfrm>
          <a:prstGeom prst="ellipse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任意多边形 183"/>
          <p:cNvSpPr/>
          <p:nvPr/>
        </p:nvSpPr>
        <p:spPr>
          <a:xfrm>
            <a:off x="2017646" y="2560133"/>
            <a:ext cx="1622340" cy="1622340"/>
          </a:xfrm>
          <a:custGeom>
            <a:avLst/>
            <a:gdLst>
              <a:gd name="connsiteX0" fmla="*/ 604838 w 1209676"/>
              <a:gd name="connsiteY0" fmla="*/ 171451 h 1209676"/>
              <a:gd name="connsiteX1" fmla="*/ 171451 w 1209676"/>
              <a:gd name="connsiteY1" fmla="*/ 604838 h 1209676"/>
              <a:gd name="connsiteX2" fmla="*/ 604838 w 1209676"/>
              <a:gd name="connsiteY2" fmla="*/ 1038225 h 1209676"/>
              <a:gd name="connsiteX3" fmla="*/ 1038225 w 1209676"/>
              <a:gd name="connsiteY3" fmla="*/ 604838 h 1209676"/>
              <a:gd name="connsiteX4" fmla="*/ 604838 w 1209676"/>
              <a:gd name="connsiteY4" fmla="*/ 171451 h 1209676"/>
              <a:gd name="connsiteX5" fmla="*/ 604838 w 1209676"/>
              <a:gd name="connsiteY5" fmla="*/ 0 h 1209676"/>
              <a:gd name="connsiteX6" fmla="*/ 1209676 w 1209676"/>
              <a:gd name="connsiteY6" fmla="*/ 604838 h 1209676"/>
              <a:gd name="connsiteX7" fmla="*/ 604838 w 1209676"/>
              <a:gd name="connsiteY7" fmla="*/ 1209676 h 1209676"/>
              <a:gd name="connsiteX8" fmla="*/ 0 w 1209676"/>
              <a:gd name="connsiteY8" fmla="*/ 604838 h 1209676"/>
              <a:gd name="connsiteX9" fmla="*/ 604838 w 1209676"/>
              <a:gd name="connsiteY9" fmla="*/ 0 h 12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9676" h="1209676">
                <a:moveTo>
                  <a:pt x="604838" y="171451"/>
                </a:moveTo>
                <a:cubicBezTo>
                  <a:pt x="365485" y="171451"/>
                  <a:pt x="171451" y="365485"/>
                  <a:pt x="171451" y="604838"/>
                </a:cubicBezTo>
                <a:cubicBezTo>
                  <a:pt x="171451" y="844191"/>
                  <a:pt x="365485" y="1038225"/>
                  <a:pt x="604838" y="1038225"/>
                </a:cubicBezTo>
                <a:cubicBezTo>
                  <a:pt x="844191" y="1038225"/>
                  <a:pt x="1038225" y="844191"/>
                  <a:pt x="1038225" y="604838"/>
                </a:cubicBezTo>
                <a:cubicBezTo>
                  <a:pt x="1038225" y="365485"/>
                  <a:pt x="844191" y="171451"/>
                  <a:pt x="604838" y="171451"/>
                </a:cubicBezTo>
                <a:close/>
                <a:moveTo>
                  <a:pt x="604838" y="0"/>
                </a:moveTo>
                <a:cubicBezTo>
                  <a:pt x="938881" y="0"/>
                  <a:pt x="1209676" y="270795"/>
                  <a:pt x="1209676" y="604838"/>
                </a:cubicBezTo>
                <a:cubicBezTo>
                  <a:pt x="1209676" y="938881"/>
                  <a:pt x="938881" y="1209676"/>
                  <a:pt x="604838" y="1209676"/>
                </a:cubicBezTo>
                <a:cubicBezTo>
                  <a:pt x="270795" y="1209676"/>
                  <a:pt x="0" y="938881"/>
                  <a:pt x="0" y="604838"/>
                </a:cubicBezTo>
                <a:cubicBezTo>
                  <a:pt x="0" y="270795"/>
                  <a:pt x="270795" y="0"/>
                  <a:pt x="60483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1173545" y="1591678"/>
            <a:ext cx="3362327" cy="3362326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7" name="组合 186"/>
          <p:cNvGrpSpPr/>
          <p:nvPr/>
        </p:nvGrpSpPr>
        <p:grpSpPr>
          <a:xfrm>
            <a:off x="948121" y="1366256"/>
            <a:ext cx="3813175" cy="3813175"/>
            <a:chOff x="4204493" y="2223408"/>
            <a:chExt cx="3813175" cy="3813175"/>
          </a:xfrm>
        </p:grpSpPr>
        <p:cxnSp>
          <p:nvCxnSpPr>
            <p:cNvPr id="188" name="直接连接符 187"/>
            <p:cNvCxnSpPr/>
            <p:nvPr/>
          </p:nvCxnSpPr>
          <p:spPr>
            <a:xfrm rot="16200000">
              <a:off x="4333081" y="4001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rot="16800000">
              <a:off x="4360093" y="369266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rot="17400000">
              <a:off x="4440307" y="33932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rot="18000000">
              <a:off x="4571288" y="3112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 rot="18600000">
              <a:off x="4749054" y="285853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rot="19200000">
              <a:off x="4968204" y="263938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 rot="19800000">
              <a:off x="5222081" y="246161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 rot="20400000">
              <a:off x="5502969" y="23306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 rot="21000000">
              <a:off x="5802335" y="22504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6111081" y="2223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rot="600000">
              <a:off x="6419827" y="22504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 rot="1200000">
              <a:off x="6719193" y="23306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 rot="1800000">
              <a:off x="7000081" y="246161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 rot="2400000">
              <a:off x="7253957" y="263938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 rot="3000000">
              <a:off x="7473108" y="285853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 rot="3600000">
              <a:off x="7650874" y="3112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rot="4200000">
              <a:off x="7781854" y="33932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 rot="4800000">
              <a:off x="7862069" y="369266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 rot="5400000">
              <a:off x="7889081" y="4001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rot="6000000">
              <a:off x="7862069" y="4310154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 rot="6600000">
              <a:off x="7781854" y="46095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rot="7200000">
              <a:off x="7650874" y="4890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rot="7800000">
              <a:off x="7473108" y="514428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rot="8400000">
              <a:off x="7253957" y="53634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rot="9000000">
              <a:off x="7000081" y="554120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rot="9600000">
              <a:off x="6719193" y="567218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rot="10200000">
              <a:off x="6419827" y="57523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 rot="10800000">
              <a:off x="6111081" y="5779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rot="11400000">
              <a:off x="5802335" y="57523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rot="12000000">
              <a:off x="5502969" y="567218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rot="12600000">
              <a:off x="5222081" y="554120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 rot="13200000">
              <a:off x="4968204" y="53634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rot="13800000">
              <a:off x="4749054" y="514428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rot="14400000">
              <a:off x="4571288" y="4890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 rot="15000000">
              <a:off x="4440307" y="46095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 rot="15600000">
              <a:off x="4360093" y="4310154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椭圆 223"/>
          <p:cNvSpPr/>
          <p:nvPr/>
        </p:nvSpPr>
        <p:spPr>
          <a:xfrm>
            <a:off x="794133" y="1213059"/>
            <a:ext cx="4090988" cy="4090988"/>
          </a:xfrm>
          <a:prstGeom prst="ellipse">
            <a:avLst/>
          </a:prstGeom>
          <a:noFill/>
          <a:ln w="38100">
            <a:solidFill>
              <a:schemeClr val="bg1">
                <a:alpha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794133" y="1213059"/>
            <a:ext cx="4090988" cy="4090988"/>
          </a:xfrm>
          <a:prstGeom prst="ellipse">
            <a:avLst/>
          </a:prstGeom>
          <a:noFill/>
          <a:ln w="12700" cmpd="sng">
            <a:solidFill>
              <a:schemeClr val="bg1"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6" name="组合 225"/>
          <p:cNvGrpSpPr/>
          <p:nvPr/>
        </p:nvGrpSpPr>
        <p:grpSpPr>
          <a:xfrm>
            <a:off x="2294118" y="2445489"/>
            <a:ext cx="409143" cy="409142"/>
            <a:chOff x="2814405" y="2119805"/>
            <a:chExt cx="409142" cy="409142"/>
          </a:xfrm>
        </p:grpSpPr>
        <p:sp>
          <p:nvSpPr>
            <p:cNvPr id="227" name="椭圆 226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2059169" y="2051789"/>
            <a:ext cx="409143" cy="409142"/>
            <a:chOff x="2814405" y="2119805"/>
            <a:chExt cx="409142" cy="409142"/>
          </a:xfrm>
        </p:grpSpPr>
        <p:sp>
          <p:nvSpPr>
            <p:cNvPr id="230" name="椭圆 229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1836918" y="1670789"/>
            <a:ext cx="409143" cy="409142"/>
            <a:chOff x="2814405" y="2119805"/>
            <a:chExt cx="409142" cy="409142"/>
          </a:xfrm>
        </p:grpSpPr>
        <p:sp>
          <p:nvSpPr>
            <p:cNvPr id="233" name="椭圆 232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 rot="3375645">
            <a:off x="2970992" y="2411943"/>
            <a:ext cx="409142" cy="409143"/>
            <a:chOff x="2814405" y="2119805"/>
            <a:chExt cx="409142" cy="409142"/>
          </a:xfrm>
        </p:grpSpPr>
        <p:sp>
          <p:nvSpPr>
            <p:cNvPr id="236" name="椭圆 235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8" name="组合 237"/>
          <p:cNvGrpSpPr/>
          <p:nvPr/>
        </p:nvGrpSpPr>
        <p:grpSpPr>
          <a:xfrm rot="3375645">
            <a:off x="3189318" y="2007423"/>
            <a:ext cx="409142" cy="409143"/>
            <a:chOff x="2814405" y="2119805"/>
            <a:chExt cx="409142" cy="409142"/>
          </a:xfrm>
        </p:grpSpPr>
        <p:sp>
          <p:nvSpPr>
            <p:cNvPr id="239" name="椭圆 23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1" name="组合 240"/>
          <p:cNvGrpSpPr/>
          <p:nvPr/>
        </p:nvGrpSpPr>
        <p:grpSpPr>
          <a:xfrm rot="3375645">
            <a:off x="3389849" y="1620518"/>
            <a:ext cx="409142" cy="409143"/>
            <a:chOff x="2814405" y="2119805"/>
            <a:chExt cx="409142" cy="409142"/>
          </a:xfrm>
        </p:grpSpPr>
        <p:sp>
          <p:nvSpPr>
            <p:cNvPr id="242" name="椭圆 241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4" name="组合 243"/>
          <p:cNvGrpSpPr/>
          <p:nvPr/>
        </p:nvGrpSpPr>
        <p:grpSpPr>
          <a:xfrm rot="3375645">
            <a:off x="3383900" y="3082980"/>
            <a:ext cx="409142" cy="409143"/>
            <a:chOff x="2814405" y="2119805"/>
            <a:chExt cx="409142" cy="409142"/>
          </a:xfrm>
        </p:grpSpPr>
        <p:sp>
          <p:nvSpPr>
            <p:cNvPr id="245" name="椭圆 24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7" name="组合 246"/>
          <p:cNvGrpSpPr/>
          <p:nvPr/>
        </p:nvGrpSpPr>
        <p:grpSpPr>
          <a:xfrm rot="3375645">
            <a:off x="3850625" y="3082978"/>
            <a:ext cx="409142" cy="409143"/>
            <a:chOff x="2814405" y="2119805"/>
            <a:chExt cx="409142" cy="409142"/>
          </a:xfrm>
        </p:grpSpPr>
        <p:sp>
          <p:nvSpPr>
            <p:cNvPr id="248" name="椭圆 24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0" name="组合 249"/>
          <p:cNvGrpSpPr/>
          <p:nvPr/>
        </p:nvGrpSpPr>
        <p:grpSpPr>
          <a:xfrm rot="3375645">
            <a:off x="4095558" y="3082979"/>
            <a:ext cx="409142" cy="409143"/>
            <a:chOff x="2814405" y="2119805"/>
            <a:chExt cx="409142" cy="409142"/>
          </a:xfrm>
        </p:grpSpPr>
        <p:sp>
          <p:nvSpPr>
            <p:cNvPr id="251" name="椭圆 250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3" name="组合 252"/>
          <p:cNvGrpSpPr/>
          <p:nvPr/>
        </p:nvGrpSpPr>
        <p:grpSpPr>
          <a:xfrm rot="3375645">
            <a:off x="3033857" y="3683055"/>
            <a:ext cx="409142" cy="409143"/>
            <a:chOff x="2814405" y="2119805"/>
            <a:chExt cx="409142" cy="409142"/>
          </a:xfrm>
        </p:grpSpPr>
        <p:sp>
          <p:nvSpPr>
            <p:cNvPr id="254" name="椭圆 253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6" name="组合 255"/>
          <p:cNvGrpSpPr/>
          <p:nvPr/>
        </p:nvGrpSpPr>
        <p:grpSpPr>
          <a:xfrm rot="3375645">
            <a:off x="3519632" y="4440290"/>
            <a:ext cx="409142" cy="409143"/>
            <a:chOff x="2814405" y="2119805"/>
            <a:chExt cx="409142" cy="409142"/>
          </a:xfrm>
        </p:grpSpPr>
        <p:sp>
          <p:nvSpPr>
            <p:cNvPr id="257" name="椭圆 256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9" name="组合 258"/>
          <p:cNvGrpSpPr/>
          <p:nvPr/>
        </p:nvGrpSpPr>
        <p:grpSpPr>
          <a:xfrm rot="3375645">
            <a:off x="3281506" y="4087864"/>
            <a:ext cx="409142" cy="409143"/>
            <a:chOff x="2814405" y="2119805"/>
            <a:chExt cx="409142" cy="409142"/>
          </a:xfrm>
        </p:grpSpPr>
        <p:sp>
          <p:nvSpPr>
            <p:cNvPr id="260" name="椭圆 259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2" name="组合 261"/>
          <p:cNvGrpSpPr/>
          <p:nvPr/>
        </p:nvGrpSpPr>
        <p:grpSpPr>
          <a:xfrm rot="3375645">
            <a:off x="2252808" y="3673526"/>
            <a:ext cx="409142" cy="409143"/>
            <a:chOff x="2814405" y="2119805"/>
            <a:chExt cx="409142" cy="409142"/>
          </a:xfrm>
        </p:grpSpPr>
        <p:sp>
          <p:nvSpPr>
            <p:cNvPr id="263" name="椭圆 262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 rot="3375645">
            <a:off x="1776557" y="4428383"/>
            <a:ext cx="409142" cy="409143"/>
            <a:chOff x="2814405" y="2119805"/>
            <a:chExt cx="409142" cy="409142"/>
          </a:xfrm>
        </p:grpSpPr>
        <p:sp>
          <p:nvSpPr>
            <p:cNvPr id="266" name="椭圆 265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8" name="组合 267"/>
          <p:cNvGrpSpPr/>
          <p:nvPr/>
        </p:nvGrpSpPr>
        <p:grpSpPr>
          <a:xfrm rot="3375645">
            <a:off x="2012301" y="4071196"/>
            <a:ext cx="409142" cy="409143"/>
            <a:chOff x="2814405" y="2119805"/>
            <a:chExt cx="409142" cy="409142"/>
          </a:xfrm>
        </p:grpSpPr>
        <p:sp>
          <p:nvSpPr>
            <p:cNvPr id="269" name="椭圆 26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1" name="组合 270"/>
          <p:cNvGrpSpPr/>
          <p:nvPr/>
        </p:nvGrpSpPr>
        <p:grpSpPr>
          <a:xfrm rot="3375645">
            <a:off x="1028052" y="3071863"/>
            <a:ext cx="409142" cy="409143"/>
            <a:chOff x="2814405" y="2119805"/>
            <a:chExt cx="409142" cy="409142"/>
          </a:xfrm>
        </p:grpSpPr>
        <p:sp>
          <p:nvSpPr>
            <p:cNvPr id="272" name="椭圆 271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4" name="组合 273"/>
          <p:cNvGrpSpPr/>
          <p:nvPr/>
        </p:nvGrpSpPr>
        <p:grpSpPr>
          <a:xfrm rot="3375645">
            <a:off x="1487633" y="3071863"/>
            <a:ext cx="409142" cy="409143"/>
            <a:chOff x="2814405" y="2119805"/>
            <a:chExt cx="409142" cy="409142"/>
          </a:xfrm>
        </p:grpSpPr>
        <p:sp>
          <p:nvSpPr>
            <p:cNvPr id="275" name="椭圆 27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7" name="组合 276"/>
          <p:cNvGrpSpPr/>
          <p:nvPr/>
        </p:nvGrpSpPr>
        <p:grpSpPr>
          <a:xfrm rot="3375645">
            <a:off x="1925782" y="3069480"/>
            <a:ext cx="409142" cy="409143"/>
            <a:chOff x="2814405" y="2119805"/>
            <a:chExt cx="409142" cy="409142"/>
          </a:xfrm>
        </p:grpSpPr>
        <p:sp>
          <p:nvSpPr>
            <p:cNvPr id="278" name="椭圆 27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44959" y="299740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grpSp>
        <p:nvGrpSpPr>
          <p:cNvPr id="473" name="组合 472"/>
          <p:cNvGrpSpPr/>
          <p:nvPr/>
        </p:nvGrpSpPr>
        <p:grpSpPr>
          <a:xfrm>
            <a:off x="5881525" y="1215742"/>
            <a:ext cx="944977" cy="944977"/>
            <a:chOff x="510973" y="-1257678"/>
            <a:chExt cx="944977" cy="944977"/>
          </a:xfrm>
        </p:grpSpPr>
        <p:sp>
          <p:nvSpPr>
            <p:cNvPr id="474" name="任意多边形 473"/>
            <p:cNvSpPr/>
            <p:nvPr/>
          </p:nvSpPr>
          <p:spPr>
            <a:xfrm rot="20047423">
              <a:off x="510973" y="-1257678"/>
              <a:ext cx="944977" cy="944977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椭圆 474"/>
            <p:cNvSpPr/>
            <p:nvPr/>
          </p:nvSpPr>
          <p:spPr>
            <a:xfrm>
              <a:off x="750460" y="-1005298"/>
              <a:ext cx="466004" cy="466004"/>
            </a:xfrm>
            <a:prstGeom prst="ellipse">
              <a:avLst/>
            </a:prstGeom>
            <a:noFill/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6" name="组合 475"/>
            <p:cNvGrpSpPr/>
            <p:nvPr/>
          </p:nvGrpSpPr>
          <p:grpSpPr>
            <a:xfrm>
              <a:off x="618888" y="-1136870"/>
              <a:ext cx="729148" cy="729148"/>
              <a:chOff x="813435" y="4187372"/>
              <a:chExt cx="1292678" cy="1292678"/>
            </a:xfrm>
            <a:noFill/>
          </p:grpSpPr>
          <p:sp>
            <p:nvSpPr>
              <p:cNvPr id="478" name="圆角矩形 477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9" name="圆角矩形 478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0" name="圆角矩形 479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1" name="圆角矩形 480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圆角矩形 481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圆角矩形 482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4" name="圆角矩形 483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5" name="圆角矩形 484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6" name="圆角矩形 485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圆角矩形 486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8" name="圆角矩形 487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圆角矩形 488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圆角矩形 489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1" name="圆角矩形 490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圆角矩形 491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3" name="圆角矩形 492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4" name="圆角矩形 493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5" name="圆角矩形 494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6" name="圆角矩形 495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圆角矩形 496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8" name="圆角矩形 497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圆角矩形 498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圆角矩形 499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圆角矩形 500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7" name="文本框 538"/>
            <p:cNvSpPr txBox="1"/>
            <p:nvPr/>
          </p:nvSpPr>
          <p:spPr>
            <a:xfrm>
              <a:off x="804617" y="-1092032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1</a:t>
              </a:r>
              <a:endParaRPr lang="zh-CN" altLang="en-US" sz="36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666" name="组合 665"/>
          <p:cNvGrpSpPr/>
          <p:nvPr/>
        </p:nvGrpSpPr>
        <p:grpSpPr>
          <a:xfrm>
            <a:off x="6042694" y="3036671"/>
            <a:ext cx="944977" cy="944977"/>
            <a:chOff x="510973" y="-1257678"/>
            <a:chExt cx="944977" cy="944977"/>
          </a:xfrm>
        </p:grpSpPr>
        <p:sp>
          <p:nvSpPr>
            <p:cNvPr id="667" name="任意多边形 666"/>
            <p:cNvSpPr/>
            <p:nvPr/>
          </p:nvSpPr>
          <p:spPr>
            <a:xfrm rot="20047423">
              <a:off x="510973" y="-1257678"/>
              <a:ext cx="944977" cy="944977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椭圆 667"/>
            <p:cNvSpPr/>
            <p:nvPr/>
          </p:nvSpPr>
          <p:spPr>
            <a:xfrm>
              <a:off x="750460" y="-1005298"/>
              <a:ext cx="466004" cy="466004"/>
            </a:xfrm>
            <a:prstGeom prst="ellipse">
              <a:avLst/>
            </a:prstGeom>
            <a:noFill/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9" name="组合 668"/>
            <p:cNvGrpSpPr/>
            <p:nvPr/>
          </p:nvGrpSpPr>
          <p:grpSpPr>
            <a:xfrm>
              <a:off x="618888" y="-1136870"/>
              <a:ext cx="729148" cy="729148"/>
              <a:chOff x="813435" y="4187372"/>
              <a:chExt cx="1292678" cy="1292678"/>
            </a:xfrm>
            <a:noFill/>
          </p:grpSpPr>
          <p:sp>
            <p:nvSpPr>
              <p:cNvPr id="671" name="圆角矩形 670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2" name="圆角矩形 671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3" name="圆角矩形 672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4" name="圆角矩形 673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圆角矩形 674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6" name="圆角矩形 675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7" name="圆角矩形 676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圆角矩形 677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9" name="圆角矩形 678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0" name="圆角矩形 679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圆角矩形 680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圆角矩形 681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圆角矩形 682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圆角矩形 683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圆角矩形 684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圆角矩形 685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圆角矩形 686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圆角矩形 687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圆角矩形 688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0" name="圆角矩形 689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圆角矩形 690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圆角矩形 691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圆角矩形 692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圆角矩形 693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0" name="文本框 538"/>
            <p:cNvSpPr txBox="1"/>
            <p:nvPr/>
          </p:nvSpPr>
          <p:spPr>
            <a:xfrm>
              <a:off x="804617" y="-1092032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2</a:t>
              </a:r>
              <a:endParaRPr lang="zh-CN" altLang="en-US" sz="36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695" name="组合 694"/>
          <p:cNvGrpSpPr/>
          <p:nvPr/>
        </p:nvGrpSpPr>
        <p:grpSpPr>
          <a:xfrm>
            <a:off x="5599780" y="4754954"/>
            <a:ext cx="944977" cy="944977"/>
            <a:chOff x="510973" y="-1257678"/>
            <a:chExt cx="944977" cy="944977"/>
          </a:xfrm>
        </p:grpSpPr>
        <p:sp>
          <p:nvSpPr>
            <p:cNvPr id="696" name="任意多边形 695"/>
            <p:cNvSpPr/>
            <p:nvPr/>
          </p:nvSpPr>
          <p:spPr>
            <a:xfrm rot="20047423">
              <a:off x="510973" y="-1257678"/>
              <a:ext cx="944977" cy="944977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7" name="椭圆 696"/>
            <p:cNvSpPr/>
            <p:nvPr/>
          </p:nvSpPr>
          <p:spPr>
            <a:xfrm>
              <a:off x="750460" y="-1005298"/>
              <a:ext cx="466004" cy="466004"/>
            </a:xfrm>
            <a:prstGeom prst="ellipse">
              <a:avLst/>
            </a:prstGeom>
            <a:noFill/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8" name="组合 697"/>
            <p:cNvGrpSpPr/>
            <p:nvPr/>
          </p:nvGrpSpPr>
          <p:grpSpPr>
            <a:xfrm>
              <a:off x="618888" y="-1136870"/>
              <a:ext cx="729148" cy="729148"/>
              <a:chOff x="813435" y="4187372"/>
              <a:chExt cx="1292678" cy="1292678"/>
            </a:xfrm>
            <a:noFill/>
          </p:grpSpPr>
          <p:sp>
            <p:nvSpPr>
              <p:cNvPr id="700" name="圆角矩形 699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圆角矩形 700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圆角矩形 701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圆角矩形 702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圆角矩形 703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圆角矩形 704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圆角矩形 705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圆角矩形 706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圆角矩形 707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圆角矩形 708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0" name="圆角矩形 709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圆角矩形 710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" name="圆角矩形 711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圆角矩形 712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圆角矩形 713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圆角矩形 714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6" name="圆角矩形 715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7" name="圆角矩形 716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8" name="圆角矩形 717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9" name="圆角矩形 718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0" name="圆角矩形 719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1" name="圆角矩形 720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2" name="圆角矩形 721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3" name="圆角矩形 722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9" name="文本框 538"/>
            <p:cNvSpPr txBox="1"/>
            <p:nvPr/>
          </p:nvSpPr>
          <p:spPr>
            <a:xfrm>
              <a:off x="804617" y="-1092032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3</a:t>
              </a:r>
              <a:endParaRPr lang="zh-CN" altLang="en-US" sz="36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sp>
        <p:nvSpPr>
          <p:cNvPr id="743" name="文本框 401"/>
          <p:cNvSpPr txBox="1"/>
          <p:nvPr/>
        </p:nvSpPr>
        <p:spPr>
          <a:xfrm>
            <a:off x="8530439" y="1301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项</a:t>
            </a:r>
            <a:r>
              <a:rPr lang="zh-CN" altLang="en-US" sz="32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目简介</a:t>
            </a:r>
            <a:endParaRPr lang="zh-CN" altLang="en-US" sz="32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744" name="燕尾形 743"/>
          <p:cNvSpPr/>
          <p:nvPr/>
        </p:nvSpPr>
        <p:spPr>
          <a:xfrm>
            <a:off x="6968983" y="1426391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45" name="燕尾形 744"/>
          <p:cNvSpPr/>
          <p:nvPr/>
        </p:nvSpPr>
        <p:spPr>
          <a:xfrm>
            <a:off x="7214871" y="1411534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46" name="燕尾形 745"/>
          <p:cNvSpPr/>
          <p:nvPr/>
        </p:nvSpPr>
        <p:spPr>
          <a:xfrm>
            <a:off x="7693964" y="1426391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47" name="燕尾形 746"/>
          <p:cNvSpPr/>
          <p:nvPr/>
        </p:nvSpPr>
        <p:spPr>
          <a:xfrm>
            <a:off x="7443299" y="1428920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48" name="燕尾形 747"/>
          <p:cNvSpPr/>
          <p:nvPr/>
        </p:nvSpPr>
        <p:spPr>
          <a:xfrm>
            <a:off x="7939853" y="1411534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55" name="文本框 401"/>
          <p:cNvSpPr txBox="1"/>
          <p:nvPr/>
        </p:nvSpPr>
        <p:spPr>
          <a:xfrm>
            <a:off x="8679709" y="322049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可行性分析</a:t>
            </a:r>
            <a:endParaRPr lang="zh-CN" altLang="en-US" sz="32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756" name="燕尾形 755"/>
          <p:cNvSpPr/>
          <p:nvPr/>
        </p:nvSpPr>
        <p:spPr>
          <a:xfrm>
            <a:off x="7118252" y="3344962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57" name="燕尾形 756"/>
          <p:cNvSpPr/>
          <p:nvPr/>
        </p:nvSpPr>
        <p:spPr>
          <a:xfrm>
            <a:off x="7364140" y="3330105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58" name="燕尾形 757"/>
          <p:cNvSpPr/>
          <p:nvPr/>
        </p:nvSpPr>
        <p:spPr>
          <a:xfrm>
            <a:off x="7843235" y="3344962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59" name="燕尾形 758"/>
          <p:cNvSpPr/>
          <p:nvPr/>
        </p:nvSpPr>
        <p:spPr>
          <a:xfrm>
            <a:off x="7592569" y="3347491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60" name="燕尾形 759"/>
          <p:cNvSpPr/>
          <p:nvPr/>
        </p:nvSpPr>
        <p:spPr>
          <a:xfrm>
            <a:off x="8089123" y="3330105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61" name="文本框 401"/>
          <p:cNvSpPr txBox="1"/>
          <p:nvPr/>
        </p:nvSpPr>
        <p:spPr>
          <a:xfrm>
            <a:off x="8330061" y="504688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总结</a:t>
            </a:r>
            <a:endParaRPr lang="zh-CN" altLang="en-US" sz="32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762" name="燕尾形 761"/>
          <p:cNvSpPr/>
          <p:nvPr/>
        </p:nvSpPr>
        <p:spPr>
          <a:xfrm>
            <a:off x="6768605" y="5171350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63" name="燕尾形 762"/>
          <p:cNvSpPr/>
          <p:nvPr/>
        </p:nvSpPr>
        <p:spPr>
          <a:xfrm>
            <a:off x="7014493" y="5156493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64" name="燕尾形 763"/>
          <p:cNvSpPr/>
          <p:nvPr/>
        </p:nvSpPr>
        <p:spPr>
          <a:xfrm>
            <a:off x="7493587" y="5171350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65" name="燕尾形 764"/>
          <p:cNvSpPr/>
          <p:nvPr/>
        </p:nvSpPr>
        <p:spPr>
          <a:xfrm>
            <a:off x="7242923" y="5173879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66" name="燕尾形 765"/>
          <p:cNvSpPr/>
          <p:nvPr/>
        </p:nvSpPr>
        <p:spPr>
          <a:xfrm>
            <a:off x="7739476" y="5156493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2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8711 0.25024 L -3.75E-6 -4.81481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-1252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004 -0.02037 L 5E-6 -4.07407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13" y="101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7005 -0.26243 L 4.16667E-7 2.71676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3" y="1311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43" dur="7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51" dur="7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28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4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4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8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8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8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2" fill="hold" grpId="0" nodeType="withEffect">
                                  <p:stCondLst>
                                    <p:cond delay="3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4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4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8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8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8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8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2" fill="hold" grpId="0" nodeType="withEffect">
                                  <p:stCondLst>
                                    <p:cond delay="44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4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4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3" grpId="0" animBg="1"/>
      <p:bldP spid="184" grpId="0" animBg="1"/>
      <p:bldP spid="186" grpId="0" animBg="1"/>
      <p:bldP spid="186" grpId="1" animBg="1"/>
      <p:bldP spid="224" grpId="0" animBg="1"/>
      <p:bldP spid="225" grpId="0" animBg="1"/>
      <p:bldP spid="225" grpId="1" animBg="1"/>
      <p:bldP spid="3" grpId="0"/>
      <p:bldP spid="743" grpId="0"/>
      <p:bldP spid="744" grpId="0" animBg="1"/>
      <p:bldP spid="745" grpId="0" animBg="1"/>
      <p:bldP spid="746" grpId="0" animBg="1"/>
      <p:bldP spid="747" grpId="0" animBg="1"/>
      <p:bldP spid="748" grpId="0" animBg="1"/>
      <p:bldP spid="755" grpId="0"/>
      <p:bldP spid="756" grpId="0" animBg="1"/>
      <p:bldP spid="757" grpId="0" animBg="1"/>
      <p:bldP spid="758" grpId="0" animBg="1"/>
      <p:bldP spid="759" grpId="0" animBg="1"/>
      <p:bldP spid="760" grpId="0" animBg="1"/>
      <p:bldP spid="761" grpId="0"/>
      <p:bldP spid="762" grpId="0" animBg="1"/>
      <p:bldP spid="763" grpId="0" animBg="1"/>
      <p:bldP spid="764" grpId="0" animBg="1"/>
      <p:bldP spid="765" grpId="0" animBg="1"/>
      <p:bldP spid="7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08573" y="752162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占位符 118"/>
          <p:cNvSpPr txBox="1">
            <a:spLocks/>
          </p:cNvSpPr>
          <p:nvPr/>
        </p:nvSpPr>
        <p:spPr>
          <a:xfrm>
            <a:off x="791111" y="349359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可行性分析</a:t>
            </a:r>
            <a:endParaRPr lang="zh-CN" altLang="en-US" sz="2400" dirty="0"/>
          </a:p>
        </p:txBody>
      </p:sp>
      <p:grpSp>
        <p:nvGrpSpPr>
          <p:cNvPr id="180" name="组合 179"/>
          <p:cNvGrpSpPr/>
          <p:nvPr/>
        </p:nvGrpSpPr>
        <p:grpSpPr>
          <a:xfrm flipV="1">
            <a:off x="295541" y="290511"/>
            <a:ext cx="537243" cy="537243"/>
            <a:chOff x="7758139" y="2808362"/>
            <a:chExt cx="1285965" cy="1285965"/>
          </a:xfrm>
        </p:grpSpPr>
        <p:sp>
          <p:nvSpPr>
            <p:cNvPr id="181" name="任意多边形 180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3" name="组合 182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84" name="圆角矩形 183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圆角矩形 184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圆角矩形 185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圆角矩形 186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圆角矩形 187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圆角矩形 188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圆角矩形 189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圆角矩形 190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圆角矩形 191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圆角矩形 192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圆角矩形 193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圆角矩形 194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圆角矩形 195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圆角矩形 196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圆角矩形 197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圆角矩形 198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圆角矩形 199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圆角矩形 200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圆角矩形 201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圆角矩形 202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圆角矩形 203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圆角矩形 204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圆角矩形 205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圆角矩形 206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8" name="文本框 207"/>
          <p:cNvSpPr txBox="1"/>
          <p:nvPr/>
        </p:nvSpPr>
        <p:spPr>
          <a:xfrm>
            <a:off x="2906899" y="1031790"/>
            <a:ext cx="6090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具体例子：给定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 x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，求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 x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93" y="1740898"/>
            <a:ext cx="9245510" cy="474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2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08573" y="752162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占位符 118"/>
          <p:cNvSpPr txBox="1">
            <a:spLocks/>
          </p:cNvSpPr>
          <p:nvPr/>
        </p:nvSpPr>
        <p:spPr>
          <a:xfrm>
            <a:off x="791111" y="349359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可行性分析</a:t>
            </a:r>
            <a:endParaRPr lang="zh-CN" altLang="en-US" sz="2400" dirty="0"/>
          </a:p>
        </p:txBody>
      </p:sp>
      <p:grpSp>
        <p:nvGrpSpPr>
          <p:cNvPr id="180" name="组合 179"/>
          <p:cNvGrpSpPr/>
          <p:nvPr/>
        </p:nvGrpSpPr>
        <p:grpSpPr>
          <a:xfrm flipV="1">
            <a:off x="295541" y="290511"/>
            <a:ext cx="537243" cy="537243"/>
            <a:chOff x="7758139" y="2808362"/>
            <a:chExt cx="1285965" cy="1285965"/>
          </a:xfrm>
        </p:grpSpPr>
        <p:sp>
          <p:nvSpPr>
            <p:cNvPr id="181" name="任意多边形 180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3" name="组合 182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84" name="圆角矩形 183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圆角矩形 184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圆角矩形 185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圆角矩形 186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圆角矩形 187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圆角矩形 188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圆角矩形 189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圆角矩形 190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圆角矩形 191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圆角矩形 192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圆角矩形 193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圆角矩形 194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圆角矩形 195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圆角矩形 196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圆角矩形 197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圆角矩形 198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圆角矩形 199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圆角矩形 200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圆角矩形 201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圆角矩形 202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圆角矩形 203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圆角矩形 204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圆角矩形 205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圆角矩形 206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8" name="文本框 207"/>
          <p:cNvSpPr txBox="1"/>
          <p:nvPr/>
        </p:nvSpPr>
        <p:spPr>
          <a:xfrm>
            <a:off x="4605072" y="954143"/>
            <a:ext cx="259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一段时间后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95" y="1669545"/>
            <a:ext cx="9222673" cy="473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3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08573" y="752162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占位符 118"/>
          <p:cNvSpPr txBox="1">
            <a:spLocks/>
          </p:cNvSpPr>
          <p:nvPr/>
        </p:nvSpPr>
        <p:spPr>
          <a:xfrm>
            <a:off x="791111" y="349359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可行性分析</a:t>
            </a:r>
            <a:endParaRPr lang="zh-CN" altLang="en-US" sz="2400" dirty="0"/>
          </a:p>
        </p:txBody>
      </p:sp>
      <p:grpSp>
        <p:nvGrpSpPr>
          <p:cNvPr id="180" name="组合 179"/>
          <p:cNvGrpSpPr/>
          <p:nvPr/>
        </p:nvGrpSpPr>
        <p:grpSpPr>
          <a:xfrm flipV="1">
            <a:off x="295541" y="290511"/>
            <a:ext cx="537243" cy="537243"/>
            <a:chOff x="7758139" y="2808362"/>
            <a:chExt cx="1285965" cy="1285965"/>
          </a:xfrm>
        </p:grpSpPr>
        <p:sp>
          <p:nvSpPr>
            <p:cNvPr id="181" name="任意多边形 180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3" name="组合 182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84" name="圆角矩形 183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圆角矩形 184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圆角矩形 185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圆角矩形 186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圆角矩形 187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圆角矩形 188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圆角矩形 189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圆角矩形 190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圆角矩形 191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圆角矩形 192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圆角矩形 193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圆角矩形 194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圆角矩形 195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圆角矩形 196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圆角矩形 197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圆角矩形 198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圆角矩形 199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圆角矩形 200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圆角矩形 201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圆角矩形 202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圆角矩形 203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圆角矩形 204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圆角矩形 205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圆角矩形 206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8" name="文本框 207"/>
          <p:cNvSpPr txBox="1"/>
          <p:nvPr/>
        </p:nvSpPr>
        <p:spPr>
          <a:xfrm>
            <a:off x="1491916" y="2062342"/>
            <a:ext cx="8935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网络，我们可以通过先前用户所取的文件信息，来分析预测用户下一步要取的文件信息，从而进行文件预取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76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2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08573" y="752162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占位符 118"/>
          <p:cNvSpPr txBox="1">
            <a:spLocks/>
          </p:cNvSpPr>
          <p:nvPr/>
        </p:nvSpPr>
        <p:spPr>
          <a:xfrm>
            <a:off x="791111" y="349359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可行性分析</a:t>
            </a:r>
            <a:endParaRPr lang="zh-CN" altLang="en-US" sz="2400" dirty="0"/>
          </a:p>
        </p:txBody>
      </p:sp>
      <p:grpSp>
        <p:nvGrpSpPr>
          <p:cNvPr id="180" name="组合 179"/>
          <p:cNvGrpSpPr/>
          <p:nvPr/>
        </p:nvGrpSpPr>
        <p:grpSpPr>
          <a:xfrm flipV="1">
            <a:off x="295541" y="290511"/>
            <a:ext cx="537243" cy="537243"/>
            <a:chOff x="7758139" y="2808362"/>
            <a:chExt cx="1285965" cy="1285965"/>
          </a:xfrm>
        </p:grpSpPr>
        <p:sp>
          <p:nvSpPr>
            <p:cNvPr id="181" name="任意多边形 180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3" name="组合 182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84" name="圆角矩形 183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圆角矩形 184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圆角矩形 185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圆角矩形 186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圆角矩形 187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圆角矩形 188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圆角矩形 189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圆角矩形 190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圆角矩形 191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圆角矩形 192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圆角矩形 193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圆角矩形 194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圆角矩形 195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圆角矩形 196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圆角矩形 197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圆角矩形 198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圆角矩形 199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圆角矩形 200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圆角矩形 201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圆角矩形 202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圆角矩形 203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圆角矩形 204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圆角矩形 205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圆角矩形 206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829" y="1824116"/>
            <a:ext cx="9122606" cy="4285982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2815468" y="918056"/>
            <a:ext cx="6514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相关工作：</a:t>
            </a:r>
            <a:r>
              <a:rPr lang="en-US" altLang="zh-CN" sz="4400" dirty="0" smtClean="0">
                <a:solidFill>
                  <a:schemeClr val="bg1"/>
                </a:solidFill>
              </a:rPr>
              <a:t>LSTM</a:t>
            </a:r>
            <a:r>
              <a:rPr lang="zh-CN" altLang="en-US" sz="4400" dirty="0" smtClean="0">
                <a:solidFill>
                  <a:schemeClr val="bg1"/>
                </a:solidFill>
              </a:rPr>
              <a:t>内存预取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39" y="2917401"/>
            <a:ext cx="2247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9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08573" y="752162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占位符 118"/>
          <p:cNvSpPr txBox="1">
            <a:spLocks/>
          </p:cNvSpPr>
          <p:nvPr/>
        </p:nvSpPr>
        <p:spPr>
          <a:xfrm>
            <a:off x="791111" y="349359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可行性分析</a:t>
            </a:r>
            <a:endParaRPr lang="zh-CN" altLang="en-US" sz="2400" dirty="0"/>
          </a:p>
        </p:txBody>
      </p:sp>
      <p:grpSp>
        <p:nvGrpSpPr>
          <p:cNvPr id="180" name="组合 179"/>
          <p:cNvGrpSpPr/>
          <p:nvPr/>
        </p:nvGrpSpPr>
        <p:grpSpPr>
          <a:xfrm flipV="1">
            <a:off x="295541" y="290511"/>
            <a:ext cx="537243" cy="537243"/>
            <a:chOff x="7758139" y="2808362"/>
            <a:chExt cx="1285965" cy="1285965"/>
          </a:xfrm>
        </p:grpSpPr>
        <p:sp>
          <p:nvSpPr>
            <p:cNvPr id="181" name="任意多边形 180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3" name="组合 182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84" name="圆角矩形 183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圆角矩形 184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圆角矩形 185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圆角矩形 186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圆角矩形 187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圆角矩形 188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圆角矩形 189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圆角矩形 190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圆角矩形 191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圆角矩形 192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圆角矩形 193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圆角矩形 194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圆角矩形 195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圆角矩形 196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圆角矩形 197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圆角矩形 198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圆角矩形 199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圆角矩形 200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圆角矩形 201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圆角矩形 202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圆角矩形 203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圆角矩形 204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圆角矩形 205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圆角矩形 206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文本框 33"/>
          <p:cNvSpPr txBox="1"/>
          <p:nvPr/>
        </p:nvSpPr>
        <p:spPr>
          <a:xfrm>
            <a:off x="2919970" y="972475"/>
            <a:ext cx="6514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相关工作：</a:t>
            </a:r>
            <a:r>
              <a:rPr lang="en-US" altLang="zh-CN" sz="4400" dirty="0" smtClean="0">
                <a:solidFill>
                  <a:schemeClr val="bg1"/>
                </a:solidFill>
              </a:rPr>
              <a:t>LSTM</a:t>
            </a:r>
            <a:r>
              <a:rPr lang="zh-CN" altLang="en-US" sz="4400" dirty="0" smtClean="0">
                <a:solidFill>
                  <a:schemeClr val="bg1"/>
                </a:solidFill>
              </a:rPr>
              <a:t>内存预取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139" y="1925385"/>
            <a:ext cx="9556568" cy="4415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36" y="2837633"/>
            <a:ext cx="22479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1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08573" y="752162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占位符 118"/>
          <p:cNvSpPr txBox="1">
            <a:spLocks/>
          </p:cNvSpPr>
          <p:nvPr/>
        </p:nvSpPr>
        <p:spPr>
          <a:xfrm>
            <a:off x="791111" y="349359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可行性分析</a:t>
            </a:r>
            <a:endParaRPr lang="zh-CN" altLang="en-US" sz="2400" dirty="0"/>
          </a:p>
        </p:txBody>
      </p:sp>
      <p:grpSp>
        <p:nvGrpSpPr>
          <p:cNvPr id="180" name="组合 179"/>
          <p:cNvGrpSpPr/>
          <p:nvPr/>
        </p:nvGrpSpPr>
        <p:grpSpPr>
          <a:xfrm flipV="1">
            <a:off x="295541" y="290511"/>
            <a:ext cx="537243" cy="537243"/>
            <a:chOff x="7758139" y="2808362"/>
            <a:chExt cx="1285965" cy="1285965"/>
          </a:xfrm>
        </p:grpSpPr>
        <p:sp>
          <p:nvSpPr>
            <p:cNvPr id="181" name="任意多边形 180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3" name="组合 182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84" name="圆角矩形 183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圆角矩形 184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圆角矩形 185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圆角矩形 186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圆角矩形 187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圆角矩形 188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圆角矩形 189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圆角矩形 190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圆角矩形 191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圆角矩形 192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圆角矩形 193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圆角矩形 194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圆角矩形 195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圆角矩形 196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圆角矩形 197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圆角矩形 198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圆角矩形 199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圆角矩形 200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圆角矩形 201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圆角矩形 202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圆角矩形 203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圆角矩形 204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圆角矩形 205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圆角矩形 206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8" name="文本框 207"/>
          <p:cNvSpPr txBox="1"/>
          <p:nvPr/>
        </p:nvSpPr>
        <p:spPr>
          <a:xfrm>
            <a:off x="1491916" y="2062342"/>
            <a:ext cx="89354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组项目的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核心在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于预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测，因而我们希望我们的策略能够适应不同的文件系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统。为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了达到这个目的，我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们将进行阶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段分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部，包括本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地模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拟阶段和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用阶段。同时进行模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块分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部（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阶段使用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），包括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块和预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4612793" y="98699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计划安排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8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20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矩形 413"/>
          <p:cNvSpPr/>
          <p:nvPr/>
        </p:nvSpPr>
        <p:spPr>
          <a:xfrm>
            <a:off x="-72716" y="3415513"/>
            <a:ext cx="12328323" cy="57738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/>
          <p:cNvSpPr/>
          <p:nvPr/>
        </p:nvSpPr>
        <p:spPr>
          <a:xfrm>
            <a:off x="8040" y="3400312"/>
            <a:ext cx="12252123" cy="57381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菱形 415"/>
          <p:cNvSpPr/>
          <p:nvPr/>
        </p:nvSpPr>
        <p:spPr>
          <a:xfrm>
            <a:off x="3751309" y="3051264"/>
            <a:ext cx="4575379" cy="845412"/>
          </a:xfrm>
          <a:prstGeom prst="diamond">
            <a:avLst/>
          </a:prstGeom>
          <a:solidFill>
            <a:srgbClr val="FFFFFF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34" name="任意多边形 433"/>
          <p:cNvSpPr/>
          <p:nvPr userDrawn="1"/>
        </p:nvSpPr>
        <p:spPr>
          <a:xfrm>
            <a:off x="11844789" y="2950959"/>
            <a:ext cx="482113" cy="140616"/>
          </a:xfrm>
          <a:custGeom>
            <a:avLst/>
            <a:gdLst>
              <a:gd name="connsiteX0" fmla="*/ 0 w 609600"/>
              <a:gd name="connsiteY0" fmla="*/ 0 h 177800"/>
              <a:gd name="connsiteX1" fmla="*/ 609600 w 609600"/>
              <a:gd name="connsiteY1" fmla="*/ 0 h 177800"/>
              <a:gd name="connsiteX2" fmla="*/ 609600 w 609600"/>
              <a:gd name="connsiteY2" fmla="*/ 139246 h 177800"/>
              <a:gd name="connsiteX3" fmla="*/ 497568 w 609600"/>
              <a:gd name="connsiteY3" fmla="*/ 139246 h 177800"/>
              <a:gd name="connsiteX4" fmla="*/ 497568 w 609600"/>
              <a:gd name="connsiteY4" fmla="*/ 177800 h 177800"/>
              <a:gd name="connsiteX5" fmla="*/ 0 w 609600"/>
              <a:gd name="connsiteY5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" h="177800">
                <a:moveTo>
                  <a:pt x="0" y="0"/>
                </a:moveTo>
                <a:lnTo>
                  <a:pt x="609600" y="0"/>
                </a:lnTo>
                <a:lnTo>
                  <a:pt x="609600" y="139246"/>
                </a:lnTo>
                <a:lnTo>
                  <a:pt x="497568" y="139246"/>
                </a:lnTo>
                <a:lnTo>
                  <a:pt x="497568" y="177800"/>
                </a:lnTo>
                <a:lnTo>
                  <a:pt x="0" y="177800"/>
                </a:lnTo>
                <a:close/>
              </a:path>
            </a:pathLst>
          </a:cu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017025" y="2970707"/>
            <a:ext cx="4943563" cy="947351"/>
            <a:chOff x="7743390" y="4942798"/>
            <a:chExt cx="4943562" cy="947351"/>
          </a:xfrm>
        </p:grpSpPr>
        <p:grpSp>
          <p:nvGrpSpPr>
            <p:cNvPr id="58" name="组合 57"/>
            <p:cNvGrpSpPr/>
            <p:nvPr/>
          </p:nvGrpSpPr>
          <p:grpSpPr>
            <a:xfrm>
              <a:off x="7743390" y="4942798"/>
              <a:ext cx="4943562" cy="947351"/>
              <a:chOff x="7347008" y="2985732"/>
              <a:chExt cx="4943562" cy="947351"/>
            </a:xfrm>
          </p:grpSpPr>
          <p:sp>
            <p:nvSpPr>
              <p:cNvPr id="59" name="矩形 58"/>
              <p:cNvSpPr/>
              <p:nvPr userDrawn="1"/>
            </p:nvSpPr>
            <p:spPr>
              <a:xfrm>
                <a:off x="7347008" y="2985732"/>
                <a:ext cx="4943562" cy="76200"/>
              </a:xfrm>
              <a:prstGeom prst="rect">
                <a:avLst/>
              </a:prstGeom>
              <a:solidFill>
                <a:srgbClr val="FFFFFF">
                  <a:alpha val="5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 userDrawn="1"/>
            </p:nvSpPr>
            <p:spPr>
              <a:xfrm>
                <a:off x="7347008" y="3856883"/>
                <a:ext cx="4943562" cy="76200"/>
              </a:xfrm>
              <a:prstGeom prst="rect">
                <a:avLst/>
              </a:prstGeom>
              <a:solidFill>
                <a:srgbClr val="FFFFFF">
                  <a:alpha val="5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" name="直接连接符 60"/>
              <p:cNvCxnSpPr/>
              <p:nvPr userDrawn="1"/>
            </p:nvCxnSpPr>
            <p:spPr>
              <a:xfrm>
                <a:off x="7347008" y="3117722"/>
                <a:ext cx="4943562" cy="0"/>
              </a:xfrm>
              <a:prstGeom prst="line">
                <a:avLst/>
              </a:prstGeom>
              <a:ln w="38100">
                <a:solidFill>
                  <a:srgbClr val="A199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 userDrawn="1"/>
            </p:nvCxnSpPr>
            <p:spPr>
              <a:xfrm>
                <a:off x="7347008" y="3791165"/>
                <a:ext cx="4943562" cy="0"/>
              </a:xfrm>
              <a:prstGeom prst="line">
                <a:avLst/>
              </a:prstGeom>
              <a:ln w="38100">
                <a:solidFill>
                  <a:srgbClr val="A199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本占位符 118"/>
            <p:cNvSpPr txBox="1">
              <a:spLocks/>
            </p:cNvSpPr>
            <p:nvPr/>
          </p:nvSpPr>
          <p:spPr>
            <a:xfrm>
              <a:off x="8040613" y="5160997"/>
              <a:ext cx="3804175" cy="4869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32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/>
                <a:t>总结</a:t>
              </a:r>
              <a:endParaRPr lang="zh-CN" altLang="en-US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989831" y="2256040"/>
            <a:ext cx="2288540" cy="2288540"/>
            <a:chOff x="7758139" y="2808362"/>
            <a:chExt cx="1285965" cy="1285965"/>
          </a:xfrm>
        </p:grpSpPr>
        <p:sp>
          <p:nvSpPr>
            <p:cNvPr id="431" name="任意多边形 430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6" name="组合 435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443" name="圆角矩形 442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圆角矩形 443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圆角矩形 444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圆角矩形 445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圆角矩形 446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圆角矩形 447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圆角矩形 448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圆角矩形 449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圆角矩形 450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圆角矩形 451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3" name="圆角矩形 452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4" name="圆角矩形 453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圆角矩形 454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圆角矩形 455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圆角矩形 456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圆角矩形 457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圆角矩形 458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圆角矩形 459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圆角矩形 460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圆角矩形 461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圆角矩形 462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圆角矩形 463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圆角矩形 464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圆角矩形 465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8" name="文本框 145"/>
            <p:cNvSpPr txBox="1"/>
            <p:nvPr userDrawn="1"/>
          </p:nvSpPr>
          <p:spPr>
            <a:xfrm>
              <a:off x="8206904" y="3060053"/>
              <a:ext cx="420831" cy="81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3</a:t>
              </a:r>
              <a:endParaRPr lang="zh-CN" altLang="en-US" sz="199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50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5604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0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549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47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5E-6 -1.15607E-7 L -0.22383 0.00046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16315E-6 -3.33333E-6 L -0.2178 -3.33333E-6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animBg="1"/>
      <p:bldP spid="414" grpId="1" animBg="1"/>
      <p:bldP spid="415" grpId="0" animBg="1"/>
      <p:bldP spid="415" grpId="1" animBg="1"/>
      <p:bldP spid="416" grpId="0" animBg="1"/>
      <p:bldP spid="41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直接连接符 125"/>
          <p:cNvCxnSpPr/>
          <p:nvPr/>
        </p:nvCxnSpPr>
        <p:spPr>
          <a:xfrm>
            <a:off x="908573" y="882788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占位符 118"/>
          <p:cNvSpPr txBox="1">
            <a:spLocks/>
          </p:cNvSpPr>
          <p:nvPr/>
        </p:nvSpPr>
        <p:spPr>
          <a:xfrm>
            <a:off x="791111" y="479985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总结</a:t>
            </a:r>
            <a:endParaRPr lang="zh-CN" altLang="en-US" sz="2400" dirty="0"/>
          </a:p>
        </p:txBody>
      </p:sp>
      <p:grpSp>
        <p:nvGrpSpPr>
          <p:cNvPr id="128" name="组合 127"/>
          <p:cNvGrpSpPr/>
          <p:nvPr/>
        </p:nvGrpSpPr>
        <p:grpSpPr>
          <a:xfrm flipV="1">
            <a:off x="295541" y="421137"/>
            <a:ext cx="537243" cy="537243"/>
            <a:chOff x="7758139" y="2808362"/>
            <a:chExt cx="1285965" cy="1285965"/>
          </a:xfrm>
        </p:grpSpPr>
        <p:sp>
          <p:nvSpPr>
            <p:cNvPr id="129" name="任意多边形 128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1" name="组合 130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32" name="圆角矩形 131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圆角矩形 138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圆角矩形 140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圆角矩形 144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圆角矩形 145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圆角矩形 146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圆角矩形 147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圆角矩形 148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圆角矩形 149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圆角矩形 150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圆角矩形 151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圆角矩形 152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圆角矩形 153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圆角矩形 154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6" name="文本框 155"/>
          <p:cNvSpPr txBox="1"/>
          <p:nvPr/>
        </p:nvSpPr>
        <p:spPr>
          <a:xfrm>
            <a:off x="4844716" y="104868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项目意义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491916" y="2062342"/>
            <a:ext cx="89354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大多数论文中对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中海量小文件存取的优化是基于合并和调度算法，本组将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神经网络与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相结合，提供了预测用户行为的手段，能从本质上为解决小文件存取问题做出一些贡献，也有一定创新性。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8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直接连接符 215"/>
          <p:cNvCxnSpPr/>
          <p:nvPr/>
        </p:nvCxnSpPr>
        <p:spPr>
          <a:xfrm>
            <a:off x="908573" y="737648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占位符 118"/>
          <p:cNvSpPr txBox="1">
            <a:spLocks/>
          </p:cNvSpPr>
          <p:nvPr/>
        </p:nvSpPr>
        <p:spPr>
          <a:xfrm>
            <a:off x="791111" y="334845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总结</a:t>
            </a:r>
            <a:endParaRPr lang="zh-CN" altLang="en-US" sz="2400" dirty="0"/>
          </a:p>
        </p:txBody>
      </p:sp>
      <p:grpSp>
        <p:nvGrpSpPr>
          <p:cNvPr id="250" name="组合 249"/>
          <p:cNvGrpSpPr/>
          <p:nvPr/>
        </p:nvGrpSpPr>
        <p:grpSpPr>
          <a:xfrm flipV="1">
            <a:off x="295541" y="275997"/>
            <a:ext cx="537243" cy="537243"/>
            <a:chOff x="7758139" y="2808362"/>
            <a:chExt cx="1285965" cy="1285965"/>
          </a:xfrm>
        </p:grpSpPr>
        <p:sp>
          <p:nvSpPr>
            <p:cNvPr id="251" name="任意多边形 250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3" name="组合 252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273" name="圆角矩形 272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圆角矩形 273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圆角矩形 276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圆角矩形 277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圆角矩形 282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圆角矩形 283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圆角矩形 284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圆角矩形 285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圆角矩形 286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圆角矩形 287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圆角矩形 288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圆角矩形 289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圆角矩形 290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圆角矩形 291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圆角矩形 292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圆角矩形 293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圆角矩形 294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圆角矩形 295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圆角矩形 296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圆角矩形 297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圆角矩形 298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圆角矩形 299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圆角矩形 300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圆角矩形 301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文本框 34"/>
          <p:cNvSpPr txBox="1"/>
          <p:nvPr/>
        </p:nvSpPr>
        <p:spPr>
          <a:xfrm>
            <a:off x="1491916" y="2062342"/>
            <a:ext cx="8935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用神经网络必然会增加时间的开销，这也是我们所担心的一个问题， 但是考虑到目前已经有相关的神经网络加速手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段（如基于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的神经网络加速器），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我们只做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一个开端性的工作即可。</a:t>
            </a:r>
          </a:p>
        </p:txBody>
      </p:sp>
    </p:spTree>
    <p:extLst>
      <p:ext uri="{BB962C8B-B14F-4D97-AF65-F5344CB8AC3E}">
        <p14:creationId xmlns:p14="http://schemas.microsoft.com/office/powerpoint/2010/main" val="249948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17"/>
          <p:cNvSpPr txBox="1"/>
          <p:nvPr/>
        </p:nvSpPr>
        <p:spPr>
          <a:xfrm>
            <a:off x="5865288" y="2968759"/>
            <a:ext cx="4798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>
                    <a:lumMod val="95000"/>
                  </a:schemeClr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谢谢大家</a:t>
            </a:r>
            <a:endParaRPr lang="zh-CN" altLang="en-US" sz="5400" dirty="0">
              <a:solidFill>
                <a:schemeClr val="bg1">
                  <a:lumMod val="95000"/>
                </a:schemeClr>
              </a:solidFill>
              <a:effectLst>
                <a:outerShdw blurRad="266700" algn="tl" rotWithShape="0">
                  <a:schemeClr val="tx2">
                    <a:lumMod val="40000"/>
                    <a:lumOff val="60000"/>
                    <a:alpha val="55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同心圆 58"/>
          <p:cNvSpPr/>
          <p:nvPr/>
        </p:nvSpPr>
        <p:spPr>
          <a:xfrm>
            <a:off x="896527" y="1458328"/>
            <a:ext cx="3886200" cy="3886200"/>
          </a:xfrm>
          <a:prstGeom prst="donut">
            <a:avLst>
              <a:gd name="adj" fmla="val 5416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225933" y="1786941"/>
            <a:ext cx="3257551" cy="3257550"/>
            <a:chOff x="1327530" y="1600524"/>
            <a:chExt cx="3257550" cy="3257550"/>
          </a:xfrm>
        </p:grpSpPr>
        <p:sp>
          <p:nvSpPr>
            <p:cNvPr id="61" name="Block Arc 8 copy"/>
            <p:cNvSpPr/>
            <p:nvPr/>
          </p:nvSpPr>
          <p:spPr>
            <a:xfrm rot="7903881">
              <a:off x="1327530" y="1600524"/>
              <a:ext cx="3257550" cy="3257550"/>
            </a:xfrm>
            <a:prstGeom prst="blockArc">
              <a:avLst>
                <a:gd name="adj1" fmla="val 13744868"/>
                <a:gd name="adj2" fmla="val 17193738"/>
                <a:gd name="adj3" fmla="val 28061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空心弧 61"/>
            <p:cNvSpPr/>
            <p:nvPr/>
          </p:nvSpPr>
          <p:spPr>
            <a:xfrm rot="632088">
              <a:off x="1327530" y="1600524"/>
              <a:ext cx="3257550" cy="3257550"/>
            </a:xfrm>
            <a:prstGeom prst="blockArc">
              <a:avLst>
                <a:gd name="adj1" fmla="val 13744868"/>
                <a:gd name="adj2" fmla="val 17193738"/>
                <a:gd name="adj3" fmla="val 28061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Block Arc 8 copy"/>
            <p:cNvSpPr/>
            <p:nvPr/>
          </p:nvSpPr>
          <p:spPr>
            <a:xfrm rot="15203938">
              <a:off x="1327530" y="1600524"/>
              <a:ext cx="3257550" cy="3257550"/>
            </a:xfrm>
            <a:prstGeom prst="blockArc">
              <a:avLst>
                <a:gd name="adj1" fmla="val 13744868"/>
                <a:gd name="adj2" fmla="val 17193738"/>
                <a:gd name="adj3" fmla="val 2806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椭圆 63"/>
          <p:cNvSpPr/>
          <p:nvPr/>
        </p:nvSpPr>
        <p:spPr>
          <a:xfrm>
            <a:off x="1941446" y="2574821"/>
            <a:ext cx="1826727" cy="1826726"/>
          </a:xfrm>
          <a:prstGeom prst="ellipse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>
            <a:off x="2017646" y="2703008"/>
            <a:ext cx="1622340" cy="1622340"/>
          </a:xfrm>
          <a:custGeom>
            <a:avLst/>
            <a:gdLst>
              <a:gd name="connsiteX0" fmla="*/ 604838 w 1209676"/>
              <a:gd name="connsiteY0" fmla="*/ 171451 h 1209676"/>
              <a:gd name="connsiteX1" fmla="*/ 171451 w 1209676"/>
              <a:gd name="connsiteY1" fmla="*/ 604838 h 1209676"/>
              <a:gd name="connsiteX2" fmla="*/ 604838 w 1209676"/>
              <a:gd name="connsiteY2" fmla="*/ 1038225 h 1209676"/>
              <a:gd name="connsiteX3" fmla="*/ 1038225 w 1209676"/>
              <a:gd name="connsiteY3" fmla="*/ 604838 h 1209676"/>
              <a:gd name="connsiteX4" fmla="*/ 604838 w 1209676"/>
              <a:gd name="connsiteY4" fmla="*/ 171451 h 1209676"/>
              <a:gd name="connsiteX5" fmla="*/ 604838 w 1209676"/>
              <a:gd name="connsiteY5" fmla="*/ 0 h 1209676"/>
              <a:gd name="connsiteX6" fmla="*/ 1209676 w 1209676"/>
              <a:gd name="connsiteY6" fmla="*/ 604838 h 1209676"/>
              <a:gd name="connsiteX7" fmla="*/ 604838 w 1209676"/>
              <a:gd name="connsiteY7" fmla="*/ 1209676 h 1209676"/>
              <a:gd name="connsiteX8" fmla="*/ 0 w 1209676"/>
              <a:gd name="connsiteY8" fmla="*/ 604838 h 1209676"/>
              <a:gd name="connsiteX9" fmla="*/ 604838 w 1209676"/>
              <a:gd name="connsiteY9" fmla="*/ 0 h 12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9676" h="1209676">
                <a:moveTo>
                  <a:pt x="604838" y="171451"/>
                </a:moveTo>
                <a:cubicBezTo>
                  <a:pt x="365485" y="171451"/>
                  <a:pt x="171451" y="365485"/>
                  <a:pt x="171451" y="604838"/>
                </a:cubicBezTo>
                <a:cubicBezTo>
                  <a:pt x="171451" y="844191"/>
                  <a:pt x="365485" y="1038225"/>
                  <a:pt x="604838" y="1038225"/>
                </a:cubicBezTo>
                <a:cubicBezTo>
                  <a:pt x="844191" y="1038225"/>
                  <a:pt x="1038225" y="844191"/>
                  <a:pt x="1038225" y="604838"/>
                </a:cubicBezTo>
                <a:cubicBezTo>
                  <a:pt x="1038225" y="365485"/>
                  <a:pt x="844191" y="171451"/>
                  <a:pt x="604838" y="171451"/>
                </a:cubicBezTo>
                <a:close/>
                <a:moveTo>
                  <a:pt x="604838" y="0"/>
                </a:moveTo>
                <a:cubicBezTo>
                  <a:pt x="938881" y="0"/>
                  <a:pt x="1209676" y="270795"/>
                  <a:pt x="1209676" y="604838"/>
                </a:cubicBezTo>
                <a:cubicBezTo>
                  <a:pt x="1209676" y="938881"/>
                  <a:pt x="938881" y="1209676"/>
                  <a:pt x="604838" y="1209676"/>
                </a:cubicBezTo>
                <a:cubicBezTo>
                  <a:pt x="270795" y="1209676"/>
                  <a:pt x="0" y="938881"/>
                  <a:pt x="0" y="604838"/>
                </a:cubicBezTo>
                <a:cubicBezTo>
                  <a:pt x="0" y="270795"/>
                  <a:pt x="270795" y="0"/>
                  <a:pt x="60483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1173545" y="1734553"/>
            <a:ext cx="3362327" cy="3362326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948121" y="1509131"/>
            <a:ext cx="3813175" cy="3813175"/>
            <a:chOff x="4204493" y="2223408"/>
            <a:chExt cx="3813175" cy="3813175"/>
          </a:xfrm>
        </p:grpSpPr>
        <p:cxnSp>
          <p:nvCxnSpPr>
            <p:cNvPr id="68" name="直接连接符 67"/>
            <p:cNvCxnSpPr/>
            <p:nvPr/>
          </p:nvCxnSpPr>
          <p:spPr>
            <a:xfrm rot="16200000">
              <a:off x="4333081" y="4001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16800000">
              <a:off x="4360093" y="369266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17400000">
              <a:off x="4440307" y="33932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18000000">
              <a:off x="4571288" y="3112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18600000">
              <a:off x="4749054" y="285853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19200000">
              <a:off x="4968204" y="263938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19800000">
              <a:off x="5222081" y="246161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rot="20400000">
              <a:off x="5502969" y="23306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rot="21000000">
              <a:off x="5802335" y="22504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6111081" y="2223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rot="600000">
              <a:off x="6419827" y="22504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1200000">
              <a:off x="6719193" y="23306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1800000">
              <a:off x="7000081" y="246161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2400000">
              <a:off x="7253957" y="263938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3000000">
              <a:off x="7473108" y="285853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rot="3600000">
              <a:off x="7650874" y="3112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4200000">
              <a:off x="7781854" y="33932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4800000">
              <a:off x="7862069" y="369266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5400000">
              <a:off x="7889081" y="4001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rot="6000000">
              <a:off x="7862069" y="4310154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6600000">
              <a:off x="7781854" y="46095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7200000">
              <a:off x="7650874" y="4890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rot="7800000">
              <a:off x="7473108" y="514428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8400000">
              <a:off x="7253957" y="53634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9000000">
              <a:off x="7000081" y="554120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9600000">
              <a:off x="6719193" y="567218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rot="10200000">
              <a:off x="6419827" y="57523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10800000">
              <a:off x="6111081" y="5779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rot="11400000">
              <a:off x="5802335" y="57523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12000000">
              <a:off x="5502969" y="567218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rot="12600000">
              <a:off x="5222081" y="554120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rot="13200000">
              <a:off x="4968204" y="53634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rot="13800000">
              <a:off x="4749054" y="514428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rot="14400000">
              <a:off x="4571288" y="4890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rot="15000000">
              <a:off x="4440307" y="46095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rot="15600000">
              <a:off x="4360093" y="4310154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椭圆 146"/>
          <p:cNvSpPr/>
          <p:nvPr/>
        </p:nvSpPr>
        <p:spPr>
          <a:xfrm>
            <a:off x="794133" y="1355934"/>
            <a:ext cx="4090988" cy="4090988"/>
          </a:xfrm>
          <a:prstGeom prst="ellipse">
            <a:avLst/>
          </a:prstGeom>
          <a:noFill/>
          <a:ln w="38100">
            <a:solidFill>
              <a:schemeClr val="bg1">
                <a:alpha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794133" y="1355934"/>
            <a:ext cx="4090988" cy="4090988"/>
          </a:xfrm>
          <a:prstGeom prst="ellipse">
            <a:avLst/>
          </a:prstGeom>
          <a:noFill/>
          <a:ln w="12700" cmpd="sng">
            <a:solidFill>
              <a:schemeClr val="bg1"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9" name="组合 148"/>
          <p:cNvGrpSpPr/>
          <p:nvPr/>
        </p:nvGrpSpPr>
        <p:grpSpPr>
          <a:xfrm>
            <a:off x="2294118" y="2588364"/>
            <a:ext cx="409143" cy="409142"/>
            <a:chOff x="2814405" y="2119805"/>
            <a:chExt cx="409142" cy="409142"/>
          </a:xfrm>
        </p:grpSpPr>
        <p:sp>
          <p:nvSpPr>
            <p:cNvPr id="150" name="椭圆 149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2059169" y="2194664"/>
            <a:ext cx="409143" cy="409142"/>
            <a:chOff x="2814405" y="2119805"/>
            <a:chExt cx="409142" cy="409142"/>
          </a:xfrm>
        </p:grpSpPr>
        <p:sp>
          <p:nvSpPr>
            <p:cNvPr id="153" name="椭圆 152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1836918" y="1813664"/>
            <a:ext cx="409143" cy="409142"/>
            <a:chOff x="2814405" y="2119805"/>
            <a:chExt cx="409142" cy="409142"/>
          </a:xfrm>
        </p:grpSpPr>
        <p:sp>
          <p:nvSpPr>
            <p:cNvPr id="156" name="椭圆 155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8" name="组合 157"/>
          <p:cNvGrpSpPr/>
          <p:nvPr/>
        </p:nvGrpSpPr>
        <p:grpSpPr>
          <a:xfrm rot="3375645">
            <a:off x="2970992" y="2554818"/>
            <a:ext cx="409142" cy="409143"/>
            <a:chOff x="2814405" y="2119805"/>
            <a:chExt cx="409142" cy="409142"/>
          </a:xfrm>
        </p:grpSpPr>
        <p:sp>
          <p:nvSpPr>
            <p:cNvPr id="159" name="椭圆 15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1" name="组合 160"/>
          <p:cNvGrpSpPr/>
          <p:nvPr/>
        </p:nvGrpSpPr>
        <p:grpSpPr>
          <a:xfrm rot="3375645">
            <a:off x="3189318" y="2150298"/>
            <a:ext cx="409142" cy="409143"/>
            <a:chOff x="2814405" y="2119805"/>
            <a:chExt cx="409142" cy="409142"/>
          </a:xfrm>
        </p:grpSpPr>
        <p:sp>
          <p:nvSpPr>
            <p:cNvPr id="162" name="椭圆 161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4" name="组合 163"/>
          <p:cNvGrpSpPr/>
          <p:nvPr/>
        </p:nvGrpSpPr>
        <p:grpSpPr>
          <a:xfrm rot="3375645">
            <a:off x="3389849" y="1763393"/>
            <a:ext cx="409142" cy="409143"/>
            <a:chOff x="2814405" y="2119805"/>
            <a:chExt cx="409142" cy="409142"/>
          </a:xfrm>
        </p:grpSpPr>
        <p:sp>
          <p:nvSpPr>
            <p:cNvPr id="165" name="椭圆 16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 rot="3375645">
            <a:off x="3383900" y="3225855"/>
            <a:ext cx="409142" cy="409143"/>
            <a:chOff x="2814405" y="2119805"/>
            <a:chExt cx="409142" cy="409142"/>
          </a:xfrm>
        </p:grpSpPr>
        <p:sp>
          <p:nvSpPr>
            <p:cNvPr id="168" name="椭圆 16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0" name="组合 169"/>
          <p:cNvGrpSpPr/>
          <p:nvPr/>
        </p:nvGrpSpPr>
        <p:grpSpPr>
          <a:xfrm rot="3375645">
            <a:off x="3850625" y="3225853"/>
            <a:ext cx="409142" cy="409143"/>
            <a:chOff x="2814405" y="2119805"/>
            <a:chExt cx="409142" cy="409142"/>
          </a:xfrm>
        </p:grpSpPr>
        <p:sp>
          <p:nvSpPr>
            <p:cNvPr id="171" name="椭圆 170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3" name="组合 172"/>
          <p:cNvGrpSpPr/>
          <p:nvPr/>
        </p:nvGrpSpPr>
        <p:grpSpPr>
          <a:xfrm rot="3375645">
            <a:off x="4095558" y="3225854"/>
            <a:ext cx="409142" cy="409143"/>
            <a:chOff x="2814405" y="2119805"/>
            <a:chExt cx="409142" cy="409142"/>
          </a:xfrm>
        </p:grpSpPr>
        <p:sp>
          <p:nvSpPr>
            <p:cNvPr id="174" name="椭圆 173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 rot="3375645">
            <a:off x="3033857" y="3825930"/>
            <a:ext cx="409142" cy="409143"/>
            <a:chOff x="2814405" y="2119805"/>
            <a:chExt cx="409142" cy="409142"/>
          </a:xfrm>
        </p:grpSpPr>
        <p:sp>
          <p:nvSpPr>
            <p:cNvPr id="177" name="椭圆 176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 rot="3375645">
            <a:off x="3519632" y="4583165"/>
            <a:ext cx="409142" cy="409143"/>
            <a:chOff x="2814405" y="2119805"/>
            <a:chExt cx="409142" cy="409142"/>
          </a:xfrm>
        </p:grpSpPr>
        <p:sp>
          <p:nvSpPr>
            <p:cNvPr id="180" name="椭圆 179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2" name="组合 181"/>
          <p:cNvGrpSpPr/>
          <p:nvPr/>
        </p:nvGrpSpPr>
        <p:grpSpPr>
          <a:xfrm rot="3375645">
            <a:off x="3281506" y="4230739"/>
            <a:ext cx="409142" cy="409143"/>
            <a:chOff x="2814405" y="2119805"/>
            <a:chExt cx="409142" cy="409142"/>
          </a:xfrm>
        </p:grpSpPr>
        <p:sp>
          <p:nvSpPr>
            <p:cNvPr id="183" name="椭圆 182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 rot="3375645">
            <a:off x="2252808" y="3816401"/>
            <a:ext cx="409142" cy="409143"/>
            <a:chOff x="2814405" y="2119805"/>
            <a:chExt cx="409142" cy="409142"/>
          </a:xfrm>
        </p:grpSpPr>
        <p:sp>
          <p:nvSpPr>
            <p:cNvPr id="186" name="椭圆 185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8" name="组合 187"/>
          <p:cNvGrpSpPr/>
          <p:nvPr/>
        </p:nvGrpSpPr>
        <p:grpSpPr>
          <a:xfrm rot="3375645">
            <a:off x="1776557" y="4571258"/>
            <a:ext cx="409142" cy="409143"/>
            <a:chOff x="2814405" y="2119805"/>
            <a:chExt cx="409142" cy="409142"/>
          </a:xfrm>
        </p:grpSpPr>
        <p:sp>
          <p:nvSpPr>
            <p:cNvPr id="189" name="椭圆 18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 rot="3375645">
            <a:off x="2012301" y="4214071"/>
            <a:ext cx="409142" cy="409143"/>
            <a:chOff x="2814405" y="2119805"/>
            <a:chExt cx="409142" cy="409142"/>
          </a:xfrm>
        </p:grpSpPr>
        <p:sp>
          <p:nvSpPr>
            <p:cNvPr id="192" name="椭圆 191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4" name="组合 193"/>
          <p:cNvGrpSpPr/>
          <p:nvPr/>
        </p:nvGrpSpPr>
        <p:grpSpPr>
          <a:xfrm rot="3375645">
            <a:off x="1028052" y="3214738"/>
            <a:ext cx="409142" cy="409143"/>
            <a:chOff x="2814405" y="2119805"/>
            <a:chExt cx="409142" cy="409142"/>
          </a:xfrm>
        </p:grpSpPr>
        <p:sp>
          <p:nvSpPr>
            <p:cNvPr id="195" name="椭圆 19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 rot="3375645">
            <a:off x="1487633" y="3214738"/>
            <a:ext cx="409142" cy="409143"/>
            <a:chOff x="2814405" y="2119805"/>
            <a:chExt cx="409142" cy="409142"/>
          </a:xfrm>
        </p:grpSpPr>
        <p:sp>
          <p:nvSpPr>
            <p:cNvPr id="198" name="椭圆 19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 rot="3375645">
            <a:off x="1925782" y="3212355"/>
            <a:ext cx="409142" cy="409143"/>
            <a:chOff x="2814405" y="2119805"/>
            <a:chExt cx="409142" cy="409142"/>
          </a:xfrm>
        </p:grpSpPr>
        <p:sp>
          <p:nvSpPr>
            <p:cNvPr id="201" name="椭圆 200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4" name="full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105631" y="3006292"/>
            <a:ext cx="1522572" cy="1054340"/>
          </a:xfrm>
          <a:prstGeom prst="rect">
            <a:avLst/>
          </a:prstGeom>
          <a:noFill/>
          <a:effectLst>
            <a:outerShdw blurRad="254000" algn="ctr" rotWithShape="0">
              <a:srgbClr val="53D2FF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43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6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4" dur="1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42" dur="10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9" grpId="0" animBg="1"/>
      <p:bldP spid="64" grpId="0" animBg="1"/>
      <p:bldP spid="65" grpId="0" animBg="1"/>
      <p:bldP spid="66" grpId="0" animBg="1"/>
      <p:bldP spid="66" grpId="1" animBg="1"/>
      <p:bldP spid="147" grpId="0" animBg="1"/>
      <p:bldP spid="148" grpId="0" animBg="1"/>
      <p:bldP spid="14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矩形 413"/>
          <p:cNvSpPr/>
          <p:nvPr/>
        </p:nvSpPr>
        <p:spPr>
          <a:xfrm>
            <a:off x="-72716" y="3415513"/>
            <a:ext cx="12328323" cy="57738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/>
          <p:cNvSpPr/>
          <p:nvPr/>
        </p:nvSpPr>
        <p:spPr>
          <a:xfrm>
            <a:off x="8040" y="3400312"/>
            <a:ext cx="12252123" cy="57381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菱形 415"/>
          <p:cNvSpPr/>
          <p:nvPr/>
        </p:nvSpPr>
        <p:spPr>
          <a:xfrm>
            <a:off x="3751309" y="3051264"/>
            <a:ext cx="4575379" cy="845412"/>
          </a:xfrm>
          <a:prstGeom prst="diamond">
            <a:avLst/>
          </a:prstGeom>
          <a:solidFill>
            <a:srgbClr val="FFFFFF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34" name="任意多边形 433"/>
          <p:cNvSpPr/>
          <p:nvPr userDrawn="1"/>
        </p:nvSpPr>
        <p:spPr>
          <a:xfrm>
            <a:off x="11844789" y="2950959"/>
            <a:ext cx="482113" cy="140616"/>
          </a:xfrm>
          <a:custGeom>
            <a:avLst/>
            <a:gdLst>
              <a:gd name="connsiteX0" fmla="*/ 0 w 609600"/>
              <a:gd name="connsiteY0" fmla="*/ 0 h 177800"/>
              <a:gd name="connsiteX1" fmla="*/ 609600 w 609600"/>
              <a:gd name="connsiteY1" fmla="*/ 0 h 177800"/>
              <a:gd name="connsiteX2" fmla="*/ 609600 w 609600"/>
              <a:gd name="connsiteY2" fmla="*/ 139246 h 177800"/>
              <a:gd name="connsiteX3" fmla="*/ 497568 w 609600"/>
              <a:gd name="connsiteY3" fmla="*/ 139246 h 177800"/>
              <a:gd name="connsiteX4" fmla="*/ 497568 w 609600"/>
              <a:gd name="connsiteY4" fmla="*/ 177800 h 177800"/>
              <a:gd name="connsiteX5" fmla="*/ 0 w 609600"/>
              <a:gd name="connsiteY5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" h="177800">
                <a:moveTo>
                  <a:pt x="0" y="0"/>
                </a:moveTo>
                <a:lnTo>
                  <a:pt x="609600" y="0"/>
                </a:lnTo>
                <a:lnTo>
                  <a:pt x="609600" y="139246"/>
                </a:lnTo>
                <a:lnTo>
                  <a:pt x="497568" y="139246"/>
                </a:lnTo>
                <a:lnTo>
                  <a:pt x="497568" y="177800"/>
                </a:lnTo>
                <a:lnTo>
                  <a:pt x="0" y="177800"/>
                </a:lnTo>
                <a:close/>
              </a:path>
            </a:pathLst>
          </a:cu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017025" y="2970707"/>
            <a:ext cx="4943563" cy="947351"/>
            <a:chOff x="7743390" y="4942798"/>
            <a:chExt cx="4943562" cy="947351"/>
          </a:xfrm>
        </p:grpSpPr>
        <p:grpSp>
          <p:nvGrpSpPr>
            <p:cNvPr id="58" name="组合 57"/>
            <p:cNvGrpSpPr/>
            <p:nvPr/>
          </p:nvGrpSpPr>
          <p:grpSpPr>
            <a:xfrm>
              <a:off x="7743390" y="4942798"/>
              <a:ext cx="4943562" cy="947351"/>
              <a:chOff x="7347008" y="2985732"/>
              <a:chExt cx="4943562" cy="947351"/>
            </a:xfrm>
          </p:grpSpPr>
          <p:sp>
            <p:nvSpPr>
              <p:cNvPr id="59" name="矩形 58"/>
              <p:cNvSpPr/>
              <p:nvPr userDrawn="1"/>
            </p:nvSpPr>
            <p:spPr>
              <a:xfrm>
                <a:off x="7347008" y="2985732"/>
                <a:ext cx="4943562" cy="76200"/>
              </a:xfrm>
              <a:prstGeom prst="rect">
                <a:avLst/>
              </a:prstGeom>
              <a:solidFill>
                <a:srgbClr val="FFFFFF">
                  <a:alpha val="5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 userDrawn="1"/>
            </p:nvSpPr>
            <p:spPr>
              <a:xfrm>
                <a:off x="7347008" y="3856883"/>
                <a:ext cx="4943562" cy="76200"/>
              </a:xfrm>
              <a:prstGeom prst="rect">
                <a:avLst/>
              </a:prstGeom>
              <a:solidFill>
                <a:srgbClr val="FFFFFF">
                  <a:alpha val="5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" name="直接连接符 60"/>
              <p:cNvCxnSpPr/>
              <p:nvPr userDrawn="1"/>
            </p:nvCxnSpPr>
            <p:spPr>
              <a:xfrm>
                <a:off x="7347008" y="3117722"/>
                <a:ext cx="4943562" cy="0"/>
              </a:xfrm>
              <a:prstGeom prst="line">
                <a:avLst/>
              </a:prstGeom>
              <a:ln w="38100">
                <a:solidFill>
                  <a:srgbClr val="A199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 userDrawn="1"/>
            </p:nvCxnSpPr>
            <p:spPr>
              <a:xfrm>
                <a:off x="7347008" y="3791165"/>
                <a:ext cx="4943562" cy="0"/>
              </a:xfrm>
              <a:prstGeom prst="line">
                <a:avLst/>
              </a:prstGeom>
              <a:ln w="38100">
                <a:solidFill>
                  <a:srgbClr val="A199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本占位符 118"/>
            <p:cNvSpPr txBox="1">
              <a:spLocks/>
            </p:cNvSpPr>
            <p:nvPr/>
          </p:nvSpPr>
          <p:spPr>
            <a:xfrm>
              <a:off x="8040613" y="5160997"/>
              <a:ext cx="3804175" cy="4869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32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/>
                <a:t>项目简介</a:t>
              </a:r>
              <a:endParaRPr lang="zh-CN" altLang="en-US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989831" y="2256040"/>
            <a:ext cx="2288540" cy="2288540"/>
            <a:chOff x="7758139" y="2808362"/>
            <a:chExt cx="1285965" cy="1285965"/>
          </a:xfrm>
        </p:grpSpPr>
        <p:sp>
          <p:nvSpPr>
            <p:cNvPr id="431" name="任意多边形 430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6" name="组合 435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443" name="圆角矩形 442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圆角矩形 443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圆角矩形 444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圆角矩形 445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圆角矩形 446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圆角矩形 447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圆角矩形 448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圆角矩形 449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圆角矩形 450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圆角矩形 451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3" name="圆角矩形 452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4" name="圆角矩形 453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圆角矩形 454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圆角矩形 455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圆角矩形 456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圆角矩形 457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圆角矩形 458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圆角矩形 459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圆角矩形 460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圆角矩形 461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圆角矩形 462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圆角矩形 463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圆角矩形 464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圆角矩形 465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8" name="文本框 145"/>
            <p:cNvSpPr txBox="1"/>
            <p:nvPr userDrawn="1"/>
          </p:nvSpPr>
          <p:spPr>
            <a:xfrm>
              <a:off x="8206904" y="3076110"/>
              <a:ext cx="314543" cy="81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1</a:t>
              </a:r>
              <a:endParaRPr lang="zh-CN" altLang="en-US" sz="199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5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5604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0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549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47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5E-6 -1.15607E-7 L -0.22383 0.00046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16315E-6 -3.33333E-6 L -0.2178 -3.33333E-6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animBg="1"/>
      <p:bldP spid="414" grpId="1" animBg="1"/>
      <p:bldP spid="415" grpId="0" animBg="1"/>
      <p:bldP spid="415" grpId="1" animBg="1"/>
      <p:bldP spid="416" grpId="0" animBg="1"/>
      <p:bldP spid="4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908573" y="592508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118"/>
          <p:cNvSpPr txBox="1">
            <a:spLocks/>
          </p:cNvSpPr>
          <p:nvPr/>
        </p:nvSpPr>
        <p:spPr>
          <a:xfrm>
            <a:off x="791111" y="189705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项目简介</a:t>
            </a:r>
            <a:endParaRPr lang="zh-CN" altLang="en-US" sz="2400" dirty="0"/>
          </a:p>
        </p:txBody>
      </p:sp>
      <p:grpSp>
        <p:nvGrpSpPr>
          <p:cNvPr id="30" name="组合 29"/>
          <p:cNvGrpSpPr/>
          <p:nvPr/>
        </p:nvGrpSpPr>
        <p:grpSpPr>
          <a:xfrm flipV="1">
            <a:off x="295541" y="130857"/>
            <a:ext cx="537243" cy="537243"/>
            <a:chOff x="7758139" y="2808362"/>
            <a:chExt cx="1285965" cy="1285965"/>
          </a:xfrm>
        </p:grpSpPr>
        <p:sp>
          <p:nvSpPr>
            <p:cNvPr id="31" name="任意多边形 30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34" name="圆角矩形 33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圆角矩形 38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圆角矩形 40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圆角矩形 50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圆角矩形 51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圆角矩形 53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5" name="任意多边形 64"/>
          <p:cNvSpPr/>
          <p:nvPr/>
        </p:nvSpPr>
        <p:spPr>
          <a:xfrm>
            <a:off x="2136645" y="1347887"/>
            <a:ext cx="7807457" cy="4252814"/>
          </a:xfrm>
          <a:custGeom>
            <a:avLst/>
            <a:gdLst>
              <a:gd name="connsiteX0" fmla="*/ 641553 w 7807457"/>
              <a:gd name="connsiteY0" fmla="*/ 0 h 4252814"/>
              <a:gd name="connsiteX1" fmla="*/ 7212630 w 7807457"/>
              <a:gd name="connsiteY1" fmla="*/ 0 h 4252814"/>
              <a:gd name="connsiteX2" fmla="*/ 7441921 w 7807457"/>
              <a:gd name="connsiteY2" fmla="*/ 0 h 4252814"/>
              <a:gd name="connsiteX3" fmla="*/ 7667497 w 7807457"/>
              <a:gd name="connsiteY3" fmla="*/ 0 h 4252814"/>
              <a:gd name="connsiteX4" fmla="*/ 7667497 w 7807457"/>
              <a:gd name="connsiteY4" fmla="*/ 372346 h 4252814"/>
              <a:gd name="connsiteX5" fmla="*/ 7807457 w 7807457"/>
              <a:gd name="connsiteY5" fmla="*/ 372346 h 4252814"/>
              <a:gd name="connsiteX6" fmla="*/ 7807457 w 7807457"/>
              <a:gd name="connsiteY6" fmla="*/ 559834 h 4252814"/>
              <a:gd name="connsiteX7" fmla="*/ 7807457 w 7807457"/>
              <a:gd name="connsiteY7" fmla="*/ 663834 h 4252814"/>
              <a:gd name="connsiteX8" fmla="*/ 7723483 w 7807457"/>
              <a:gd name="connsiteY8" fmla="*/ 684828 h 4252814"/>
              <a:gd name="connsiteX9" fmla="*/ 7723483 w 7807457"/>
              <a:gd name="connsiteY9" fmla="*/ 2224380 h 4252814"/>
              <a:gd name="connsiteX10" fmla="*/ 7807457 w 7807457"/>
              <a:gd name="connsiteY10" fmla="*/ 2245373 h 4252814"/>
              <a:gd name="connsiteX11" fmla="*/ 7807457 w 7807457"/>
              <a:gd name="connsiteY11" fmla="*/ 3127483 h 4252814"/>
              <a:gd name="connsiteX12" fmla="*/ 7552917 w 7807457"/>
              <a:gd name="connsiteY12" fmla="*/ 3191118 h 4252814"/>
              <a:gd name="connsiteX13" fmla="*/ 7552917 w 7807457"/>
              <a:gd name="connsiteY13" fmla="*/ 3543444 h 4252814"/>
              <a:gd name="connsiteX14" fmla="*/ 7441921 w 7807457"/>
              <a:gd name="connsiteY14" fmla="*/ 3604930 h 4252814"/>
              <a:gd name="connsiteX15" fmla="*/ 7441921 w 7807457"/>
              <a:gd name="connsiteY15" fmla="*/ 3911911 h 4252814"/>
              <a:gd name="connsiteX16" fmla="*/ 7247386 w 7807457"/>
              <a:gd name="connsiteY16" fmla="*/ 4252814 h 4252814"/>
              <a:gd name="connsiteX17" fmla="*/ 4097790 w 7807457"/>
              <a:gd name="connsiteY17" fmla="*/ 4252814 h 4252814"/>
              <a:gd name="connsiteX18" fmla="*/ 3931047 w 7807457"/>
              <a:gd name="connsiteY18" fmla="*/ 3960612 h 4252814"/>
              <a:gd name="connsiteX19" fmla="*/ 597255 w 7807457"/>
              <a:gd name="connsiteY19" fmla="*/ 3960612 h 4252814"/>
              <a:gd name="connsiteX20" fmla="*/ 162340 w 7807457"/>
              <a:gd name="connsiteY20" fmla="*/ 3677064 h 4252814"/>
              <a:gd name="connsiteX21" fmla="*/ 162340 w 7807457"/>
              <a:gd name="connsiteY21" fmla="*/ 2993139 h 4252814"/>
              <a:gd name="connsiteX22" fmla="*/ 0 w 7807457"/>
              <a:gd name="connsiteY22" fmla="*/ 2884480 h 4252814"/>
              <a:gd name="connsiteX23" fmla="*/ 0 w 7807457"/>
              <a:gd name="connsiteY23" fmla="*/ 1612840 h 4252814"/>
              <a:gd name="connsiteX24" fmla="*/ 162340 w 7807457"/>
              <a:gd name="connsiteY24" fmla="*/ 1504181 h 4252814"/>
              <a:gd name="connsiteX25" fmla="*/ 162340 w 7807457"/>
              <a:gd name="connsiteY25" fmla="*/ 939139 h 425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807457" h="4252814">
                <a:moveTo>
                  <a:pt x="641553" y="0"/>
                </a:moveTo>
                <a:lnTo>
                  <a:pt x="7212630" y="0"/>
                </a:lnTo>
                <a:lnTo>
                  <a:pt x="7441921" y="0"/>
                </a:lnTo>
                <a:lnTo>
                  <a:pt x="7667497" y="0"/>
                </a:lnTo>
                <a:lnTo>
                  <a:pt x="7667497" y="372346"/>
                </a:lnTo>
                <a:lnTo>
                  <a:pt x="7807457" y="372346"/>
                </a:lnTo>
                <a:lnTo>
                  <a:pt x="7807457" y="559834"/>
                </a:lnTo>
                <a:lnTo>
                  <a:pt x="7807457" y="663834"/>
                </a:lnTo>
                <a:lnTo>
                  <a:pt x="7723483" y="684828"/>
                </a:lnTo>
                <a:lnTo>
                  <a:pt x="7723483" y="2224380"/>
                </a:lnTo>
                <a:lnTo>
                  <a:pt x="7807457" y="2245373"/>
                </a:lnTo>
                <a:lnTo>
                  <a:pt x="7807457" y="3127483"/>
                </a:lnTo>
                <a:lnTo>
                  <a:pt x="7552917" y="3191118"/>
                </a:lnTo>
                <a:lnTo>
                  <a:pt x="7552917" y="3543444"/>
                </a:lnTo>
                <a:lnTo>
                  <a:pt x="7441921" y="3604930"/>
                </a:lnTo>
                <a:lnTo>
                  <a:pt x="7441921" y="3911911"/>
                </a:lnTo>
                <a:lnTo>
                  <a:pt x="7247386" y="4252814"/>
                </a:lnTo>
                <a:lnTo>
                  <a:pt x="4097790" y="4252814"/>
                </a:lnTo>
                <a:lnTo>
                  <a:pt x="3931047" y="3960612"/>
                </a:lnTo>
                <a:lnTo>
                  <a:pt x="597255" y="3960612"/>
                </a:lnTo>
                <a:lnTo>
                  <a:pt x="162340" y="3677064"/>
                </a:lnTo>
                <a:lnTo>
                  <a:pt x="162340" y="2993139"/>
                </a:lnTo>
                <a:lnTo>
                  <a:pt x="0" y="2884480"/>
                </a:lnTo>
                <a:lnTo>
                  <a:pt x="0" y="1612840"/>
                </a:lnTo>
                <a:lnTo>
                  <a:pt x="162340" y="1504181"/>
                </a:lnTo>
                <a:lnTo>
                  <a:pt x="162340" y="939139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 65"/>
          <p:cNvSpPr/>
          <p:nvPr/>
        </p:nvSpPr>
        <p:spPr>
          <a:xfrm>
            <a:off x="1589674" y="1347889"/>
            <a:ext cx="743455" cy="4012161"/>
          </a:xfrm>
          <a:custGeom>
            <a:avLst/>
            <a:gdLst>
              <a:gd name="connsiteX0" fmla="*/ 198992 w 743455"/>
              <a:gd name="connsiteY0" fmla="*/ 0 h 4012161"/>
              <a:gd name="connsiteX1" fmla="*/ 743455 w 743455"/>
              <a:gd name="connsiteY1" fmla="*/ 0 h 4012161"/>
              <a:gd name="connsiteX2" fmla="*/ 743455 w 743455"/>
              <a:gd name="connsiteY2" fmla="*/ 182858 h 4012161"/>
              <a:gd name="connsiteX3" fmla="*/ 508903 w 743455"/>
              <a:gd name="connsiteY3" fmla="*/ 226947 h 4012161"/>
              <a:gd name="connsiteX4" fmla="*/ 508903 w 743455"/>
              <a:gd name="connsiteY4" fmla="*/ 558627 h 4012161"/>
              <a:gd name="connsiteX5" fmla="*/ 372717 w 743455"/>
              <a:gd name="connsiteY5" fmla="*/ 584226 h 4012161"/>
              <a:gd name="connsiteX6" fmla="*/ 372717 w 743455"/>
              <a:gd name="connsiteY6" fmla="*/ 935737 h 4012161"/>
              <a:gd name="connsiteX7" fmla="*/ 534910 w 743455"/>
              <a:gd name="connsiteY7" fmla="*/ 966224 h 4012161"/>
              <a:gd name="connsiteX8" fmla="*/ 534910 w 743455"/>
              <a:gd name="connsiteY8" fmla="*/ 1411030 h 4012161"/>
              <a:gd name="connsiteX9" fmla="*/ 247002 w 743455"/>
              <a:gd name="connsiteY9" fmla="*/ 1483007 h 4012161"/>
              <a:gd name="connsiteX10" fmla="*/ 247002 w 743455"/>
              <a:gd name="connsiteY10" fmla="*/ 2995316 h 4012161"/>
              <a:gd name="connsiteX11" fmla="*/ 462045 w 743455"/>
              <a:gd name="connsiteY11" fmla="*/ 3049077 h 4012161"/>
              <a:gd name="connsiteX12" fmla="*/ 462045 w 743455"/>
              <a:gd name="connsiteY12" fmla="*/ 3273935 h 4012161"/>
              <a:gd name="connsiteX13" fmla="*/ 372716 w 743455"/>
              <a:gd name="connsiteY13" fmla="*/ 3296267 h 4012161"/>
              <a:gd name="connsiteX14" fmla="*/ 372716 w 743455"/>
              <a:gd name="connsiteY14" fmla="*/ 3778406 h 4012161"/>
              <a:gd name="connsiteX15" fmla="*/ 743455 w 743455"/>
              <a:gd name="connsiteY15" fmla="*/ 3871091 h 4012161"/>
              <a:gd name="connsiteX16" fmla="*/ 743455 w 743455"/>
              <a:gd name="connsiteY16" fmla="*/ 4012161 h 4012161"/>
              <a:gd name="connsiteX17" fmla="*/ 198992 w 743455"/>
              <a:gd name="connsiteY17" fmla="*/ 4012161 h 4012161"/>
              <a:gd name="connsiteX18" fmla="*/ 0 w 743455"/>
              <a:gd name="connsiteY18" fmla="*/ 3690686 h 4012161"/>
              <a:gd name="connsiteX19" fmla="*/ 0 w 743455"/>
              <a:gd name="connsiteY19" fmla="*/ 321475 h 4012161"/>
              <a:gd name="connsiteX20" fmla="*/ 198992 w 743455"/>
              <a:gd name="connsiteY20" fmla="*/ 0 h 401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43455" h="4012161">
                <a:moveTo>
                  <a:pt x="198992" y="0"/>
                </a:moveTo>
                <a:lnTo>
                  <a:pt x="743455" y="0"/>
                </a:lnTo>
                <a:lnTo>
                  <a:pt x="743455" y="182858"/>
                </a:lnTo>
                <a:lnTo>
                  <a:pt x="508903" y="226947"/>
                </a:lnTo>
                <a:lnTo>
                  <a:pt x="508903" y="558627"/>
                </a:lnTo>
                <a:lnTo>
                  <a:pt x="372717" y="584226"/>
                </a:lnTo>
                <a:lnTo>
                  <a:pt x="372717" y="935737"/>
                </a:lnTo>
                <a:lnTo>
                  <a:pt x="534910" y="966224"/>
                </a:lnTo>
                <a:lnTo>
                  <a:pt x="534910" y="1411030"/>
                </a:lnTo>
                <a:lnTo>
                  <a:pt x="247002" y="1483007"/>
                </a:lnTo>
                <a:lnTo>
                  <a:pt x="247002" y="2995316"/>
                </a:lnTo>
                <a:lnTo>
                  <a:pt x="462045" y="3049077"/>
                </a:lnTo>
                <a:lnTo>
                  <a:pt x="462045" y="3273935"/>
                </a:lnTo>
                <a:lnTo>
                  <a:pt x="372716" y="3296267"/>
                </a:lnTo>
                <a:lnTo>
                  <a:pt x="372716" y="3778406"/>
                </a:lnTo>
                <a:lnTo>
                  <a:pt x="743455" y="3871091"/>
                </a:lnTo>
                <a:lnTo>
                  <a:pt x="743455" y="4012161"/>
                </a:lnTo>
                <a:lnTo>
                  <a:pt x="198992" y="4012161"/>
                </a:lnTo>
                <a:cubicBezTo>
                  <a:pt x="89092" y="4012161"/>
                  <a:pt x="0" y="3868232"/>
                  <a:pt x="0" y="3690686"/>
                </a:cubicBezTo>
                <a:lnTo>
                  <a:pt x="0" y="321475"/>
                </a:lnTo>
                <a:cubicBezTo>
                  <a:pt x="0" y="143929"/>
                  <a:pt x="89092" y="0"/>
                  <a:pt x="198992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 flipH="1" flipV="1">
            <a:off x="9899911" y="1347889"/>
            <a:ext cx="782445" cy="4012161"/>
          </a:xfrm>
          <a:custGeom>
            <a:avLst/>
            <a:gdLst>
              <a:gd name="connsiteX0" fmla="*/ 641485 w 782445"/>
              <a:gd name="connsiteY0" fmla="*/ 4012161 h 4012161"/>
              <a:gd name="connsiteX1" fmla="*/ 171699 w 782445"/>
              <a:gd name="connsiteY1" fmla="*/ 4012161 h 4012161"/>
              <a:gd name="connsiteX2" fmla="*/ 0 w 782445"/>
              <a:gd name="connsiteY2" fmla="*/ 3690686 h 4012161"/>
              <a:gd name="connsiteX3" fmla="*/ 0 w 782445"/>
              <a:gd name="connsiteY3" fmla="*/ 321475 h 4012161"/>
              <a:gd name="connsiteX4" fmla="*/ 171699 w 782445"/>
              <a:gd name="connsiteY4" fmla="*/ 0 h 4012161"/>
              <a:gd name="connsiteX5" fmla="*/ 641485 w 782445"/>
              <a:gd name="connsiteY5" fmla="*/ 0 h 4012161"/>
              <a:gd name="connsiteX6" fmla="*/ 641485 w 782445"/>
              <a:gd name="connsiteY6" fmla="*/ 150189 h 4012161"/>
              <a:gd name="connsiteX7" fmla="*/ 782445 w 782445"/>
              <a:gd name="connsiteY7" fmla="*/ 185429 h 4012161"/>
              <a:gd name="connsiteX8" fmla="*/ 782445 w 782445"/>
              <a:gd name="connsiteY8" fmla="*/ 513721 h 4012161"/>
              <a:gd name="connsiteX9" fmla="*/ 641485 w 782445"/>
              <a:gd name="connsiteY9" fmla="*/ 548961 h 4012161"/>
              <a:gd name="connsiteX10" fmla="*/ 641485 w 782445"/>
              <a:gd name="connsiteY10" fmla="*/ 684342 h 4012161"/>
              <a:gd name="connsiteX11" fmla="*/ 435042 w 782445"/>
              <a:gd name="connsiteY11" fmla="*/ 735953 h 4012161"/>
              <a:gd name="connsiteX12" fmla="*/ 435042 w 782445"/>
              <a:gd name="connsiteY12" fmla="*/ 1781896 h 4012161"/>
              <a:gd name="connsiteX13" fmla="*/ 641485 w 782445"/>
              <a:gd name="connsiteY13" fmla="*/ 1833507 h 4012161"/>
              <a:gd name="connsiteX14" fmla="*/ 641485 w 782445"/>
              <a:gd name="connsiteY14" fmla="*/ 3309221 h 4012161"/>
              <a:gd name="connsiteX15" fmla="*/ 431455 w 782445"/>
              <a:gd name="connsiteY15" fmla="*/ 3348701 h 4012161"/>
              <a:gd name="connsiteX16" fmla="*/ 431455 w 782445"/>
              <a:gd name="connsiteY16" fmla="*/ 3701126 h 4012161"/>
              <a:gd name="connsiteX17" fmla="*/ 641485 w 782445"/>
              <a:gd name="connsiteY17" fmla="*/ 3740605 h 401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82445" h="4012161">
                <a:moveTo>
                  <a:pt x="641485" y="4012161"/>
                </a:moveTo>
                <a:lnTo>
                  <a:pt x="171699" y="4012161"/>
                </a:lnTo>
                <a:cubicBezTo>
                  <a:pt x="76872" y="4012161"/>
                  <a:pt x="0" y="3868232"/>
                  <a:pt x="0" y="3690686"/>
                </a:cubicBezTo>
                <a:lnTo>
                  <a:pt x="0" y="321475"/>
                </a:lnTo>
                <a:cubicBezTo>
                  <a:pt x="0" y="143929"/>
                  <a:pt x="76872" y="0"/>
                  <a:pt x="171699" y="0"/>
                </a:cubicBezTo>
                <a:lnTo>
                  <a:pt x="641485" y="0"/>
                </a:lnTo>
                <a:lnTo>
                  <a:pt x="641485" y="150189"/>
                </a:lnTo>
                <a:lnTo>
                  <a:pt x="782445" y="185429"/>
                </a:lnTo>
                <a:lnTo>
                  <a:pt x="782445" y="513721"/>
                </a:lnTo>
                <a:lnTo>
                  <a:pt x="641485" y="548961"/>
                </a:lnTo>
                <a:lnTo>
                  <a:pt x="641485" y="684342"/>
                </a:lnTo>
                <a:lnTo>
                  <a:pt x="435042" y="735953"/>
                </a:lnTo>
                <a:lnTo>
                  <a:pt x="435042" y="1781896"/>
                </a:lnTo>
                <a:lnTo>
                  <a:pt x="641485" y="1833507"/>
                </a:lnTo>
                <a:lnTo>
                  <a:pt x="641485" y="3309221"/>
                </a:lnTo>
                <a:lnTo>
                  <a:pt x="431455" y="3348701"/>
                </a:lnTo>
                <a:lnTo>
                  <a:pt x="431455" y="3701126"/>
                </a:lnTo>
                <a:lnTo>
                  <a:pt x="641485" y="3740605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285523" y="1769957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defRPr>
            </a:lvl1pPr>
          </a:lstStyle>
          <a:p>
            <a:r>
              <a:rPr lang="zh-CN" altLang="en-US" dirty="0" smtClean="0"/>
              <a:t>背   景</a:t>
            </a:r>
            <a:endParaRPr lang="zh-CN" altLang="en-US" dirty="0"/>
          </a:p>
        </p:txBody>
      </p:sp>
      <p:cxnSp>
        <p:nvCxnSpPr>
          <p:cNvPr id="69" name="直接连接符 68"/>
          <p:cNvCxnSpPr/>
          <p:nvPr/>
        </p:nvCxnSpPr>
        <p:spPr>
          <a:xfrm>
            <a:off x="3103486" y="2062342"/>
            <a:ext cx="201461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7015086" y="2062342"/>
            <a:ext cx="201461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2880100" y="2062342"/>
            <a:ext cx="67056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海量小文件存取对几乎所有分布式文件系统（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Distributed File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）都是一个难题，本组将基于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神经网络对小文件进行预存取，以达到提高存储效率的效果。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95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6316 -0.00254 L -3.95833E-6 -4.68208E-6 " pathEditMode="relative" rAng="0" ptsTypes="AA">
                                          <p:cBhvr>
                                            <p:cTn id="9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164" y="1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" dur="17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7" dur="17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3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3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6" presetClass="entr" presetSubtype="2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66" grpId="0" animBg="1"/>
          <p:bldP spid="67" grpId="0" animBg="1"/>
          <p:bldP spid="68" grpId="0"/>
          <p:bldP spid="7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6316 -0.00254 L -3.95833E-6 -4.68208E-6 " pathEditMode="relative" rAng="0" ptsTypes="AA">
                                          <p:cBhvr>
                                            <p:cTn id="9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164" y="1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" dur="17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7" dur="17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3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3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6" presetClass="entr" presetSubtype="2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66" grpId="0" animBg="1"/>
          <p:bldP spid="67" grpId="0" animBg="1"/>
          <p:bldP spid="68" grpId="0"/>
          <p:bldP spid="7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直接连接符 117"/>
          <p:cNvCxnSpPr/>
          <p:nvPr/>
        </p:nvCxnSpPr>
        <p:spPr>
          <a:xfrm>
            <a:off x="908573" y="737648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占位符 118"/>
          <p:cNvSpPr txBox="1">
            <a:spLocks/>
          </p:cNvSpPr>
          <p:nvPr/>
        </p:nvSpPr>
        <p:spPr>
          <a:xfrm>
            <a:off x="791111" y="334845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项目简介</a:t>
            </a:r>
            <a:endParaRPr lang="zh-CN" altLang="en-US" sz="2400" dirty="0"/>
          </a:p>
        </p:txBody>
      </p:sp>
      <p:grpSp>
        <p:nvGrpSpPr>
          <p:cNvPr id="120" name="组合 119"/>
          <p:cNvGrpSpPr/>
          <p:nvPr/>
        </p:nvGrpSpPr>
        <p:grpSpPr>
          <a:xfrm flipV="1">
            <a:off x="295541" y="275997"/>
            <a:ext cx="537243" cy="537243"/>
            <a:chOff x="7758139" y="2808362"/>
            <a:chExt cx="1285965" cy="1285965"/>
          </a:xfrm>
        </p:grpSpPr>
        <p:sp>
          <p:nvSpPr>
            <p:cNvPr id="121" name="任意多边形 120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3" name="组合 122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24" name="圆角矩形 123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圆角矩形 124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圆角矩形 125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圆角矩形 126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圆角矩形 127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圆角矩形 129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圆角矩形 130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圆角矩形 131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圆角矩形 138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圆角矩形 140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圆角矩形 144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圆角矩形 145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圆角矩形 146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4443663" y="900418"/>
            <a:ext cx="2523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HDFS</a:t>
            </a:r>
            <a:r>
              <a:rPr lang="zh-CN" altLang="en-US" sz="4400" dirty="0" smtClean="0">
                <a:solidFill>
                  <a:schemeClr val="bg1"/>
                </a:solidFill>
              </a:rPr>
              <a:t>简介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459832" y="2270889"/>
            <a:ext cx="89354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分布式文件系统（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 Distributed 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Filesystem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），以流式数据访问模式来存储超大文件，运行于商用硬件集群上，是管理网络中跨多台计算机存储的文件系统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1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直接连接符 117"/>
          <p:cNvCxnSpPr/>
          <p:nvPr/>
        </p:nvCxnSpPr>
        <p:spPr>
          <a:xfrm>
            <a:off x="908573" y="737648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占位符 118"/>
          <p:cNvSpPr txBox="1">
            <a:spLocks/>
          </p:cNvSpPr>
          <p:nvPr/>
        </p:nvSpPr>
        <p:spPr>
          <a:xfrm>
            <a:off x="791111" y="334845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项目简介</a:t>
            </a:r>
            <a:endParaRPr lang="zh-CN" altLang="en-US" sz="2400" dirty="0"/>
          </a:p>
        </p:txBody>
      </p:sp>
      <p:grpSp>
        <p:nvGrpSpPr>
          <p:cNvPr id="120" name="组合 119"/>
          <p:cNvGrpSpPr/>
          <p:nvPr/>
        </p:nvGrpSpPr>
        <p:grpSpPr>
          <a:xfrm flipV="1">
            <a:off x="295541" y="275997"/>
            <a:ext cx="537243" cy="537243"/>
            <a:chOff x="7758139" y="2808362"/>
            <a:chExt cx="1285965" cy="1285965"/>
          </a:xfrm>
        </p:grpSpPr>
        <p:sp>
          <p:nvSpPr>
            <p:cNvPr id="121" name="任意多边形 120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3" name="组合 122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24" name="圆角矩形 123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圆角矩形 124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圆角矩形 125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圆角矩形 126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圆角矩形 127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圆角矩形 129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圆角矩形 130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圆角矩形 131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圆角矩形 138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圆角矩形 140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圆角矩形 144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圆角矩形 145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圆角矩形 146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46" y="1426056"/>
            <a:ext cx="8282396" cy="5277892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717983" y="688081"/>
            <a:ext cx="2523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HDFS</a:t>
            </a:r>
            <a:r>
              <a:rPr lang="zh-CN" altLang="en-US" sz="4400" dirty="0" smtClean="0">
                <a:solidFill>
                  <a:schemeClr val="bg1"/>
                </a:solidFill>
              </a:rPr>
              <a:t>架构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5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直接连接符 143"/>
          <p:cNvCxnSpPr/>
          <p:nvPr/>
        </p:nvCxnSpPr>
        <p:spPr>
          <a:xfrm>
            <a:off x="908573" y="737648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占位符 118"/>
          <p:cNvSpPr txBox="1">
            <a:spLocks/>
          </p:cNvSpPr>
          <p:nvPr/>
        </p:nvSpPr>
        <p:spPr>
          <a:xfrm>
            <a:off x="791111" y="334845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项目简介</a:t>
            </a:r>
          </a:p>
        </p:txBody>
      </p:sp>
      <p:grpSp>
        <p:nvGrpSpPr>
          <p:cNvPr id="146" name="组合 145"/>
          <p:cNvGrpSpPr/>
          <p:nvPr/>
        </p:nvGrpSpPr>
        <p:grpSpPr>
          <a:xfrm flipV="1">
            <a:off x="295541" y="275997"/>
            <a:ext cx="537243" cy="537243"/>
            <a:chOff x="7758139" y="2808362"/>
            <a:chExt cx="1285965" cy="1285965"/>
          </a:xfrm>
        </p:grpSpPr>
        <p:sp>
          <p:nvSpPr>
            <p:cNvPr id="166" name="任意多边形 165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75" name="圆角矩形 174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圆角矩形 175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圆角矩形 183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圆角矩形 184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圆角矩形 187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圆角矩形 194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圆角矩形 195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圆角矩形 196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圆角矩形 204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圆角矩形 205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圆角矩形 207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圆角矩形 208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圆角矩形 209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圆角矩形 210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圆角矩形 211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圆角矩形 219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圆角矩形 220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圆角矩形 221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圆角矩形 222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圆角矩形 223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圆角矩形 228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圆角矩形 229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圆角矩形 231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圆角矩形 232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4" name="文本框 233"/>
          <p:cNvSpPr txBox="1"/>
          <p:nvPr/>
        </p:nvSpPr>
        <p:spPr>
          <a:xfrm>
            <a:off x="1491916" y="2062342"/>
            <a:ext cx="8935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是为以流的方式存取大文件而设计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的，适用于一次写多次读的场合，下面主要针对读取文件过程及相关问题进行讨论。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2887579" y="880244"/>
            <a:ext cx="5908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HDFS</a:t>
            </a:r>
            <a:r>
              <a:rPr lang="zh-CN" altLang="en-US" sz="4400" dirty="0" smtClean="0">
                <a:solidFill>
                  <a:schemeClr val="bg1"/>
                </a:solidFill>
              </a:rPr>
              <a:t>小文件存储的问题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41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2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直接连接符 117"/>
          <p:cNvCxnSpPr/>
          <p:nvPr/>
        </p:nvCxnSpPr>
        <p:spPr>
          <a:xfrm>
            <a:off x="908573" y="737648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占位符 118"/>
          <p:cNvSpPr txBox="1">
            <a:spLocks/>
          </p:cNvSpPr>
          <p:nvPr/>
        </p:nvSpPr>
        <p:spPr>
          <a:xfrm>
            <a:off x="791111" y="334845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项目简介</a:t>
            </a:r>
            <a:endParaRPr lang="zh-CN" altLang="en-US" sz="2400" dirty="0"/>
          </a:p>
        </p:txBody>
      </p:sp>
      <p:grpSp>
        <p:nvGrpSpPr>
          <p:cNvPr id="120" name="组合 119"/>
          <p:cNvGrpSpPr/>
          <p:nvPr/>
        </p:nvGrpSpPr>
        <p:grpSpPr>
          <a:xfrm flipV="1">
            <a:off x="295541" y="275997"/>
            <a:ext cx="537243" cy="537243"/>
            <a:chOff x="7758139" y="2808362"/>
            <a:chExt cx="1285965" cy="1285965"/>
          </a:xfrm>
        </p:grpSpPr>
        <p:sp>
          <p:nvSpPr>
            <p:cNvPr id="121" name="任意多边形 120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3" name="组合 122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24" name="圆角矩形 123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圆角矩形 124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圆角矩形 125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圆角矩形 126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圆角矩形 127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圆角矩形 129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圆角矩形 130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圆角矩形 131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圆角矩形 138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圆角矩形 140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圆角矩形 144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圆角矩形 145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圆角矩形 146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3523755" y="746723"/>
            <a:ext cx="47804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HDFS</a:t>
            </a:r>
            <a:r>
              <a:rPr lang="zh-CN" altLang="en-US" sz="4400" dirty="0" smtClean="0">
                <a:solidFill>
                  <a:schemeClr val="bg1"/>
                </a:solidFill>
              </a:rPr>
              <a:t>读取文件过程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4" y="1516164"/>
            <a:ext cx="9737558" cy="505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6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直接连接符 143"/>
          <p:cNvCxnSpPr/>
          <p:nvPr/>
        </p:nvCxnSpPr>
        <p:spPr>
          <a:xfrm>
            <a:off x="908573" y="737648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占位符 118"/>
          <p:cNvSpPr txBox="1">
            <a:spLocks/>
          </p:cNvSpPr>
          <p:nvPr/>
        </p:nvSpPr>
        <p:spPr>
          <a:xfrm>
            <a:off x="791111" y="334845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项目简介</a:t>
            </a:r>
          </a:p>
        </p:txBody>
      </p:sp>
      <p:grpSp>
        <p:nvGrpSpPr>
          <p:cNvPr id="146" name="组合 145"/>
          <p:cNvGrpSpPr/>
          <p:nvPr/>
        </p:nvGrpSpPr>
        <p:grpSpPr>
          <a:xfrm flipV="1">
            <a:off x="295541" y="275997"/>
            <a:ext cx="537243" cy="537243"/>
            <a:chOff x="7758139" y="2808362"/>
            <a:chExt cx="1285965" cy="1285965"/>
          </a:xfrm>
        </p:grpSpPr>
        <p:sp>
          <p:nvSpPr>
            <p:cNvPr id="166" name="任意多边形 165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75" name="圆角矩形 174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圆角矩形 175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圆角矩形 183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圆角矩形 184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圆角矩形 187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圆角矩形 194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圆角矩形 195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圆角矩形 196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圆角矩形 204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圆角矩形 205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圆角矩形 207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圆角矩形 208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圆角矩形 209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圆角矩形 210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圆角矩形 211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圆角矩形 219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圆角矩形 220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圆角矩形 221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圆角矩形 222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圆角矩形 223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圆角矩形 228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圆角矩形 229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圆角矩形 231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圆角矩形 232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4" name="文本框 233"/>
          <p:cNvSpPr txBox="1"/>
          <p:nvPr/>
        </p:nvSpPr>
        <p:spPr>
          <a:xfrm>
            <a:off x="1491916" y="2062342"/>
            <a:ext cx="8935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在每一次取文件的过程中，都需要先从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NameNode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中获取文件信息再到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DataNode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zh-TW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对于海量小文件来说，这样的操作非常消耗时间。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2887579" y="880244"/>
            <a:ext cx="5908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HDFS</a:t>
            </a:r>
            <a:r>
              <a:rPr lang="zh-CN" altLang="en-US" sz="4400" dirty="0">
                <a:solidFill>
                  <a:schemeClr val="bg1"/>
                </a:solidFill>
              </a:rPr>
              <a:t>小文</a:t>
            </a:r>
            <a:r>
              <a:rPr lang="zh-CN" altLang="en-US" sz="4400" dirty="0" smtClean="0">
                <a:solidFill>
                  <a:schemeClr val="bg1"/>
                </a:solidFill>
              </a:rPr>
              <a:t>件存储的问题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62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2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9831</TotalTime>
  <Words>1849</Words>
  <Application>Microsoft Office PowerPoint</Application>
  <PresentationFormat>宽屏</PresentationFormat>
  <Paragraphs>111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方正大黑简体</vt:lpstr>
      <vt:lpstr>方正综艺简体</vt:lpstr>
      <vt:lpstr>汉仪菱心体简</vt:lpstr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Microsoft</cp:lastModifiedBy>
  <cp:revision>173</cp:revision>
  <dcterms:created xsi:type="dcterms:W3CDTF">2014-10-10T13:52:16Z</dcterms:created>
  <dcterms:modified xsi:type="dcterms:W3CDTF">2018-04-25T05:00:04Z</dcterms:modified>
</cp:coreProperties>
</file>