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3" r:id="rId2"/>
    <p:sldId id="268" r:id="rId3"/>
    <p:sldId id="269" r:id="rId4"/>
    <p:sldId id="275" r:id="rId5"/>
    <p:sldId id="304" r:id="rId6"/>
    <p:sldId id="317" r:id="rId7"/>
    <p:sldId id="313" r:id="rId8"/>
    <p:sldId id="314" r:id="rId9"/>
    <p:sldId id="316" r:id="rId10"/>
    <p:sldId id="270" r:id="rId11"/>
    <p:sldId id="319" r:id="rId12"/>
    <p:sldId id="307" r:id="rId13"/>
    <p:sldId id="308" r:id="rId14"/>
    <p:sldId id="309" r:id="rId15"/>
    <p:sldId id="310" r:id="rId16"/>
    <p:sldId id="318" r:id="rId17"/>
    <p:sldId id="305" r:id="rId18"/>
    <p:sldId id="312" r:id="rId19"/>
    <p:sldId id="302" r:id="rId20"/>
    <p:sldId id="320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295"/>
    <a:srgbClr val="257CBD"/>
    <a:srgbClr val="1482AC"/>
    <a:srgbClr val="1E2B57"/>
    <a:srgbClr val="0A5985"/>
    <a:srgbClr val="102872"/>
    <a:srgbClr val="9A1B7A"/>
    <a:srgbClr val="5C1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 autoAdjust="0"/>
    <p:restoredTop sz="86704" autoAdjust="0"/>
  </p:normalViewPr>
  <p:slideViewPr>
    <p:cSldViewPr snapToGrid="0">
      <p:cViewPr varScale="1">
        <p:scale>
          <a:sx n="93" d="100"/>
          <a:sy n="93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AD43C-5C62-42D3-A7AB-7CA0B87DEA6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12020-890B-4198-ABC0-DCFE55E74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43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362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365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详见可行性报告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183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156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wikipedia</a:t>
            </a:r>
            <a:r>
              <a:rPr lang="zh-CN" altLang="en-US" dirty="0" smtClean="0"/>
              <a:t>和可行性报告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3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详见可行性报告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901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详见可行性报告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219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  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算法是跨节点的，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4+2:1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的冗余允许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个节点故障而不丢失数据，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RAID5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一般是由节点内的若干块盘组成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组的，只能容忍硬盘故障，不能容忍节点故障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算法采用全局热备的方式，不需要单独的热备盘，所有硬盘都可参与数据读写，只要系统中有剩余空间，就可以恢复故障数据；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RAID5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方式单节点至少准备一块全局热备盘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4+2:1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方式允许损害任意的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块盘而不丢失数据，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RAID5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组最多只允许损害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块盘，所谓的允许损坏多块盘是建立在所有坏盘都不位于相同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组中的，从实际经验来看，把数据安全建立在理想情况下是不靠谱的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当出现硬盘故障时，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方式是多块盘参与数据恢复，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方式只有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块盘（热备盘）能够写数据，这就导致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方式的数据恢复效率（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1TB/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小时）是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方式的几十倍，这也大大减少了数据恢复期间硬盘再次故障的可能（目前单盘容量都达到数个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使得该风险急剧增加），进一步提升了系统的安全性 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方式的保护级别可以针对目录设置，重要的数据目录可以设置更高的保护级别以确保安全性，随着节点扩容，数据条带大小还能自动调整以获取更高的空间利用率；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方式所有数据的保护级别是相同的，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组一旦划分完不能够再调整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方式需要独立的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卡，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方式不需要额外的硬件支持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01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详见调研报告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200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详见可行性报告与调研报告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71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34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5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224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113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详见调研报告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360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265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wikipedia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157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wikipedia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8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详见调研报告参考文献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38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02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9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78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9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73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0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73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4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34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36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4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FE466-DC15-41F4-BF6F-ACAD90B77EA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21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71715" y="1672712"/>
            <a:ext cx="12826584" cy="3771900"/>
          </a:xfrm>
          <a:prstGeom prst="roundRect">
            <a:avLst>
              <a:gd name="adj" fmla="val 50000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28815" y="624962"/>
            <a:ext cx="2247900" cy="22479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92100" dist="1524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67650" y="26607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中期报告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4313747" y="4021909"/>
            <a:ext cx="6336974" cy="584751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3200" spc="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校园分布式文件共享系统</a:t>
            </a:r>
            <a:endParaRPr lang="en-US" altLang="zh-CN" sz="3200" spc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192163" y="5812848"/>
            <a:ext cx="2926012" cy="484463"/>
            <a:chOff x="8655444" y="6069066"/>
            <a:chExt cx="2926012" cy="484463"/>
          </a:xfrm>
        </p:grpSpPr>
        <p:sp>
          <p:nvSpPr>
            <p:cNvPr id="14" name="Freeform 7"/>
            <p:cNvSpPr>
              <a:spLocks noChangeAspect="1" noEditPoints="1"/>
            </p:cNvSpPr>
            <p:nvPr/>
          </p:nvSpPr>
          <p:spPr bwMode="auto">
            <a:xfrm>
              <a:off x="8655444" y="6069066"/>
              <a:ext cx="462900" cy="466244"/>
            </a:xfrm>
            <a:custGeom>
              <a:avLst/>
              <a:gdLst>
                <a:gd name="T0" fmla="*/ 661 w 904"/>
                <a:gd name="T1" fmla="*/ 461 h 905"/>
                <a:gd name="T2" fmla="*/ 661 w 904"/>
                <a:gd name="T3" fmla="*/ 339 h 905"/>
                <a:gd name="T4" fmla="*/ 605 w 904"/>
                <a:gd name="T5" fmla="*/ 339 h 905"/>
                <a:gd name="T6" fmla="*/ 605 w 904"/>
                <a:gd name="T7" fmla="*/ 461 h 905"/>
                <a:gd name="T8" fmla="*/ 456 w 904"/>
                <a:gd name="T9" fmla="*/ 610 h 905"/>
                <a:gd name="T10" fmla="*/ 453 w 904"/>
                <a:gd name="T11" fmla="*/ 610 h 905"/>
                <a:gd name="T12" fmla="*/ 452 w 904"/>
                <a:gd name="T13" fmla="*/ 610 h 905"/>
                <a:gd name="T14" fmla="*/ 451 w 904"/>
                <a:gd name="T15" fmla="*/ 610 h 905"/>
                <a:gd name="T16" fmla="*/ 448 w 904"/>
                <a:gd name="T17" fmla="*/ 610 h 905"/>
                <a:gd name="T18" fmla="*/ 299 w 904"/>
                <a:gd name="T19" fmla="*/ 461 h 905"/>
                <a:gd name="T20" fmla="*/ 299 w 904"/>
                <a:gd name="T21" fmla="*/ 339 h 905"/>
                <a:gd name="T22" fmla="*/ 244 w 904"/>
                <a:gd name="T23" fmla="*/ 339 h 905"/>
                <a:gd name="T24" fmla="*/ 244 w 904"/>
                <a:gd name="T25" fmla="*/ 461 h 905"/>
                <a:gd name="T26" fmla="*/ 419 w 904"/>
                <a:gd name="T27" fmla="*/ 664 h 905"/>
                <a:gd name="T28" fmla="*/ 419 w 904"/>
                <a:gd name="T29" fmla="*/ 752 h 905"/>
                <a:gd name="T30" fmla="*/ 295 w 904"/>
                <a:gd name="T31" fmla="*/ 787 h 905"/>
                <a:gd name="T32" fmla="*/ 610 w 904"/>
                <a:gd name="T33" fmla="*/ 787 h 905"/>
                <a:gd name="T34" fmla="*/ 484 w 904"/>
                <a:gd name="T35" fmla="*/ 751 h 905"/>
                <a:gd name="T36" fmla="*/ 484 w 904"/>
                <a:gd name="T37" fmla="*/ 664 h 905"/>
                <a:gd name="T38" fmla="*/ 661 w 904"/>
                <a:gd name="T39" fmla="*/ 461 h 905"/>
                <a:gd name="T40" fmla="*/ 450 w 904"/>
                <a:gd name="T41" fmla="*/ 558 h 905"/>
                <a:gd name="T42" fmla="*/ 452 w 904"/>
                <a:gd name="T43" fmla="*/ 558 h 905"/>
                <a:gd name="T44" fmla="*/ 454 w 904"/>
                <a:gd name="T45" fmla="*/ 558 h 905"/>
                <a:gd name="T46" fmla="*/ 554 w 904"/>
                <a:gd name="T47" fmla="*/ 459 h 905"/>
                <a:gd name="T48" fmla="*/ 554 w 904"/>
                <a:gd name="T49" fmla="*/ 218 h 905"/>
                <a:gd name="T50" fmla="*/ 454 w 904"/>
                <a:gd name="T51" fmla="*/ 118 h 905"/>
                <a:gd name="T52" fmla="*/ 452 w 904"/>
                <a:gd name="T53" fmla="*/ 118 h 905"/>
                <a:gd name="T54" fmla="*/ 450 w 904"/>
                <a:gd name="T55" fmla="*/ 118 h 905"/>
                <a:gd name="T56" fmla="*/ 351 w 904"/>
                <a:gd name="T57" fmla="*/ 218 h 905"/>
                <a:gd name="T58" fmla="*/ 351 w 904"/>
                <a:gd name="T59" fmla="*/ 459 h 905"/>
                <a:gd name="T60" fmla="*/ 450 w 904"/>
                <a:gd name="T61" fmla="*/ 558 h 905"/>
                <a:gd name="T62" fmla="*/ 452 w 904"/>
                <a:gd name="T63" fmla="*/ 0 h 905"/>
                <a:gd name="T64" fmla="*/ 904 w 904"/>
                <a:gd name="T65" fmla="*/ 453 h 905"/>
                <a:gd name="T66" fmla="*/ 452 w 904"/>
                <a:gd name="T67" fmla="*/ 905 h 905"/>
                <a:gd name="T68" fmla="*/ 0 w 904"/>
                <a:gd name="T69" fmla="*/ 453 h 905"/>
                <a:gd name="T70" fmla="*/ 452 w 904"/>
                <a:gd name="T71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4" h="905">
                  <a:moveTo>
                    <a:pt x="661" y="461"/>
                  </a:moveTo>
                  <a:lnTo>
                    <a:pt x="661" y="339"/>
                  </a:lnTo>
                  <a:cubicBezTo>
                    <a:pt x="661" y="304"/>
                    <a:pt x="605" y="304"/>
                    <a:pt x="605" y="339"/>
                  </a:cubicBezTo>
                  <a:lnTo>
                    <a:pt x="605" y="461"/>
                  </a:lnTo>
                  <a:cubicBezTo>
                    <a:pt x="605" y="543"/>
                    <a:pt x="538" y="610"/>
                    <a:pt x="456" y="610"/>
                  </a:cubicBezTo>
                  <a:cubicBezTo>
                    <a:pt x="455" y="610"/>
                    <a:pt x="454" y="610"/>
                    <a:pt x="453" y="610"/>
                  </a:cubicBezTo>
                  <a:lnTo>
                    <a:pt x="452" y="610"/>
                  </a:lnTo>
                  <a:lnTo>
                    <a:pt x="451" y="610"/>
                  </a:lnTo>
                  <a:cubicBezTo>
                    <a:pt x="450" y="610"/>
                    <a:pt x="449" y="610"/>
                    <a:pt x="448" y="610"/>
                  </a:cubicBezTo>
                  <a:cubicBezTo>
                    <a:pt x="366" y="610"/>
                    <a:pt x="299" y="543"/>
                    <a:pt x="299" y="461"/>
                  </a:cubicBezTo>
                  <a:lnTo>
                    <a:pt x="299" y="339"/>
                  </a:lnTo>
                  <a:cubicBezTo>
                    <a:pt x="299" y="304"/>
                    <a:pt x="244" y="304"/>
                    <a:pt x="244" y="339"/>
                  </a:cubicBezTo>
                  <a:cubicBezTo>
                    <a:pt x="244" y="355"/>
                    <a:pt x="244" y="461"/>
                    <a:pt x="244" y="461"/>
                  </a:cubicBezTo>
                  <a:cubicBezTo>
                    <a:pt x="244" y="564"/>
                    <a:pt x="320" y="650"/>
                    <a:pt x="419" y="664"/>
                  </a:cubicBezTo>
                  <a:lnTo>
                    <a:pt x="419" y="752"/>
                  </a:lnTo>
                  <a:lnTo>
                    <a:pt x="295" y="787"/>
                  </a:lnTo>
                  <a:lnTo>
                    <a:pt x="610" y="787"/>
                  </a:lnTo>
                  <a:lnTo>
                    <a:pt x="484" y="751"/>
                  </a:lnTo>
                  <a:lnTo>
                    <a:pt x="484" y="664"/>
                  </a:lnTo>
                  <a:cubicBezTo>
                    <a:pt x="584" y="650"/>
                    <a:pt x="661" y="564"/>
                    <a:pt x="661" y="461"/>
                  </a:cubicBezTo>
                  <a:close/>
                  <a:moveTo>
                    <a:pt x="450" y="558"/>
                  </a:moveTo>
                  <a:cubicBezTo>
                    <a:pt x="451" y="558"/>
                    <a:pt x="451" y="558"/>
                    <a:pt x="452" y="558"/>
                  </a:cubicBezTo>
                  <a:cubicBezTo>
                    <a:pt x="453" y="558"/>
                    <a:pt x="453" y="558"/>
                    <a:pt x="454" y="558"/>
                  </a:cubicBezTo>
                  <a:cubicBezTo>
                    <a:pt x="509" y="558"/>
                    <a:pt x="554" y="514"/>
                    <a:pt x="554" y="459"/>
                  </a:cubicBezTo>
                  <a:lnTo>
                    <a:pt x="554" y="218"/>
                  </a:lnTo>
                  <a:cubicBezTo>
                    <a:pt x="554" y="163"/>
                    <a:pt x="509" y="118"/>
                    <a:pt x="454" y="118"/>
                  </a:cubicBezTo>
                  <a:cubicBezTo>
                    <a:pt x="453" y="118"/>
                    <a:pt x="453" y="118"/>
                    <a:pt x="452" y="118"/>
                  </a:cubicBezTo>
                  <a:cubicBezTo>
                    <a:pt x="452" y="118"/>
                    <a:pt x="451" y="118"/>
                    <a:pt x="450" y="118"/>
                  </a:cubicBezTo>
                  <a:cubicBezTo>
                    <a:pt x="395" y="118"/>
                    <a:pt x="351" y="163"/>
                    <a:pt x="351" y="218"/>
                  </a:cubicBezTo>
                  <a:lnTo>
                    <a:pt x="351" y="459"/>
                  </a:lnTo>
                  <a:cubicBezTo>
                    <a:pt x="351" y="514"/>
                    <a:pt x="395" y="558"/>
                    <a:pt x="450" y="558"/>
                  </a:cubicBezTo>
                  <a:close/>
                  <a:moveTo>
                    <a:pt x="452" y="0"/>
                  </a:moveTo>
                  <a:cubicBezTo>
                    <a:pt x="702" y="0"/>
                    <a:pt x="904" y="203"/>
                    <a:pt x="904" y="453"/>
                  </a:cubicBezTo>
                  <a:cubicBezTo>
                    <a:pt x="904" y="702"/>
                    <a:pt x="702" y="905"/>
                    <a:pt x="452" y="905"/>
                  </a:cubicBezTo>
                  <a:cubicBezTo>
                    <a:pt x="202" y="905"/>
                    <a:pt x="0" y="702"/>
                    <a:pt x="0" y="453"/>
                  </a:cubicBezTo>
                  <a:cubicBezTo>
                    <a:pt x="0" y="203"/>
                    <a:pt x="202" y="0"/>
                    <a:pt x="45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7" b="1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6"/>
            <p:cNvSpPr txBox="1"/>
            <p:nvPr/>
          </p:nvSpPr>
          <p:spPr>
            <a:xfrm>
              <a:off x="9242403" y="6091888"/>
              <a:ext cx="2339053" cy="461641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accent2"/>
                  </a:solidFill>
                  <a:latin typeface="+mn-ea"/>
                  <a:ea typeface="+mn-ea"/>
                </a:defRPr>
              </a:lvl1pPr>
            </a:lstStyle>
            <a:p>
              <a:r>
                <a:rPr lang="zh-CN" altLang="en-US" sz="2400" b="1" dirty="0">
                  <a:solidFill>
                    <a:srgbClr val="1D62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</a:t>
              </a:r>
              <a:r>
                <a:rPr lang="zh-CN" altLang="en-US" sz="2400" b="1" dirty="0" smtClean="0">
                  <a:solidFill>
                    <a:srgbClr val="1D62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人：张圣明</a:t>
              </a:r>
              <a:endParaRPr lang="zh-CN" altLang="en-US" sz="2400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64156" y="5812848"/>
            <a:ext cx="3018078" cy="484463"/>
            <a:chOff x="8807150" y="5287200"/>
            <a:chExt cx="3018078" cy="484463"/>
          </a:xfrm>
        </p:grpSpPr>
        <p:sp>
          <p:nvSpPr>
            <p:cNvPr id="12" name="TextBox 7"/>
            <p:cNvSpPr txBox="1"/>
            <p:nvPr/>
          </p:nvSpPr>
          <p:spPr>
            <a:xfrm>
              <a:off x="9394803" y="5310022"/>
              <a:ext cx="2430425" cy="461641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/>
            <a:p>
              <a:r>
                <a:rPr lang="zh-CN" altLang="en-US" sz="2400" b="1" dirty="0">
                  <a:solidFill>
                    <a:srgbClr val="1D62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</a:t>
              </a:r>
              <a:r>
                <a:rPr lang="zh-CN" altLang="en-US" sz="2400" b="1" dirty="0" smtClean="0">
                  <a:solidFill>
                    <a:srgbClr val="1D62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：邢凯 </a:t>
              </a:r>
              <a:endParaRPr lang="zh-CN" altLang="en-US" sz="2400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8"/>
            <p:cNvSpPr>
              <a:spLocks noChangeAspect="1" noEditPoints="1"/>
            </p:cNvSpPr>
            <p:nvPr/>
          </p:nvSpPr>
          <p:spPr bwMode="auto">
            <a:xfrm>
              <a:off x="8807150" y="5287200"/>
              <a:ext cx="464288" cy="466246"/>
            </a:xfrm>
            <a:custGeom>
              <a:avLst/>
              <a:gdLst>
                <a:gd name="T0" fmla="*/ 422 w 422"/>
                <a:gd name="T1" fmla="*/ 211 h 422"/>
                <a:gd name="T2" fmla="*/ 0 w 422"/>
                <a:gd name="T3" fmla="*/ 211 h 422"/>
                <a:gd name="T4" fmla="*/ 340 w 422"/>
                <a:gd name="T5" fmla="*/ 117 h 422"/>
                <a:gd name="T6" fmla="*/ 345 w 422"/>
                <a:gd name="T7" fmla="*/ 123 h 422"/>
                <a:gd name="T8" fmla="*/ 344 w 422"/>
                <a:gd name="T9" fmla="*/ 226 h 422"/>
                <a:gd name="T10" fmla="*/ 340 w 422"/>
                <a:gd name="T11" fmla="*/ 227 h 422"/>
                <a:gd name="T12" fmla="*/ 217 w 422"/>
                <a:gd name="T13" fmla="*/ 226 h 422"/>
                <a:gd name="T14" fmla="*/ 215 w 422"/>
                <a:gd name="T15" fmla="*/ 222 h 422"/>
                <a:gd name="T16" fmla="*/ 286 w 422"/>
                <a:gd name="T17" fmla="*/ 164 h 422"/>
                <a:gd name="T18" fmla="*/ 215 w 422"/>
                <a:gd name="T19" fmla="*/ 171 h 422"/>
                <a:gd name="T20" fmla="*/ 217 w 422"/>
                <a:gd name="T21" fmla="*/ 119 h 422"/>
                <a:gd name="T22" fmla="*/ 220 w 422"/>
                <a:gd name="T23" fmla="*/ 117 h 422"/>
                <a:gd name="T24" fmla="*/ 220 w 422"/>
                <a:gd name="T25" fmla="*/ 96 h 422"/>
                <a:gd name="T26" fmla="*/ 202 w 422"/>
                <a:gd name="T27" fmla="*/ 104 h 422"/>
                <a:gd name="T28" fmla="*/ 194 w 422"/>
                <a:gd name="T29" fmla="*/ 174 h 422"/>
                <a:gd name="T30" fmla="*/ 186 w 422"/>
                <a:gd name="T31" fmla="*/ 166 h 422"/>
                <a:gd name="T32" fmla="*/ 137 w 422"/>
                <a:gd name="T33" fmla="*/ 151 h 422"/>
                <a:gd name="T34" fmla="*/ 54 w 422"/>
                <a:gd name="T35" fmla="*/ 173 h 422"/>
                <a:gd name="T36" fmla="*/ 77 w 422"/>
                <a:gd name="T37" fmla="*/ 243 h 422"/>
                <a:gd name="T38" fmla="*/ 81 w 422"/>
                <a:gd name="T39" fmla="*/ 192 h 422"/>
                <a:gd name="T40" fmla="*/ 81 w 422"/>
                <a:gd name="T41" fmla="*/ 256 h 422"/>
                <a:gd name="T42" fmla="*/ 106 w 422"/>
                <a:gd name="T43" fmla="*/ 350 h 422"/>
                <a:gd name="T44" fmla="*/ 112 w 422"/>
                <a:gd name="T45" fmla="*/ 272 h 422"/>
                <a:gd name="T46" fmla="*/ 137 w 422"/>
                <a:gd name="T47" fmla="*/ 350 h 422"/>
                <a:gd name="T48" fmla="*/ 137 w 422"/>
                <a:gd name="T49" fmla="*/ 256 h 422"/>
                <a:gd name="T50" fmla="*/ 137 w 422"/>
                <a:gd name="T51" fmla="*/ 192 h 422"/>
                <a:gd name="T52" fmla="*/ 162 w 422"/>
                <a:gd name="T53" fmla="*/ 192 h 422"/>
                <a:gd name="T54" fmla="*/ 186 w 422"/>
                <a:gd name="T55" fmla="*/ 185 h 422"/>
                <a:gd name="T56" fmla="*/ 194 w 422"/>
                <a:gd name="T57" fmla="*/ 222 h 422"/>
                <a:gd name="T58" fmla="*/ 202 w 422"/>
                <a:gd name="T59" fmla="*/ 240 h 422"/>
                <a:gd name="T60" fmla="*/ 220 w 422"/>
                <a:gd name="T61" fmla="*/ 248 h 422"/>
                <a:gd name="T62" fmla="*/ 359 w 422"/>
                <a:gd name="T63" fmla="*/ 240 h 422"/>
                <a:gd name="T64" fmla="*/ 366 w 422"/>
                <a:gd name="T65" fmla="*/ 222 h 422"/>
                <a:gd name="T66" fmla="*/ 359 w 422"/>
                <a:gd name="T67" fmla="*/ 104 h 422"/>
                <a:gd name="T68" fmla="*/ 220 w 422"/>
                <a:gd name="T69" fmla="*/ 96 h 422"/>
                <a:gd name="T70" fmla="*/ 344 w 422"/>
                <a:gd name="T71" fmla="*/ 277 h 422"/>
                <a:gd name="T72" fmla="*/ 346 w 422"/>
                <a:gd name="T73" fmla="*/ 351 h 422"/>
                <a:gd name="T74" fmla="*/ 298 w 422"/>
                <a:gd name="T75" fmla="*/ 277 h 422"/>
                <a:gd name="T76" fmla="*/ 250 w 422"/>
                <a:gd name="T77" fmla="*/ 351 h 422"/>
                <a:gd name="T78" fmla="*/ 244 w 422"/>
                <a:gd name="T79" fmla="*/ 277 h 422"/>
                <a:gd name="T80" fmla="*/ 221 w 422"/>
                <a:gd name="T81" fmla="*/ 254 h 422"/>
                <a:gd name="T82" fmla="*/ 109 w 422"/>
                <a:gd name="T83" fmla="*/ 75 h 422"/>
                <a:gd name="T84" fmla="*/ 109 w 422"/>
                <a:gd name="T85" fmla="*/ 146 h 422"/>
                <a:gd name="T86" fmla="*/ 109 w 422"/>
                <a:gd name="T87" fmla="*/ 7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2" h="422">
                  <a:moveTo>
                    <a:pt x="211" y="0"/>
                  </a:moveTo>
                  <a:cubicBezTo>
                    <a:pt x="327" y="0"/>
                    <a:pt x="422" y="94"/>
                    <a:pt x="422" y="211"/>
                  </a:cubicBezTo>
                  <a:cubicBezTo>
                    <a:pt x="422" y="327"/>
                    <a:pt x="327" y="422"/>
                    <a:pt x="211" y="422"/>
                  </a:cubicBezTo>
                  <a:cubicBezTo>
                    <a:pt x="94" y="422"/>
                    <a:pt x="0" y="327"/>
                    <a:pt x="0" y="211"/>
                  </a:cubicBezTo>
                  <a:cubicBezTo>
                    <a:pt x="0" y="94"/>
                    <a:pt x="94" y="0"/>
                    <a:pt x="211" y="0"/>
                  </a:cubicBezTo>
                  <a:close/>
                  <a:moveTo>
                    <a:pt x="340" y="117"/>
                  </a:moveTo>
                  <a:cubicBezTo>
                    <a:pt x="341" y="117"/>
                    <a:pt x="343" y="118"/>
                    <a:pt x="344" y="119"/>
                  </a:cubicBezTo>
                  <a:cubicBezTo>
                    <a:pt x="345" y="120"/>
                    <a:pt x="345" y="121"/>
                    <a:pt x="345" y="123"/>
                  </a:cubicBezTo>
                  <a:lnTo>
                    <a:pt x="345" y="222"/>
                  </a:lnTo>
                  <a:cubicBezTo>
                    <a:pt x="345" y="223"/>
                    <a:pt x="345" y="225"/>
                    <a:pt x="344" y="226"/>
                  </a:cubicBezTo>
                  <a:lnTo>
                    <a:pt x="344" y="226"/>
                  </a:lnTo>
                  <a:cubicBezTo>
                    <a:pt x="343" y="227"/>
                    <a:pt x="341" y="227"/>
                    <a:pt x="340" y="227"/>
                  </a:cubicBezTo>
                  <a:lnTo>
                    <a:pt x="220" y="227"/>
                  </a:lnTo>
                  <a:cubicBezTo>
                    <a:pt x="219" y="227"/>
                    <a:pt x="218" y="227"/>
                    <a:pt x="217" y="226"/>
                  </a:cubicBezTo>
                  <a:lnTo>
                    <a:pt x="217" y="226"/>
                  </a:lnTo>
                  <a:cubicBezTo>
                    <a:pt x="216" y="225"/>
                    <a:pt x="215" y="223"/>
                    <a:pt x="215" y="222"/>
                  </a:cubicBezTo>
                  <a:lnTo>
                    <a:pt x="215" y="179"/>
                  </a:lnTo>
                  <a:lnTo>
                    <a:pt x="286" y="164"/>
                  </a:lnTo>
                  <a:lnTo>
                    <a:pt x="286" y="162"/>
                  </a:lnTo>
                  <a:lnTo>
                    <a:pt x="215" y="171"/>
                  </a:lnTo>
                  <a:lnTo>
                    <a:pt x="215" y="123"/>
                  </a:lnTo>
                  <a:cubicBezTo>
                    <a:pt x="215" y="121"/>
                    <a:pt x="216" y="120"/>
                    <a:pt x="217" y="119"/>
                  </a:cubicBezTo>
                  <a:lnTo>
                    <a:pt x="217" y="119"/>
                  </a:lnTo>
                  <a:cubicBezTo>
                    <a:pt x="218" y="118"/>
                    <a:pt x="219" y="117"/>
                    <a:pt x="220" y="117"/>
                  </a:cubicBezTo>
                  <a:lnTo>
                    <a:pt x="340" y="117"/>
                  </a:lnTo>
                  <a:close/>
                  <a:moveTo>
                    <a:pt x="220" y="96"/>
                  </a:moveTo>
                  <a:cubicBezTo>
                    <a:pt x="213" y="96"/>
                    <a:pt x="206" y="99"/>
                    <a:pt x="202" y="104"/>
                  </a:cubicBezTo>
                  <a:lnTo>
                    <a:pt x="202" y="104"/>
                  </a:lnTo>
                  <a:cubicBezTo>
                    <a:pt x="197" y="109"/>
                    <a:pt x="194" y="115"/>
                    <a:pt x="194" y="123"/>
                  </a:cubicBezTo>
                  <a:lnTo>
                    <a:pt x="194" y="174"/>
                  </a:lnTo>
                  <a:lnTo>
                    <a:pt x="186" y="175"/>
                  </a:lnTo>
                  <a:lnTo>
                    <a:pt x="186" y="166"/>
                  </a:lnTo>
                  <a:lnTo>
                    <a:pt x="162" y="166"/>
                  </a:lnTo>
                  <a:lnTo>
                    <a:pt x="137" y="151"/>
                  </a:lnTo>
                  <a:lnTo>
                    <a:pt x="77" y="151"/>
                  </a:lnTo>
                  <a:cubicBezTo>
                    <a:pt x="64" y="151"/>
                    <a:pt x="54" y="161"/>
                    <a:pt x="54" y="173"/>
                  </a:cubicBezTo>
                  <a:lnTo>
                    <a:pt x="54" y="243"/>
                  </a:lnTo>
                  <a:lnTo>
                    <a:pt x="77" y="243"/>
                  </a:lnTo>
                  <a:lnTo>
                    <a:pt x="77" y="192"/>
                  </a:lnTo>
                  <a:lnTo>
                    <a:pt x="81" y="192"/>
                  </a:lnTo>
                  <a:lnTo>
                    <a:pt x="81" y="243"/>
                  </a:lnTo>
                  <a:lnTo>
                    <a:pt x="81" y="256"/>
                  </a:lnTo>
                  <a:lnTo>
                    <a:pt x="81" y="350"/>
                  </a:lnTo>
                  <a:lnTo>
                    <a:pt x="106" y="350"/>
                  </a:lnTo>
                  <a:lnTo>
                    <a:pt x="106" y="272"/>
                  </a:lnTo>
                  <a:lnTo>
                    <a:pt x="112" y="272"/>
                  </a:lnTo>
                  <a:lnTo>
                    <a:pt x="112" y="350"/>
                  </a:lnTo>
                  <a:lnTo>
                    <a:pt x="137" y="350"/>
                  </a:lnTo>
                  <a:lnTo>
                    <a:pt x="137" y="336"/>
                  </a:lnTo>
                  <a:lnTo>
                    <a:pt x="137" y="256"/>
                  </a:lnTo>
                  <a:lnTo>
                    <a:pt x="137" y="243"/>
                  </a:lnTo>
                  <a:lnTo>
                    <a:pt x="137" y="192"/>
                  </a:lnTo>
                  <a:lnTo>
                    <a:pt x="137" y="177"/>
                  </a:lnTo>
                  <a:lnTo>
                    <a:pt x="162" y="192"/>
                  </a:lnTo>
                  <a:lnTo>
                    <a:pt x="186" y="192"/>
                  </a:lnTo>
                  <a:lnTo>
                    <a:pt x="186" y="185"/>
                  </a:lnTo>
                  <a:lnTo>
                    <a:pt x="194" y="184"/>
                  </a:lnTo>
                  <a:lnTo>
                    <a:pt x="194" y="222"/>
                  </a:lnTo>
                  <a:cubicBezTo>
                    <a:pt x="194" y="229"/>
                    <a:pt x="197" y="236"/>
                    <a:pt x="202" y="240"/>
                  </a:cubicBezTo>
                  <a:lnTo>
                    <a:pt x="202" y="240"/>
                  </a:lnTo>
                  <a:lnTo>
                    <a:pt x="202" y="241"/>
                  </a:lnTo>
                  <a:cubicBezTo>
                    <a:pt x="207" y="245"/>
                    <a:pt x="213" y="248"/>
                    <a:pt x="220" y="248"/>
                  </a:cubicBezTo>
                  <a:lnTo>
                    <a:pt x="340" y="248"/>
                  </a:lnTo>
                  <a:cubicBezTo>
                    <a:pt x="347" y="248"/>
                    <a:pt x="354" y="245"/>
                    <a:pt x="359" y="240"/>
                  </a:cubicBezTo>
                  <a:lnTo>
                    <a:pt x="359" y="241"/>
                  </a:lnTo>
                  <a:cubicBezTo>
                    <a:pt x="363" y="236"/>
                    <a:pt x="366" y="229"/>
                    <a:pt x="366" y="222"/>
                  </a:cubicBezTo>
                  <a:lnTo>
                    <a:pt x="366" y="123"/>
                  </a:lnTo>
                  <a:cubicBezTo>
                    <a:pt x="366" y="115"/>
                    <a:pt x="363" y="109"/>
                    <a:pt x="359" y="104"/>
                  </a:cubicBezTo>
                  <a:cubicBezTo>
                    <a:pt x="354" y="99"/>
                    <a:pt x="347" y="96"/>
                    <a:pt x="340" y="96"/>
                  </a:cubicBezTo>
                  <a:lnTo>
                    <a:pt x="220" y="96"/>
                  </a:lnTo>
                  <a:close/>
                  <a:moveTo>
                    <a:pt x="344" y="254"/>
                  </a:moveTo>
                  <a:lnTo>
                    <a:pt x="344" y="277"/>
                  </a:lnTo>
                  <a:lnTo>
                    <a:pt x="325" y="277"/>
                  </a:lnTo>
                  <a:lnTo>
                    <a:pt x="346" y="351"/>
                  </a:lnTo>
                  <a:lnTo>
                    <a:pt x="319" y="351"/>
                  </a:lnTo>
                  <a:lnTo>
                    <a:pt x="298" y="277"/>
                  </a:lnTo>
                  <a:lnTo>
                    <a:pt x="271" y="277"/>
                  </a:lnTo>
                  <a:lnTo>
                    <a:pt x="250" y="351"/>
                  </a:lnTo>
                  <a:lnTo>
                    <a:pt x="223" y="351"/>
                  </a:lnTo>
                  <a:lnTo>
                    <a:pt x="244" y="277"/>
                  </a:lnTo>
                  <a:lnTo>
                    <a:pt x="221" y="277"/>
                  </a:lnTo>
                  <a:lnTo>
                    <a:pt x="221" y="254"/>
                  </a:lnTo>
                  <a:lnTo>
                    <a:pt x="344" y="254"/>
                  </a:lnTo>
                  <a:close/>
                  <a:moveTo>
                    <a:pt x="109" y="75"/>
                  </a:moveTo>
                  <a:cubicBezTo>
                    <a:pt x="129" y="75"/>
                    <a:pt x="145" y="91"/>
                    <a:pt x="145" y="111"/>
                  </a:cubicBezTo>
                  <a:cubicBezTo>
                    <a:pt x="145" y="130"/>
                    <a:pt x="129" y="146"/>
                    <a:pt x="109" y="146"/>
                  </a:cubicBezTo>
                  <a:cubicBezTo>
                    <a:pt x="90" y="146"/>
                    <a:pt x="74" y="130"/>
                    <a:pt x="74" y="111"/>
                  </a:cubicBezTo>
                  <a:cubicBezTo>
                    <a:pt x="74" y="91"/>
                    <a:pt x="90" y="75"/>
                    <a:pt x="109" y="75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16" y="778666"/>
            <a:ext cx="1887246" cy="1940492"/>
          </a:xfrm>
          <a:prstGeom prst="rect">
            <a:avLst/>
          </a:prstGeom>
        </p:spPr>
      </p:pic>
      <p:sp>
        <p:nvSpPr>
          <p:cNvPr id="16" name="KSO_Shape"/>
          <p:cNvSpPr>
            <a:spLocks noChangeAspect="1"/>
          </p:cNvSpPr>
          <p:nvPr/>
        </p:nvSpPr>
        <p:spPr bwMode="auto">
          <a:xfrm>
            <a:off x="102967" y="5817311"/>
            <a:ext cx="379199" cy="480000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7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1D6295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3200">
              <a:solidFill>
                <a:srgbClr val="1D6295"/>
              </a:solidFill>
              <a:ea typeface="宋体" panose="02010600030101010101" pitchFamily="2" charset="-122"/>
            </a:endParaRPr>
          </a:p>
        </p:txBody>
      </p:sp>
      <p:sp>
        <p:nvSpPr>
          <p:cNvPr id="17" name="TextBox 6"/>
          <p:cNvSpPr txBox="1"/>
          <p:nvPr/>
        </p:nvSpPr>
        <p:spPr>
          <a:xfrm>
            <a:off x="534193" y="5812848"/>
            <a:ext cx="3877936" cy="830972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2400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</a:t>
            </a:r>
            <a:r>
              <a:rPr lang="zh-CN" altLang="en-US" sz="2400" b="1" dirty="0" smtClean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：彭昀、张圣明、</a:t>
            </a:r>
            <a:endParaRPr lang="en-US" altLang="zh-CN" sz="2400" b="1" dirty="0" smtClean="0">
              <a:solidFill>
                <a:srgbClr val="1D62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黄奕桐、胡清泳、杭逸哲</a:t>
            </a:r>
            <a:endParaRPr lang="zh-CN" altLang="en-US" sz="2400" b="1" dirty="0">
              <a:solidFill>
                <a:srgbClr val="1D62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696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419600" y="2266950"/>
            <a:ext cx="0" cy="232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"/>
          <p:cNvSpPr txBox="1"/>
          <p:nvPr/>
        </p:nvSpPr>
        <p:spPr>
          <a:xfrm>
            <a:off x="4670988" y="2502375"/>
            <a:ext cx="6016061" cy="68478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、研究思路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914900" y="3508173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52616" y="343150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</a:p>
        </p:txBody>
      </p:sp>
      <p:sp>
        <p:nvSpPr>
          <p:cNvPr id="22" name="椭圆 21"/>
          <p:cNvSpPr/>
          <p:nvPr/>
        </p:nvSpPr>
        <p:spPr>
          <a:xfrm>
            <a:off x="4914900" y="4029143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52616" y="395247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文件系统实现方法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038" y="2272002"/>
            <a:ext cx="2333937" cy="2319048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893184" y="4550113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30900" y="44734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722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文件系统实现方法</a:t>
            </a:r>
            <a:endParaRPr lang="zh-CN" altLang="en-US" sz="26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11424" y="1462504"/>
            <a:ext cx="3840427" cy="1152128"/>
          </a:xfrm>
          <a:prstGeom prst="rect">
            <a:avLst/>
          </a:prstGeom>
          <a:solidFill>
            <a:srgbClr val="1D629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架构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9800000" flipH="1">
            <a:off x="4822928" y="1846548"/>
            <a:ext cx="445489" cy="384043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5334586" y="1634642"/>
            <a:ext cx="6180081" cy="85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400"/>
              </a:spcBef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去中心化的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DHT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网络</a:t>
            </a:r>
          </a:p>
        </p:txBody>
      </p:sp>
      <p:sp>
        <p:nvSpPr>
          <p:cNvPr id="8" name="矩形 7"/>
          <p:cNvSpPr/>
          <p:nvPr/>
        </p:nvSpPr>
        <p:spPr>
          <a:xfrm>
            <a:off x="911424" y="2674544"/>
            <a:ext cx="3840427" cy="1152128"/>
          </a:xfrm>
          <a:prstGeom prst="rect">
            <a:avLst/>
          </a:prstGeom>
          <a:solidFill>
            <a:srgbClr val="1D629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文件传输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路由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9800000" flipH="1">
            <a:off x="4822928" y="3058588"/>
            <a:ext cx="445489" cy="384043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auto">
          <a:xfrm>
            <a:off x="5334586" y="2846682"/>
            <a:ext cx="6180081" cy="85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400"/>
              </a:spcBef>
            </a:pP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Kademila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协议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1424" y="3884080"/>
            <a:ext cx="3840427" cy="1152128"/>
          </a:xfrm>
          <a:prstGeom prst="rect">
            <a:avLst/>
          </a:prstGeom>
          <a:solidFill>
            <a:srgbClr val="1D629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文件冗余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9800000" flipH="1">
            <a:off x="4822928" y="4268124"/>
            <a:ext cx="445489" cy="384043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5334585" y="4056218"/>
            <a:ext cx="6180081" cy="85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400"/>
              </a:spcBef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Erasure Code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11424" y="5096120"/>
            <a:ext cx="3840427" cy="1152128"/>
          </a:xfrm>
          <a:prstGeom prst="rect">
            <a:avLst/>
          </a:prstGeom>
          <a:solidFill>
            <a:srgbClr val="1D629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文件下载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19800000" flipH="1">
            <a:off x="4822928" y="5480164"/>
            <a:ext cx="445489" cy="384043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6" name="文本框 7"/>
          <p:cNvSpPr txBox="1">
            <a:spLocks noChangeArrowheads="1"/>
          </p:cNvSpPr>
          <p:nvPr/>
        </p:nvSpPr>
        <p:spPr bwMode="auto">
          <a:xfrm>
            <a:off x="5334586" y="5268258"/>
            <a:ext cx="6180081" cy="85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400"/>
              </a:spcBef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分散下载</a:t>
            </a:r>
          </a:p>
        </p:txBody>
      </p:sp>
    </p:spTree>
    <p:extLst>
      <p:ext uri="{BB962C8B-B14F-4D97-AF65-F5344CB8AC3E}">
        <p14:creationId xmlns:p14="http://schemas.microsoft.com/office/powerpoint/2010/main" val="366962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5950802" y="2174875"/>
            <a:ext cx="1590053" cy="4683125"/>
          </a:xfrm>
          <a:custGeom>
            <a:avLst/>
            <a:gdLst>
              <a:gd name="T0" fmla="*/ 469 w 2278"/>
              <a:gd name="T1" fmla="*/ 132 h 6709"/>
              <a:gd name="T2" fmla="*/ 1800 w 2278"/>
              <a:gd name="T3" fmla="*/ 132 h 6709"/>
              <a:gd name="T4" fmla="*/ 1800 w 2278"/>
              <a:gd name="T5" fmla="*/ 0 h 6709"/>
              <a:gd name="T6" fmla="*/ 2039 w 2278"/>
              <a:gd name="T7" fmla="*/ 190 h 6709"/>
              <a:gd name="T8" fmla="*/ 2278 w 2278"/>
              <a:gd name="T9" fmla="*/ 379 h 6709"/>
              <a:gd name="T10" fmla="*/ 2039 w 2278"/>
              <a:gd name="T11" fmla="*/ 569 h 6709"/>
              <a:gd name="T12" fmla="*/ 1800 w 2278"/>
              <a:gd name="T13" fmla="*/ 758 h 6709"/>
              <a:gd name="T14" fmla="*/ 1800 w 2278"/>
              <a:gd name="T15" fmla="*/ 621 h 6709"/>
              <a:gd name="T16" fmla="*/ 797 w 2278"/>
              <a:gd name="T17" fmla="*/ 621 h 6709"/>
              <a:gd name="T18" fmla="*/ 489 w 2278"/>
              <a:gd name="T19" fmla="*/ 868 h 6709"/>
              <a:gd name="T20" fmla="*/ 489 w 2278"/>
              <a:gd name="T21" fmla="*/ 6709 h 6709"/>
              <a:gd name="T22" fmla="*/ 0 w 2278"/>
              <a:gd name="T23" fmla="*/ 6709 h 6709"/>
              <a:gd name="T24" fmla="*/ 0 w 2278"/>
              <a:gd name="T25" fmla="*/ 601 h 6709"/>
              <a:gd name="T26" fmla="*/ 469 w 2278"/>
              <a:gd name="T27" fmla="*/ 132 h 6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78" h="6709">
                <a:moveTo>
                  <a:pt x="469" y="132"/>
                </a:moveTo>
                <a:lnTo>
                  <a:pt x="1800" y="132"/>
                </a:lnTo>
                <a:lnTo>
                  <a:pt x="1800" y="0"/>
                </a:lnTo>
                <a:lnTo>
                  <a:pt x="2039" y="190"/>
                </a:lnTo>
                <a:lnTo>
                  <a:pt x="2278" y="379"/>
                </a:lnTo>
                <a:lnTo>
                  <a:pt x="2039" y="569"/>
                </a:lnTo>
                <a:lnTo>
                  <a:pt x="1800" y="758"/>
                </a:lnTo>
                <a:lnTo>
                  <a:pt x="1800" y="621"/>
                </a:lnTo>
                <a:lnTo>
                  <a:pt x="797" y="621"/>
                </a:lnTo>
                <a:cubicBezTo>
                  <a:pt x="600" y="621"/>
                  <a:pt x="489" y="670"/>
                  <a:pt x="489" y="868"/>
                </a:cubicBezTo>
                <a:lnTo>
                  <a:pt x="489" y="6709"/>
                </a:lnTo>
                <a:lnTo>
                  <a:pt x="0" y="6709"/>
                </a:lnTo>
                <a:lnTo>
                  <a:pt x="0" y="601"/>
                </a:lnTo>
                <a:cubicBezTo>
                  <a:pt x="0" y="343"/>
                  <a:pt x="211" y="132"/>
                  <a:pt x="469" y="132"/>
                </a:cubicBezTo>
                <a:close/>
              </a:path>
            </a:pathLst>
          </a:custGeom>
          <a:solidFill>
            <a:srgbClr val="1D6295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6399889" y="3581400"/>
            <a:ext cx="1120337" cy="3276600"/>
          </a:xfrm>
          <a:custGeom>
            <a:avLst/>
            <a:gdLst>
              <a:gd name="T0" fmla="*/ 468 w 1605"/>
              <a:gd name="T1" fmla="*/ 132 h 4693"/>
              <a:gd name="T2" fmla="*/ 1127 w 1605"/>
              <a:gd name="T3" fmla="*/ 132 h 4693"/>
              <a:gd name="T4" fmla="*/ 1127 w 1605"/>
              <a:gd name="T5" fmla="*/ 0 h 4693"/>
              <a:gd name="T6" fmla="*/ 1366 w 1605"/>
              <a:gd name="T7" fmla="*/ 189 h 4693"/>
              <a:gd name="T8" fmla="*/ 1605 w 1605"/>
              <a:gd name="T9" fmla="*/ 379 h 4693"/>
              <a:gd name="T10" fmla="*/ 1366 w 1605"/>
              <a:gd name="T11" fmla="*/ 568 h 4693"/>
              <a:gd name="T12" fmla="*/ 1127 w 1605"/>
              <a:gd name="T13" fmla="*/ 758 h 4693"/>
              <a:gd name="T14" fmla="*/ 1127 w 1605"/>
              <a:gd name="T15" fmla="*/ 620 h 4693"/>
              <a:gd name="T16" fmla="*/ 796 w 1605"/>
              <a:gd name="T17" fmla="*/ 620 h 4693"/>
              <a:gd name="T18" fmla="*/ 488 w 1605"/>
              <a:gd name="T19" fmla="*/ 867 h 4693"/>
              <a:gd name="T20" fmla="*/ 488 w 1605"/>
              <a:gd name="T21" fmla="*/ 4693 h 4693"/>
              <a:gd name="T22" fmla="*/ 0 w 1605"/>
              <a:gd name="T23" fmla="*/ 4693 h 4693"/>
              <a:gd name="T24" fmla="*/ 0 w 1605"/>
              <a:gd name="T25" fmla="*/ 600 h 4693"/>
              <a:gd name="T26" fmla="*/ 468 w 1605"/>
              <a:gd name="T27" fmla="*/ 132 h 4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05" h="4693">
                <a:moveTo>
                  <a:pt x="468" y="132"/>
                </a:moveTo>
                <a:lnTo>
                  <a:pt x="1127" y="132"/>
                </a:lnTo>
                <a:lnTo>
                  <a:pt x="1127" y="0"/>
                </a:lnTo>
                <a:lnTo>
                  <a:pt x="1366" y="189"/>
                </a:lnTo>
                <a:lnTo>
                  <a:pt x="1605" y="379"/>
                </a:lnTo>
                <a:lnTo>
                  <a:pt x="1366" y="568"/>
                </a:lnTo>
                <a:lnTo>
                  <a:pt x="1127" y="758"/>
                </a:lnTo>
                <a:lnTo>
                  <a:pt x="1127" y="620"/>
                </a:lnTo>
                <a:lnTo>
                  <a:pt x="796" y="620"/>
                </a:lnTo>
                <a:cubicBezTo>
                  <a:pt x="599" y="620"/>
                  <a:pt x="488" y="670"/>
                  <a:pt x="488" y="867"/>
                </a:cubicBezTo>
                <a:lnTo>
                  <a:pt x="488" y="4693"/>
                </a:lnTo>
                <a:lnTo>
                  <a:pt x="0" y="4693"/>
                </a:lnTo>
                <a:lnTo>
                  <a:pt x="0" y="600"/>
                </a:lnTo>
                <a:cubicBezTo>
                  <a:pt x="0" y="343"/>
                  <a:pt x="210" y="132"/>
                  <a:pt x="468" y="13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4238558" y="3127377"/>
            <a:ext cx="1590053" cy="3730625"/>
          </a:xfrm>
          <a:custGeom>
            <a:avLst/>
            <a:gdLst>
              <a:gd name="T0" fmla="*/ 1809 w 2278"/>
              <a:gd name="T1" fmla="*/ 132 h 5345"/>
              <a:gd name="T2" fmla="*/ 478 w 2278"/>
              <a:gd name="T3" fmla="*/ 132 h 5345"/>
              <a:gd name="T4" fmla="*/ 478 w 2278"/>
              <a:gd name="T5" fmla="*/ 0 h 5345"/>
              <a:gd name="T6" fmla="*/ 239 w 2278"/>
              <a:gd name="T7" fmla="*/ 190 h 5345"/>
              <a:gd name="T8" fmla="*/ 0 w 2278"/>
              <a:gd name="T9" fmla="*/ 379 h 5345"/>
              <a:gd name="T10" fmla="*/ 239 w 2278"/>
              <a:gd name="T11" fmla="*/ 569 h 5345"/>
              <a:gd name="T12" fmla="*/ 478 w 2278"/>
              <a:gd name="T13" fmla="*/ 758 h 5345"/>
              <a:gd name="T14" fmla="*/ 478 w 2278"/>
              <a:gd name="T15" fmla="*/ 621 h 5345"/>
              <a:gd name="T16" fmla="*/ 1481 w 2278"/>
              <a:gd name="T17" fmla="*/ 621 h 5345"/>
              <a:gd name="T18" fmla="*/ 1789 w 2278"/>
              <a:gd name="T19" fmla="*/ 868 h 5345"/>
              <a:gd name="T20" fmla="*/ 1789 w 2278"/>
              <a:gd name="T21" fmla="*/ 5345 h 5345"/>
              <a:gd name="T22" fmla="*/ 2278 w 2278"/>
              <a:gd name="T23" fmla="*/ 5345 h 5345"/>
              <a:gd name="T24" fmla="*/ 2278 w 2278"/>
              <a:gd name="T25" fmla="*/ 601 h 5345"/>
              <a:gd name="T26" fmla="*/ 1809 w 2278"/>
              <a:gd name="T27" fmla="*/ 132 h 5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78" h="5345">
                <a:moveTo>
                  <a:pt x="1809" y="132"/>
                </a:moveTo>
                <a:lnTo>
                  <a:pt x="478" y="132"/>
                </a:lnTo>
                <a:lnTo>
                  <a:pt x="478" y="0"/>
                </a:lnTo>
                <a:lnTo>
                  <a:pt x="239" y="190"/>
                </a:lnTo>
                <a:lnTo>
                  <a:pt x="0" y="379"/>
                </a:lnTo>
                <a:lnTo>
                  <a:pt x="239" y="569"/>
                </a:lnTo>
                <a:lnTo>
                  <a:pt x="478" y="758"/>
                </a:lnTo>
                <a:lnTo>
                  <a:pt x="478" y="621"/>
                </a:lnTo>
                <a:lnTo>
                  <a:pt x="1481" y="621"/>
                </a:lnTo>
                <a:cubicBezTo>
                  <a:pt x="1678" y="621"/>
                  <a:pt x="1789" y="670"/>
                  <a:pt x="1789" y="868"/>
                </a:cubicBezTo>
                <a:lnTo>
                  <a:pt x="1789" y="5345"/>
                </a:lnTo>
                <a:lnTo>
                  <a:pt x="2278" y="5345"/>
                </a:lnTo>
                <a:lnTo>
                  <a:pt x="2278" y="601"/>
                </a:lnTo>
                <a:cubicBezTo>
                  <a:pt x="2278" y="343"/>
                  <a:pt x="2067" y="132"/>
                  <a:pt x="1809" y="13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7742157" y="3581400"/>
            <a:ext cx="2679021" cy="461641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BitTorrent</a:t>
            </a:r>
            <a:endParaRPr lang="zh-CN" altLang="en-US" sz="2400" b="1" dirty="0">
              <a:solidFill>
                <a:srgbClr val="1D62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7891244" y="2263774"/>
            <a:ext cx="2922530" cy="461641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r>
              <a:rPr lang="en-US" altLang="zh-CN" sz="2400" b="1" dirty="0" smtClean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Erasure Code</a:t>
            </a:r>
            <a:endParaRPr lang="zh-CN" altLang="en-US" sz="2400" b="1" dirty="0">
              <a:solidFill>
                <a:srgbClr val="1D62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460570" y="3181315"/>
            <a:ext cx="3777988" cy="461641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Distributed Hash Table</a:t>
            </a:r>
            <a:endParaRPr lang="zh-CN" altLang="en-US" sz="2400" b="1" dirty="0">
              <a:solidFill>
                <a:srgbClr val="1D62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955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756" y="95578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2667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Distributed Hash Table</a:t>
            </a:r>
            <a:endParaRPr lang="zh-CN" altLang="en-US" sz="26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-175863" y="867128"/>
            <a:ext cx="1122051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Kademila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</a:t>
            </a:r>
          </a:p>
          <a:p>
            <a:pPr lvl="0"/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·Routing 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tables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</a:p>
          <a:p>
            <a:pPr lvl="0"/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·Locating nodes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</a:p>
          <a:p>
            <a:pPr lvl="0"/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·Locating resources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</a:p>
          <a:p>
            <a:pPr lvl="0"/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·Joining the network		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·Accelerated lookups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30" y="2097156"/>
            <a:ext cx="4662073" cy="248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9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2667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Erasure Code</a:t>
            </a:r>
            <a:endParaRPr lang="zh-CN" altLang="en-US" sz="26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4" y="1365930"/>
            <a:ext cx="5774459" cy="42944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30" y="1365930"/>
            <a:ext cx="5989983" cy="429869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65099" y="895028"/>
            <a:ext cx="112205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RS Code:</a:t>
            </a:r>
          </a:p>
        </p:txBody>
      </p:sp>
    </p:spTree>
    <p:extLst>
      <p:ext uri="{BB962C8B-B14F-4D97-AF65-F5344CB8AC3E}">
        <p14:creationId xmlns:p14="http://schemas.microsoft.com/office/powerpoint/2010/main" val="270375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2667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Erasure Code</a:t>
            </a:r>
            <a:endParaRPr lang="zh-CN" altLang="en-US" sz="26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7" y="1365930"/>
            <a:ext cx="6015802" cy="42986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109" y="1365930"/>
            <a:ext cx="5916482" cy="429869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165099" y="895028"/>
            <a:ext cx="112205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RS Code:</a:t>
            </a:r>
          </a:p>
        </p:txBody>
      </p:sp>
    </p:spTree>
    <p:extLst>
      <p:ext uri="{BB962C8B-B14F-4D97-AF65-F5344CB8AC3E}">
        <p14:creationId xmlns:p14="http://schemas.microsoft.com/office/powerpoint/2010/main" val="225614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2667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Erasure Code</a:t>
            </a:r>
            <a:endParaRPr lang="zh-CN" altLang="en-US" sz="26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9592" y="1056911"/>
            <a:ext cx="9432134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Erasure Code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相比传统冗余方式的优势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0"/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冗余代价更低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容错性更高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不需要额外的硬件支持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303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5878895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校园分布式文件共享系统优势</a:t>
            </a:r>
            <a:endParaRPr lang="zh-CN" altLang="en-US" sz="26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429314" y="4525430"/>
            <a:ext cx="1056117" cy="10561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6" name="椭圆 5"/>
          <p:cNvSpPr/>
          <p:nvPr/>
        </p:nvSpPr>
        <p:spPr>
          <a:xfrm>
            <a:off x="4161303" y="3301219"/>
            <a:ext cx="1056117" cy="10561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" name="椭圆 6"/>
          <p:cNvSpPr/>
          <p:nvPr/>
        </p:nvSpPr>
        <p:spPr>
          <a:xfrm>
            <a:off x="5616458" y="2797238"/>
            <a:ext cx="1056117" cy="10561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8" name="椭圆 7"/>
          <p:cNvSpPr/>
          <p:nvPr/>
        </p:nvSpPr>
        <p:spPr>
          <a:xfrm>
            <a:off x="7041623" y="3301219"/>
            <a:ext cx="1056117" cy="10561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9" name="椭圆 8"/>
          <p:cNvSpPr/>
          <p:nvPr/>
        </p:nvSpPr>
        <p:spPr>
          <a:xfrm>
            <a:off x="7713698" y="4525430"/>
            <a:ext cx="1056117" cy="10561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0" name="TextBox 63"/>
          <p:cNvSpPr txBox="1"/>
          <p:nvPr/>
        </p:nvSpPr>
        <p:spPr>
          <a:xfrm>
            <a:off x="4944383" y="1501466"/>
            <a:ext cx="2400267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容错性高</a:t>
            </a:r>
            <a:endParaRPr lang="zh-CN" altLang="en-US" sz="2000" b="1" dirty="0">
              <a:solidFill>
                <a:srgbClr val="1D62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67"/>
          <p:cNvSpPr txBox="1"/>
          <p:nvPr/>
        </p:nvSpPr>
        <p:spPr>
          <a:xfrm>
            <a:off x="9057847" y="4591823"/>
            <a:ext cx="2208245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可拓展</a:t>
            </a:r>
            <a:endParaRPr lang="zh-CN" altLang="en-US" sz="2000" b="1" dirty="0">
              <a:solidFill>
                <a:srgbClr val="1D62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9"/>
          <p:cNvSpPr txBox="1"/>
          <p:nvPr/>
        </p:nvSpPr>
        <p:spPr>
          <a:xfrm>
            <a:off x="1671535" y="2721283"/>
            <a:ext cx="2448272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传输速度快</a:t>
            </a:r>
            <a:endParaRPr lang="zh-CN" altLang="en-US" sz="2000" b="1" dirty="0">
              <a:solidFill>
                <a:srgbClr val="1D62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1"/>
          <p:cNvSpPr txBox="1"/>
          <p:nvPr/>
        </p:nvSpPr>
        <p:spPr>
          <a:xfrm>
            <a:off x="1007435" y="4591823"/>
            <a:ext cx="2208245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安全性高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5" name="TextBox 87"/>
          <p:cNvSpPr txBox="1"/>
          <p:nvPr/>
        </p:nvSpPr>
        <p:spPr>
          <a:xfrm>
            <a:off x="3586788" y="4868823"/>
            <a:ext cx="741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88"/>
          <p:cNvSpPr txBox="1"/>
          <p:nvPr/>
        </p:nvSpPr>
        <p:spPr>
          <a:xfrm>
            <a:off x="4318777" y="3644612"/>
            <a:ext cx="741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02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89"/>
          <p:cNvSpPr txBox="1"/>
          <p:nvPr/>
        </p:nvSpPr>
        <p:spPr>
          <a:xfrm>
            <a:off x="5773932" y="3140631"/>
            <a:ext cx="741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90"/>
          <p:cNvSpPr txBox="1"/>
          <p:nvPr/>
        </p:nvSpPr>
        <p:spPr>
          <a:xfrm>
            <a:off x="7199097" y="3644612"/>
            <a:ext cx="741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91"/>
          <p:cNvSpPr txBox="1"/>
          <p:nvPr/>
        </p:nvSpPr>
        <p:spPr>
          <a:xfrm>
            <a:off x="7871172" y="4868823"/>
            <a:ext cx="741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05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85164" y="4464333"/>
            <a:ext cx="1828800" cy="18288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212821" y="4985896"/>
            <a:ext cx="1828802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优势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22" name="TextBox 67"/>
          <p:cNvSpPr txBox="1"/>
          <p:nvPr/>
        </p:nvSpPr>
        <p:spPr>
          <a:xfrm>
            <a:off x="8385300" y="2721282"/>
            <a:ext cx="2208245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存储空间共享</a:t>
            </a:r>
            <a:endParaRPr lang="zh-CN" altLang="en-US" sz="2000" b="1" dirty="0">
              <a:solidFill>
                <a:srgbClr val="1D62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12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419600" y="2266950"/>
            <a:ext cx="0" cy="232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"/>
          <p:cNvSpPr txBox="1"/>
          <p:nvPr/>
        </p:nvSpPr>
        <p:spPr>
          <a:xfrm>
            <a:off x="4709089" y="3029149"/>
            <a:ext cx="6016061" cy="68478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06" y="2266950"/>
            <a:ext cx="2339022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0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74503" y="1591712"/>
            <a:ext cx="3840427" cy="1152128"/>
          </a:xfrm>
          <a:prstGeom prst="rect">
            <a:avLst/>
          </a:prstGeom>
          <a:solidFill>
            <a:srgbClr val="1D629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存储空间共享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74503" y="2803752"/>
            <a:ext cx="3840427" cy="1152128"/>
          </a:xfrm>
          <a:prstGeom prst="rect">
            <a:avLst/>
          </a:prstGeom>
          <a:solidFill>
            <a:srgbClr val="1D629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Kademila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协议省去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Tracker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74503" y="4013288"/>
            <a:ext cx="3840427" cy="1152128"/>
          </a:xfrm>
          <a:prstGeom prst="rect">
            <a:avLst/>
          </a:prstGeom>
          <a:solidFill>
            <a:srgbClr val="1D629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Erasure Code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冗余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27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36" y="421669"/>
            <a:ext cx="6035040" cy="599653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5" y="-9062"/>
            <a:ext cx="12192000" cy="6858000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H="1">
            <a:off x="0" y="2059440"/>
            <a:ext cx="3822707" cy="3162251"/>
          </a:xfrm>
          <a:custGeom>
            <a:avLst/>
            <a:gdLst>
              <a:gd name="connsiteX0" fmla="*/ 1109530 w 2867030"/>
              <a:gd name="connsiteY0" fmla="*/ 0 h 2371688"/>
              <a:gd name="connsiteX1" fmla="*/ 1185300 w 2867030"/>
              <a:gd name="connsiteY1" fmla="*/ 0 h 2371688"/>
              <a:gd name="connsiteX2" fmla="*/ 2867030 w 2867030"/>
              <a:gd name="connsiteY2" fmla="*/ 0 h 2371688"/>
              <a:gd name="connsiteX3" fmla="*/ 2867030 w 2867030"/>
              <a:gd name="connsiteY3" fmla="*/ 2371687 h 2371688"/>
              <a:gd name="connsiteX4" fmla="*/ 1185320 w 2867030"/>
              <a:gd name="connsiteY4" fmla="*/ 2371687 h 2371688"/>
              <a:gd name="connsiteX5" fmla="*/ 1185300 w 2867030"/>
              <a:gd name="connsiteY5" fmla="*/ 2371688 h 2371688"/>
              <a:gd name="connsiteX6" fmla="*/ 1185281 w 2867030"/>
              <a:gd name="connsiteY6" fmla="*/ 2371687 h 2371688"/>
              <a:gd name="connsiteX7" fmla="*/ 1109530 w 2867030"/>
              <a:gd name="connsiteY7" fmla="*/ 2371687 h 2371688"/>
              <a:gd name="connsiteX8" fmla="*/ 1109530 w 2867030"/>
              <a:gd name="connsiteY8" fmla="*/ 2367860 h 2371688"/>
              <a:gd name="connsiteX9" fmla="*/ 1064110 w 2867030"/>
              <a:gd name="connsiteY9" fmla="*/ 2365566 h 2371688"/>
              <a:gd name="connsiteX10" fmla="*/ 0 w 2867030"/>
              <a:gd name="connsiteY10" fmla="*/ 1185844 h 2371688"/>
              <a:gd name="connsiteX11" fmla="*/ 1064110 w 2867030"/>
              <a:gd name="connsiteY11" fmla="*/ 6122 h 2371688"/>
              <a:gd name="connsiteX12" fmla="*/ 1109530 w 2867030"/>
              <a:gd name="connsiteY12" fmla="*/ 3828 h 237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67030" h="2371688">
                <a:moveTo>
                  <a:pt x="1109530" y="0"/>
                </a:moveTo>
                <a:lnTo>
                  <a:pt x="1185300" y="0"/>
                </a:lnTo>
                <a:lnTo>
                  <a:pt x="2867030" y="0"/>
                </a:lnTo>
                <a:lnTo>
                  <a:pt x="2867030" y="2371687"/>
                </a:lnTo>
                <a:lnTo>
                  <a:pt x="1185320" y="2371687"/>
                </a:lnTo>
                <a:lnTo>
                  <a:pt x="1185300" y="2371688"/>
                </a:lnTo>
                <a:lnTo>
                  <a:pt x="1185281" y="2371687"/>
                </a:lnTo>
                <a:lnTo>
                  <a:pt x="1109530" y="2371687"/>
                </a:lnTo>
                <a:lnTo>
                  <a:pt x="1109530" y="2367860"/>
                </a:lnTo>
                <a:lnTo>
                  <a:pt x="1064110" y="2365566"/>
                </a:lnTo>
                <a:cubicBezTo>
                  <a:pt x="466415" y="2304839"/>
                  <a:pt x="0" y="1799835"/>
                  <a:pt x="0" y="1185844"/>
                </a:cubicBezTo>
                <a:cubicBezTo>
                  <a:pt x="0" y="571853"/>
                  <a:pt x="466415" y="66849"/>
                  <a:pt x="1064110" y="6122"/>
                </a:cubicBezTo>
                <a:lnTo>
                  <a:pt x="1109530" y="3828"/>
                </a:lnTo>
                <a:close/>
              </a:path>
            </a:pathLst>
          </a:custGeom>
          <a:solidFill>
            <a:srgbClr val="1D629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1"/>
          </a:p>
        </p:txBody>
      </p:sp>
      <p:sp>
        <p:nvSpPr>
          <p:cNvPr id="6" name="任意多边形 5"/>
          <p:cNvSpPr/>
          <p:nvPr/>
        </p:nvSpPr>
        <p:spPr>
          <a:xfrm flipH="1">
            <a:off x="1" y="2235029"/>
            <a:ext cx="3610132" cy="2811072"/>
          </a:xfrm>
          <a:custGeom>
            <a:avLst/>
            <a:gdLst>
              <a:gd name="connsiteX0" fmla="*/ 1397108 w 3610132"/>
              <a:gd name="connsiteY0" fmla="*/ 0 h 2811072"/>
              <a:gd name="connsiteX1" fmla="*/ 1492517 w 3610132"/>
              <a:gd name="connsiteY1" fmla="*/ 0 h 2811072"/>
              <a:gd name="connsiteX2" fmla="*/ 3610132 w 3610132"/>
              <a:gd name="connsiteY2" fmla="*/ 0 h 2811072"/>
              <a:gd name="connsiteX3" fmla="*/ 3610132 w 3610132"/>
              <a:gd name="connsiteY3" fmla="*/ 2811072 h 2811072"/>
              <a:gd name="connsiteX4" fmla="*/ 1492517 w 3610132"/>
              <a:gd name="connsiteY4" fmla="*/ 2811072 h 2811072"/>
              <a:gd name="connsiteX5" fmla="*/ 1397108 w 3610132"/>
              <a:gd name="connsiteY5" fmla="*/ 2811072 h 2811072"/>
              <a:gd name="connsiteX6" fmla="*/ 1397108 w 3610132"/>
              <a:gd name="connsiteY6" fmla="*/ 2806535 h 2811072"/>
              <a:gd name="connsiteX7" fmla="*/ 1339916 w 3610132"/>
              <a:gd name="connsiteY7" fmla="*/ 2803816 h 2811072"/>
              <a:gd name="connsiteX8" fmla="*/ 0 w 3610132"/>
              <a:gd name="connsiteY8" fmla="*/ 1405536 h 2811072"/>
              <a:gd name="connsiteX9" fmla="*/ 1339916 w 3610132"/>
              <a:gd name="connsiteY9" fmla="*/ 7257 h 2811072"/>
              <a:gd name="connsiteX10" fmla="*/ 1397108 w 3610132"/>
              <a:gd name="connsiteY10" fmla="*/ 4537 h 2811072"/>
              <a:gd name="connsiteX0" fmla="*/ 1397108 w 3622832"/>
              <a:gd name="connsiteY0" fmla="*/ 0 h 2811072"/>
              <a:gd name="connsiteX1" fmla="*/ 1492517 w 3622832"/>
              <a:gd name="connsiteY1" fmla="*/ 0 h 2811072"/>
              <a:gd name="connsiteX2" fmla="*/ 3610132 w 3622832"/>
              <a:gd name="connsiteY2" fmla="*/ 0 h 2811072"/>
              <a:gd name="connsiteX3" fmla="*/ 3610132 w 3622832"/>
              <a:gd name="connsiteY3" fmla="*/ 2811072 h 2811072"/>
              <a:gd name="connsiteX4" fmla="*/ 3622832 w 3622832"/>
              <a:gd name="connsiteY4" fmla="*/ 2806896 h 2811072"/>
              <a:gd name="connsiteX5" fmla="*/ 1492517 w 3622832"/>
              <a:gd name="connsiteY5" fmla="*/ 2811072 h 2811072"/>
              <a:gd name="connsiteX6" fmla="*/ 1397108 w 3622832"/>
              <a:gd name="connsiteY6" fmla="*/ 2811072 h 2811072"/>
              <a:gd name="connsiteX7" fmla="*/ 1397108 w 3622832"/>
              <a:gd name="connsiteY7" fmla="*/ 2806535 h 2811072"/>
              <a:gd name="connsiteX8" fmla="*/ 1339916 w 3622832"/>
              <a:gd name="connsiteY8" fmla="*/ 2803816 h 2811072"/>
              <a:gd name="connsiteX9" fmla="*/ 0 w 3622832"/>
              <a:gd name="connsiteY9" fmla="*/ 1405536 h 2811072"/>
              <a:gd name="connsiteX10" fmla="*/ 1339916 w 3622832"/>
              <a:gd name="connsiteY10" fmla="*/ 7257 h 2811072"/>
              <a:gd name="connsiteX11" fmla="*/ 1397108 w 3622832"/>
              <a:gd name="connsiteY11" fmla="*/ 4537 h 2811072"/>
              <a:gd name="connsiteX12" fmla="*/ 1397108 w 3622832"/>
              <a:gd name="connsiteY12" fmla="*/ 0 h 2811072"/>
              <a:gd name="connsiteX0" fmla="*/ 1397108 w 3610132"/>
              <a:gd name="connsiteY0" fmla="*/ 0 h 2811072"/>
              <a:gd name="connsiteX1" fmla="*/ 1492517 w 3610132"/>
              <a:gd name="connsiteY1" fmla="*/ 0 h 2811072"/>
              <a:gd name="connsiteX2" fmla="*/ 3610132 w 3610132"/>
              <a:gd name="connsiteY2" fmla="*/ 0 h 2811072"/>
              <a:gd name="connsiteX3" fmla="*/ 3610132 w 3610132"/>
              <a:gd name="connsiteY3" fmla="*/ 2811072 h 2811072"/>
              <a:gd name="connsiteX4" fmla="*/ 1492517 w 3610132"/>
              <a:gd name="connsiteY4" fmla="*/ 2811072 h 2811072"/>
              <a:gd name="connsiteX5" fmla="*/ 1397108 w 3610132"/>
              <a:gd name="connsiteY5" fmla="*/ 2811072 h 2811072"/>
              <a:gd name="connsiteX6" fmla="*/ 1397108 w 3610132"/>
              <a:gd name="connsiteY6" fmla="*/ 2806535 h 2811072"/>
              <a:gd name="connsiteX7" fmla="*/ 1339916 w 3610132"/>
              <a:gd name="connsiteY7" fmla="*/ 2803816 h 2811072"/>
              <a:gd name="connsiteX8" fmla="*/ 0 w 3610132"/>
              <a:gd name="connsiteY8" fmla="*/ 1405536 h 2811072"/>
              <a:gd name="connsiteX9" fmla="*/ 1339916 w 3610132"/>
              <a:gd name="connsiteY9" fmla="*/ 7257 h 2811072"/>
              <a:gd name="connsiteX10" fmla="*/ 1397108 w 3610132"/>
              <a:gd name="connsiteY10" fmla="*/ 4537 h 2811072"/>
              <a:gd name="connsiteX11" fmla="*/ 1397108 w 3610132"/>
              <a:gd name="connsiteY11" fmla="*/ 0 h 2811072"/>
              <a:gd name="connsiteX0" fmla="*/ 3610132 w 3732052"/>
              <a:gd name="connsiteY0" fmla="*/ 2811072 h 2932992"/>
              <a:gd name="connsiteX1" fmla="*/ 1492517 w 3732052"/>
              <a:gd name="connsiteY1" fmla="*/ 2811072 h 2932992"/>
              <a:gd name="connsiteX2" fmla="*/ 1397108 w 3732052"/>
              <a:gd name="connsiteY2" fmla="*/ 2811072 h 2932992"/>
              <a:gd name="connsiteX3" fmla="*/ 1397108 w 3732052"/>
              <a:gd name="connsiteY3" fmla="*/ 2806535 h 2932992"/>
              <a:gd name="connsiteX4" fmla="*/ 1339916 w 3732052"/>
              <a:gd name="connsiteY4" fmla="*/ 2803816 h 2932992"/>
              <a:gd name="connsiteX5" fmla="*/ 0 w 3732052"/>
              <a:gd name="connsiteY5" fmla="*/ 1405536 h 2932992"/>
              <a:gd name="connsiteX6" fmla="*/ 1339916 w 3732052"/>
              <a:gd name="connsiteY6" fmla="*/ 7257 h 2932992"/>
              <a:gd name="connsiteX7" fmla="*/ 1397108 w 3732052"/>
              <a:gd name="connsiteY7" fmla="*/ 4537 h 2932992"/>
              <a:gd name="connsiteX8" fmla="*/ 1397108 w 3732052"/>
              <a:gd name="connsiteY8" fmla="*/ 0 h 2932992"/>
              <a:gd name="connsiteX9" fmla="*/ 1492517 w 3732052"/>
              <a:gd name="connsiteY9" fmla="*/ 0 h 2932992"/>
              <a:gd name="connsiteX10" fmla="*/ 3610132 w 3732052"/>
              <a:gd name="connsiteY10" fmla="*/ 0 h 2932992"/>
              <a:gd name="connsiteX11" fmla="*/ 3732052 w 3732052"/>
              <a:gd name="connsiteY11" fmla="*/ 2932992 h 2932992"/>
              <a:gd name="connsiteX0" fmla="*/ 3610132 w 3610132"/>
              <a:gd name="connsiteY0" fmla="*/ 2811072 h 2811072"/>
              <a:gd name="connsiteX1" fmla="*/ 1492517 w 3610132"/>
              <a:gd name="connsiteY1" fmla="*/ 2811072 h 2811072"/>
              <a:gd name="connsiteX2" fmla="*/ 1397108 w 3610132"/>
              <a:gd name="connsiteY2" fmla="*/ 2811072 h 2811072"/>
              <a:gd name="connsiteX3" fmla="*/ 1397108 w 3610132"/>
              <a:gd name="connsiteY3" fmla="*/ 2806535 h 2811072"/>
              <a:gd name="connsiteX4" fmla="*/ 1339916 w 3610132"/>
              <a:gd name="connsiteY4" fmla="*/ 2803816 h 2811072"/>
              <a:gd name="connsiteX5" fmla="*/ 0 w 3610132"/>
              <a:gd name="connsiteY5" fmla="*/ 1405536 h 2811072"/>
              <a:gd name="connsiteX6" fmla="*/ 1339916 w 3610132"/>
              <a:gd name="connsiteY6" fmla="*/ 7257 h 2811072"/>
              <a:gd name="connsiteX7" fmla="*/ 1397108 w 3610132"/>
              <a:gd name="connsiteY7" fmla="*/ 4537 h 2811072"/>
              <a:gd name="connsiteX8" fmla="*/ 1397108 w 3610132"/>
              <a:gd name="connsiteY8" fmla="*/ 0 h 2811072"/>
              <a:gd name="connsiteX9" fmla="*/ 1492517 w 3610132"/>
              <a:gd name="connsiteY9" fmla="*/ 0 h 2811072"/>
              <a:gd name="connsiteX10" fmla="*/ 3610132 w 3610132"/>
              <a:gd name="connsiteY10" fmla="*/ 0 h 28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10132" h="2811072">
                <a:moveTo>
                  <a:pt x="3610132" y="2811072"/>
                </a:moveTo>
                <a:lnTo>
                  <a:pt x="1492517" y="2811072"/>
                </a:lnTo>
                <a:lnTo>
                  <a:pt x="1397108" y="2811072"/>
                </a:lnTo>
                <a:lnTo>
                  <a:pt x="1397108" y="2806535"/>
                </a:lnTo>
                <a:lnTo>
                  <a:pt x="1339916" y="2803816"/>
                </a:lnTo>
                <a:cubicBezTo>
                  <a:pt x="587305" y="2731838"/>
                  <a:pt x="0" y="2133276"/>
                  <a:pt x="0" y="1405536"/>
                </a:cubicBezTo>
                <a:cubicBezTo>
                  <a:pt x="0" y="677796"/>
                  <a:pt x="587305" y="79234"/>
                  <a:pt x="1339916" y="7257"/>
                </a:cubicBezTo>
                <a:lnTo>
                  <a:pt x="1397108" y="4537"/>
                </a:lnTo>
                <a:lnTo>
                  <a:pt x="1397108" y="0"/>
                </a:lnTo>
                <a:lnTo>
                  <a:pt x="1492517" y="0"/>
                </a:lnTo>
                <a:lnTo>
                  <a:pt x="3610132" y="0"/>
                </a:lnTo>
              </a:path>
            </a:pathLst>
          </a:cu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1"/>
          </a:p>
        </p:txBody>
      </p:sp>
      <p:sp>
        <p:nvSpPr>
          <p:cNvPr id="7" name="文本框 6"/>
          <p:cNvSpPr txBox="1"/>
          <p:nvPr/>
        </p:nvSpPr>
        <p:spPr>
          <a:xfrm flipH="1">
            <a:off x="874427" y="2663861"/>
            <a:ext cx="1598515" cy="1069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47799" y="2065629"/>
            <a:ext cx="5244195" cy="680348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b="1" dirty="0">
                <a:latin typeface="+mn-ea"/>
              </a:rPr>
              <a:t>研究</a:t>
            </a:r>
            <a:r>
              <a:rPr lang="zh-CN" altLang="en-US" sz="2133" b="1" dirty="0" smtClean="0">
                <a:latin typeface="+mn-ea"/>
              </a:rPr>
              <a:t>背景</a:t>
            </a:r>
            <a:endParaRPr lang="zh-CN" altLang="en-US" sz="2133" b="1" dirty="0">
              <a:latin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607626" y="2065629"/>
            <a:ext cx="680348" cy="68034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01</a:t>
            </a:r>
            <a:endParaRPr lang="zh-CN" altLang="en-US" sz="2667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47800" y="2903829"/>
            <a:ext cx="5244196" cy="680348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b="1" dirty="0">
                <a:latin typeface="+mn-ea"/>
              </a:rPr>
              <a:t>相关工作</a:t>
            </a:r>
          </a:p>
        </p:txBody>
      </p:sp>
      <p:sp>
        <p:nvSpPr>
          <p:cNvPr id="11" name="椭圆 10"/>
          <p:cNvSpPr/>
          <p:nvPr/>
        </p:nvSpPr>
        <p:spPr>
          <a:xfrm>
            <a:off x="6607626" y="2903829"/>
            <a:ext cx="680348" cy="68034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02</a:t>
            </a:r>
            <a:endParaRPr lang="zh-CN" altLang="en-US" sz="2667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47800" y="3742029"/>
            <a:ext cx="5244196" cy="680348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b="1" dirty="0" smtClean="0">
                <a:latin typeface="+mn-ea"/>
              </a:rPr>
              <a:t>研究思路</a:t>
            </a:r>
            <a:endParaRPr lang="zh-CN" altLang="en-US" sz="2133" b="1" dirty="0">
              <a:latin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607626" y="3742029"/>
            <a:ext cx="680348" cy="68034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03</a:t>
            </a:r>
            <a:endParaRPr lang="zh-CN" altLang="en-US" sz="2667" b="1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47801" y="4580229"/>
            <a:ext cx="5244199" cy="680348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b="1" dirty="0">
                <a:latin typeface="+mn-ea"/>
              </a:rPr>
              <a:t>创新点</a:t>
            </a:r>
          </a:p>
        </p:txBody>
      </p:sp>
      <p:sp>
        <p:nvSpPr>
          <p:cNvPr id="15" name="椭圆 14"/>
          <p:cNvSpPr/>
          <p:nvPr/>
        </p:nvSpPr>
        <p:spPr>
          <a:xfrm>
            <a:off x="6607626" y="4580229"/>
            <a:ext cx="680348" cy="68034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04</a:t>
            </a:r>
            <a:endParaRPr lang="zh-CN" altLang="en-US" sz="2667" b="1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8998" y="3640565"/>
            <a:ext cx="2389372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03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71715" y="1672712"/>
            <a:ext cx="12826584" cy="3771900"/>
          </a:xfrm>
          <a:prstGeom prst="roundRect">
            <a:avLst>
              <a:gd name="adj" fmla="val 50000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28815" y="624962"/>
            <a:ext cx="2247900" cy="22479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92100" dist="1524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61211" y="2872862"/>
            <a:ext cx="39691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192163" y="5812848"/>
            <a:ext cx="2926012" cy="484463"/>
            <a:chOff x="8655444" y="6069066"/>
            <a:chExt cx="2926012" cy="484463"/>
          </a:xfrm>
        </p:grpSpPr>
        <p:sp>
          <p:nvSpPr>
            <p:cNvPr id="14" name="Freeform 7"/>
            <p:cNvSpPr>
              <a:spLocks noChangeAspect="1" noEditPoints="1"/>
            </p:cNvSpPr>
            <p:nvPr/>
          </p:nvSpPr>
          <p:spPr bwMode="auto">
            <a:xfrm>
              <a:off x="8655444" y="6069066"/>
              <a:ext cx="462900" cy="466244"/>
            </a:xfrm>
            <a:custGeom>
              <a:avLst/>
              <a:gdLst>
                <a:gd name="T0" fmla="*/ 661 w 904"/>
                <a:gd name="T1" fmla="*/ 461 h 905"/>
                <a:gd name="T2" fmla="*/ 661 w 904"/>
                <a:gd name="T3" fmla="*/ 339 h 905"/>
                <a:gd name="T4" fmla="*/ 605 w 904"/>
                <a:gd name="T5" fmla="*/ 339 h 905"/>
                <a:gd name="T6" fmla="*/ 605 w 904"/>
                <a:gd name="T7" fmla="*/ 461 h 905"/>
                <a:gd name="T8" fmla="*/ 456 w 904"/>
                <a:gd name="T9" fmla="*/ 610 h 905"/>
                <a:gd name="T10" fmla="*/ 453 w 904"/>
                <a:gd name="T11" fmla="*/ 610 h 905"/>
                <a:gd name="T12" fmla="*/ 452 w 904"/>
                <a:gd name="T13" fmla="*/ 610 h 905"/>
                <a:gd name="T14" fmla="*/ 451 w 904"/>
                <a:gd name="T15" fmla="*/ 610 h 905"/>
                <a:gd name="T16" fmla="*/ 448 w 904"/>
                <a:gd name="T17" fmla="*/ 610 h 905"/>
                <a:gd name="T18" fmla="*/ 299 w 904"/>
                <a:gd name="T19" fmla="*/ 461 h 905"/>
                <a:gd name="T20" fmla="*/ 299 w 904"/>
                <a:gd name="T21" fmla="*/ 339 h 905"/>
                <a:gd name="T22" fmla="*/ 244 w 904"/>
                <a:gd name="T23" fmla="*/ 339 h 905"/>
                <a:gd name="T24" fmla="*/ 244 w 904"/>
                <a:gd name="T25" fmla="*/ 461 h 905"/>
                <a:gd name="T26" fmla="*/ 419 w 904"/>
                <a:gd name="T27" fmla="*/ 664 h 905"/>
                <a:gd name="T28" fmla="*/ 419 w 904"/>
                <a:gd name="T29" fmla="*/ 752 h 905"/>
                <a:gd name="T30" fmla="*/ 295 w 904"/>
                <a:gd name="T31" fmla="*/ 787 h 905"/>
                <a:gd name="T32" fmla="*/ 610 w 904"/>
                <a:gd name="T33" fmla="*/ 787 h 905"/>
                <a:gd name="T34" fmla="*/ 484 w 904"/>
                <a:gd name="T35" fmla="*/ 751 h 905"/>
                <a:gd name="T36" fmla="*/ 484 w 904"/>
                <a:gd name="T37" fmla="*/ 664 h 905"/>
                <a:gd name="T38" fmla="*/ 661 w 904"/>
                <a:gd name="T39" fmla="*/ 461 h 905"/>
                <a:gd name="T40" fmla="*/ 450 w 904"/>
                <a:gd name="T41" fmla="*/ 558 h 905"/>
                <a:gd name="T42" fmla="*/ 452 w 904"/>
                <a:gd name="T43" fmla="*/ 558 h 905"/>
                <a:gd name="T44" fmla="*/ 454 w 904"/>
                <a:gd name="T45" fmla="*/ 558 h 905"/>
                <a:gd name="T46" fmla="*/ 554 w 904"/>
                <a:gd name="T47" fmla="*/ 459 h 905"/>
                <a:gd name="T48" fmla="*/ 554 w 904"/>
                <a:gd name="T49" fmla="*/ 218 h 905"/>
                <a:gd name="T50" fmla="*/ 454 w 904"/>
                <a:gd name="T51" fmla="*/ 118 h 905"/>
                <a:gd name="T52" fmla="*/ 452 w 904"/>
                <a:gd name="T53" fmla="*/ 118 h 905"/>
                <a:gd name="T54" fmla="*/ 450 w 904"/>
                <a:gd name="T55" fmla="*/ 118 h 905"/>
                <a:gd name="T56" fmla="*/ 351 w 904"/>
                <a:gd name="T57" fmla="*/ 218 h 905"/>
                <a:gd name="T58" fmla="*/ 351 w 904"/>
                <a:gd name="T59" fmla="*/ 459 h 905"/>
                <a:gd name="T60" fmla="*/ 450 w 904"/>
                <a:gd name="T61" fmla="*/ 558 h 905"/>
                <a:gd name="T62" fmla="*/ 452 w 904"/>
                <a:gd name="T63" fmla="*/ 0 h 905"/>
                <a:gd name="T64" fmla="*/ 904 w 904"/>
                <a:gd name="T65" fmla="*/ 453 h 905"/>
                <a:gd name="T66" fmla="*/ 452 w 904"/>
                <a:gd name="T67" fmla="*/ 905 h 905"/>
                <a:gd name="T68" fmla="*/ 0 w 904"/>
                <a:gd name="T69" fmla="*/ 453 h 905"/>
                <a:gd name="T70" fmla="*/ 452 w 904"/>
                <a:gd name="T71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4" h="905">
                  <a:moveTo>
                    <a:pt x="661" y="461"/>
                  </a:moveTo>
                  <a:lnTo>
                    <a:pt x="661" y="339"/>
                  </a:lnTo>
                  <a:cubicBezTo>
                    <a:pt x="661" y="304"/>
                    <a:pt x="605" y="304"/>
                    <a:pt x="605" y="339"/>
                  </a:cubicBezTo>
                  <a:lnTo>
                    <a:pt x="605" y="461"/>
                  </a:lnTo>
                  <a:cubicBezTo>
                    <a:pt x="605" y="543"/>
                    <a:pt x="538" y="610"/>
                    <a:pt x="456" y="610"/>
                  </a:cubicBezTo>
                  <a:cubicBezTo>
                    <a:pt x="455" y="610"/>
                    <a:pt x="454" y="610"/>
                    <a:pt x="453" y="610"/>
                  </a:cubicBezTo>
                  <a:lnTo>
                    <a:pt x="452" y="610"/>
                  </a:lnTo>
                  <a:lnTo>
                    <a:pt x="451" y="610"/>
                  </a:lnTo>
                  <a:cubicBezTo>
                    <a:pt x="450" y="610"/>
                    <a:pt x="449" y="610"/>
                    <a:pt x="448" y="610"/>
                  </a:cubicBezTo>
                  <a:cubicBezTo>
                    <a:pt x="366" y="610"/>
                    <a:pt x="299" y="543"/>
                    <a:pt x="299" y="461"/>
                  </a:cubicBezTo>
                  <a:lnTo>
                    <a:pt x="299" y="339"/>
                  </a:lnTo>
                  <a:cubicBezTo>
                    <a:pt x="299" y="304"/>
                    <a:pt x="244" y="304"/>
                    <a:pt x="244" y="339"/>
                  </a:cubicBezTo>
                  <a:cubicBezTo>
                    <a:pt x="244" y="355"/>
                    <a:pt x="244" y="461"/>
                    <a:pt x="244" y="461"/>
                  </a:cubicBezTo>
                  <a:cubicBezTo>
                    <a:pt x="244" y="564"/>
                    <a:pt x="320" y="650"/>
                    <a:pt x="419" y="664"/>
                  </a:cubicBezTo>
                  <a:lnTo>
                    <a:pt x="419" y="752"/>
                  </a:lnTo>
                  <a:lnTo>
                    <a:pt x="295" y="787"/>
                  </a:lnTo>
                  <a:lnTo>
                    <a:pt x="610" y="787"/>
                  </a:lnTo>
                  <a:lnTo>
                    <a:pt x="484" y="751"/>
                  </a:lnTo>
                  <a:lnTo>
                    <a:pt x="484" y="664"/>
                  </a:lnTo>
                  <a:cubicBezTo>
                    <a:pt x="584" y="650"/>
                    <a:pt x="661" y="564"/>
                    <a:pt x="661" y="461"/>
                  </a:cubicBezTo>
                  <a:close/>
                  <a:moveTo>
                    <a:pt x="450" y="558"/>
                  </a:moveTo>
                  <a:cubicBezTo>
                    <a:pt x="451" y="558"/>
                    <a:pt x="451" y="558"/>
                    <a:pt x="452" y="558"/>
                  </a:cubicBezTo>
                  <a:cubicBezTo>
                    <a:pt x="453" y="558"/>
                    <a:pt x="453" y="558"/>
                    <a:pt x="454" y="558"/>
                  </a:cubicBezTo>
                  <a:cubicBezTo>
                    <a:pt x="509" y="558"/>
                    <a:pt x="554" y="514"/>
                    <a:pt x="554" y="459"/>
                  </a:cubicBezTo>
                  <a:lnTo>
                    <a:pt x="554" y="218"/>
                  </a:lnTo>
                  <a:cubicBezTo>
                    <a:pt x="554" y="163"/>
                    <a:pt x="509" y="118"/>
                    <a:pt x="454" y="118"/>
                  </a:cubicBezTo>
                  <a:cubicBezTo>
                    <a:pt x="453" y="118"/>
                    <a:pt x="453" y="118"/>
                    <a:pt x="452" y="118"/>
                  </a:cubicBezTo>
                  <a:cubicBezTo>
                    <a:pt x="452" y="118"/>
                    <a:pt x="451" y="118"/>
                    <a:pt x="450" y="118"/>
                  </a:cubicBezTo>
                  <a:cubicBezTo>
                    <a:pt x="395" y="118"/>
                    <a:pt x="351" y="163"/>
                    <a:pt x="351" y="218"/>
                  </a:cubicBezTo>
                  <a:lnTo>
                    <a:pt x="351" y="459"/>
                  </a:lnTo>
                  <a:cubicBezTo>
                    <a:pt x="351" y="514"/>
                    <a:pt x="395" y="558"/>
                    <a:pt x="450" y="558"/>
                  </a:cubicBezTo>
                  <a:close/>
                  <a:moveTo>
                    <a:pt x="452" y="0"/>
                  </a:moveTo>
                  <a:cubicBezTo>
                    <a:pt x="702" y="0"/>
                    <a:pt x="904" y="203"/>
                    <a:pt x="904" y="453"/>
                  </a:cubicBezTo>
                  <a:cubicBezTo>
                    <a:pt x="904" y="702"/>
                    <a:pt x="702" y="905"/>
                    <a:pt x="452" y="905"/>
                  </a:cubicBezTo>
                  <a:cubicBezTo>
                    <a:pt x="202" y="905"/>
                    <a:pt x="0" y="702"/>
                    <a:pt x="0" y="453"/>
                  </a:cubicBezTo>
                  <a:cubicBezTo>
                    <a:pt x="0" y="203"/>
                    <a:pt x="202" y="0"/>
                    <a:pt x="45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7" b="1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6"/>
            <p:cNvSpPr txBox="1"/>
            <p:nvPr/>
          </p:nvSpPr>
          <p:spPr>
            <a:xfrm>
              <a:off x="9242403" y="6091888"/>
              <a:ext cx="2339053" cy="461641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accent2"/>
                  </a:solidFill>
                  <a:latin typeface="+mn-ea"/>
                  <a:ea typeface="+mn-ea"/>
                </a:defRPr>
              </a:lvl1pPr>
            </a:lstStyle>
            <a:p>
              <a:r>
                <a:rPr lang="zh-CN" altLang="en-US" sz="2400" b="1" dirty="0">
                  <a:solidFill>
                    <a:srgbClr val="1D62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</a:t>
              </a:r>
              <a:r>
                <a:rPr lang="zh-CN" altLang="en-US" sz="2400" b="1" dirty="0" smtClean="0">
                  <a:solidFill>
                    <a:srgbClr val="1D62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人：张圣明</a:t>
              </a:r>
              <a:endParaRPr lang="zh-CN" altLang="en-US" sz="2400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64156" y="5812848"/>
            <a:ext cx="3018078" cy="484463"/>
            <a:chOff x="8807150" y="5287200"/>
            <a:chExt cx="3018078" cy="484463"/>
          </a:xfrm>
        </p:grpSpPr>
        <p:sp>
          <p:nvSpPr>
            <p:cNvPr id="12" name="TextBox 7"/>
            <p:cNvSpPr txBox="1"/>
            <p:nvPr/>
          </p:nvSpPr>
          <p:spPr>
            <a:xfrm>
              <a:off x="9394803" y="5310022"/>
              <a:ext cx="2430425" cy="461641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/>
            <a:p>
              <a:r>
                <a:rPr lang="zh-CN" altLang="en-US" sz="2400" b="1" dirty="0">
                  <a:solidFill>
                    <a:srgbClr val="1D62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</a:t>
              </a:r>
              <a:r>
                <a:rPr lang="zh-CN" altLang="en-US" sz="2400" b="1" dirty="0" smtClean="0">
                  <a:solidFill>
                    <a:srgbClr val="1D62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：邢凯 </a:t>
              </a:r>
              <a:endParaRPr lang="zh-CN" altLang="en-US" sz="2400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8"/>
            <p:cNvSpPr>
              <a:spLocks noChangeAspect="1" noEditPoints="1"/>
            </p:cNvSpPr>
            <p:nvPr/>
          </p:nvSpPr>
          <p:spPr bwMode="auto">
            <a:xfrm>
              <a:off x="8807150" y="5287200"/>
              <a:ext cx="464288" cy="466246"/>
            </a:xfrm>
            <a:custGeom>
              <a:avLst/>
              <a:gdLst>
                <a:gd name="T0" fmla="*/ 422 w 422"/>
                <a:gd name="T1" fmla="*/ 211 h 422"/>
                <a:gd name="T2" fmla="*/ 0 w 422"/>
                <a:gd name="T3" fmla="*/ 211 h 422"/>
                <a:gd name="T4" fmla="*/ 340 w 422"/>
                <a:gd name="T5" fmla="*/ 117 h 422"/>
                <a:gd name="T6" fmla="*/ 345 w 422"/>
                <a:gd name="T7" fmla="*/ 123 h 422"/>
                <a:gd name="T8" fmla="*/ 344 w 422"/>
                <a:gd name="T9" fmla="*/ 226 h 422"/>
                <a:gd name="T10" fmla="*/ 340 w 422"/>
                <a:gd name="T11" fmla="*/ 227 h 422"/>
                <a:gd name="T12" fmla="*/ 217 w 422"/>
                <a:gd name="T13" fmla="*/ 226 h 422"/>
                <a:gd name="T14" fmla="*/ 215 w 422"/>
                <a:gd name="T15" fmla="*/ 222 h 422"/>
                <a:gd name="T16" fmla="*/ 286 w 422"/>
                <a:gd name="T17" fmla="*/ 164 h 422"/>
                <a:gd name="T18" fmla="*/ 215 w 422"/>
                <a:gd name="T19" fmla="*/ 171 h 422"/>
                <a:gd name="T20" fmla="*/ 217 w 422"/>
                <a:gd name="T21" fmla="*/ 119 h 422"/>
                <a:gd name="T22" fmla="*/ 220 w 422"/>
                <a:gd name="T23" fmla="*/ 117 h 422"/>
                <a:gd name="T24" fmla="*/ 220 w 422"/>
                <a:gd name="T25" fmla="*/ 96 h 422"/>
                <a:gd name="T26" fmla="*/ 202 w 422"/>
                <a:gd name="T27" fmla="*/ 104 h 422"/>
                <a:gd name="T28" fmla="*/ 194 w 422"/>
                <a:gd name="T29" fmla="*/ 174 h 422"/>
                <a:gd name="T30" fmla="*/ 186 w 422"/>
                <a:gd name="T31" fmla="*/ 166 h 422"/>
                <a:gd name="T32" fmla="*/ 137 w 422"/>
                <a:gd name="T33" fmla="*/ 151 h 422"/>
                <a:gd name="T34" fmla="*/ 54 w 422"/>
                <a:gd name="T35" fmla="*/ 173 h 422"/>
                <a:gd name="T36" fmla="*/ 77 w 422"/>
                <a:gd name="T37" fmla="*/ 243 h 422"/>
                <a:gd name="T38" fmla="*/ 81 w 422"/>
                <a:gd name="T39" fmla="*/ 192 h 422"/>
                <a:gd name="T40" fmla="*/ 81 w 422"/>
                <a:gd name="T41" fmla="*/ 256 h 422"/>
                <a:gd name="T42" fmla="*/ 106 w 422"/>
                <a:gd name="T43" fmla="*/ 350 h 422"/>
                <a:gd name="T44" fmla="*/ 112 w 422"/>
                <a:gd name="T45" fmla="*/ 272 h 422"/>
                <a:gd name="T46" fmla="*/ 137 w 422"/>
                <a:gd name="T47" fmla="*/ 350 h 422"/>
                <a:gd name="T48" fmla="*/ 137 w 422"/>
                <a:gd name="T49" fmla="*/ 256 h 422"/>
                <a:gd name="T50" fmla="*/ 137 w 422"/>
                <a:gd name="T51" fmla="*/ 192 h 422"/>
                <a:gd name="T52" fmla="*/ 162 w 422"/>
                <a:gd name="T53" fmla="*/ 192 h 422"/>
                <a:gd name="T54" fmla="*/ 186 w 422"/>
                <a:gd name="T55" fmla="*/ 185 h 422"/>
                <a:gd name="T56" fmla="*/ 194 w 422"/>
                <a:gd name="T57" fmla="*/ 222 h 422"/>
                <a:gd name="T58" fmla="*/ 202 w 422"/>
                <a:gd name="T59" fmla="*/ 240 h 422"/>
                <a:gd name="T60" fmla="*/ 220 w 422"/>
                <a:gd name="T61" fmla="*/ 248 h 422"/>
                <a:gd name="T62" fmla="*/ 359 w 422"/>
                <a:gd name="T63" fmla="*/ 240 h 422"/>
                <a:gd name="T64" fmla="*/ 366 w 422"/>
                <a:gd name="T65" fmla="*/ 222 h 422"/>
                <a:gd name="T66" fmla="*/ 359 w 422"/>
                <a:gd name="T67" fmla="*/ 104 h 422"/>
                <a:gd name="T68" fmla="*/ 220 w 422"/>
                <a:gd name="T69" fmla="*/ 96 h 422"/>
                <a:gd name="T70" fmla="*/ 344 w 422"/>
                <a:gd name="T71" fmla="*/ 277 h 422"/>
                <a:gd name="T72" fmla="*/ 346 w 422"/>
                <a:gd name="T73" fmla="*/ 351 h 422"/>
                <a:gd name="T74" fmla="*/ 298 w 422"/>
                <a:gd name="T75" fmla="*/ 277 h 422"/>
                <a:gd name="T76" fmla="*/ 250 w 422"/>
                <a:gd name="T77" fmla="*/ 351 h 422"/>
                <a:gd name="T78" fmla="*/ 244 w 422"/>
                <a:gd name="T79" fmla="*/ 277 h 422"/>
                <a:gd name="T80" fmla="*/ 221 w 422"/>
                <a:gd name="T81" fmla="*/ 254 h 422"/>
                <a:gd name="T82" fmla="*/ 109 w 422"/>
                <a:gd name="T83" fmla="*/ 75 h 422"/>
                <a:gd name="T84" fmla="*/ 109 w 422"/>
                <a:gd name="T85" fmla="*/ 146 h 422"/>
                <a:gd name="T86" fmla="*/ 109 w 422"/>
                <a:gd name="T87" fmla="*/ 7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2" h="422">
                  <a:moveTo>
                    <a:pt x="211" y="0"/>
                  </a:moveTo>
                  <a:cubicBezTo>
                    <a:pt x="327" y="0"/>
                    <a:pt x="422" y="94"/>
                    <a:pt x="422" y="211"/>
                  </a:cubicBezTo>
                  <a:cubicBezTo>
                    <a:pt x="422" y="327"/>
                    <a:pt x="327" y="422"/>
                    <a:pt x="211" y="422"/>
                  </a:cubicBezTo>
                  <a:cubicBezTo>
                    <a:pt x="94" y="422"/>
                    <a:pt x="0" y="327"/>
                    <a:pt x="0" y="211"/>
                  </a:cubicBezTo>
                  <a:cubicBezTo>
                    <a:pt x="0" y="94"/>
                    <a:pt x="94" y="0"/>
                    <a:pt x="211" y="0"/>
                  </a:cubicBezTo>
                  <a:close/>
                  <a:moveTo>
                    <a:pt x="340" y="117"/>
                  </a:moveTo>
                  <a:cubicBezTo>
                    <a:pt x="341" y="117"/>
                    <a:pt x="343" y="118"/>
                    <a:pt x="344" y="119"/>
                  </a:cubicBezTo>
                  <a:cubicBezTo>
                    <a:pt x="345" y="120"/>
                    <a:pt x="345" y="121"/>
                    <a:pt x="345" y="123"/>
                  </a:cubicBezTo>
                  <a:lnTo>
                    <a:pt x="345" y="222"/>
                  </a:lnTo>
                  <a:cubicBezTo>
                    <a:pt x="345" y="223"/>
                    <a:pt x="345" y="225"/>
                    <a:pt x="344" y="226"/>
                  </a:cubicBezTo>
                  <a:lnTo>
                    <a:pt x="344" y="226"/>
                  </a:lnTo>
                  <a:cubicBezTo>
                    <a:pt x="343" y="227"/>
                    <a:pt x="341" y="227"/>
                    <a:pt x="340" y="227"/>
                  </a:cubicBezTo>
                  <a:lnTo>
                    <a:pt x="220" y="227"/>
                  </a:lnTo>
                  <a:cubicBezTo>
                    <a:pt x="219" y="227"/>
                    <a:pt x="218" y="227"/>
                    <a:pt x="217" y="226"/>
                  </a:cubicBezTo>
                  <a:lnTo>
                    <a:pt x="217" y="226"/>
                  </a:lnTo>
                  <a:cubicBezTo>
                    <a:pt x="216" y="225"/>
                    <a:pt x="215" y="223"/>
                    <a:pt x="215" y="222"/>
                  </a:cubicBezTo>
                  <a:lnTo>
                    <a:pt x="215" y="179"/>
                  </a:lnTo>
                  <a:lnTo>
                    <a:pt x="286" y="164"/>
                  </a:lnTo>
                  <a:lnTo>
                    <a:pt x="286" y="162"/>
                  </a:lnTo>
                  <a:lnTo>
                    <a:pt x="215" y="171"/>
                  </a:lnTo>
                  <a:lnTo>
                    <a:pt x="215" y="123"/>
                  </a:lnTo>
                  <a:cubicBezTo>
                    <a:pt x="215" y="121"/>
                    <a:pt x="216" y="120"/>
                    <a:pt x="217" y="119"/>
                  </a:cubicBezTo>
                  <a:lnTo>
                    <a:pt x="217" y="119"/>
                  </a:lnTo>
                  <a:cubicBezTo>
                    <a:pt x="218" y="118"/>
                    <a:pt x="219" y="117"/>
                    <a:pt x="220" y="117"/>
                  </a:cubicBezTo>
                  <a:lnTo>
                    <a:pt x="340" y="117"/>
                  </a:lnTo>
                  <a:close/>
                  <a:moveTo>
                    <a:pt x="220" y="96"/>
                  </a:moveTo>
                  <a:cubicBezTo>
                    <a:pt x="213" y="96"/>
                    <a:pt x="206" y="99"/>
                    <a:pt x="202" y="104"/>
                  </a:cubicBezTo>
                  <a:lnTo>
                    <a:pt x="202" y="104"/>
                  </a:lnTo>
                  <a:cubicBezTo>
                    <a:pt x="197" y="109"/>
                    <a:pt x="194" y="115"/>
                    <a:pt x="194" y="123"/>
                  </a:cubicBezTo>
                  <a:lnTo>
                    <a:pt x="194" y="174"/>
                  </a:lnTo>
                  <a:lnTo>
                    <a:pt x="186" y="175"/>
                  </a:lnTo>
                  <a:lnTo>
                    <a:pt x="186" y="166"/>
                  </a:lnTo>
                  <a:lnTo>
                    <a:pt x="162" y="166"/>
                  </a:lnTo>
                  <a:lnTo>
                    <a:pt x="137" y="151"/>
                  </a:lnTo>
                  <a:lnTo>
                    <a:pt x="77" y="151"/>
                  </a:lnTo>
                  <a:cubicBezTo>
                    <a:pt x="64" y="151"/>
                    <a:pt x="54" y="161"/>
                    <a:pt x="54" y="173"/>
                  </a:cubicBezTo>
                  <a:lnTo>
                    <a:pt x="54" y="243"/>
                  </a:lnTo>
                  <a:lnTo>
                    <a:pt x="77" y="243"/>
                  </a:lnTo>
                  <a:lnTo>
                    <a:pt x="77" y="192"/>
                  </a:lnTo>
                  <a:lnTo>
                    <a:pt x="81" y="192"/>
                  </a:lnTo>
                  <a:lnTo>
                    <a:pt x="81" y="243"/>
                  </a:lnTo>
                  <a:lnTo>
                    <a:pt x="81" y="256"/>
                  </a:lnTo>
                  <a:lnTo>
                    <a:pt x="81" y="350"/>
                  </a:lnTo>
                  <a:lnTo>
                    <a:pt x="106" y="350"/>
                  </a:lnTo>
                  <a:lnTo>
                    <a:pt x="106" y="272"/>
                  </a:lnTo>
                  <a:lnTo>
                    <a:pt x="112" y="272"/>
                  </a:lnTo>
                  <a:lnTo>
                    <a:pt x="112" y="350"/>
                  </a:lnTo>
                  <a:lnTo>
                    <a:pt x="137" y="350"/>
                  </a:lnTo>
                  <a:lnTo>
                    <a:pt x="137" y="336"/>
                  </a:lnTo>
                  <a:lnTo>
                    <a:pt x="137" y="256"/>
                  </a:lnTo>
                  <a:lnTo>
                    <a:pt x="137" y="243"/>
                  </a:lnTo>
                  <a:lnTo>
                    <a:pt x="137" y="192"/>
                  </a:lnTo>
                  <a:lnTo>
                    <a:pt x="137" y="177"/>
                  </a:lnTo>
                  <a:lnTo>
                    <a:pt x="162" y="192"/>
                  </a:lnTo>
                  <a:lnTo>
                    <a:pt x="186" y="192"/>
                  </a:lnTo>
                  <a:lnTo>
                    <a:pt x="186" y="185"/>
                  </a:lnTo>
                  <a:lnTo>
                    <a:pt x="194" y="184"/>
                  </a:lnTo>
                  <a:lnTo>
                    <a:pt x="194" y="222"/>
                  </a:lnTo>
                  <a:cubicBezTo>
                    <a:pt x="194" y="229"/>
                    <a:pt x="197" y="236"/>
                    <a:pt x="202" y="240"/>
                  </a:cubicBezTo>
                  <a:lnTo>
                    <a:pt x="202" y="240"/>
                  </a:lnTo>
                  <a:lnTo>
                    <a:pt x="202" y="241"/>
                  </a:lnTo>
                  <a:cubicBezTo>
                    <a:pt x="207" y="245"/>
                    <a:pt x="213" y="248"/>
                    <a:pt x="220" y="248"/>
                  </a:cubicBezTo>
                  <a:lnTo>
                    <a:pt x="340" y="248"/>
                  </a:lnTo>
                  <a:cubicBezTo>
                    <a:pt x="347" y="248"/>
                    <a:pt x="354" y="245"/>
                    <a:pt x="359" y="240"/>
                  </a:cubicBezTo>
                  <a:lnTo>
                    <a:pt x="359" y="241"/>
                  </a:lnTo>
                  <a:cubicBezTo>
                    <a:pt x="363" y="236"/>
                    <a:pt x="366" y="229"/>
                    <a:pt x="366" y="222"/>
                  </a:cubicBezTo>
                  <a:lnTo>
                    <a:pt x="366" y="123"/>
                  </a:lnTo>
                  <a:cubicBezTo>
                    <a:pt x="366" y="115"/>
                    <a:pt x="363" y="109"/>
                    <a:pt x="359" y="104"/>
                  </a:cubicBezTo>
                  <a:cubicBezTo>
                    <a:pt x="354" y="99"/>
                    <a:pt x="347" y="96"/>
                    <a:pt x="340" y="96"/>
                  </a:cubicBezTo>
                  <a:lnTo>
                    <a:pt x="220" y="96"/>
                  </a:lnTo>
                  <a:close/>
                  <a:moveTo>
                    <a:pt x="344" y="254"/>
                  </a:moveTo>
                  <a:lnTo>
                    <a:pt x="344" y="277"/>
                  </a:lnTo>
                  <a:lnTo>
                    <a:pt x="325" y="277"/>
                  </a:lnTo>
                  <a:lnTo>
                    <a:pt x="346" y="351"/>
                  </a:lnTo>
                  <a:lnTo>
                    <a:pt x="319" y="351"/>
                  </a:lnTo>
                  <a:lnTo>
                    <a:pt x="298" y="277"/>
                  </a:lnTo>
                  <a:lnTo>
                    <a:pt x="271" y="277"/>
                  </a:lnTo>
                  <a:lnTo>
                    <a:pt x="250" y="351"/>
                  </a:lnTo>
                  <a:lnTo>
                    <a:pt x="223" y="351"/>
                  </a:lnTo>
                  <a:lnTo>
                    <a:pt x="244" y="277"/>
                  </a:lnTo>
                  <a:lnTo>
                    <a:pt x="221" y="277"/>
                  </a:lnTo>
                  <a:lnTo>
                    <a:pt x="221" y="254"/>
                  </a:lnTo>
                  <a:lnTo>
                    <a:pt x="344" y="254"/>
                  </a:lnTo>
                  <a:close/>
                  <a:moveTo>
                    <a:pt x="109" y="75"/>
                  </a:moveTo>
                  <a:cubicBezTo>
                    <a:pt x="129" y="75"/>
                    <a:pt x="145" y="91"/>
                    <a:pt x="145" y="111"/>
                  </a:cubicBezTo>
                  <a:cubicBezTo>
                    <a:pt x="145" y="130"/>
                    <a:pt x="129" y="146"/>
                    <a:pt x="109" y="146"/>
                  </a:cubicBezTo>
                  <a:cubicBezTo>
                    <a:pt x="90" y="146"/>
                    <a:pt x="74" y="130"/>
                    <a:pt x="74" y="111"/>
                  </a:cubicBezTo>
                  <a:cubicBezTo>
                    <a:pt x="74" y="91"/>
                    <a:pt x="90" y="75"/>
                    <a:pt x="109" y="75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16" y="778666"/>
            <a:ext cx="1887246" cy="1940492"/>
          </a:xfrm>
          <a:prstGeom prst="rect">
            <a:avLst/>
          </a:prstGeom>
        </p:spPr>
      </p:pic>
      <p:sp>
        <p:nvSpPr>
          <p:cNvPr id="16" name="KSO_Shape"/>
          <p:cNvSpPr>
            <a:spLocks noChangeAspect="1"/>
          </p:cNvSpPr>
          <p:nvPr/>
        </p:nvSpPr>
        <p:spPr bwMode="auto">
          <a:xfrm>
            <a:off x="102967" y="5817311"/>
            <a:ext cx="379199" cy="480000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7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1D6295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3200">
              <a:solidFill>
                <a:srgbClr val="1D6295"/>
              </a:solidFill>
              <a:ea typeface="宋体" panose="02010600030101010101" pitchFamily="2" charset="-122"/>
            </a:endParaRPr>
          </a:p>
        </p:txBody>
      </p:sp>
      <p:sp>
        <p:nvSpPr>
          <p:cNvPr id="17" name="TextBox 6"/>
          <p:cNvSpPr txBox="1"/>
          <p:nvPr/>
        </p:nvSpPr>
        <p:spPr>
          <a:xfrm>
            <a:off x="534193" y="5812848"/>
            <a:ext cx="3877936" cy="830972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2400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</a:t>
            </a:r>
            <a:r>
              <a:rPr lang="zh-CN" altLang="en-US" sz="2400" b="1" dirty="0" smtClean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：彭昀、张圣明、</a:t>
            </a:r>
            <a:endParaRPr lang="en-US" altLang="zh-CN" sz="2400" b="1" dirty="0" smtClean="0">
              <a:solidFill>
                <a:srgbClr val="1D62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黄奕桐、胡清泳、杭逸哲</a:t>
            </a:r>
            <a:endParaRPr lang="zh-CN" altLang="en-US" sz="2400" b="1" dirty="0">
              <a:solidFill>
                <a:srgbClr val="1D62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270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6250" y="2266950"/>
            <a:ext cx="0" cy="232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"/>
          <p:cNvSpPr txBox="1"/>
          <p:nvPr/>
        </p:nvSpPr>
        <p:spPr>
          <a:xfrm>
            <a:off x="4622120" y="3034618"/>
            <a:ext cx="6016061" cy="68478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、研究</a:t>
            </a:r>
            <a:r>
              <a:rPr lang="zh-CN" altLang="en-US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50" y="2266980"/>
            <a:ext cx="2234317" cy="222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7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241274" y="1285134"/>
            <a:ext cx="6821955" cy="5185240"/>
          </a:xfrm>
          <a:prstGeom prst="rect">
            <a:avLst/>
          </a:prstGeom>
          <a:noFill/>
          <a:ln w="19050">
            <a:solidFill>
              <a:srgbClr val="1D629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grpSp>
        <p:nvGrpSpPr>
          <p:cNvPr id="12" name="组合 11"/>
          <p:cNvGrpSpPr/>
          <p:nvPr/>
        </p:nvGrpSpPr>
        <p:grpSpPr>
          <a:xfrm>
            <a:off x="2020461" y="2301122"/>
            <a:ext cx="7123591" cy="799226"/>
            <a:chOff x="4743598" y="1970935"/>
            <a:chExt cx="6191260" cy="648586"/>
          </a:xfrm>
        </p:grpSpPr>
        <p:sp>
          <p:nvSpPr>
            <p:cNvPr id="13" name="矩形 12"/>
            <p:cNvSpPr/>
            <p:nvPr/>
          </p:nvSpPr>
          <p:spPr>
            <a:xfrm>
              <a:off x="5386753" y="2082403"/>
              <a:ext cx="5548105" cy="4246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时代背景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743598" y="1970935"/>
              <a:ext cx="466272" cy="648586"/>
            </a:xfrm>
            <a:prstGeom prst="rect">
              <a:avLst/>
            </a:prstGeom>
            <a:solidFill>
              <a:srgbClr val="1D629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020460" y="3467200"/>
            <a:ext cx="536487" cy="799225"/>
          </a:xfrm>
          <a:prstGeom prst="rect">
            <a:avLst/>
          </a:prstGeom>
          <a:solidFill>
            <a:srgbClr val="1D629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14347" y="4645286"/>
            <a:ext cx="536487" cy="799226"/>
          </a:xfrm>
          <a:prstGeom prst="rect">
            <a:avLst/>
          </a:prstGeom>
          <a:solidFill>
            <a:srgbClr val="1D629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760468" y="3605201"/>
            <a:ext cx="6383584" cy="523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分布式文件系统概念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71647" y="4767999"/>
            <a:ext cx="5388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现代大学对共享文件系统的需求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283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7265404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传统校园文件共享传统解决方案的局限性</a:t>
            </a:r>
            <a:endParaRPr lang="zh-CN" altLang="en-US" sz="26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40278" y="2798444"/>
            <a:ext cx="4928548" cy="334437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20"/>
          </a:p>
        </p:txBody>
      </p:sp>
      <p:sp>
        <p:nvSpPr>
          <p:cNvPr id="6" name="矩形 5"/>
          <p:cNvSpPr/>
          <p:nvPr/>
        </p:nvSpPr>
        <p:spPr>
          <a:xfrm>
            <a:off x="1146287" y="2798444"/>
            <a:ext cx="4928548" cy="334437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20"/>
          </a:p>
        </p:txBody>
      </p:sp>
      <p:sp>
        <p:nvSpPr>
          <p:cNvPr id="7" name="右箭头 6"/>
          <p:cNvSpPr/>
          <p:nvPr/>
        </p:nvSpPr>
        <p:spPr>
          <a:xfrm>
            <a:off x="6121920" y="1871499"/>
            <a:ext cx="3067701" cy="1860621"/>
          </a:xfrm>
          <a:prstGeom prst="rightArrow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1512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32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网盘</a:t>
            </a:r>
            <a:endParaRPr lang="zh-CN" altLang="en-US" sz="232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 flipH="1">
            <a:off x="3003931" y="1871499"/>
            <a:ext cx="3067701" cy="1860621"/>
          </a:xfrm>
          <a:prstGeom prst="rightArrow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831512" bIns="0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32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资源网站</a:t>
            </a:r>
            <a:endParaRPr lang="zh-CN" altLang="en-US" sz="232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166401" y="2458174"/>
            <a:ext cx="1793683" cy="7040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03" tIns="52801" rIns="105603" bIns="52801"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传统解决方案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704560" y="3949001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42276" y="38723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开销大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704560" y="4482567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42276" y="440590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扩展性差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710712" y="5022892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48428" y="494622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单点故障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704560" y="5589229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2276" y="551256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带宽要求高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035247" y="3949001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72963" y="38723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隐私性差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035247" y="4482567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72963" y="440590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传输速度慢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041399" y="5022892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279115" y="494622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收费</a:t>
            </a:r>
          </a:p>
        </p:txBody>
      </p:sp>
      <p:sp>
        <p:nvSpPr>
          <p:cNvPr id="26" name="椭圆 25"/>
          <p:cNvSpPr/>
          <p:nvPr/>
        </p:nvSpPr>
        <p:spPr>
          <a:xfrm>
            <a:off x="7035247" y="5589229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272963" y="551256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容量相对较小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090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419600" y="2266950"/>
            <a:ext cx="0" cy="232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"/>
          <p:cNvSpPr txBox="1"/>
          <p:nvPr/>
        </p:nvSpPr>
        <p:spPr>
          <a:xfrm>
            <a:off x="4709089" y="3029149"/>
            <a:ext cx="6016061" cy="68478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  <a:endParaRPr lang="en-US" altLang="zh-CN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06" y="2266950"/>
            <a:ext cx="2339022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6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国外研究现状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46202" y="809340"/>
            <a:ext cx="112205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IPFS</a:t>
            </a:r>
          </a:p>
          <a:p>
            <a:pPr lvl="0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a peer-to-peer distributed file system that seeks to connect all computing devices with the same system of files. 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987" y="2063427"/>
            <a:ext cx="8154271" cy="45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1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国外研究现状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73485" y="809340"/>
            <a:ext cx="112205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其他成熟的分布式文件系统：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3600" y="5562113"/>
            <a:ext cx="112205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Ceph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r>
              <a:rPr lang="en-US" altLang="zh-CN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GlusterFS</a:t>
            </a:r>
            <a:endParaRPr lang="en-US" altLang="zh-CN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92" y="1589709"/>
            <a:ext cx="4780846" cy="37563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388" y="1629466"/>
            <a:ext cx="5342069" cy="367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国内研究现状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41232" y="863098"/>
            <a:ext cx="75589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CorsairFS</a:t>
            </a:r>
            <a:endParaRPr lang="en-US" altLang="zh-CN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一种面向校园网的分布式文件系统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4" y="2154975"/>
            <a:ext cx="5843630" cy="4667284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457200" y="2310848"/>
            <a:ext cx="219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CorsairFS</a:t>
            </a:r>
            <a:r>
              <a:rPr lang="zh-CN" altLang="en-US" b="1" dirty="0" smtClean="0"/>
              <a:t>系统结构：</a:t>
            </a:r>
            <a:endParaRPr lang="en-US" altLang="zh-CN" b="1" dirty="0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797" y="2006444"/>
            <a:ext cx="5491203" cy="4743485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4113253" y="2126182"/>
            <a:ext cx="25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CorsairFS</a:t>
            </a:r>
            <a:r>
              <a:rPr lang="zh-CN" altLang="en-US" b="1" dirty="0" smtClean="0"/>
              <a:t>物理数据组织：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9809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AACCA0E-09BF-4206-BCB9-AF7ED09AC5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BSiw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UosN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BSiw0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FKLD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FKLD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FKLD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FKLDSCPzQztyAAAAcgAAABwAAAB1bml2ZXJzYWwvbG9jYWxfc2V0dGluZ3MueG1ss7GvyM1RKEstKs7Mz7NVMtQzUFJIzUvOT8nMS7dVCg1x07VQUiguScxLSczJz0u1VcrLV1Kwt+OyyclPTswJTi0pASosVijISaxMLQpJzQUySlL9EnOBKp/tmfJ8ya5n09qfr9ivoJGcX1CpqaRvxwU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Siw0iNMDbvXAgAAJAgAAApAAAAdW5pdmVyc2FsL3NraW5fY3VzdG9taXphdGlvbl9zZXR0aW5ncy54bWy1Wmtu48gR/r+naChYYAME1oN6OdAooMiWTYxMaUXankkQCC2xbREm2QrZ0owW+pF/uUCQEwRBzhAEyF3yY/caqW6SFilLMmlPxLExrK76qrpe/ZB70ZMbaOuIM9/9iXCXBRbl3A0eo/53CPUWzGPhJKQR5VF1T7l3A4d9MYIHJmhAjTgJHBI6mhiN+jU0lB/U7ahdvQtvzUGzgTpN3MBdpOOWBmOXin6paDCmN+par3oAEeOGdEEDfhy1V82NvhQwgoiG3Agc+rWv5LmzQ/kZXIXEcYEv6reb4tmlWnd6UzyoWW91WnjXUBVFaSOtpdf12q7TueyodYRrzVZN2Q26DaWhoHqrVb9s7+qdRkuBt+FlG1Ca+LKNmp1ms6HvGrgB0khVB3pD23WUy3pdBW24e6nthsNBp1ZD9Xpdaeq7VlsZDmoIuBXAUJWucKCiKwOlvVMHar2roKE2HAybO6zjttZC3QZu12q75mCg1Gp75+5nl3XXnlp4Oqk7XwE8GoKjoyK3qkeSq7dYhyEw29RfeYRTFBCffqj8/O+//vL3f/38t7/88s//oB8WbLX9dSVJUJnMKXtqV54aE4EswPpHsHpVOZKySbuyhZGlI9f5UJmvOWfBxYIFHIy9CFjoE6/S/1WcO8nMikiyDQ3LyD2QBd2r68hPUbFEF+QzPOeEFsxfkWA7Yo/sYk4WT48hWwdOITOX2xUNPTd4Au7aZUfDZxV5bsQNTv2cfbgrnuJiK+hXERXmtbF4Ckl6ZE69VGNNfkrI7VW+7pED0Y0buVyKqnXxnBNdkUeaD0BXFc95mQC05KPWEc/rQpx+5cCuiPJvnGX3yJaGeSVxuzwrxVbrVdl8WoXsUTg7L/d6oJ/lPAbdJ3gUFtbEU0hITFAoLBSlxG1y/voBY/J62Et6PmiB4GabS0KSkJPBTBvfTFTz82w0vhrPBsZVpa/FVYlEWX73Q6Pd/VpvtaF1JYIFoawbdTTKgyEJ1qoVwzLt6Xg0A0A8mpn4k13pi9+lRce39sgwcaWf/Kc0wGSK7yp98buI6O10ik17Zo0MHc8Ma2aObemXEbaxXul/Zmu0JBuKOEMbl35BfEkR9Gc3pCjyXEcOiJ7tBmtaQJ8+vlENczbFlj01NNsYm5W+xcJw+xuJTNZ8CdmzJBFy3IjMPepItZAjclz0F9AuN2gI/vGlC5zMJ25wUUT7VL03zKuZPR6PrBk29ZRS6ePAQXpIhKbyQFPVwlPACAks5G8Tn8nskwhI9bzSINfG1fUIfmxhyLX7uPTgh7/BmgmGkExoUEAQEgdPIess63481YUPQSEiaEWi6AsLnVzSZENXANswtTGkpmZn8G0Bk2JD4N1gAalDF7wA3g22LPUKzwbjT5DjUJvjkkLjj1CSH0sKfcYW1BC2CoiZ6p1xpYqKEGWYFkhagwsi8t3bIrJYgJzw5sZl6wgowsNQJrIao4vSmiz84y0E0lBHJ6o9BgZny7dHd0PBlNCBda6ALmhDGtZFdv14a/x+NlSNEdZnkG76+H5myy4plPpkiwLGEXE2JFhQNKcLsoZK2MKY4zpyTERemvCntfsTIjzpP98nrcvU8afv32BSruEdsQw2zKAM9ikr/pp24bZkBm80ROT6SSuKOODNJlgaNtWpMf42IYpcf+3FXfpbBOrZuLLBetWO9/ureNj+D8ZYcQseGNDRBi4rJYRhJRZLDiyeXilBwxyCukncz6HhiyNqKQBznGCYDL0D5g48lzPkDjxaDuIeDyzDhs3WPZ2L40cBYVmrcdSOx1scEj0KJ/TnUp3TBwb7JY+STbyRgbVLhr9IlDNbpdzSYhv2CAw3AfMxTipA9VxfHKKKwd7e4NQV8WqQm889W3uOrG7PfZIrAvh57dOX+7CHkPmS6pEozet4UfrdOw2JpziN9U7KbSCeC7RwrDL1+a6IWVidatczTTU1LE4Uop694nJQHcInI9uajdSBQIAy8QlfLGEVfhAHveJY8YlAx0MV8JLJW5SEi+V///yP4jAH9sRUlFB/WxYHil90TfyM9weTcRr9sQCOrQ7yovKloGByoEpFi5+vbAMS9JscWUi8LPnMF3dchVRDCSRhVG1b1a5voEosWRRsHcJesCTIjTr9CI1P7vUr/RsSPkHjtBnzygJJz4vc5KVt2B9x19xzA1pS/N0rkZi8bUxmqq7Lsz/UqOcunuLl14EDTHLPhzz2WAZPu1ZN6M4HkNRxeXlMubilXQtaQvy+bwibo2vdM2F/o+IR6OE8d0ET8JB5E3G19fIuFxjETRykcZ+H4kifvmU5oiX7ksSu/0C8CNiypEPWCdgwEZvFBDJPO+SeitpxsrgJ5ZDxjnmwLmjxdDLQefqhlKYN5NVvVsEz7YXlcMxKhjKm74mH/Cb9yl/wZ4iH/JZYU8Zwrntp0+FQVjS9jxuQMEsvEjvgoYHsUglP+pbnERaMxL1slJlIQshz+syhfbk22q5Pk3IWtKzB1RMW94Ln7cuNkJlv5bQj8b1DbmCfvtXz+dvjLvfo6eSW84ASzLpavh+rgITnWAnE3x8cOiOmIr5d0Q8VOIiQxVJ0+qiCEowPFeHO+CuaU3KrtJ+JdpaRlNacF/VlP5ftvJTKQHTxcqpYXOznhXrVF37qVc9FqJfAng5gsPbnNMSQAy50uSRCeWKWfZlehd3JHemB3InRLABfAnYAZ6S0EjKEXGLJbVVaLfFLdhz2ltz16IamrSpDyDjn/Px7EVTH+eRW+Yg+8Gx6J5TSVZD0un0u5ntghn5SSp7IskoORkoWHSfzSM7+SLdKF5+9jUeWo7RNi3TPdmjGD6JePaIKeE95v1fNLrPQo158zXpIA1HAO/lHB/8DUEsDBBQAAgAIABSiw0hyCctNChIAACg+AAAXAAAAdW5pdmVyc2FsL3VuaXZlcnNhbC5wbmftm3tYktnWwCmTMS8z1Whk3rrMHGa6oJaZmohpnmo0rcbKKRQnnZqiREXzCqhpZZjMZKUnBdNKLVOjMvEGXkImUel4CU0FlRQFFRUBEYEPv3HK7zln/vj+h+fh5Xn32vtda+39Y++13mfv1KPeB430N+oDAACjw4cOHAcAdEAAwMpUPaCm5O2+zmrNzwr08YNugNI28zHNzarz+4/sBwDIBIOFn3U196tDD/2EBgC+bFz8rmCgioIBAGjt4QP7faMDJvp98MHn5cABuRcWAEs4U59C+X38QISJrq6HR2fKN0lrjJOqbn6XT1m9JSvlB+PkG4ar1mYcsduUNb6OZyXgdyxwBlvIT1mOJ6K6IiRoI7sML+XYUzHcHzOpKKlQ1IfM8IlRnJ7a6SazanZA3MQIb7Dxuou5DnBDYMKKpUt0cGBwSrPRXasCnGWaWi5EqPWN7Axt6gA6S5fnb12Hb0zz/wGvkbw/kz1Zd/OaicXyB2wAbvPpzP1CVCsjBW4m7vrcsK7uMHDbKeci2Q+HicfBOsuemXP2QTj9Kkw1TWhIudMMWCYCmxbBpwfuRAy9bt+5vIWhTkNKcuxxN8nZIXryX5oDXSlrtiXrLzMmH/gMDjDRfVz5Dv6pLcZID9SQElr/WY3rm4TQFcdX3b6Wj3L/WXqOtSSRwvVM3HSXaT2mcxKScDOpHf4r5C8ViVRgssGgG+Wz+4GbzrpSAN+vPOz+74o8m7iX55ckcZBk/bykT7USEotWbAe5euy/ALEDfTIEoXErdDN8WW+vsd0ETzBOfJQ32ns0q7Zn95+SBCjILeXochc6E+4aPMh/YAe6b/CXigdlKzSWrYEsG5sbG9ZAXG+6th+dvfxdC2fc9E9JHckgz61ouQsX65p1jx47et+g9ZP/79gJGsv0QMsG4YChHmiTx6YL383bG59DSZckgayUo5t9l7uwJ3B4ZdF337WmjHzyfxSpGStIssGysdqi6cnftvxmZ4wx03+5N25J8pzvVrRm23IXNj4PX+FrfGfEDf3J/9k9mzSWNSwfq7U6DbqH1h7aeJNqlNKTDV2SdKM3++qZLHfByK8SsE3/B3Re5ScV8xsXLRtcPlY3VgyufKT3jZEH91rDeCtpSTJeqcVNi5sWNy1uWty0uGlx0+KmxU2LmxY3LW5a3LS4aXHT4qbFTYubFjctblrctLhpcdPipsVNi5sWNy1uWty0uGlx0+KmxU2LmxY3LW5a3LS4aXHT4qbFTYvb/we36KnJatFkvANw+Qbt0KeLNddBTP8DTKc9w1W1BZ/2S1Owf2vgBYqqoN6w9belqt5/S0BhAbyCfedTKRv1t+AZsbl2WXmmSxvC6578l64eKAqdlvaiRAHx0/R+NAtaoWg+RX2hmC2EYfgugrAuXjHjJ4Ks03hEett5yZSIPTZQWTWej0Fa/Ug0e88g4BZ4R/jXJQtCe54UCeP613AqWYS91/F7ufFomZyFU7WlpPZeO0WosIxig1axeve6L+l3eF8nLKNhzzM//ujNES48J/W2hz0RwnsrRfd5xz0W7vNpEfEjmagvQdY1Uw0ndPFhocIwFNQBWap+aKX89ZQVslTRw8JekX1AlilZkTilECGiyltRnPh4WTXXPxKBdMkV7sBtlTdaqaZGu9Xj52Fx490+/OPsfRHOyHNBWJyil2tZzXlfabnr9py5J2G4GKEUTL7mxzwtnL1Z2PX2F25hW8uERRBwQ1G4tJTq+Uvr6tn2SKqYKNpBiuqKvDfJP21d1lNgMNc6OHQ64wx0chYfTJyqFWFE1Y5kOJrrA5V0quFlSYeVccQ/3jO+cJlKzKax+3KFOap8BIPq5mEh9sHOZOxV+zPK3RqyPPyleV9hRgNtnvV2RQpeR9baZoYfA49vfdSJs269lPv7dLe33LwCei+2VGLePFM5Toyjdwg+jiEMPO39JzfsfsdyvevGcha31ELJlomBb6XlwOvlhOpzOX1uzx3hzzAPoqZjPaNfwwPAQZFbfsKVrQaVnyWLPr64Lxhb3f9rZoXzejZ0UheXfC1s4Wl5mesxNcy7ifGLyTfIkxK1iR6j5Z8OpuztXwV9W+z9vnC7qQinVsiAd8J63f+ZrjSXmDf90HOZ8JgknoovDQ1LNWGhS7zn550mhcwwdN8i9uUoCYTEemzVcbtrll+Nl516GeD0JdIaBElfeAvgTWxFNroSc9q4V16iDp2EQGRnnTkX7YjuxGS2muWOIEYQTqTop2519Q3M4mCjizLm5dve+OU5zdJj/viDnPvQBeHoH7tja8IOKLXcepuiNGrRgGfepJmcfmk4gpleHtTqynGtBakhpFW5PNudckcGvwYpq7yifttOfspMwW9tpDtQkI0eexrFMh7rC1/wq4cWiN3ObMcJegR3/J+UrNxffRrpVJtdsueieU+w6HpaGiNinO+n8Ltnyf2eA5FsiW0OiujtoJLMYQxCoiLoAWcLOlf2UwsNvLOntlP2HKyMEUwc82ScbR1uoKc00KmydsKKE6NFTF08k2rDLQ8N++NGKFl10L8s5t9oIhNLdOSk79Vhnx9wQQVyolbSgmcP584iZsRsQq+/k6VnpgEIpAeSXClyV+za5tfJubUnG5N5bWzmsvWA5H3BhQfZk5VFuFyV8fMxEn4srLSCfAS3srsbfUxtL0WlCbmv+UP2Wwux6eUEejPdHkblmFtr5iYCMAArH7ZHXX+RF4eLkTVvL8sxtiH5UbpbVV4/9lzOJN7mtE1veT5y+ViF8gbLKbUk1BZ72ldZK2J0kXjkKBrLqS2yASZleXHvnazPHzk+iFpVt9a+wKyqsOKJ4l/AG/q6Hb0tjU2zc9amppt/ZfKzQkYDxH6TpylzmkmCKjOD17qYx1qMhnwQR71gAnQKNzjIfKT7hs0ncyr8nc7xF/qipqk+ytVpDfTU7SAklkXPq6hOq3DvGu4glNP2Bo3h64eZ3GCBH7s3XRCUnBrWJ0jGwk9uX8fjFppVHZzawM5uC1mVWPXMjXEZlnph7DJa0v0am07Oq7aU3WeEt3HR5GH6y4BO1QIfxo0wVISA4TuqpeWiDbZ1dbZAbzn55Qm9VhhVViuCxlqUiWw7mLj5jtxJqqQENUHCSHsYAUJZv4+y9yvs1NXsqJg0NQmHK1I8ZQpEO7loQZUn46JQ2SURkjvROZwrzk2xlhKRJOdLKLeqJh3h7wJNl4giaZoi5cy7CQJ0PW+a9ELtRnGwhe9IjKgERQM5/ko3hHWNqEbc9pDOlN88p6SFDiKb2cY6hh+NOuMmCI6plhX/ogmDF9QO9aVsmTvO0iV+bhRtVeV911tS2SS7IffZvMBEqMLRHWFD1OHKHTEfwhFinq3RvsgGBK6JdmvLZS66VPFk4ARO4Ejgn9n/UJXGC5t6oJIluYsAfor49H7cYryET8WM4duG5SC54ooXKm5z9UTKMUqgkIrZGe3ixfXQKaPOCw7XnzWG8ZKjXgk7MgbWQgrANSarOLHCEoZb/ay9ghq1MBlFq65URZx4MFmo8q3zixtyruW0e6VXsqZrS0hcijIvNKxXSejtFJcm2DZ0OR+4xdtHrLclxGGzX5AXFwUDUAP9nN2Z3yupqILCZDz5uK06jot50bRx8bhUv+tQofuEgW7QnryAMlkKfl6GUM1kEsrlnoNnX8k7Nh3TuNbZm5bumBewC92C8ca/XFuUvhokqWSEmW+3UJz8ps0E0tzUPr0Wkpzaeuh1frhywnpcpsxaDfLqi+KRrHjsSwNZGXz55abm/cSP7xl6Rl2vfBo9iJsImJViYZrJb5jtHzq+FpA/2EqRaRmiINzPwvbxdEeXrd90BRUH2UjxnTTr2p0XqfM2K0/0X6latwsD5+uDJI730gmh5M3whTEf3AeMZm2irrBVFuGKma8tL7FlrYXFKwaTlKVSKEpaVl9nC2YpNNPIURv7rYQM7lpDQVVku79iZwFq2lQdAO7uIIw9faP3rUQW7elbe3m0m0+2exg0GZWMn64RxliersyCsWMDOliOmH2deRXQ1SA17Xv0zVAVR+CeabF7ICz7W2fejP6XKZKvc+feTCIRig+TZty5piCrxY6MslJ0M0JKtwbPNZHfn+ALV4Oo3k4KWZ+cJgSuo92Ko4bbqp8cEVd43Pp6Qp46296bL1C8jXgojvbsXABvu+yIgN9n3VNsZBNdCGSf4JqSC9RwcoTaxKvpqYcSqv7eV3w377GiNzymx8/J5SRk/UmISiWjiUjY+TF/3RtJsaM8OT+XVuntXxHyUlJXTUXZEw1z1kEKrDuD3i68U0Y6FZCK2WuAGw6ZRo89zkwPUcqIXqK4W5wK/tka4gVVR/77Sz+QShPMY4vffcgYfcyjSLEjHvJoy4671zEofNWECkk/t+ruhaL7aj0uugR+59Zj3lb4jmT86cdzLedd0MjnWcD0qpD+c8LEKAzX2MnUT9HgfP8ZOdwRl7ceEt8fMV81DY+hPUrkk+ImHyWQXw2FjhZ63GIr/j1iFXum0zk0zQRfpYqXBE3IcspFl3picby4rllbgtXmamt4C3f9CTViMI+z+UeUhVmcvQDLEJPUwc/QyfhdYWn7YTsvrrMXgG519RJDzpC7o3oOusz83r8YQ/Rr1uM4q1NXDLFzjVacGmUrYzDoqHUoo4bihXo5nBIzXw2R9pcGZJXAHcacuh717n5TxwNysIqJgzTPn5lIKSWEuIZ75TaC6ylwEueO+oKZQRlR/Wzq1xPTqA7GCTCHxyXI+9d3KE6/+M3JUiItWmsucBFGW8RSI2uehhYz+airG2W7Mdu7HaiFwJJpOLL8sdcOC82iZADKCD1mVo4k0J1dO0NxkmJEf3wa945DbVsmdfZxP4g6pVs/1JxE17uaRA+nOI3Qh7tDj1lf4lVEGIC8AT7lfKmh7XOO65DM3xy9RfUI9TL442EYFTwtR8QM332Y5GHBBK+HkN4knm4QT2si0RHG1SNX3R/T5TcPKHtnncovzQ5+hfPTBMiTE/p/tLPb2ocz52MRseYQBO72oJ/jScNZu6khvDVpVlrkWcsBw1i3JR/5VdcUsYMpoPQv1zfQL6npP2riOFjx+uscgR2if27gC9h3i5E5PRF6JDPW1n8eODhDAnuOhEwaXto91bKb9Up/g6cLRAIdh8ST5seOMqgWF80PbgdlZGwezOeT1moQi0PhnaS6V8bMkpkVxECHgHSQDtSoRj6SDZ6gOUj3LBzuD3krz4iF+wyJqap5IbjktF9lVvkzBWf9ibgdI8UgMQbEWR/Zn3eA4oCjOEgrCkJifi5hkWeNGoahPnda+vtMu0MecNC04T1z98uqP/Lu5/beY6hmmNYHqQTNX39V2vzvLxT2EeohEC3a2EZA46NSnxr1S7ZeUL4qEhqaNtDljR61ODTToM+WDZVA8z25cDhV+fGNLbplAyVEJzN6wmVE4oLJ/rZwjBUFElnLoRFoCuWATkz6VWpB10IrCosWk+QlsJtSTZw+OqngqqmhYSlxEKxmTuP0YtY9eTf7xAcj+PgPXp/nuETinxu02BVligOMhRZCItPMQSJD5PByIDG5SKxO5NDeLLAVep6arsSsv0611CQWyCNk5Nc9fBdZJZ3bBjWykpypEtoHTEHUSfwsBNu2TBZG4mX79p8fguY7+2eCxbusgZCggb7ho/MHYoTKEkdYzXs0dw9jyHy4byQ07NYfr80peznRQafirKlzdGtOVdL0gpjFhReWnqmY3hL1L5Ajoyfs3P8mTAMvgE/rKt9HlfZdSaqVLkxtZGHYQDz6Djq70QOzP7c4EY7e9DqAn3XyZYPbBK2o4monV1xxGKPJTGgx24/4/8MPLtVt22vMyP4zhWWaUQrQtD38m2dYX1XD1DsR6IMp+J25A/fLFO2e1hOCU81sQhER20nr+oW90OcsZdJs9o2kOy4lYn1ROhoKEfOR3C9E8piwoE953SGzxYRwu81/vtl4/GOZouPR59zx/EA9TDX9FThzJfD/nA4OXjwdjFOJc8H9qQdiMKntLS1pn7PGy4tStSZM+q9nhwNlXNhJ62/YEeGROC/bT28NDH1JRbC9g/mqBSFC7fT9k7qOLwg/Ze/5fFTZ5qjj2YUYY4jASqUU4UScOBF0c+PtDcvt6rv4INx9+PpYrlrH79f0GbuYaBpA8zns4X2g1C0w6X8AUEsDBBQAAgAIABSiw0jXo5xjSwAAAGoAAAAbAAAAdW5pdmVyc2FsL3VuaXZlcnNhbC5wbmcueG1ss7GvyM1RKEstKs7Mz7NVMtQzULK34+WyKShKLctMLVeoAIoBBSFASaESyDVCcMszU0oybJXMzcwRYhmpmekZJbZKpuamcEF9oJEAUEsBAgAAFAACAAgAFKLDSBUOrShkBAAABxEAAB0AAAAAAAAAAQAAAAAAAAAAAHVuaXZlcnNhbC9jb21tb25fbWVzc2FnZXMubG5nUEsBAgAAFAACAAgAFKLDSAh+CyMpAwAAhgwAACcAAAAAAAAAAQAAAAAAnwQAAHVuaXZlcnNhbC9mbGFzaF9wdWJsaXNoaW5nX3NldHRpbmdzLnhtbFBLAQIAABQAAgAIABSiw0i1/AlkugIAAFUKAAAhAAAAAAAAAAEAAAAAAA0IAAB1bml2ZXJzYWwvZmxhc2hfc2tpbl9zZXR0aW5ncy54bWxQSwECAAAUAAIACAAUosNIKpYPZ/4CAACXCwAAJgAAAAAAAAABAAAAAAAGCwAAdW5pdmVyc2FsL2h0bWxfcHVibGlzaGluZ19zZXR0aW5ncy54bWxQSwECAAAUAAIACAAUosNIaHFSkZoBAAAfBgAAHwAAAAAAAAABAAAAAABIDgAAdW5pdmVyc2FsL2h0bWxfc2tpbl9zZXR0aW5ncy5qc1BLAQIAABQAAgAIABSiw0g9PC/RwQAAAOUBAAAaAAAAAAAAAAEAAAAAAB8QAAB1bml2ZXJzYWwvaTE4bl9wcmVzZXRzLnhtbFBLAQIAABQAAgAIABSiw0gj80M7cgAAAHIAAAAcAAAAAAAAAAEAAAAAABgRAAB1bml2ZXJzYWwvbG9jYWxfc2V0dGluZ3MueG1sUEsBAgAAFAACAAgARJRXRyO0Tvv7AgAAsAgAABQAAAAAAAAAAQAAAAAAxBEAAHVuaXZlcnNhbC9wbGF5ZXIueG1sUEsBAgAAFAACAAgAFKLDSI0wNu9cCAAAkCAAACkAAAAAAAAAAQAAAAAA8RQAAHVuaXZlcnNhbC9za2luX2N1c3RvbWl6YXRpb25fc2V0dGluZ3MueG1sUEsBAgAAFAACAAgAFKLDSHIJy00KEgAAKD4AABcAAAAAAAAAAAAAAAAAlB0AAHVuaXZlcnNhbC91bml2ZXJzYWwucG5nUEsBAgAAFAACAAgAFKLDSNejnGNLAAAAagAAABsAAAAAAAAAAQAAAAAA0y8AAHVuaXZlcnNhbC91bml2ZXJzYWwucG5nLnhtbFBLBQYAAAAACwALAEkDAABXMAAAAAA="/>
  <p:tag name="ISPRING_PRESENTATION_TITLE" val="答辩-03"/>
</p:tagLst>
</file>

<file path=ppt/theme/theme1.xml><?xml version="1.0" encoding="utf-8"?>
<a:theme xmlns:a="http://schemas.openxmlformats.org/drawingml/2006/main" name="Office 主题​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395</Words>
  <Application>Microsoft Macintosh PowerPoint</Application>
  <PresentationFormat>宽屏</PresentationFormat>
  <Paragraphs>142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Calibri</vt:lpstr>
      <vt:lpstr>Open Sans</vt:lpstr>
      <vt:lpstr>等线</vt:lpstr>
      <vt:lpstr>等线 Light</vt:lpstr>
      <vt:lpstr>宋体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keywords>www.tukuppt.com</cp:keywords>
  <cp:lastModifiedBy>Microsoft Office 用户</cp:lastModifiedBy>
  <cp:revision>27</cp:revision>
  <dcterms:created xsi:type="dcterms:W3CDTF">2016-09-15T10:02:33Z</dcterms:created>
  <dcterms:modified xsi:type="dcterms:W3CDTF">2018-04-25T09:38:22Z</dcterms:modified>
</cp:coreProperties>
</file>