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68" r:id="rId3"/>
    <p:sldId id="269" r:id="rId4"/>
    <p:sldId id="326" r:id="rId5"/>
    <p:sldId id="323" r:id="rId6"/>
    <p:sldId id="321" r:id="rId7"/>
    <p:sldId id="328" r:id="rId8"/>
    <p:sldId id="349" r:id="rId9"/>
    <p:sldId id="329" r:id="rId10"/>
    <p:sldId id="331" r:id="rId11"/>
    <p:sldId id="322" r:id="rId12"/>
    <p:sldId id="333" r:id="rId13"/>
    <p:sldId id="343" r:id="rId14"/>
    <p:sldId id="341" r:id="rId15"/>
    <p:sldId id="347" r:id="rId16"/>
    <p:sldId id="342" r:id="rId17"/>
    <p:sldId id="338" r:id="rId18"/>
    <p:sldId id="339" r:id="rId19"/>
    <p:sldId id="304" r:id="rId20"/>
    <p:sldId id="344" r:id="rId21"/>
    <p:sldId id="346" r:id="rId22"/>
    <p:sldId id="324" r:id="rId23"/>
    <p:sldId id="345" r:id="rId24"/>
    <p:sldId id="317" r:id="rId25"/>
    <p:sldId id="336" r:id="rId26"/>
    <p:sldId id="320" r:id="rId27"/>
    <p:sldId id="34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257CBD"/>
    <a:srgbClr val="1482AC"/>
    <a:srgbClr val="1E2B57"/>
    <a:srgbClr val="0A5985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6667" autoAdjust="0"/>
  </p:normalViewPr>
  <p:slideViewPr>
    <p:cSldViewPr snapToGrid="0">
      <p:cViewPr varScale="1">
        <p:scale>
          <a:sx n="54" d="100"/>
          <a:sy n="54" d="100"/>
        </p:scale>
        <p:origin x="63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9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1524881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2565021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2294153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2282671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960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913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详见调研报告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6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详见调研报告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9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详见调研报告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82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5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58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5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59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54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详见调研报告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3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3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63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E466-DC15-41F4-BF6F-ACAD90B77EA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5073" y="2660713"/>
            <a:ext cx="3675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结题报告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313747" y="4021909"/>
            <a:ext cx="6336974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校园分布式文件共享系统</a:t>
            </a:r>
            <a:endParaRPr lang="en-US" altLang="zh-CN" sz="3200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795184" y="5812848"/>
            <a:ext cx="4157119" cy="484463"/>
            <a:chOff x="8655444" y="6069066"/>
            <a:chExt cx="4157119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3570160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报告人：杭逸哲、黄奕桐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4156" y="5812848"/>
            <a:ext cx="3018078" cy="484463"/>
            <a:chOff x="8807150" y="5287200"/>
            <a:chExt cx="301807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43042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指导老师：邢凯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778666"/>
            <a:ext cx="1887246" cy="1940492"/>
          </a:xfrm>
          <a:prstGeom prst="rect">
            <a:avLst/>
          </a:prstGeom>
        </p:spPr>
      </p:pic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2967" y="5817311"/>
            <a:ext cx="379199" cy="480000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7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3200">
              <a:solidFill>
                <a:srgbClr val="1D6295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34193" y="5812848"/>
            <a:ext cx="3877936" cy="830972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小组成员：彭昀、张圣明、</a:t>
            </a:r>
            <a:endParaRPr lang="en-US" altLang="zh-CN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黄奕桐、胡清泳、杭逸哲</a:t>
            </a:r>
          </a:p>
        </p:txBody>
      </p:sp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1449565"/>
            <a:ext cx="94321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相比传统冗余方式的优势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冗余代价更低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容错性更高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不需要额外的硬件支持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3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、具体实现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1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——LRC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77967" y="1043354"/>
            <a:ext cx="728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LRC - Locally Repairable Code </a:t>
            </a:r>
            <a:r>
              <a:rPr lang="zh-CN" altLang="en-US" sz="2800" b="1" dirty="0"/>
              <a:t>本地副本存储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691662" y="1043354"/>
            <a:ext cx="63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9EFB98-A9E3-4B26-9A9A-41C603EE9571}"/>
              </a:ext>
            </a:extLst>
          </p:cNvPr>
          <p:cNvSpPr txBox="1"/>
          <p:nvPr/>
        </p:nvSpPr>
        <p:spPr>
          <a:xfrm>
            <a:off x="557560" y="1684490"/>
            <a:ext cx="10426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纠删码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Erasure Code 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通过技术含量较高的矩阵运算，在提供和副本近似的可靠性的同时，减小了需冗余设备的数量，从而提高了存储设备的利用率。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但纠删码带来了额外的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计算量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和数倍的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网络负载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在出现硬盘故障后，重建数据非常消耗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的计算资源。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计算一个数据块需要通过网络读出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倍的数据并传输，所以网络负载也有数倍甚至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数倍的增加。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因此，优化的思路聚集到更容易出现的单个磁盘故障上来。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出现坏盘故障时，直接在本地解决，在恢复过程中读更少的盘，消耗更少的网络流量，从而减小对全局的影响。</a:t>
            </a:r>
          </a:p>
        </p:txBody>
      </p:sp>
    </p:spTree>
    <p:extLst>
      <p:ext uri="{BB962C8B-B14F-4D97-AF65-F5344CB8AC3E}">
        <p14:creationId xmlns:p14="http://schemas.microsoft.com/office/powerpoint/2010/main" val="192237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——LRC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77967" y="1043354"/>
            <a:ext cx="728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LRC - Locally Repairable Code </a:t>
            </a:r>
            <a:r>
              <a:rPr lang="zh-CN" altLang="en-US" sz="2800" b="1" dirty="0"/>
              <a:t>本地副本存储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691662" y="1043354"/>
            <a:ext cx="63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5A0909-A5AA-40F0-B564-658B6411C708}"/>
              </a:ext>
            </a:extLst>
          </p:cNvPr>
          <p:cNvSpPr txBox="1"/>
          <p:nvPr/>
        </p:nvSpPr>
        <p:spPr>
          <a:xfrm>
            <a:off x="557559" y="1684490"/>
            <a:ext cx="10257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编码过程：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 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）对原始数据使用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编码，例如编码为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，编码结果为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个编码块（全局块）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 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）原始数据做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副本，将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个数据块的前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个数据块和后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个数据块，分别生成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个编码块（本地块），即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R1=D1D2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R2=D3D4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 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如果某一个数据块丢失，例如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D2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丢失，则只需要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即可恢复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70FE02-A40F-4948-869A-07D53A06A55F}"/>
              </a:ext>
            </a:extLst>
          </p:cNvPr>
          <p:cNvSpPr txBox="1"/>
          <p:nvPr/>
        </p:nvSpPr>
        <p:spPr>
          <a:xfrm>
            <a:off x="691662" y="4988844"/>
            <a:ext cx="990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意义：可以更简单快捷的对单个文件块进行恢复，节省二分之一的磁盘</a:t>
            </a:r>
            <a:r>
              <a:rPr lang="en-US" altLang="zh-CN" sz="2000" dirty="0"/>
              <a:t>I/O</a:t>
            </a:r>
            <a:r>
              <a:rPr lang="zh-CN" altLang="en-US" sz="2000" dirty="0"/>
              <a:t>和网络</a:t>
            </a:r>
            <a:r>
              <a:rPr lang="en-US" altLang="zh-CN" sz="2000" dirty="0"/>
              <a:t>I/O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692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557560" y="954646"/>
            <a:ext cx="106491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文件分块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五种块大小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( 2K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256K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64M 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根据文件大小不同采用相应的分块选择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数据块和全局块的比例为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本地块的数量为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文件命名规则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在分块后会生成文件块的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md5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校验值，并写入文件名中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块命名方式：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原文件名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最后一块大小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数据块数量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校验块数量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数据块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(1)/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校验块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(0)-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该块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md5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验值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文件校验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在恢复文件时，如果生成的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校验值与文件名中的不符，则认为文件块失效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-upload( …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-download( … )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D60FDB90-67DD-437A-B2CD-763506395E6A}"/>
              </a:ext>
            </a:extLst>
          </p:cNvPr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</a:p>
        </p:txBody>
      </p:sp>
    </p:spTree>
    <p:extLst>
      <p:ext uri="{BB962C8B-B14F-4D97-AF65-F5344CB8AC3E}">
        <p14:creationId xmlns:p14="http://schemas.microsoft.com/office/powerpoint/2010/main" val="328059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557560" y="780265"/>
            <a:ext cx="1064912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split(char *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filename,char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*path,int64_t *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blockLen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char **blockname,int64_t *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last_blocklen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zh-CN" altLang="en-US" b="1" dirty="0"/>
              <a:t>将原文件分成若干数据块并按文件名规则给数据块命名。</a:t>
            </a:r>
            <a:endParaRPr lang="en-US" altLang="zh-CN" b="1" dirty="0"/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char *MD5_file (char *path, int md5_len)</a:t>
            </a:r>
          </a:p>
          <a:p>
            <a:r>
              <a:rPr lang="zh-CN" altLang="en-US" b="1" dirty="0"/>
              <a:t>生成指定位数的</a:t>
            </a:r>
            <a:r>
              <a:rPr lang="en-US" altLang="zh-CN" b="1" dirty="0"/>
              <a:t>md5</a:t>
            </a:r>
            <a:r>
              <a:rPr lang="zh-CN" altLang="en-US" b="1" dirty="0"/>
              <a:t>校验值</a:t>
            </a:r>
            <a:endParaRPr lang="en-US" altLang="zh-CN" b="1" dirty="0"/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fr-FR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lrc_encode(lrc_t *lrc, lrc_buf_t *lrc_buf)</a:t>
            </a:r>
          </a:p>
          <a:p>
            <a:r>
              <a:rPr lang="zh-CN" altLang="en-US" b="1" dirty="0"/>
              <a:t>对给定的数据块进行编码，生成的编码块中的内容写入</a:t>
            </a:r>
            <a:r>
              <a:rPr lang="en-US" altLang="zh-CN" b="1" dirty="0" err="1"/>
              <a:t>buf</a:t>
            </a:r>
            <a:endParaRPr lang="en-US" altLang="zh-CN" b="1" dirty="0"/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lrc_decode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lrc_t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lrc_buf_t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lrc_buf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int8_t *erased)</a:t>
            </a:r>
          </a:p>
          <a:p>
            <a:r>
              <a:rPr lang="zh-CN" altLang="en-US" b="1" dirty="0"/>
              <a:t>对给定的文件进行译码，将恢复的数据块写入</a:t>
            </a:r>
            <a:r>
              <a:rPr lang="en-US" altLang="zh-CN" b="1" dirty="0" err="1"/>
              <a:t>buf</a:t>
            </a:r>
            <a:r>
              <a:rPr lang="zh-CN" altLang="en-US" b="1" dirty="0"/>
              <a:t>中</a:t>
            </a:r>
            <a:endParaRPr lang="en-US" altLang="zh-CN" b="1" dirty="0"/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check(char **path, int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block_num,int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*valid, int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datablocknum_int,char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**sequential_path,int64_t *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blockLen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zh-CN" altLang="en-US" b="1" dirty="0"/>
              <a:t>检查文件块是否已经损坏，并获取恢复原文件的一些必要信息</a:t>
            </a:r>
            <a:endParaRPr lang="en-US" altLang="zh-CN" b="1" dirty="0"/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combine_blocks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(char **data, int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datablocknum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char *filename, int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blocklen,int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last_blocklen_int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</a:p>
          <a:p>
            <a:r>
              <a:rPr lang="zh-CN" altLang="en-US" b="1" dirty="0"/>
              <a:t>将已恢复的数据块合并成为原文件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D60FDB90-67DD-437A-B2CD-763506395E6A}"/>
              </a:ext>
            </a:extLst>
          </p:cNvPr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主要函数</a:t>
            </a:r>
          </a:p>
        </p:txBody>
      </p:sp>
    </p:spTree>
    <p:extLst>
      <p:ext uri="{BB962C8B-B14F-4D97-AF65-F5344CB8AC3E}">
        <p14:creationId xmlns:p14="http://schemas.microsoft.com/office/powerpoint/2010/main" val="19238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557560" y="954646"/>
            <a:ext cx="106491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文件上传</a:t>
            </a: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upload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接口获得需要分块冗余的原文件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split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函数，检测文件大小，并进行分块</a:t>
            </a: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对分得的数据块，调用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lrc_init_n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lrc_buf_init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lrc_encode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生成编码块（本地块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全局块）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md5_file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函数，对所有的数据块和编码块生成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md5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校验值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文件下载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download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接口获得需要文件块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函数，校验文件是否损坏。同时从文件名中获取原文件的一些基本信息</a:t>
            </a: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lrc_get_source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函数检测恢复文件需要的文件块从而判断是否能够恢复文件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lrc_get_source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函数指定的文件块写入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buf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中，调用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lrc_decode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恢复数据块</a:t>
            </a: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combine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函数将数据块合成为原文件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D60FDB90-67DD-437A-B2CD-763506395E6A}"/>
              </a:ext>
            </a:extLst>
          </p:cNvPr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运行过程</a:t>
            </a:r>
          </a:p>
        </p:txBody>
      </p:sp>
    </p:spTree>
    <p:extLst>
      <p:ext uri="{BB962C8B-B14F-4D97-AF65-F5344CB8AC3E}">
        <p14:creationId xmlns:p14="http://schemas.microsoft.com/office/powerpoint/2010/main" val="316697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测试结果</a:t>
            </a:r>
            <a:r>
              <a:rPr kumimoji="0" lang="en-US" altLang="zh-CN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文件分块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A7A7E-86DF-4C96-992E-C52DC3316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" y="1264360"/>
            <a:ext cx="9120423" cy="48041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3813B8-F9D5-4D38-B1DF-9BDF2A938616}"/>
              </a:ext>
            </a:extLst>
          </p:cNvPr>
          <p:cNvSpPr txBox="1"/>
          <p:nvPr/>
        </p:nvSpPr>
        <p:spPr>
          <a:xfrm>
            <a:off x="557560" y="895028"/>
            <a:ext cx="935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对测试文件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test.pdf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的分块结果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745D6E-7239-4C91-A6E2-62C3F6B3A92C}"/>
              </a:ext>
            </a:extLst>
          </p:cNvPr>
          <p:cNvSpPr txBox="1"/>
          <p:nvPr/>
        </p:nvSpPr>
        <p:spPr>
          <a:xfrm>
            <a:off x="428730" y="6195237"/>
            <a:ext cx="10423568" cy="36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块命名方式：原文件名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最后一块大小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数据块数量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校验块数量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(1)/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校验块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(0)-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该块的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07203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测试结果</a:t>
            </a:r>
            <a:r>
              <a:rPr kumimoji="0" lang="en-US" altLang="zh-CN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文件还原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217424" y="1658734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原文件的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md5sum: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2FBF15-A0FD-47EC-AC67-D3B95C02E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59201"/>
            <a:ext cx="11908453" cy="3693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B33BED-A07B-4E89-B32B-5F18980B56FE}"/>
              </a:ext>
            </a:extLst>
          </p:cNvPr>
          <p:cNvSpPr txBox="1"/>
          <p:nvPr/>
        </p:nvSpPr>
        <p:spPr>
          <a:xfrm>
            <a:off x="177967" y="3244334"/>
            <a:ext cx="1068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原文件经过分块后分为共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个块，其中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个数据块与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个校验块，从其中选出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个数据块恢复文件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02C6FE-0AB9-41B8-92BF-E83CD1A9101E}"/>
              </a:ext>
            </a:extLst>
          </p:cNvPr>
          <p:cNvSpPr txBox="1"/>
          <p:nvPr/>
        </p:nvSpPr>
        <p:spPr>
          <a:xfrm>
            <a:off x="148856" y="3806456"/>
            <a:ext cx="2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恢复得到的文件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md5sum: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3EA0C3-06A5-445D-8793-A8E50C845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1" y="4674142"/>
            <a:ext cx="11942549" cy="3115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92A58E-D34A-40A9-B1EA-BB9402BB6510}"/>
              </a:ext>
            </a:extLst>
          </p:cNvPr>
          <p:cNvSpPr txBox="1"/>
          <p:nvPr/>
        </p:nvSpPr>
        <p:spPr>
          <a:xfrm>
            <a:off x="251520" y="5374609"/>
            <a:ext cx="61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文件成功恢复</a:t>
            </a:r>
          </a:p>
        </p:txBody>
      </p:sp>
    </p:spTree>
    <p:extLst>
      <p:ext uri="{BB962C8B-B14F-4D97-AF65-F5344CB8AC3E}">
        <p14:creationId xmlns:p14="http://schemas.microsoft.com/office/powerpoint/2010/main" val="281933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2D6C4-D803-4B4B-A2B5-A1C62FAEAB03}"/>
              </a:ext>
            </a:extLst>
          </p:cNvPr>
          <p:cNvSpPr txBox="1"/>
          <p:nvPr/>
        </p:nvSpPr>
        <p:spPr>
          <a:xfrm>
            <a:off x="470474" y="1106493"/>
            <a:ext cx="9416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udp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网络上通信，使用了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jech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bt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该库实现的是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协议的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通信消息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-ping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ping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节点，看是否存活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find_node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：寻找节点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get_peers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：寻找拥有块的节点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announce_peer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：宣布在当前节点拥有块</a:t>
            </a:r>
          </a:p>
        </p:txBody>
      </p:sp>
    </p:spTree>
    <p:extLst>
      <p:ext uri="{BB962C8B-B14F-4D97-AF65-F5344CB8AC3E}">
        <p14:creationId xmlns:p14="http://schemas.microsoft.com/office/powerpoint/2010/main" val="394090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36" y="421669"/>
            <a:ext cx="6035040" cy="59965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361" y="125617"/>
            <a:ext cx="12192000" cy="68580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>
            <a:off x="0" y="2059440"/>
            <a:ext cx="3822707" cy="3162251"/>
          </a:xfrm>
          <a:custGeom>
            <a:avLst/>
            <a:gdLst>
              <a:gd name="connsiteX0" fmla="*/ 1109530 w 2867030"/>
              <a:gd name="connsiteY0" fmla="*/ 0 h 2371688"/>
              <a:gd name="connsiteX1" fmla="*/ 1185300 w 2867030"/>
              <a:gd name="connsiteY1" fmla="*/ 0 h 2371688"/>
              <a:gd name="connsiteX2" fmla="*/ 2867030 w 2867030"/>
              <a:gd name="connsiteY2" fmla="*/ 0 h 2371688"/>
              <a:gd name="connsiteX3" fmla="*/ 2867030 w 2867030"/>
              <a:gd name="connsiteY3" fmla="*/ 2371687 h 2371688"/>
              <a:gd name="connsiteX4" fmla="*/ 1185320 w 2867030"/>
              <a:gd name="connsiteY4" fmla="*/ 2371687 h 2371688"/>
              <a:gd name="connsiteX5" fmla="*/ 1185300 w 2867030"/>
              <a:gd name="connsiteY5" fmla="*/ 2371688 h 2371688"/>
              <a:gd name="connsiteX6" fmla="*/ 1185281 w 2867030"/>
              <a:gd name="connsiteY6" fmla="*/ 2371687 h 2371688"/>
              <a:gd name="connsiteX7" fmla="*/ 1109530 w 2867030"/>
              <a:gd name="connsiteY7" fmla="*/ 2371687 h 2371688"/>
              <a:gd name="connsiteX8" fmla="*/ 1109530 w 2867030"/>
              <a:gd name="connsiteY8" fmla="*/ 2367860 h 2371688"/>
              <a:gd name="connsiteX9" fmla="*/ 1064110 w 2867030"/>
              <a:gd name="connsiteY9" fmla="*/ 2365566 h 2371688"/>
              <a:gd name="connsiteX10" fmla="*/ 0 w 2867030"/>
              <a:gd name="connsiteY10" fmla="*/ 1185844 h 2371688"/>
              <a:gd name="connsiteX11" fmla="*/ 1064110 w 2867030"/>
              <a:gd name="connsiteY11" fmla="*/ 6122 h 2371688"/>
              <a:gd name="connsiteX12" fmla="*/ 1109530 w 2867030"/>
              <a:gd name="connsiteY12" fmla="*/ 3828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7030" h="2371688">
                <a:moveTo>
                  <a:pt x="1109530" y="0"/>
                </a:moveTo>
                <a:lnTo>
                  <a:pt x="1185300" y="0"/>
                </a:lnTo>
                <a:lnTo>
                  <a:pt x="2867030" y="0"/>
                </a:lnTo>
                <a:lnTo>
                  <a:pt x="2867030" y="2371687"/>
                </a:lnTo>
                <a:lnTo>
                  <a:pt x="1185320" y="2371687"/>
                </a:lnTo>
                <a:lnTo>
                  <a:pt x="1185300" y="2371688"/>
                </a:lnTo>
                <a:lnTo>
                  <a:pt x="1185281" y="2371687"/>
                </a:lnTo>
                <a:lnTo>
                  <a:pt x="1109530" y="2371687"/>
                </a:lnTo>
                <a:lnTo>
                  <a:pt x="1109530" y="2367860"/>
                </a:lnTo>
                <a:lnTo>
                  <a:pt x="1064110" y="2365566"/>
                </a:lnTo>
                <a:cubicBezTo>
                  <a:pt x="466415" y="2304839"/>
                  <a:pt x="0" y="1799835"/>
                  <a:pt x="0" y="1185844"/>
                </a:cubicBezTo>
                <a:cubicBezTo>
                  <a:pt x="0" y="571853"/>
                  <a:pt x="466415" y="66849"/>
                  <a:pt x="1064110" y="6122"/>
                </a:cubicBezTo>
                <a:lnTo>
                  <a:pt x="1109530" y="3828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6" name="任意多边形 5"/>
          <p:cNvSpPr/>
          <p:nvPr/>
        </p:nvSpPr>
        <p:spPr>
          <a:xfrm flipH="1">
            <a:off x="1" y="2235029"/>
            <a:ext cx="3610132" cy="2811072"/>
          </a:xfrm>
          <a:custGeom>
            <a:avLst/>
            <a:gdLst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0" fmla="*/ 1397108 w 3622832"/>
              <a:gd name="connsiteY0" fmla="*/ 0 h 2811072"/>
              <a:gd name="connsiteX1" fmla="*/ 1492517 w 3622832"/>
              <a:gd name="connsiteY1" fmla="*/ 0 h 2811072"/>
              <a:gd name="connsiteX2" fmla="*/ 3610132 w 3622832"/>
              <a:gd name="connsiteY2" fmla="*/ 0 h 2811072"/>
              <a:gd name="connsiteX3" fmla="*/ 3610132 w 3622832"/>
              <a:gd name="connsiteY3" fmla="*/ 2811072 h 2811072"/>
              <a:gd name="connsiteX4" fmla="*/ 3622832 w 3622832"/>
              <a:gd name="connsiteY4" fmla="*/ 2806896 h 2811072"/>
              <a:gd name="connsiteX5" fmla="*/ 1492517 w 3622832"/>
              <a:gd name="connsiteY5" fmla="*/ 2811072 h 2811072"/>
              <a:gd name="connsiteX6" fmla="*/ 1397108 w 3622832"/>
              <a:gd name="connsiteY6" fmla="*/ 2811072 h 2811072"/>
              <a:gd name="connsiteX7" fmla="*/ 1397108 w 3622832"/>
              <a:gd name="connsiteY7" fmla="*/ 2806535 h 2811072"/>
              <a:gd name="connsiteX8" fmla="*/ 1339916 w 3622832"/>
              <a:gd name="connsiteY8" fmla="*/ 2803816 h 2811072"/>
              <a:gd name="connsiteX9" fmla="*/ 0 w 3622832"/>
              <a:gd name="connsiteY9" fmla="*/ 1405536 h 2811072"/>
              <a:gd name="connsiteX10" fmla="*/ 1339916 w 3622832"/>
              <a:gd name="connsiteY10" fmla="*/ 7257 h 2811072"/>
              <a:gd name="connsiteX11" fmla="*/ 1397108 w 3622832"/>
              <a:gd name="connsiteY11" fmla="*/ 4537 h 2811072"/>
              <a:gd name="connsiteX12" fmla="*/ 1397108 w 3622832"/>
              <a:gd name="connsiteY12" fmla="*/ 0 h 2811072"/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11" fmla="*/ 1397108 w 3610132"/>
              <a:gd name="connsiteY11" fmla="*/ 0 h 2811072"/>
              <a:gd name="connsiteX0" fmla="*/ 3610132 w 3732052"/>
              <a:gd name="connsiteY0" fmla="*/ 2811072 h 2932992"/>
              <a:gd name="connsiteX1" fmla="*/ 1492517 w 3732052"/>
              <a:gd name="connsiteY1" fmla="*/ 2811072 h 2932992"/>
              <a:gd name="connsiteX2" fmla="*/ 1397108 w 3732052"/>
              <a:gd name="connsiteY2" fmla="*/ 2811072 h 2932992"/>
              <a:gd name="connsiteX3" fmla="*/ 1397108 w 3732052"/>
              <a:gd name="connsiteY3" fmla="*/ 2806535 h 2932992"/>
              <a:gd name="connsiteX4" fmla="*/ 1339916 w 3732052"/>
              <a:gd name="connsiteY4" fmla="*/ 2803816 h 2932992"/>
              <a:gd name="connsiteX5" fmla="*/ 0 w 3732052"/>
              <a:gd name="connsiteY5" fmla="*/ 1405536 h 2932992"/>
              <a:gd name="connsiteX6" fmla="*/ 1339916 w 3732052"/>
              <a:gd name="connsiteY6" fmla="*/ 7257 h 2932992"/>
              <a:gd name="connsiteX7" fmla="*/ 1397108 w 3732052"/>
              <a:gd name="connsiteY7" fmla="*/ 4537 h 2932992"/>
              <a:gd name="connsiteX8" fmla="*/ 1397108 w 3732052"/>
              <a:gd name="connsiteY8" fmla="*/ 0 h 2932992"/>
              <a:gd name="connsiteX9" fmla="*/ 1492517 w 3732052"/>
              <a:gd name="connsiteY9" fmla="*/ 0 h 2932992"/>
              <a:gd name="connsiteX10" fmla="*/ 3610132 w 3732052"/>
              <a:gd name="connsiteY10" fmla="*/ 0 h 2932992"/>
              <a:gd name="connsiteX11" fmla="*/ 3732052 w 3732052"/>
              <a:gd name="connsiteY11" fmla="*/ 2932992 h 2932992"/>
              <a:gd name="connsiteX0" fmla="*/ 3610132 w 3610132"/>
              <a:gd name="connsiteY0" fmla="*/ 2811072 h 2811072"/>
              <a:gd name="connsiteX1" fmla="*/ 1492517 w 3610132"/>
              <a:gd name="connsiteY1" fmla="*/ 2811072 h 2811072"/>
              <a:gd name="connsiteX2" fmla="*/ 1397108 w 3610132"/>
              <a:gd name="connsiteY2" fmla="*/ 2811072 h 2811072"/>
              <a:gd name="connsiteX3" fmla="*/ 1397108 w 3610132"/>
              <a:gd name="connsiteY3" fmla="*/ 2806535 h 2811072"/>
              <a:gd name="connsiteX4" fmla="*/ 1339916 w 3610132"/>
              <a:gd name="connsiteY4" fmla="*/ 2803816 h 2811072"/>
              <a:gd name="connsiteX5" fmla="*/ 0 w 3610132"/>
              <a:gd name="connsiteY5" fmla="*/ 1405536 h 2811072"/>
              <a:gd name="connsiteX6" fmla="*/ 1339916 w 3610132"/>
              <a:gd name="connsiteY6" fmla="*/ 7257 h 2811072"/>
              <a:gd name="connsiteX7" fmla="*/ 1397108 w 3610132"/>
              <a:gd name="connsiteY7" fmla="*/ 4537 h 2811072"/>
              <a:gd name="connsiteX8" fmla="*/ 1397108 w 3610132"/>
              <a:gd name="connsiteY8" fmla="*/ 0 h 2811072"/>
              <a:gd name="connsiteX9" fmla="*/ 1492517 w 3610132"/>
              <a:gd name="connsiteY9" fmla="*/ 0 h 2811072"/>
              <a:gd name="connsiteX10" fmla="*/ 3610132 w 3610132"/>
              <a:gd name="connsiteY10" fmla="*/ 0 h 28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0132" h="2811072">
                <a:moveTo>
                  <a:pt x="3610132" y="2811072"/>
                </a:moveTo>
                <a:lnTo>
                  <a:pt x="1492517" y="2811072"/>
                </a:lnTo>
                <a:lnTo>
                  <a:pt x="1397108" y="2811072"/>
                </a:lnTo>
                <a:lnTo>
                  <a:pt x="1397108" y="2806535"/>
                </a:lnTo>
                <a:lnTo>
                  <a:pt x="1339916" y="2803816"/>
                </a:lnTo>
                <a:cubicBezTo>
                  <a:pt x="587305" y="2731838"/>
                  <a:pt x="0" y="2133276"/>
                  <a:pt x="0" y="1405536"/>
                </a:cubicBezTo>
                <a:cubicBezTo>
                  <a:pt x="0" y="677796"/>
                  <a:pt x="587305" y="79234"/>
                  <a:pt x="1339916" y="7257"/>
                </a:cubicBezTo>
                <a:lnTo>
                  <a:pt x="1397108" y="4537"/>
                </a:lnTo>
                <a:lnTo>
                  <a:pt x="1397108" y="0"/>
                </a:lnTo>
                <a:lnTo>
                  <a:pt x="1492517" y="0"/>
                </a:lnTo>
                <a:lnTo>
                  <a:pt x="3610132" y="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 flipH="1">
            <a:off x="874427" y="2663861"/>
            <a:ext cx="1598515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5421" y="1448208"/>
            <a:ext cx="5244195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133" b="1" dirty="0">
              <a:latin typeface="+mn-ea"/>
            </a:endParaRPr>
          </a:p>
          <a:p>
            <a:pPr algn="ctr"/>
            <a:r>
              <a:rPr lang="zh-CN" altLang="en-US" sz="2133" b="1" dirty="0">
                <a:latin typeface="+mn-ea"/>
              </a:rPr>
              <a:t>项目回顾</a:t>
            </a:r>
          </a:p>
          <a:p>
            <a:pPr algn="ctr"/>
            <a:endParaRPr lang="zh-CN" altLang="en-US" sz="2133" b="1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24868" y="1439773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01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94165" y="2332738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框架设计</a:t>
            </a:r>
          </a:p>
        </p:txBody>
      </p:sp>
      <p:sp>
        <p:nvSpPr>
          <p:cNvPr id="11" name="椭圆 10"/>
          <p:cNvSpPr/>
          <p:nvPr/>
        </p:nvSpPr>
        <p:spPr>
          <a:xfrm>
            <a:off x="6524868" y="2327128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02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5421" y="3212586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具体实现</a:t>
            </a:r>
          </a:p>
        </p:txBody>
      </p:sp>
      <p:sp>
        <p:nvSpPr>
          <p:cNvPr id="13" name="椭圆 12"/>
          <p:cNvSpPr/>
          <p:nvPr/>
        </p:nvSpPr>
        <p:spPr>
          <a:xfrm>
            <a:off x="6524868" y="3214443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03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8998" y="3640565"/>
            <a:ext cx="238937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5421" y="4188986"/>
            <a:ext cx="5244199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总结</a:t>
            </a:r>
          </a:p>
        </p:txBody>
      </p:sp>
      <p:sp>
        <p:nvSpPr>
          <p:cNvPr id="17" name="椭圆 16"/>
          <p:cNvSpPr/>
          <p:nvPr/>
        </p:nvSpPr>
        <p:spPr>
          <a:xfrm>
            <a:off x="6524868" y="4183376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>
                <a:solidFill>
                  <a:schemeClr val="bg1"/>
                </a:solidFill>
              </a:rPr>
              <a:t>04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6B6422-6C25-4F4A-B158-A01B6D5E8C18}"/>
              </a:ext>
            </a:extLst>
          </p:cNvPr>
          <p:cNvSpPr txBox="1"/>
          <p:nvPr/>
        </p:nvSpPr>
        <p:spPr>
          <a:xfrm>
            <a:off x="557560" y="1027054"/>
            <a:ext cx="9416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文件传输网络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网络里运行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通信消息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-upload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：上传文件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-download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：下载文件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84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6B6422-6C25-4F4A-B158-A01B6D5E8C18}"/>
              </a:ext>
            </a:extLst>
          </p:cNvPr>
          <p:cNvSpPr txBox="1"/>
          <p:nvPr/>
        </p:nvSpPr>
        <p:spPr>
          <a:xfrm>
            <a:off x="557560" y="1005283"/>
            <a:ext cx="94165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网络和文件传输网络组成一个守护进程运行在节点后台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守护进程中的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网络需要与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程序交互，而文件传输网络不用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用户通过启动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程序进行文件上传和下载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程序负责与守护进程通信完成任务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守护进程在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server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管道监听请求，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进程另建一个管道接收回复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通信消息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-find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：向守护进程中的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网络请求发起一个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find_node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-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get_peers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：向守护进程中的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网络请求发起一个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get_peers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-node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：守护进程返回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节点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和端口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2F01DEB6-6D48-40B9-8A4C-75BC6374C1BB}"/>
              </a:ext>
            </a:extLst>
          </p:cNvPr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E19FAD-DE44-4F71-ACCB-C4E2F2DF9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24" y="998047"/>
            <a:ext cx="9467749" cy="52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文本框 21">
            <a:extLst>
              <a:ext uri="{FF2B5EF4-FFF2-40B4-BE49-F238E27FC236}">
                <a16:creationId xmlns:a16="http://schemas.microsoft.com/office/drawing/2014/main" id="{2F01DEB6-6D48-40B9-8A4C-75BC6374C1BB}"/>
              </a:ext>
            </a:extLst>
          </p:cNvPr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413E8E-23B7-4E0D-9120-B67DAAB9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985730"/>
            <a:ext cx="9410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709089" y="3029149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、总结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06" y="2266950"/>
            <a:ext cx="2339022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2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完整过程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16FCF2-AFEE-4322-B78A-DE56F0C0CC70}"/>
              </a:ext>
            </a:extLst>
          </p:cNvPr>
          <p:cNvSpPr txBox="1"/>
          <p:nvPr/>
        </p:nvSpPr>
        <p:spPr>
          <a:xfrm>
            <a:off x="899591" y="1752639"/>
            <a:ext cx="9369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文件上传：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Erasure Code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对文件冗余分块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使用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KAD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协议在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DHT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网络中寻找节点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将文件块上传至各节点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03DE6-CFC8-4E56-93A2-843400E7F2DE}"/>
              </a:ext>
            </a:extLst>
          </p:cNvPr>
          <p:cNvSpPr txBox="1"/>
          <p:nvPr/>
        </p:nvSpPr>
        <p:spPr>
          <a:xfrm>
            <a:off x="899591" y="3570526"/>
            <a:ext cx="9542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文件下载：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根据文件名在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网络中查找拥有文件块的节点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从各节点并行下载足够的文件块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使用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EC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恢复文件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74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1211" y="2872862"/>
            <a:ext cx="3969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719198" y="5803739"/>
            <a:ext cx="4157119" cy="484463"/>
            <a:chOff x="8655444" y="6069066"/>
            <a:chExt cx="4157119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3570160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报告人：杭逸哲、黄奕桐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4156" y="5812848"/>
            <a:ext cx="3018078" cy="484463"/>
            <a:chOff x="8807150" y="5287200"/>
            <a:chExt cx="301807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43042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指导老师：邢凯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778666"/>
            <a:ext cx="1887246" cy="1940492"/>
          </a:xfrm>
          <a:prstGeom prst="rect">
            <a:avLst/>
          </a:prstGeom>
        </p:spPr>
      </p:pic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2967" y="5817311"/>
            <a:ext cx="379199" cy="480000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7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3200">
              <a:solidFill>
                <a:srgbClr val="1D6295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34193" y="5812848"/>
            <a:ext cx="3877936" cy="830972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小组成员：彭昀、张圣明、</a:t>
            </a:r>
            <a:endParaRPr lang="en-US" altLang="zh-CN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黄奕桐、胡清泳、杭逸哲</a:t>
            </a:r>
          </a:p>
        </p:txBody>
      </p:sp>
    </p:spTree>
    <p:extLst>
      <p:ext uri="{BB962C8B-B14F-4D97-AF65-F5344CB8AC3E}">
        <p14:creationId xmlns:p14="http://schemas.microsoft.com/office/powerpoint/2010/main" val="73270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16FCF2-AFEE-4322-B78A-DE56F0C0CC70}"/>
              </a:ext>
            </a:extLst>
          </p:cNvPr>
          <p:cNvSpPr txBox="1"/>
          <p:nvPr/>
        </p:nvSpPr>
        <p:spPr>
          <a:xfrm>
            <a:off x="899591" y="1752639"/>
            <a:ext cx="9369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Erasure Code</a:t>
            </a: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文件分块、合并：彭昀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文件校验：杭逸哲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文件校验、相关调研：胡清泳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03DE6-CFC8-4E56-93A2-843400E7F2DE}"/>
              </a:ext>
            </a:extLst>
          </p:cNvPr>
          <p:cNvSpPr txBox="1"/>
          <p:nvPr/>
        </p:nvSpPr>
        <p:spPr>
          <a:xfrm>
            <a:off x="899591" y="3570526"/>
            <a:ext cx="9542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网络构建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-DHT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网络实现：黄奕桐、张圣明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65782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、项目回顾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1115121" y="154627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文件共享的传统解决方案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40278" y="2798444"/>
            <a:ext cx="4928548" cy="334437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20"/>
          </a:p>
        </p:txBody>
      </p:sp>
      <p:sp>
        <p:nvSpPr>
          <p:cNvPr id="6" name="矩形 5"/>
          <p:cNvSpPr/>
          <p:nvPr/>
        </p:nvSpPr>
        <p:spPr>
          <a:xfrm>
            <a:off x="1146287" y="2798444"/>
            <a:ext cx="4928548" cy="334437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20"/>
          </a:p>
        </p:txBody>
      </p:sp>
      <p:sp>
        <p:nvSpPr>
          <p:cNvPr id="7" name="右箭头 6"/>
          <p:cNvSpPr/>
          <p:nvPr/>
        </p:nvSpPr>
        <p:spPr>
          <a:xfrm>
            <a:off x="6121920" y="1871499"/>
            <a:ext cx="3067701" cy="1860621"/>
          </a:xfrm>
          <a:prstGeom prst="rightArrow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1512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32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网盘</a:t>
            </a:r>
          </a:p>
        </p:txBody>
      </p:sp>
      <p:sp>
        <p:nvSpPr>
          <p:cNvPr id="8" name="右箭头 7"/>
          <p:cNvSpPr/>
          <p:nvPr/>
        </p:nvSpPr>
        <p:spPr>
          <a:xfrm flipH="1">
            <a:off x="3003931" y="1871499"/>
            <a:ext cx="3067701" cy="1860621"/>
          </a:xfrm>
          <a:prstGeom prst="rightArrow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831512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32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资源网站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66401" y="2458174"/>
            <a:ext cx="1793683" cy="7040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03" tIns="52801" rIns="105603" bIns="52801"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</a:p>
        </p:txBody>
      </p:sp>
      <p:sp>
        <p:nvSpPr>
          <p:cNvPr id="12" name="椭圆 11"/>
          <p:cNvSpPr/>
          <p:nvPr/>
        </p:nvSpPr>
        <p:spPr>
          <a:xfrm>
            <a:off x="1704560" y="3949001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2276" y="38723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开销大</a:t>
            </a:r>
          </a:p>
        </p:txBody>
      </p:sp>
      <p:sp>
        <p:nvSpPr>
          <p:cNvPr id="14" name="椭圆 13"/>
          <p:cNvSpPr/>
          <p:nvPr/>
        </p:nvSpPr>
        <p:spPr>
          <a:xfrm>
            <a:off x="1704560" y="448256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2276" y="44059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扩展性差</a:t>
            </a:r>
          </a:p>
        </p:txBody>
      </p:sp>
      <p:sp>
        <p:nvSpPr>
          <p:cNvPr id="16" name="椭圆 15"/>
          <p:cNvSpPr/>
          <p:nvPr/>
        </p:nvSpPr>
        <p:spPr>
          <a:xfrm>
            <a:off x="1710712" y="5022892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8428" y="49462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单点故障</a:t>
            </a:r>
          </a:p>
        </p:txBody>
      </p:sp>
      <p:sp>
        <p:nvSpPr>
          <p:cNvPr id="18" name="椭圆 17"/>
          <p:cNvSpPr/>
          <p:nvPr/>
        </p:nvSpPr>
        <p:spPr>
          <a:xfrm>
            <a:off x="1704560" y="5589229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2276" y="55125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带宽要求高</a:t>
            </a:r>
          </a:p>
        </p:txBody>
      </p:sp>
      <p:sp>
        <p:nvSpPr>
          <p:cNvPr id="20" name="椭圆 19"/>
          <p:cNvSpPr/>
          <p:nvPr/>
        </p:nvSpPr>
        <p:spPr>
          <a:xfrm>
            <a:off x="7035247" y="3949001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2963" y="38723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隐私性差</a:t>
            </a:r>
          </a:p>
        </p:txBody>
      </p:sp>
      <p:sp>
        <p:nvSpPr>
          <p:cNvPr id="22" name="椭圆 21"/>
          <p:cNvSpPr/>
          <p:nvPr/>
        </p:nvSpPr>
        <p:spPr>
          <a:xfrm>
            <a:off x="7035247" y="448256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72963" y="44059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传输速度慢</a:t>
            </a:r>
          </a:p>
        </p:txBody>
      </p:sp>
      <p:sp>
        <p:nvSpPr>
          <p:cNvPr id="24" name="椭圆 23"/>
          <p:cNvSpPr/>
          <p:nvPr/>
        </p:nvSpPr>
        <p:spPr>
          <a:xfrm>
            <a:off x="7041399" y="5022892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79115" y="49462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</a:p>
        </p:txBody>
      </p:sp>
      <p:sp>
        <p:nvSpPr>
          <p:cNvPr id="26" name="椭圆 25"/>
          <p:cNvSpPr/>
          <p:nvPr/>
        </p:nvSpPr>
        <p:spPr>
          <a:xfrm>
            <a:off x="7035247" y="5589229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72963" y="551256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容量相对较小</a:t>
            </a:r>
          </a:p>
        </p:txBody>
      </p:sp>
    </p:spTree>
    <p:extLst>
      <p:ext uri="{BB962C8B-B14F-4D97-AF65-F5344CB8AC3E}">
        <p14:creationId xmlns:p14="http://schemas.microsoft.com/office/powerpoint/2010/main" val="210629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87176" y="117928"/>
            <a:ext cx="7882639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校园级分布式文件共享系统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25749" y="4166202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椭圆 5"/>
          <p:cNvSpPr/>
          <p:nvPr/>
        </p:nvSpPr>
        <p:spPr>
          <a:xfrm>
            <a:off x="4157738" y="2941991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椭圆 6"/>
          <p:cNvSpPr/>
          <p:nvPr/>
        </p:nvSpPr>
        <p:spPr>
          <a:xfrm>
            <a:off x="5612893" y="2438010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7038058" y="2941991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7710133" y="4166202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TextBox 63"/>
          <p:cNvSpPr txBox="1"/>
          <p:nvPr/>
        </p:nvSpPr>
        <p:spPr>
          <a:xfrm>
            <a:off x="4895865" y="1815703"/>
            <a:ext cx="2400267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容错性高</a:t>
            </a:r>
          </a:p>
        </p:txBody>
      </p:sp>
      <p:sp>
        <p:nvSpPr>
          <p:cNvPr id="12" name="TextBox 67"/>
          <p:cNvSpPr txBox="1"/>
          <p:nvPr/>
        </p:nvSpPr>
        <p:spPr>
          <a:xfrm>
            <a:off x="2808377" y="2631348"/>
            <a:ext cx="201992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可拓展性强</a:t>
            </a:r>
          </a:p>
        </p:txBody>
      </p:sp>
      <p:sp>
        <p:nvSpPr>
          <p:cNvPr id="13" name="TextBox 69"/>
          <p:cNvSpPr txBox="1"/>
          <p:nvPr/>
        </p:nvSpPr>
        <p:spPr>
          <a:xfrm>
            <a:off x="7710132" y="4429227"/>
            <a:ext cx="2448272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传输速度快</a:t>
            </a:r>
          </a:p>
        </p:txBody>
      </p:sp>
      <p:sp>
        <p:nvSpPr>
          <p:cNvPr id="15" name="TextBox 87"/>
          <p:cNvSpPr txBox="1"/>
          <p:nvPr/>
        </p:nvSpPr>
        <p:spPr>
          <a:xfrm>
            <a:off x="3583223" y="4509595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88"/>
          <p:cNvSpPr txBox="1"/>
          <p:nvPr/>
        </p:nvSpPr>
        <p:spPr>
          <a:xfrm>
            <a:off x="4315212" y="3285384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89"/>
          <p:cNvSpPr txBox="1"/>
          <p:nvPr/>
        </p:nvSpPr>
        <p:spPr>
          <a:xfrm>
            <a:off x="5770367" y="2781403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7195532" y="3285384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7867607" y="4509595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81599" y="4105105"/>
            <a:ext cx="1828800" cy="18288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67"/>
          <p:cNvSpPr txBox="1"/>
          <p:nvPr/>
        </p:nvSpPr>
        <p:spPr>
          <a:xfrm>
            <a:off x="8238191" y="2691798"/>
            <a:ext cx="2208245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私密性高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C78CBE-6AA7-4C89-BA01-8EB284BBC442}"/>
              </a:ext>
            </a:extLst>
          </p:cNvPr>
          <p:cNvSpPr txBox="1"/>
          <p:nvPr/>
        </p:nvSpPr>
        <p:spPr>
          <a:xfrm>
            <a:off x="152401" y="771550"/>
            <a:ext cx="994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我们的设计目标：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894E5C-3037-483F-8705-2C63E0F07930}"/>
              </a:ext>
            </a:extLst>
          </p:cNvPr>
          <p:cNvSpPr/>
          <p:nvPr/>
        </p:nvSpPr>
        <p:spPr>
          <a:xfrm>
            <a:off x="1702199" y="445020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存储空间共享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990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、框架设计</a:t>
            </a:r>
            <a:endParaRPr lang="zh-CN" altLang="en-US" sz="40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6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</a:t>
            </a:r>
            <a:endParaRPr lang="en-US" altLang="zh-CN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1424" y="1462504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网络架构</a:t>
            </a:r>
          </a:p>
        </p:txBody>
      </p:sp>
      <p:sp>
        <p:nvSpPr>
          <p:cNvPr id="6" name="等腰三角形 5"/>
          <p:cNvSpPr/>
          <p:nvPr/>
        </p:nvSpPr>
        <p:spPr>
          <a:xfrm rot="19800000" flipH="1">
            <a:off x="4822928" y="1846548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5334586" y="1634642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去中心化的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DHT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网络</a:t>
            </a:r>
          </a:p>
        </p:txBody>
      </p:sp>
      <p:sp>
        <p:nvSpPr>
          <p:cNvPr id="8" name="矩形 7"/>
          <p:cNvSpPr/>
          <p:nvPr/>
        </p:nvSpPr>
        <p:spPr>
          <a:xfrm>
            <a:off x="911424" y="3139263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文件传输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路由</a:t>
            </a:r>
          </a:p>
        </p:txBody>
      </p:sp>
      <p:sp>
        <p:nvSpPr>
          <p:cNvPr id="9" name="等腰三角形 8"/>
          <p:cNvSpPr/>
          <p:nvPr/>
        </p:nvSpPr>
        <p:spPr>
          <a:xfrm rot="19800000" flipH="1">
            <a:off x="4822927" y="3482809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5329677" y="3328392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Kademila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911424" y="4816023"/>
            <a:ext cx="3840427" cy="1083277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文件冗余</a:t>
            </a:r>
          </a:p>
        </p:txBody>
      </p:sp>
      <p:sp>
        <p:nvSpPr>
          <p:cNvPr id="12" name="等腰三角形 11"/>
          <p:cNvSpPr/>
          <p:nvPr/>
        </p:nvSpPr>
        <p:spPr>
          <a:xfrm rot="19800000" flipH="1">
            <a:off x="4818020" y="5041657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329678" y="4817155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Erasure Code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5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16FCF2-AFEE-4322-B78A-DE56F0C0CC70}"/>
              </a:ext>
            </a:extLst>
          </p:cNvPr>
          <p:cNvSpPr txBox="1"/>
          <p:nvPr/>
        </p:nvSpPr>
        <p:spPr>
          <a:xfrm>
            <a:off x="557560" y="936010"/>
            <a:ext cx="93698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文件上传：</a:t>
            </a:r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① 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Erasure Code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对文件冗余分块，将文件分为数据块、全局块和本地块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② 使用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KAD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协议在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DHT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网络中寻找节点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③ 将文件数据块和全局块上传至各节点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03DE6-CFC8-4E56-93A2-843400E7F2DE}"/>
              </a:ext>
            </a:extLst>
          </p:cNvPr>
          <p:cNvSpPr txBox="1"/>
          <p:nvPr/>
        </p:nvSpPr>
        <p:spPr>
          <a:xfrm>
            <a:off x="557560" y="3667418"/>
            <a:ext cx="9542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文件下载：</a:t>
            </a:r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① 根据文件名在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DHT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网络中查找拥有文件块的节点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② 从各节点并行下载足够的文件块</a:t>
            </a:r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③ 使用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Erasure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Code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恢复文件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890969" y="1243964"/>
            <a:ext cx="7913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30" y="2097156"/>
            <a:ext cx="4662073" cy="2486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2CCFCD-71EB-4D2F-859D-B3348A06C051}"/>
              </a:ext>
            </a:extLst>
          </p:cNvPr>
          <p:cNvSpPr/>
          <p:nvPr/>
        </p:nvSpPr>
        <p:spPr>
          <a:xfrm>
            <a:off x="251520" y="2424264"/>
            <a:ext cx="75379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Kademila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·Routing tables				</a:t>
            </a: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·Locating nodes				</a:t>
            </a: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·Locating resources			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·Joining the network			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·Accelerated lookups</a:t>
            </a:r>
          </a:p>
        </p:txBody>
      </p:sp>
    </p:spTree>
    <p:extLst>
      <p:ext uri="{BB962C8B-B14F-4D97-AF65-F5344CB8AC3E}">
        <p14:creationId xmlns:p14="http://schemas.microsoft.com/office/powerpoint/2010/main" val="335292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</p:tagLst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1444</Words>
  <Application>Microsoft Office PowerPoint</Application>
  <PresentationFormat>宽屏</PresentationFormat>
  <Paragraphs>229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Microsoft YaHei UI</vt:lpstr>
      <vt:lpstr>宋体</vt:lpstr>
      <vt:lpstr>微软雅黑</vt:lpstr>
      <vt:lpstr>等线</vt:lpstr>
      <vt:lpstr>等线 Light</vt:lpstr>
      <vt:lpstr>Arial</vt:lpstr>
      <vt:lpstr>Calibri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hangyhan@mail.ustc.edu.cn</cp:lastModifiedBy>
  <cp:revision>66</cp:revision>
  <dcterms:created xsi:type="dcterms:W3CDTF">2016-09-15T10:02:33Z</dcterms:created>
  <dcterms:modified xsi:type="dcterms:W3CDTF">2018-06-30T07:17:32Z</dcterms:modified>
</cp:coreProperties>
</file>