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85" r:id="rId3"/>
    <p:sldId id="260" r:id="rId4"/>
    <p:sldId id="277" r:id="rId5"/>
    <p:sldId id="264" r:id="rId6"/>
    <p:sldId id="291" r:id="rId7"/>
    <p:sldId id="290" r:id="rId8"/>
    <p:sldId id="289" r:id="rId9"/>
    <p:sldId id="283" r:id="rId10"/>
    <p:sldId id="268" r:id="rId11"/>
    <p:sldId id="292" r:id="rId12"/>
    <p:sldId id="293" r:id="rId13"/>
    <p:sldId id="288" r:id="rId14"/>
    <p:sldId id="282" r:id="rId15"/>
    <p:sldId id="263" r:id="rId16"/>
    <p:sldId id="281" r:id="rId17"/>
    <p:sldId id="267" r:id="rId18"/>
    <p:sldId id="261" r:id="rId19"/>
    <p:sldId id="28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作为一门新兴的语言，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有着相当高的安全性和效率，有着相当广阔的前景，这写我们中期报告中都有提到，但是由于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是一门新生的语言，国内在做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的人相当少的，国外除了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的创始人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内核中的应用，正在系统的使用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开发的也就斯坦福一家，所以我们希望能做一次探路人，去探寻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具体使用过程中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编程的优缺点，也去寻求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freeRTOS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位来发展的一个可能性。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5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6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17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84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36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3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1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70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任务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和任务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都在主程序中创建，任务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由任务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创建。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任务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在创建时的优先级最高，会最先运行。其功能是删除自身，只输出一句话。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任务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由任务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创建，这两个任务的优先级交替提升。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87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738451" y="4494225"/>
            <a:ext cx="5431809" cy="707886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组员：王浩宇、邱浩宸、雷婷、段逸凡 </a:t>
            </a:r>
            <a:endParaRPr lang="en-US" altLang="zh-CN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汇报人：陆万航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000250" y="3810368"/>
            <a:ext cx="5052060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期末汇报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24222" y="2403143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Rust</a:t>
            </a:r>
            <a:r>
              <a:rPr kumimoji="0" lang="zh-CN" altLang="en-US" sz="5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重写</a:t>
            </a:r>
            <a:r>
              <a:rPr kumimoji="0" lang="en-US" altLang="zh-CN" sz="5400" b="0" i="0" u="none" strike="noStrike" kern="1200" cap="none" spc="10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FreeRTOS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25" name="文本框 24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难点与瓶颈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Sufferings </a:t>
              </a: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and barriers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1619250"/>
            <a:ext cx="12203113" cy="2155825"/>
            <a:chOff x="0" y="1619250"/>
            <a:chExt cx="12203113" cy="2155825"/>
          </a:xfrm>
        </p:grpSpPr>
        <p:sp>
          <p:nvSpPr>
            <p:cNvPr id="12293" name="矩形 8"/>
            <p:cNvSpPr>
              <a:spLocks noChangeArrowheads="1"/>
            </p:cNvSpPr>
            <p:nvPr/>
          </p:nvSpPr>
          <p:spPr bwMode="auto">
            <a:xfrm>
              <a:off x="11195050" y="1619250"/>
              <a:ext cx="1008063" cy="2143125"/>
            </a:xfrm>
            <a:prstGeom prst="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6" name="矩形 11"/>
            <p:cNvSpPr>
              <a:spLocks noChangeArrowheads="1"/>
            </p:cNvSpPr>
            <p:nvPr/>
          </p:nvSpPr>
          <p:spPr bwMode="auto">
            <a:xfrm>
              <a:off x="0" y="1631950"/>
              <a:ext cx="8261350" cy="2143125"/>
            </a:xfrm>
            <a:prstGeom prst="rect">
              <a:avLst/>
            </a:prstGeom>
            <a:solidFill>
              <a:srgbClr val="FEFEFE">
                <a:alpha val="6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345193" y="1939497"/>
              <a:ext cx="6510337" cy="1337804"/>
              <a:chOff x="874712" y="3184150"/>
              <a:chExt cx="6510337" cy="133780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74712" y="3677812"/>
                <a:ext cx="6510337" cy="8441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just">
                  <a:lnSpc>
                    <a:spcPct val="120000"/>
                  </a:lnSpc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对于指针使用的严格限制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C</a:t>
                </a:r>
                <a:r>
                  <a:rPr lang="zh-CN" altLang="en-US" sz="1400" dirty="0">
                    <a:cs typeface="+mn-ea"/>
                    <a:sym typeface="+mn-lt"/>
                  </a:rPr>
                  <a:t>中的一些数据结构需要重写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对于程序设计颠覆性的认知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84513" y="3184150"/>
                <a:ext cx="2813568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Rust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的“反人类”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0" y="3794125"/>
            <a:ext cx="12196763" cy="2143125"/>
            <a:chOff x="0" y="3794125"/>
            <a:chExt cx="12196763" cy="2143125"/>
          </a:xfrm>
        </p:grpSpPr>
        <p:sp>
          <p:nvSpPr>
            <p:cNvPr id="12297" name="矩形 12"/>
            <p:cNvSpPr>
              <a:spLocks noChangeArrowheads="1"/>
            </p:cNvSpPr>
            <p:nvPr/>
          </p:nvSpPr>
          <p:spPr bwMode="auto">
            <a:xfrm>
              <a:off x="3940175" y="3794125"/>
              <a:ext cx="8256588" cy="2143125"/>
            </a:xfrm>
            <a:prstGeom prst="rect">
              <a:avLst/>
            </a:prstGeom>
            <a:solidFill>
              <a:srgbClr val="FEFEFE">
                <a:alpha val="6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8" name="矩形 13"/>
            <p:cNvSpPr>
              <a:spLocks noChangeArrowheads="1"/>
            </p:cNvSpPr>
            <p:nvPr/>
          </p:nvSpPr>
          <p:spPr bwMode="auto">
            <a:xfrm>
              <a:off x="0" y="3794125"/>
              <a:ext cx="890588" cy="2143125"/>
            </a:xfrm>
            <a:prstGeom prst="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311768" y="4076891"/>
              <a:ext cx="6510337" cy="1622591"/>
              <a:chOff x="874712" y="3159369"/>
              <a:chExt cx="6510337" cy="162259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74712" y="3677812"/>
                <a:ext cx="6510337" cy="110414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即便是链表的使用都有可能会报错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C</a:t>
                </a:r>
                <a:r>
                  <a:rPr lang="zh-CN" altLang="en-US" sz="1400" dirty="0">
                    <a:cs typeface="+mn-ea"/>
                    <a:sym typeface="+mn-lt"/>
                  </a:rPr>
                  <a:t>的编程习惯导致的恶果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工程量巨大，只能采用混合编程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对程序设计颠覆性的认知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74712" y="3159369"/>
                <a:ext cx="278362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cs typeface="+mn-ea"/>
                    <a:sym typeface="+mn-lt"/>
                  </a:rPr>
                  <a:t>Bug</a:t>
                </a:r>
                <a:r>
                  <a:rPr lang="zh-CN" altLang="en-US" sz="2400" b="1" dirty="0">
                    <a:cs typeface="+mn-ea"/>
                    <a:sym typeface="+mn-lt"/>
                  </a:rPr>
                  <a:t>的大量积累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4095"/>
          <a:stretch>
            <a:fillRect/>
          </a:stretch>
        </p:blipFill>
        <p:spPr/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3C6922-6C8A-4024-B057-BAC7A77A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72" y="1637267"/>
            <a:ext cx="3320403" cy="21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CA13B4F5-4263-4ED8-9136-8EED2A77B3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F325F-720A-43C0-BCB2-B1D4B7DD9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73DE90-98C1-4A6E-81A4-D1FC8287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" y="62182"/>
            <a:ext cx="3380424" cy="6795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FED002-C5B7-4FF4-8E2C-263F87A0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037" y="638624"/>
            <a:ext cx="6885714" cy="52174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C34B11-36E1-4DDB-88B8-07F18FD2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436" y="88014"/>
            <a:ext cx="3367454" cy="67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25" name="文本框 24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难点与瓶颈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Sufferings </a:t>
              </a: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and barriers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1619250"/>
            <a:ext cx="12203113" cy="2155825"/>
            <a:chOff x="0" y="1619250"/>
            <a:chExt cx="12203113" cy="2155825"/>
          </a:xfrm>
        </p:grpSpPr>
        <p:sp>
          <p:nvSpPr>
            <p:cNvPr id="12293" name="矩形 8"/>
            <p:cNvSpPr>
              <a:spLocks noChangeArrowheads="1"/>
            </p:cNvSpPr>
            <p:nvPr/>
          </p:nvSpPr>
          <p:spPr bwMode="auto">
            <a:xfrm>
              <a:off x="11195050" y="1619250"/>
              <a:ext cx="1008063" cy="2143125"/>
            </a:xfrm>
            <a:prstGeom prst="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6" name="矩形 11"/>
            <p:cNvSpPr>
              <a:spLocks noChangeArrowheads="1"/>
            </p:cNvSpPr>
            <p:nvPr/>
          </p:nvSpPr>
          <p:spPr bwMode="auto">
            <a:xfrm>
              <a:off x="0" y="1631950"/>
              <a:ext cx="8261350" cy="2143125"/>
            </a:xfrm>
            <a:prstGeom prst="rect">
              <a:avLst/>
            </a:prstGeom>
            <a:solidFill>
              <a:srgbClr val="FEFEFE">
                <a:alpha val="6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345193" y="1939497"/>
              <a:ext cx="6510337" cy="1337804"/>
              <a:chOff x="874712" y="3184150"/>
              <a:chExt cx="6510337" cy="133780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74712" y="3677812"/>
                <a:ext cx="6510337" cy="8441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just">
                  <a:lnSpc>
                    <a:spcPct val="120000"/>
                  </a:lnSpc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对于指针使用的严格限制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C</a:t>
                </a:r>
                <a:r>
                  <a:rPr lang="zh-CN" altLang="en-US" sz="1400" dirty="0">
                    <a:cs typeface="+mn-ea"/>
                    <a:sym typeface="+mn-lt"/>
                  </a:rPr>
                  <a:t>中的一些数据结构需要重写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对于程序设计颠覆性的认知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84513" y="3184150"/>
                <a:ext cx="2813568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Rust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的“反人类”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0" y="3794125"/>
            <a:ext cx="12196763" cy="2143125"/>
            <a:chOff x="0" y="3794125"/>
            <a:chExt cx="12196763" cy="2143125"/>
          </a:xfrm>
        </p:grpSpPr>
        <p:sp>
          <p:nvSpPr>
            <p:cNvPr id="12297" name="矩形 12"/>
            <p:cNvSpPr>
              <a:spLocks noChangeArrowheads="1"/>
            </p:cNvSpPr>
            <p:nvPr/>
          </p:nvSpPr>
          <p:spPr bwMode="auto">
            <a:xfrm>
              <a:off x="3940175" y="3794125"/>
              <a:ext cx="8256588" cy="2143125"/>
            </a:xfrm>
            <a:prstGeom prst="rect">
              <a:avLst/>
            </a:prstGeom>
            <a:solidFill>
              <a:srgbClr val="FEFEFE">
                <a:alpha val="6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8" name="矩形 13"/>
            <p:cNvSpPr>
              <a:spLocks noChangeArrowheads="1"/>
            </p:cNvSpPr>
            <p:nvPr/>
          </p:nvSpPr>
          <p:spPr bwMode="auto">
            <a:xfrm>
              <a:off x="0" y="3794125"/>
              <a:ext cx="890588" cy="2143125"/>
            </a:xfrm>
            <a:prstGeom prst="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311768" y="4076891"/>
              <a:ext cx="6510337" cy="1362585"/>
              <a:chOff x="874712" y="3159369"/>
              <a:chExt cx="6510337" cy="13625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74712" y="3677812"/>
                <a:ext cx="6510337" cy="8441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由于没有指针，即便是链表的使用都有可能会报错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C</a:t>
                </a:r>
                <a:r>
                  <a:rPr lang="zh-CN" altLang="en-US" sz="1400" dirty="0">
                    <a:cs typeface="+mn-ea"/>
                    <a:sym typeface="+mn-lt"/>
                  </a:rPr>
                  <a:t>的编程习惯导致的恶果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对程序设计颠覆性的认知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74712" y="3159369"/>
                <a:ext cx="278362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cs typeface="+mn-ea"/>
                    <a:sym typeface="+mn-lt"/>
                  </a:rPr>
                  <a:t>Bug</a:t>
                </a:r>
                <a:r>
                  <a:rPr lang="zh-CN" altLang="en-US" sz="2400" b="1" dirty="0">
                    <a:cs typeface="+mn-ea"/>
                    <a:sym typeface="+mn-lt"/>
                  </a:rPr>
                  <a:t>的大量积累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4095"/>
          <a:stretch>
            <a:fillRect/>
          </a:stretch>
        </p:blipFill>
        <p:spPr/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3C6922-6C8A-4024-B057-BAC7A77A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72" y="1637267"/>
            <a:ext cx="3320403" cy="21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BAC1CC-99B1-4D87-9303-ED6A4340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3429000"/>
            <a:ext cx="10610850" cy="67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7E3D8A-56E5-4C7F-AC8A-8674FCD2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867641"/>
            <a:ext cx="10677525" cy="657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7A01E5-2469-4279-A085-93A039B960B9}"/>
              </a:ext>
            </a:extLst>
          </p:cNvPr>
          <p:cNvSpPr txBox="1"/>
          <p:nvPr/>
        </p:nvSpPr>
        <p:spPr>
          <a:xfrm>
            <a:off x="2945424" y="870273"/>
            <a:ext cx="68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语言的情况下运行顺畅的程序，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把主程序换成</a:t>
            </a:r>
            <a:r>
              <a:rPr lang="en-US" altLang="zh-CN" sz="2400" dirty="0">
                <a:solidFill>
                  <a:schemeClr val="bg1"/>
                </a:solidFill>
              </a:rPr>
              <a:t>rust</a:t>
            </a:r>
            <a:r>
              <a:rPr lang="zh-CN" altLang="en-US" sz="2400" dirty="0">
                <a:solidFill>
                  <a:schemeClr val="bg1"/>
                </a:solidFill>
              </a:rPr>
              <a:t>语言，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程序可以编译通过，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执行时马上崩溃，报读写权限异常。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E33808-74EA-48D0-82D3-F0E8CB225462}"/>
              </a:ext>
            </a:extLst>
          </p:cNvPr>
          <p:cNvSpPr txBox="1"/>
          <p:nvPr/>
        </p:nvSpPr>
        <p:spPr>
          <a:xfrm>
            <a:off x="4026876" y="3837475"/>
            <a:ext cx="3411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WHY</a:t>
            </a:r>
            <a:r>
              <a:rPr lang="zh-CN" altLang="en-US" sz="4400" dirty="0">
                <a:solidFill>
                  <a:schemeClr val="bg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342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仍存在的不足</a:t>
            </a:r>
          </a:p>
        </p:txBody>
      </p:sp>
    </p:spTree>
    <p:extLst>
      <p:ext uri="{BB962C8B-B14F-4D97-AF65-F5344CB8AC3E}">
        <p14:creationId xmlns:p14="http://schemas.microsoft.com/office/powerpoint/2010/main" val="15549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38813" y="3373438"/>
            <a:ext cx="1833562" cy="1835150"/>
            <a:chOff x="5738813" y="3373438"/>
            <a:chExt cx="1833562" cy="1835150"/>
          </a:xfrm>
        </p:grpSpPr>
        <p:sp>
          <p:nvSpPr>
            <p:cNvPr id="7176" name="任意多边形 7"/>
            <p:cNvSpPr>
              <a:spLocks noChangeArrowheads="1"/>
            </p:cNvSpPr>
            <p:nvPr/>
          </p:nvSpPr>
          <p:spPr bwMode="auto">
            <a:xfrm>
              <a:off x="5738813" y="3373438"/>
              <a:ext cx="1833562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7" name="椭圆 8"/>
            <p:cNvSpPr>
              <a:spLocks noChangeArrowheads="1"/>
            </p:cNvSpPr>
            <p:nvPr/>
          </p:nvSpPr>
          <p:spPr bwMode="auto">
            <a:xfrm>
              <a:off x="6051550" y="3690938"/>
              <a:ext cx="1208088" cy="1208087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78" name="组合 9"/>
            <p:cNvGrpSpPr>
              <a:grpSpLocks/>
            </p:cNvGrpSpPr>
            <p:nvPr/>
          </p:nvGrpSpPr>
          <p:grpSpPr bwMode="auto">
            <a:xfrm>
              <a:off x="6457950" y="4046538"/>
              <a:ext cx="444500" cy="496887"/>
              <a:chOff x="0" y="0"/>
              <a:chExt cx="402656" cy="450303"/>
            </a:xfrm>
          </p:grpSpPr>
          <p:sp>
            <p:nvSpPr>
              <p:cNvPr id="7203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28494 w 26"/>
                  <a:gd name="T1" fmla="*/ 0 h 26"/>
                  <a:gd name="T2" fmla="*/ 0 w 26"/>
                  <a:gd name="T3" fmla="*/ 28962 h 26"/>
                  <a:gd name="T4" fmla="*/ 28494 w 26"/>
                  <a:gd name="T5" fmla="*/ 57923 h 26"/>
                  <a:gd name="T6" fmla="*/ 56988 w 26"/>
                  <a:gd name="T7" fmla="*/ 28962 h 26"/>
                  <a:gd name="T8" fmla="*/ 28494 w 26"/>
                  <a:gd name="T9" fmla="*/ 0 h 26"/>
                  <a:gd name="T10" fmla="*/ 28494 w 26"/>
                  <a:gd name="T11" fmla="*/ 51240 h 26"/>
                  <a:gd name="T12" fmla="*/ 6576 w 26"/>
                  <a:gd name="T13" fmla="*/ 28962 h 26"/>
                  <a:gd name="T14" fmla="*/ 28494 w 26"/>
                  <a:gd name="T15" fmla="*/ 6683 h 26"/>
                  <a:gd name="T16" fmla="*/ 50412 w 26"/>
                  <a:gd name="T17" fmla="*/ 28962 h 26"/>
                  <a:gd name="T18" fmla="*/ 28494 w 26"/>
                  <a:gd name="T19" fmla="*/ 5124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4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24290 w 22"/>
                  <a:gd name="T1" fmla="*/ 0 h 22"/>
                  <a:gd name="T2" fmla="*/ 0 w 22"/>
                  <a:gd name="T3" fmla="*/ 24290 h 22"/>
                  <a:gd name="T4" fmla="*/ 24290 w 22"/>
                  <a:gd name="T5" fmla="*/ 48580 h 22"/>
                  <a:gd name="T6" fmla="*/ 48580 w 22"/>
                  <a:gd name="T7" fmla="*/ 24290 h 22"/>
                  <a:gd name="T8" fmla="*/ 24290 w 22"/>
                  <a:gd name="T9" fmla="*/ 0 h 22"/>
                  <a:gd name="T10" fmla="*/ 24290 w 22"/>
                  <a:gd name="T11" fmla="*/ 37539 h 22"/>
                  <a:gd name="T12" fmla="*/ 11041 w 22"/>
                  <a:gd name="T13" fmla="*/ 24290 h 22"/>
                  <a:gd name="T14" fmla="*/ 24290 w 22"/>
                  <a:gd name="T15" fmla="*/ 11041 h 22"/>
                  <a:gd name="T16" fmla="*/ 37539 w 22"/>
                  <a:gd name="T17" fmla="*/ 24290 h 22"/>
                  <a:gd name="T18" fmla="*/ 24290 w 22"/>
                  <a:gd name="T19" fmla="*/ 37539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5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15415 w 14"/>
                  <a:gd name="T1" fmla="*/ 0 h 14"/>
                  <a:gd name="T2" fmla="*/ 0 w 14"/>
                  <a:gd name="T3" fmla="*/ 15415 h 14"/>
                  <a:gd name="T4" fmla="*/ 15415 w 14"/>
                  <a:gd name="T5" fmla="*/ 30830 h 14"/>
                  <a:gd name="T6" fmla="*/ 30830 w 14"/>
                  <a:gd name="T7" fmla="*/ 15415 h 14"/>
                  <a:gd name="T8" fmla="*/ 15415 w 14"/>
                  <a:gd name="T9" fmla="*/ 0 h 14"/>
                  <a:gd name="T10" fmla="*/ 15415 w 14"/>
                  <a:gd name="T11" fmla="*/ 22021 h 14"/>
                  <a:gd name="T12" fmla="*/ 8809 w 14"/>
                  <a:gd name="T13" fmla="*/ 15415 h 14"/>
                  <a:gd name="T14" fmla="*/ 15415 w 14"/>
                  <a:gd name="T15" fmla="*/ 6606 h 14"/>
                  <a:gd name="T16" fmla="*/ 24224 w 14"/>
                  <a:gd name="T17" fmla="*/ 15415 h 14"/>
                  <a:gd name="T18" fmla="*/ 15415 w 14"/>
                  <a:gd name="T19" fmla="*/ 22021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6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48581 w 44"/>
                  <a:gd name="T1" fmla="*/ 0 h 44"/>
                  <a:gd name="T2" fmla="*/ 0 w 44"/>
                  <a:gd name="T3" fmla="*/ 48581 h 44"/>
                  <a:gd name="T4" fmla="*/ 48581 w 44"/>
                  <a:gd name="T5" fmla="*/ 97161 h 44"/>
                  <a:gd name="T6" fmla="*/ 97161 w 44"/>
                  <a:gd name="T7" fmla="*/ 48581 h 44"/>
                  <a:gd name="T8" fmla="*/ 48581 w 44"/>
                  <a:gd name="T9" fmla="*/ 0 h 44"/>
                  <a:gd name="T10" fmla="*/ 48581 w 44"/>
                  <a:gd name="T11" fmla="*/ 86120 h 44"/>
                  <a:gd name="T12" fmla="*/ 11041 w 44"/>
                  <a:gd name="T13" fmla="*/ 48581 h 44"/>
                  <a:gd name="T14" fmla="*/ 48581 w 44"/>
                  <a:gd name="T15" fmla="*/ 13249 h 44"/>
                  <a:gd name="T16" fmla="*/ 86120 w 44"/>
                  <a:gd name="T17" fmla="*/ 48581 h 44"/>
                  <a:gd name="T18" fmla="*/ 48581 w 44"/>
                  <a:gd name="T19" fmla="*/ 8612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7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347346 w 182"/>
                  <a:gd name="T1" fmla="*/ 211907 h 204"/>
                  <a:gd name="T2" fmla="*/ 338497 w 182"/>
                  <a:gd name="T3" fmla="*/ 105954 h 204"/>
                  <a:gd name="T4" fmla="*/ 172567 w 182"/>
                  <a:gd name="T5" fmla="*/ 0 h 204"/>
                  <a:gd name="T6" fmla="*/ 2212 w 182"/>
                  <a:gd name="T7" fmla="*/ 174382 h 204"/>
                  <a:gd name="T8" fmla="*/ 0 w 182"/>
                  <a:gd name="T9" fmla="*/ 450303 h 204"/>
                  <a:gd name="T10" fmla="*/ 250001 w 182"/>
                  <a:gd name="T11" fmla="*/ 388497 h 204"/>
                  <a:gd name="T12" fmla="*/ 325222 w 182"/>
                  <a:gd name="T13" fmla="*/ 388497 h 204"/>
                  <a:gd name="T14" fmla="*/ 325222 w 182"/>
                  <a:gd name="T15" fmla="*/ 388497 h 204"/>
                  <a:gd name="T16" fmla="*/ 345134 w 182"/>
                  <a:gd name="T17" fmla="*/ 333313 h 204"/>
                  <a:gd name="T18" fmla="*/ 323010 w 182"/>
                  <a:gd name="T19" fmla="*/ 320068 h 204"/>
                  <a:gd name="T20" fmla="*/ 345134 w 182"/>
                  <a:gd name="T21" fmla="*/ 309031 h 204"/>
                  <a:gd name="T22" fmla="*/ 342921 w 182"/>
                  <a:gd name="T23" fmla="*/ 304617 h 204"/>
                  <a:gd name="T24" fmla="*/ 376107 w 182"/>
                  <a:gd name="T25" fmla="*/ 245018 h 204"/>
                  <a:gd name="T26" fmla="*/ 137169 w 182"/>
                  <a:gd name="T27" fmla="*/ 205285 h 204"/>
                  <a:gd name="T28" fmla="*/ 137169 w 182"/>
                  <a:gd name="T29" fmla="*/ 225152 h 204"/>
                  <a:gd name="T30" fmla="*/ 119469 w 182"/>
                  <a:gd name="T31" fmla="*/ 231774 h 204"/>
                  <a:gd name="T32" fmla="*/ 106195 w 182"/>
                  <a:gd name="T33" fmla="*/ 242810 h 204"/>
                  <a:gd name="T34" fmla="*/ 88496 w 182"/>
                  <a:gd name="T35" fmla="*/ 236188 h 204"/>
                  <a:gd name="T36" fmla="*/ 70797 w 182"/>
                  <a:gd name="T37" fmla="*/ 236188 h 204"/>
                  <a:gd name="T38" fmla="*/ 61947 w 182"/>
                  <a:gd name="T39" fmla="*/ 218529 h 204"/>
                  <a:gd name="T40" fmla="*/ 48673 w 182"/>
                  <a:gd name="T41" fmla="*/ 205285 h 204"/>
                  <a:gd name="T42" fmla="*/ 57522 w 182"/>
                  <a:gd name="T43" fmla="*/ 187626 h 204"/>
                  <a:gd name="T44" fmla="*/ 57522 w 182"/>
                  <a:gd name="T45" fmla="*/ 167760 h 204"/>
                  <a:gd name="T46" fmla="*/ 75221 w 182"/>
                  <a:gd name="T47" fmla="*/ 161138 h 204"/>
                  <a:gd name="T48" fmla="*/ 88496 w 182"/>
                  <a:gd name="T49" fmla="*/ 150101 h 204"/>
                  <a:gd name="T50" fmla="*/ 106195 w 182"/>
                  <a:gd name="T51" fmla="*/ 156723 h 204"/>
                  <a:gd name="T52" fmla="*/ 126107 w 182"/>
                  <a:gd name="T53" fmla="*/ 156723 h 204"/>
                  <a:gd name="T54" fmla="*/ 132744 w 182"/>
                  <a:gd name="T55" fmla="*/ 174382 h 204"/>
                  <a:gd name="T56" fmla="*/ 146018 w 182"/>
                  <a:gd name="T57" fmla="*/ 187626 h 204"/>
                  <a:gd name="T58" fmla="*/ 300886 w 182"/>
                  <a:gd name="T59" fmla="*/ 169967 h 204"/>
                  <a:gd name="T60" fmla="*/ 278762 w 182"/>
                  <a:gd name="T61" fmla="*/ 192041 h 204"/>
                  <a:gd name="T62" fmla="*/ 267700 w 182"/>
                  <a:gd name="T63" fmla="*/ 220737 h 204"/>
                  <a:gd name="T64" fmla="*/ 236726 w 182"/>
                  <a:gd name="T65" fmla="*/ 220737 h 204"/>
                  <a:gd name="T66" fmla="*/ 207965 w 182"/>
                  <a:gd name="T67" fmla="*/ 231774 h 204"/>
                  <a:gd name="T68" fmla="*/ 183629 w 182"/>
                  <a:gd name="T69" fmla="*/ 211907 h 204"/>
                  <a:gd name="T70" fmla="*/ 154868 w 182"/>
                  <a:gd name="T71" fmla="*/ 200870 h 204"/>
                  <a:gd name="T72" fmla="*/ 154868 w 182"/>
                  <a:gd name="T73" fmla="*/ 169967 h 204"/>
                  <a:gd name="T74" fmla="*/ 141593 w 182"/>
                  <a:gd name="T75" fmla="*/ 141272 h 204"/>
                  <a:gd name="T76" fmla="*/ 163717 w 182"/>
                  <a:gd name="T77" fmla="*/ 116990 h 204"/>
                  <a:gd name="T78" fmla="*/ 174779 w 182"/>
                  <a:gd name="T79" fmla="*/ 88295 h 204"/>
                  <a:gd name="T80" fmla="*/ 207965 w 182"/>
                  <a:gd name="T81" fmla="*/ 88295 h 204"/>
                  <a:gd name="T82" fmla="*/ 236726 w 182"/>
                  <a:gd name="T83" fmla="*/ 77258 h 204"/>
                  <a:gd name="T84" fmla="*/ 258850 w 182"/>
                  <a:gd name="T85" fmla="*/ 97124 h 204"/>
                  <a:gd name="T86" fmla="*/ 287611 w 182"/>
                  <a:gd name="T87" fmla="*/ 108161 h 204"/>
                  <a:gd name="T88" fmla="*/ 287611 w 182"/>
                  <a:gd name="T89" fmla="*/ 141272 h 204"/>
                  <a:gd name="T90" fmla="*/ 300886 w 182"/>
                  <a:gd name="T91" fmla="*/ 169967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325938" y="2273300"/>
            <a:ext cx="1833562" cy="1833563"/>
            <a:chOff x="4325938" y="2273300"/>
            <a:chExt cx="1833562" cy="1833563"/>
          </a:xfrm>
        </p:grpSpPr>
        <p:sp>
          <p:nvSpPr>
            <p:cNvPr id="7172" name="任意多边形 3"/>
            <p:cNvSpPr>
              <a:spLocks noChangeArrowheads="1"/>
            </p:cNvSpPr>
            <p:nvPr/>
          </p:nvSpPr>
          <p:spPr bwMode="auto">
            <a:xfrm>
              <a:off x="4325938" y="2273300"/>
              <a:ext cx="1833562" cy="1833563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3" name="椭圆 4"/>
            <p:cNvSpPr>
              <a:spLocks noChangeArrowheads="1"/>
            </p:cNvSpPr>
            <p:nvPr/>
          </p:nvSpPr>
          <p:spPr bwMode="auto">
            <a:xfrm>
              <a:off x="4638675" y="2590800"/>
              <a:ext cx="1208088" cy="1208088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79" name="组合 15"/>
            <p:cNvGrpSpPr>
              <a:grpSpLocks/>
            </p:cNvGrpSpPr>
            <p:nvPr/>
          </p:nvGrpSpPr>
          <p:grpSpPr bwMode="auto">
            <a:xfrm>
              <a:off x="5045075" y="2954338"/>
              <a:ext cx="406400" cy="404812"/>
              <a:chOff x="0" y="0"/>
              <a:chExt cx="453105" cy="448433"/>
            </a:xfrm>
          </p:grpSpPr>
          <p:sp>
            <p:nvSpPr>
              <p:cNvPr id="7201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227658 w 205"/>
                  <a:gd name="T1" fmla="*/ 42083 h 89"/>
                  <a:gd name="T2" fmla="*/ 103883 w 205"/>
                  <a:gd name="T3" fmla="*/ 0 h 89"/>
                  <a:gd name="T4" fmla="*/ 0 w 205"/>
                  <a:gd name="T5" fmla="*/ 0 h 89"/>
                  <a:gd name="T6" fmla="*/ 0 w 205"/>
                  <a:gd name="T7" fmla="*/ 148397 h 89"/>
                  <a:gd name="T8" fmla="*/ 48626 w 205"/>
                  <a:gd name="T9" fmla="*/ 197124 h 89"/>
                  <a:gd name="T10" fmla="*/ 404479 w 205"/>
                  <a:gd name="T11" fmla="*/ 197124 h 89"/>
                  <a:gd name="T12" fmla="*/ 453105 w 205"/>
                  <a:gd name="T13" fmla="*/ 148397 h 89"/>
                  <a:gd name="T14" fmla="*/ 453105 w 205"/>
                  <a:gd name="T15" fmla="*/ 0 h 89"/>
                  <a:gd name="T16" fmla="*/ 349222 w 205"/>
                  <a:gd name="T17" fmla="*/ 0 h 89"/>
                  <a:gd name="T18" fmla="*/ 227658 w 205"/>
                  <a:gd name="T19" fmla="*/ 42083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2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404479 w 205"/>
                  <a:gd name="T1" fmla="*/ 92774 h 118"/>
                  <a:gd name="T2" fmla="*/ 397848 w 205"/>
                  <a:gd name="T3" fmla="*/ 92774 h 118"/>
                  <a:gd name="T4" fmla="*/ 340381 w 205"/>
                  <a:gd name="T5" fmla="*/ 92774 h 118"/>
                  <a:gd name="T6" fmla="*/ 340381 w 205"/>
                  <a:gd name="T7" fmla="*/ 48596 h 118"/>
                  <a:gd name="T8" fmla="*/ 291755 w 205"/>
                  <a:gd name="T9" fmla="*/ 0 h 118"/>
                  <a:gd name="T10" fmla="*/ 161350 w 205"/>
                  <a:gd name="T11" fmla="*/ 0 h 118"/>
                  <a:gd name="T12" fmla="*/ 112724 w 205"/>
                  <a:gd name="T13" fmla="*/ 48596 h 118"/>
                  <a:gd name="T14" fmla="*/ 112724 w 205"/>
                  <a:gd name="T15" fmla="*/ 92774 h 118"/>
                  <a:gd name="T16" fmla="*/ 55257 w 205"/>
                  <a:gd name="T17" fmla="*/ 92774 h 118"/>
                  <a:gd name="T18" fmla="*/ 48626 w 205"/>
                  <a:gd name="T19" fmla="*/ 92774 h 118"/>
                  <a:gd name="T20" fmla="*/ 0 w 205"/>
                  <a:gd name="T21" fmla="*/ 141371 h 118"/>
                  <a:gd name="T22" fmla="*/ 0 w 205"/>
                  <a:gd name="T23" fmla="*/ 223100 h 118"/>
                  <a:gd name="T24" fmla="*/ 119354 w 205"/>
                  <a:gd name="T25" fmla="*/ 223100 h 118"/>
                  <a:gd name="T26" fmla="*/ 227658 w 205"/>
                  <a:gd name="T27" fmla="*/ 260652 h 118"/>
                  <a:gd name="T28" fmla="*/ 333751 w 205"/>
                  <a:gd name="T29" fmla="*/ 223100 h 118"/>
                  <a:gd name="T30" fmla="*/ 453105 w 205"/>
                  <a:gd name="T31" fmla="*/ 223100 h 118"/>
                  <a:gd name="T32" fmla="*/ 453105 w 205"/>
                  <a:gd name="T33" fmla="*/ 141371 h 118"/>
                  <a:gd name="T34" fmla="*/ 404479 w 205"/>
                  <a:gd name="T35" fmla="*/ 92774 h 118"/>
                  <a:gd name="T36" fmla="*/ 148088 w 205"/>
                  <a:gd name="T37" fmla="*/ 57432 h 118"/>
                  <a:gd name="T38" fmla="*/ 148088 w 205"/>
                  <a:gd name="T39" fmla="*/ 48596 h 118"/>
                  <a:gd name="T40" fmla="*/ 161350 w 205"/>
                  <a:gd name="T41" fmla="*/ 37552 h 118"/>
                  <a:gd name="T42" fmla="*/ 291755 w 205"/>
                  <a:gd name="T43" fmla="*/ 37552 h 118"/>
                  <a:gd name="T44" fmla="*/ 305017 w 205"/>
                  <a:gd name="T45" fmla="*/ 48596 h 118"/>
                  <a:gd name="T46" fmla="*/ 305017 w 205"/>
                  <a:gd name="T47" fmla="*/ 57432 h 118"/>
                  <a:gd name="T48" fmla="*/ 305017 w 205"/>
                  <a:gd name="T49" fmla="*/ 92774 h 118"/>
                  <a:gd name="T50" fmla="*/ 148088 w 205"/>
                  <a:gd name="T51" fmla="*/ 92774 h 118"/>
                  <a:gd name="T52" fmla="*/ 148088 w 205"/>
                  <a:gd name="T53" fmla="*/ 57432 h 118"/>
                  <a:gd name="T54" fmla="*/ 223237 w 205"/>
                  <a:gd name="T55" fmla="*/ 223100 h 118"/>
                  <a:gd name="T56" fmla="*/ 187873 w 205"/>
                  <a:gd name="T57" fmla="*/ 189967 h 118"/>
                  <a:gd name="T58" fmla="*/ 223237 w 205"/>
                  <a:gd name="T59" fmla="*/ 154624 h 118"/>
                  <a:gd name="T60" fmla="*/ 258601 w 205"/>
                  <a:gd name="T61" fmla="*/ 189967 h 118"/>
                  <a:gd name="T62" fmla="*/ 223237 w 205"/>
                  <a:gd name="T63" fmla="*/ 223100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138988" y="2286000"/>
            <a:ext cx="1835150" cy="1835150"/>
            <a:chOff x="7138988" y="2286000"/>
            <a:chExt cx="1835150" cy="1835150"/>
          </a:xfrm>
        </p:grpSpPr>
        <p:sp>
          <p:nvSpPr>
            <p:cNvPr id="7174" name="任意多边形 5"/>
            <p:cNvSpPr>
              <a:spLocks noChangeArrowheads="1"/>
            </p:cNvSpPr>
            <p:nvPr/>
          </p:nvSpPr>
          <p:spPr bwMode="auto">
            <a:xfrm>
              <a:off x="7138988" y="2286000"/>
              <a:ext cx="1835150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5" name="椭圆 6"/>
            <p:cNvSpPr>
              <a:spLocks noChangeArrowheads="1"/>
            </p:cNvSpPr>
            <p:nvPr/>
          </p:nvSpPr>
          <p:spPr bwMode="auto">
            <a:xfrm>
              <a:off x="7453313" y="2603500"/>
              <a:ext cx="1208087" cy="1209675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80" name="组合 18"/>
            <p:cNvGrpSpPr>
              <a:grpSpLocks/>
            </p:cNvGrpSpPr>
            <p:nvPr/>
          </p:nvGrpSpPr>
          <p:grpSpPr bwMode="auto">
            <a:xfrm>
              <a:off x="7880350" y="2974975"/>
              <a:ext cx="425450" cy="457200"/>
              <a:chOff x="0" y="0"/>
              <a:chExt cx="466184" cy="501686"/>
            </a:xfrm>
          </p:grpSpPr>
          <p:sp>
            <p:nvSpPr>
              <p:cNvPr id="7196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35095 w 23"/>
                  <a:gd name="T1" fmla="*/ 0 h 21"/>
                  <a:gd name="T2" fmla="*/ 35095 w 23"/>
                  <a:gd name="T3" fmla="*/ 8898 h 21"/>
                  <a:gd name="T4" fmla="*/ 41675 w 23"/>
                  <a:gd name="T5" fmla="*/ 24468 h 21"/>
                  <a:gd name="T6" fmla="*/ 21934 w 23"/>
                  <a:gd name="T7" fmla="*/ 37814 h 21"/>
                  <a:gd name="T8" fmla="*/ 8774 w 23"/>
                  <a:gd name="T9" fmla="*/ 20019 h 21"/>
                  <a:gd name="T10" fmla="*/ 13161 w 23"/>
                  <a:gd name="T11" fmla="*/ 11122 h 21"/>
                  <a:gd name="T12" fmla="*/ 13161 w 23"/>
                  <a:gd name="T13" fmla="*/ 0 h 21"/>
                  <a:gd name="T14" fmla="*/ 0 w 23"/>
                  <a:gd name="T15" fmla="*/ 22244 h 21"/>
                  <a:gd name="T16" fmla="*/ 24128 w 23"/>
                  <a:gd name="T17" fmla="*/ 46712 h 21"/>
                  <a:gd name="T18" fmla="*/ 50449 w 23"/>
                  <a:gd name="T19" fmla="*/ 22244 h 21"/>
                  <a:gd name="T20" fmla="*/ 35095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7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98" name="Freeform 156"/>
              <p:cNvSpPr>
                <a:spLocks noEditPoints="1" noChangeArrowheads="1"/>
              </p:cNvSpPr>
              <p:nvPr/>
            </p:nvSpPr>
            <p:spPr bwMode="auto">
              <a:xfrm>
                <a:off x="39238" y="81278"/>
                <a:ext cx="260652" cy="260652"/>
              </a:xfrm>
              <a:custGeom>
                <a:avLst/>
                <a:gdLst>
                  <a:gd name="T0" fmla="*/ 53014 w 118"/>
                  <a:gd name="T1" fmla="*/ 41969 h 118"/>
                  <a:gd name="T2" fmla="*/ 41969 w 118"/>
                  <a:gd name="T3" fmla="*/ 207638 h 118"/>
                  <a:gd name="T4" fmla="*/ 207638 w 118"/>
                  <a:gd name="T5" fmla="*/ 218683 h 118"/>
                  <a:gd name="T6" fmla="*/ 218683 w 118"/>
                  <a:gd name="T7" fmla="*/ 53014 h 118"/>
                  <a:gd name="T8" fmla="*/ 53014 w 118"/>
                  <a:gd name="T9" fmla="*/ 41969 h 118"/>
                  <a:gd name="T10" fmla="*/ 141371 w 118"/>
                  <a:gd name="T11" fmla="*/ 185549 h 118"/>
                  <a:gd name="T12" fmla="*/ 141371 w 118"/>
                  <a:gd name="T13" fmla="*/ 205429 h 118"/>
                  <a:gd name="T14" fmla="*/ 123699 w 118"/>
                  <a:gd name="T15" fmla="*/ 205429 h 118"/>
                  <a:gd name="T16" fmla="*/ 123699 w 118"/>
                  <a:gd name="T17" fmla="*/ 187758 h 118"/>
                  <a:gd name="T18" fmla="*/ 90566 w 118"/>
                  <a:gd name="T19" fmla="*/ 178922 h 118"/>
                  <a:gd name="T20" fmla="*/ 94983 w 118"/>
                  <a:gd name="T21" fmla="*/ 156833 h 118"/>
                  <a:gd name="T22" fmla="*/ 128117 w 118"/>
                  <a:gd name="T23" fmla="*/ 165669 h 118"/>
                  <a:gd name="T24" fmla="*/ 145788 w 118"/>
                  <a:gd name="T25" fmla="*/ 154624 h 118"/>
                  <a:gd name="T26" fmla="*/ 125908 w 118"/>
                  <a:gd name="T27" fmla="*/ 136953 h 118"/>
                  <a:gd name="T28" fmla="*/ 90566 w 118"/>
                  <a:gd name="T29" fmla="*/ 101610 h 118"/>
                  <a:gd name="T30" fmla="*/ 123699 w 118"/>
                  <a:gd name="T31" fmla="*/ 68476 h 118"/>
                  <a:gd name="T32" fmla="*/ 123699 w 118"/>
                  <a:gd name="T33" fmla="*/ 50805 h 118"/>
                  <a:gd name="T34" fmla="*/ 141371 w 118"/>
                  <a:gd name="T35" fmla="*/ 50805 h 118"/>
                  <a:gd name="T36" fmla="*/ 141371 w 118"/>
                  <a:gd name="T37" fmla="*/ 66267 h 118"/>
                  <a:gd name="T38" fmla="*/ 170086 w 118"/>
                  <a:gd name="T39" fmla="*/ 72894 h 118"/>
                  <a:gd name="T40" fmla="*/ 163460 w 118"/>
                  <a:gd name="T41" fmla="*/ 94983 h 118"/>
                  <a:gd name="T42" fmla="*/ 136953 w 118"/>
                  <a:gd name="T43" fmla="*/ 88357 h 118"/>
                  <a:gd name="T44" fmla="*/ 121490 w 118"/>
                  <a:gd name="T45" fmla="*/ 99401 h 118"/>
                  <a:gd name="T46" fmla="*/ 143579 w 118"/>
                  <a:gd name="T47" fmla="*/ 114864 h 118"/>
                  <a:gd name="T48" fmla="*/ 174504 w 118"/>
                  <a:gd name="T49" fmla="*/ 152415 h 118"/>
                  <a:gd name="T50" fmla="*/ 141371 w 118"/>
                  <a:gd name="T51" fmla="*/ 185549 h 1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118"/>
                  <a:gd name="T80" fmla="*/ 118 w 118"/>
                  <a:gd name="T81" fmla="*/ 118 h 11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9" name="Freeform 15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38194" cy="501686"/>
              </a:xfrm>
              <a:custGeom>
                <a:avLst/>
                <a:gdLst>
                  <a:gd name="T0" fmla="*/ 305038 w 153"/>
                  <a:gd name="T1" fmla="*/ 391182 h 227"/>
                  <a:gd name="T2" fmla="*/ 35367 w 153"/>
                  <a:gd name="T3" fmla="*/ 391182 h 227"/>
                  <a:gd name="T4" fmla="*/ 35367 w 153"/>
                  <a:gd name="T5" fmla="*/ 35361 h 227"/>
                  <a:gd name="T6" fmla="*/ 305038 w 153"/>
                  <a:gd name="T7" fmla="*/ 35361 h 227"/>
                  <a:gd name="T8" fmla="*/ 305038 w 153"/>
                  <a:gd name="T9" fmla="*/ 227637 h 227"/>
                  <a:gd name="T10" fmla="*/ 307248 w 153"/>
                  <a:gd name="T11" fmla="*/ 225427 h 227"/>
                  <a:gd name="T12" fmla="*/ 338194 w 153"/>
                  <a:gd name="T13" fmla="*/ 207747 h 227"/>
                  <a:gd name="T14" fmla="*/ 338194 w 153"/>
                  <a:gd name="T15" fmla="*/ 28731 h 227"/>
                  <a:gd name="T16" fmla="*/ 311669 w 153"/>
                  <a:gd name="T17" fmla="*/ 0 h 227"/>
                  <a:gd name="T18" fmla="*/ 26525 w 153"/>
                  <a:gd name="T19" fmla="*/ 0 h 227"/>
                  <a:gd name="T20" fmla="*/ 0 w 153"/>
                  <a:gd name="T21" fmla="*/ 28731 h 227"/>
                  <a:gd name="T22" fmla="*/ 0 w 153"/>
                  <a:gd name="T23" fmla="*/ 475165 h 227"/>
                  <a:gd name="T24" fmla="*/ 26525 w 153"/>
                  <a:gd name="T25" fmla="*/ 501686 h 227"/>
                  <a:gd name="T26" fmla="*/ 311669 w 153"/>
                  <a:gd name="T27" fmla="*/ 501686 h 227"/>
                  <a:gd name="T28" fmla="*/ 338194 w 153"/>
                  <a:gd name="T29" fmla="*/ 475165 h 227"/>
                  <a:gd name="T30" fmla="*/ 338194 w 153"/>
                  <a:gd name="T31" fmla="*/ 388972 h 227"/>
                  <a:gd name="T32" fmla="*/ 305038 w 153"/>
                  <a:gd name="T33" fmla="*/ 366872 h 227"/>
                  <a:gd name="T34" fmla="*/ 305038 w 153"/>
                  <a:gd name="T35" fmla="*/ 391182 h 227"/>
                  <a:gd name="T36" fmla="*/ 165781 w 153"/>
                  <a:gd name="T37" fmla="*/ 488426 h 227"/>
                  <a:gd name="T38" fmla="*/ 123783 w 153"/>
                  <a:gd name="T39" fmla="*/ 444224 h 227"/>
                  <a:gd name="T40" fmla="*/ 165781 w 153"/>
                  <a:gd name="T41" fmla="*/ 402233 h 227"/>
                  <a:gd name="T42" fmla="*/ 209990 w 153"/>
                  <a:gd name="T43" fmla="*/ 444224 h 227"/>
                  <a:gd name="T44" fmla="*/ 165781 w 153"/>
                  <a:gd name="T45" fmla="*/ 488426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0" name="Freeform 158"/>
              <p:cNvSpPr>
                <a:spLocks noEditPoints="1" noChangeArrowheads="1"/>
              </p:cNvSpPr>
              <p:nvPr/>
            </p:nvSpPr>
            <p:spPr bwMode="auto">
              <a:xfrm>
                <a:off x="275600" y="202729"/>
                <a:ext cx="190584" cy="190584"/>
              </a:xfrm>
              <a:custGeom>
                <a:avLst/>
                <a:gdLst>
                  <a:gd name="T0" fmla="*/ 159559 w 86"/>
                  <a:gd name="T1" fmla="*/ 37674 h 86"/>
                  <a:gd name="T2" fmla="*/ 39890 w 86"/>
                  <a:gd name="T3" fmla="*/ 31025 h 86"/>
                  <a:gd name="T4" fmla="*/ 31025 w 86"/>
                  <a:gd name="T5" fmla="*/ 150694 h 86"/>
                  <a:gd name="T6" fmla="*/ 152910 w 86"/>
                  <a:gd name="T7" fmla="*/ 159559 h 86"/>
                  <a:gd name="T8" fmla="*/ 159559 w 86"/>
                  <a:gd name="T9" fmla="*/ 37674 h 86"/>
                  <a:gd name="T10" fmla="*/ 101940 w 86"/>
                  <a:gd name="T11" fmla="*/ 139614 h 86"/>
                  <a:gd name="T12" fmla="*/ 101940 w 86"/>
                  <a:gd name="T13" fmla="*/ 155127 h 86"/>
                  <a:gd name="T14" fmla="*/ 88644 w 86"/>
                  <a:gd name="T15" fmla="*/ 155127 h 86"/>
                  <a:gd name="T16" fmla="*/ 88644 w 86"/>
                  <a:gd name="T17" fmla="*/ 141830 h 86"/>
                  <a:gd name="T18" fmla="*/ 62051 w 86"/>
                  <a:gd name="T19" fmla="*/ 135182 h 86"/>
                  <a:gd name="T20" fmla="*/ 66483 w 86"/>
                  <a:gd name="T21" fmla="*/ 117453 h 86"/>
                  <a:gd name="T22" fmla="*/ 90860 w 86"/>
                  <a:gd name="T23" fmla="*/ 124101 h 86"/>
                  <a:gd name="T24" fmla="*/ 106372 w 86"/>
                  <a:gd name="T25" fmla="*/ 115237 h 86"/>
                  <a:gd name="T26" fmla="*/ 90860 w 86"/>
                  <a:gd name="T27" fmla="*/ 101940 h 86"/>
                  <a:gd name="T28" fmla="*/ 64267 w 86"/>
                  <a:gd name="T29" fmla="*/ 75347 h 86"/>
                  <a:gd name="T30" fmla="*/ 88644 w 86"/>
                  <a:gd name="T31" fmla="*/ 48754 h 86"/>
                  <a:gd name="T32" fmla="*/ 88644 w 86"/>
                  <a:gd name="T33" fmla="*/ 33241 h 86"/>
                  <a:gd name="T34" fmla="*/ 104156 w 86"/>
                  <a:gd name="T35" fmla="*/ 33241 h 86"/>
                  <a:gd name="T36" fmla="*/ 104156 w 86"/>
                  <a:gd name="T37" fmla="*/ 46538 h 86"/>
                  <a:gd name="T38" fmla="*/ 124101 w 86"/>
                  <a:gd name="T39" fmla="*/ 50970 h 86"/>
                  <a:gd name="T40" fmla="*/ 119669 w 86"/>
                  <a:gd name="T41" fmla="*/ 68699 h 86"/>
                  <a:gd name="T42" fmla="*/ 99724 w 86"/>
                  <a:gd name="T43" fmla="*/ 64267 h 86"/>
                  <a:gd name="T44" fmla="*/ 86428 w 86"/>
                  <a:gd name="T45" fmla="*/ 70915 h 86"/>
                  <a:gd name="T46" fmla="*/ 104156 w 86"/>
                  <a:gd name="T47" fmla="*/ 84212 h 86"/>
                  <a:gd name="T48" fmla="*/ 128533 w 86"/>
                  <a:gd name="T49" fmla="*/ 113021 h 86"/>
                  <a:gd name="T50" fmla="*/ 101940 w 86"/>
                  <a:gd name="T51" fmla="*/ 139614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86"/>
                  <a:gd name="T80" fmla="*/ 86 w 86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936875" y="3359150"/>
            <a:ext cx="1833563" cy="1835150"/>
            <a:chOff x="2936875" y="3359150"/>
            <a:chExt cx="1833563" cy="1835150"/>
          </a:xfrm>
        </p:grpSpPr>
        <p:sp>
          <p:nvSpPr>
            <p:cNvPr id="7170" name="任意多边形 1"/>
            <p:cNvSpPr>
              <a:spLocks noChangeArrowheads="1"/>
            </p:cNvSpPr>
            <p:nvPr/>
          </p:nvSpPr>
          <p:spPr bwMode="auto">
            <a:xfrm>
              <a:off x="2936875" y="3359150"/>
              <a:ext cx="1833563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1" name="椭圆 2"/>
            <p:cNvSpPr>
              <a:spLocks noChangeArrowheads="1"/>
            </p:cNvSpPr>
            <p:nvPr/>
          </p:nvSpPr>
          <p:spPr bwMode="auto">
            <a:xfrm>
              <a:off x="3249613" y="3678238"/>
              <a:ext cx="1208087" cy="1208087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81" name="组合 24"/>
            <p:cNvGrpSpPr>
              <a:grpSpLocks/>
            </p:cNvGrpSpPr>
            <p:nvPr/>
          </p:nvGrpSpPr>
          <p:grpSpPr bwMode="auto">
            <a:xfrm>
              <a:off x="3616325" y="4022725"/>
              <a:ext cx="474663" cy="536575"/>
              <a:chOff x="0" y="0"/>
              <a:chExt cx="406393" cy="459645"/>
            </a:xfrm>
          </p:grpSpPr>
          <p:sp>
            <p:nvSpPr>
              <p:cNvPr id="7193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346854 w 159"/>
                  <a:gd name="T1" fmla="*/ 408289 h 207"/>
                  <a:gd name="T2" fmla="*/ 196625 w 159"/>
                  <a:gd name="T3" fmla="*/ 174350 h 207"/>
                  <a:gd name="T4" fmla="*/ 203252 w 159"/>
                  <a:gd name="T5" fmla="*/ 52967 h 207"/>
                  <a:gd name="T6" fmla="*/ 92789 w 159"/>
                  <a:gd name="T7" fmla="*/ 8828 h 207"/>
                  <a:gd name="T8" fmla="*/ 154648 w 159"/>
                  <a:gd name="T9" fmla="*/ 105934 h 207"/>
                  <a:gd name="T10" fmla="*/ 81743 w 159"/>
                  <a:gd name="T11" fmla="*/ 152281 h 207"/>
                  <a:gd name="T12" fmla="*/ 22093 w 159"/>
                  <a:gd name="T13" fmla="*/ 59588 h 207"/>
                  <a:gd name="T14" fmla="*/ 22093 w 159"/>
                  <a:gd name="T15" fmla="*/ 169936 h 207"/>
                  <a:gd name="T16" fmla="*/ 136974 w 159"/>
                  <a:gd name="T17" fmla="*/ 211869 h 207"/>
                  <a:gd name="T18" fmla="*/ 287204 w 159"/>
                  <a:gd name="T19" fmla="*/ 445807 h 207"/>
                  <a:gd name="T20" fmla="*/ 315925 w 159"/>
                  <a:gd name="T21" fmla="*/ 452428 h 207"/>
                  <a:gd name="T22" fmla="*/ 340227 w 159"/>
                  <a:gd name="T23" fmla="*/ 434772 h 207"/>
                  <a:gd name="T24" fmla="*/ 346854 w 159"/>
                  <a:gd name="T25" fmla="*/ 408289 h 207"/>
                  <a:gd name="T26" fmla="*/ 318134 w 159"/>
                  <a:gd name="T27" fmla="*/ 425944 h 207"/>
                  <a:gd name="T28" fmla="*/ 296041 w 159"/>
                  <a:gd name="T29" fmla="*/ 421531 h 207"/>
                  <a:gd name="T30" fmla="*/ 302669 w 159"/>
                  <a:gd name="T31" fmla="*/ 401668 h 207"/>
                  <a:gd name="T32" fmla="*/ 322553 w 159"/>
                  <a:gd name="T33" fmla="*/ 406082 h 207"/>
                  <a:gd name="T34" fmla="*/ 318134 w 159"/>
                  <a:gd name="T35" fmla="*/ 425944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4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200799 w 105"/>
                  <a:gd name="T1" fmla="*/ 57542 h 103"/>
                  <a:gd name="T2" fmla="*/ 214038 w 105"/>
                  <a:gd name="T3" fmla="*/ 44263 h 103"/>
                  <a:gd name="T4" fmla="*/ 185353 w 105"/>
                  <a:gd name="T5" fmla="*/ 15492 h 103"/>
                  <a:gd name="T6" fmla="*/ 172113 w 105"/>
                  <a:gd name="T7" fmla="*/ 28771 h 103"/>
                  <a:gd name="T8" fmla="*/ 136808 w 105"/>
                  <a:gd name="T9" fmla="*/ 15492 h 103"/>
                  <a:gd name="T10" fmla="*/ 136808 w 105"/>
                  <a:gd name="T11" fmla="*/ 0 h 103"/>
                  <a:gd name="T12" fmla="*/ 94883 w 105"/>
                  <a:gd name="T13" fmla="*/ 0 h 103"/>
                  <a:gd name="T14" fmla="*/ 94883 w 105"/>
                  <a:gd name="T15" fmla="*/ 15492 h 103"/>
                  <a:gd name="T16" fmla="*/ 61784 w 105"/>
                  <a:gd name="T17" fmla="*/ 28771 h 103"/>
                  <a:gd name="T18" fmla="*/ 48545 w 105"/>
                  <a:gd name="T19" fmla="*/ 15492 h 103"/>
                  <a:gd name="T20" fmla="*/ 17653 w 105"/>
                  <a:gd name="T21" fmla="*/ 44263 h 103"/>
                  <a:gd name="T22" fmla="*/ 33099 w 105"/>
                  <a:gd name="T23" fmla="*/ 59755 h 103"/>
                  <a:gd name="T24" fmla="*/ 17653 w 105"/>
                  <a:gd name="T25" fmla="*/ 92952 h 103"/>
                  <a:gd name="T26" fmla="*/ 0 w 105"/>
                  <a:gd name="T27" fmla="*/ 92952 h 103"/>
                  <a:gd name="T28" fmla="*/ 0 w 105"/>
                  <a:gd name="T29" fmla="*/ 135002 h 103"/>
                  <a:gd name="T30" fmla="*/ 19859 w 105"/>
                  <a:gd name="T31" fmla="*/ 135002 h 103"/>
                  <a:gd name="T32" fmla="*/ 33099 w 105"/>
                  <a:gd name="T33" fmla="*/ 168199 h 103"/>
                  <a:gd name="T34" fmla="*/ 19859 w 105"/>
                  <a:gd name="T35" fmla="*/ 181478 h 103"/>
                  <a:gd name="T36" fmla="*/ 48545 w 105"/>
                  <a:gd name="T37" fmla="*/ 210249 h 103"/>
                  <a:gd name="T38" fmla="*/ 61784 w 105"/>
                  <a:gd name="T39" fmla="*/ 196970 h 103"/>
                  <a:gd name="T40" fmla="*/ 94883 w 105"/>
                  <a:gd name="T41" fmla="*/ 210249 h 103"/>
                  <a:gd name="T42" fmla="*/ 94883 w 105"/>
                  <a:gd name="T43" fmla="*/ 227954 h 103"/>
                  <a:gd name="T44" fmla="*/ 136808 w 105"/>
                  <a:gd name="T45" fmla="*/ 227954 h 103"/>
                  <a:gd name="T46" fmla="*/ 136808 w 105"/>
                  <a:gd name="T47" fmla="*/ 210249 h 103"/>
                  <a:gd name="T48" fmla="*/ 169907 w 105"/>
                  <a:gd name="T49" fmla="*/ 196970 h 103"/>
                  <a:gd name="T50" fmla="*/ 183146 w 105"/>
                  <a:gd name="T51" fmla="*/ 210249 h 103"/>
                  <a:gd name="T52" fmla="*/ 211832 w 105"/>
                  <a:gd name="T53" fmla="*/ 181478 h 103"/>
                  <a:gd name="T54" fmla="*/ 200799 w 105"/>
                  <a:gd name="T55" fmla="*/ 168199 h 103"/>
                  <a:gd name="T56" fmla="*/ 214038 w 105"/>
                  <a:gd name="T57" fmla="*/ 135002 h 103"/>
                  <a:gd name="T58" fmla="*/ 231691 w 105"/>
                  <a:gd name="T59" fmla="*/ 135002 h 103"/>
                  <a:gd name="T60" fmla="*/ 231691 w 105"/>
                  <a:gd name="T61" fmla="*/ 92952 h 103"/>
                  <a:gd name="T62" fmla="*/ 214038 w 105"/>
                  <a:gd name="T63" fmla="*/ 92952 h 103"/>
                  <a:gd name="T64" fmla="*/ 200799 w 105"/>
                  <a:gd name="T65" fmla="*/ 57542 h 103"/>
                  <a:gd name="T66" fmla="*/ 116949 w 105"/>
                  <a:gd name="T67" fmla="*/ 183691 h 103"/>
                  <a:gd name="T68" fmla="*/ 46338 w 105"/>
                  <a:gd name="T69" fmla="*/ 112870 h 103"/>
                  <a:gd name="T70" fmla="*/ 116949 w 105"/>
                  <a:gd name="T71" fmla="*/ 42050 h 103"/>
                  <a:gd name="T72" fmla="*/ 187559 w 105"/>
                  <a:gd name="T73" fmla="*/ 112870 h 103"/>
                  <a:gd name="T74" fmla="*/ 116949 w 105"/>
                  <a:gd name="T75" fmla="*/ 183691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5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46" name="文本框 45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不足与反思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Defects </a:t>
              </a: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and self-examination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9808" y="1774310"/>
            <a:ext cx="4205349" cy="1601418"/>
            <a:chOff x="842170" y="3291199"/>
            <a:chExt cx="3345655" cy="1015726"/>
          </a:xfrm>
        </p:grpSpPr>
        <p:sp>
          <p:nvSpPr>
            <p:cNvPr id="49" name="矩形 48"/>
            <p:cNvSpPr/>
            <p:nvPr/>
          </p:nvSpPr>
          <p:spPr>
            <a:xfrm>
              <a:off x="874713" y="3677812"/>
              <a:ext cx="3313112" cy="6291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cs typeface="+mn-ea"/>
                  <a:sym typeface="+mn-lt"/>
                </a:rPr>
                <a:t>对</a:t>
              </a:r>
              <a:r>
                <a:rPr lang="en-US" altLang="zh-CN" dirty="0" err="1">
                  <a:solidFill>
                    <a:prstClr val="white"/>
                  </a:solidFill>
                  <a:cs typeface="+mn-ea"/>
                  <a:sym typeface="+mn-lt"/>
                </a:rPr>
                <a:t>FreeRTOS</a:t>
              </a:r>
              <a:r>
                <a:rPr lang="zh-CN" altLang="en-US" dirty="0">
                  <a:solidFill>
                    <a:prstClr val="white"/>
                  </a:solidFill>
                  <a:cs typeface="+mn-ea"/>
                  <a:sym typeface="+mn-lt"/>
                </a:rPr>
                <a:t>的一个不完全的实现</a:t>
              </a:r>
              <a:endParaRPr lang="en-US" altLang="zh-CN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prstClr val="white"/>
                  </a:solidFill>
                  <a:cs typeface="+mn-ea"/>
                  <a:sym typeface="+mn-lt"/>
                </a:rPr>
                <a:t>时间紧，任务重</a:t>
              </a:r>
              <a:endParaRPr lang="en-US" altLang="zh-CN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42170" y="3291199"/>
              <a:ext cx="3345655" cy="3154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代码中仍然调用了大量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函数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474717A-1E8C-4BE9-8E9B-BDAE16718103}"/>
              </a:ext>
            </a:extLst>
          </p:cNvPr>
          <p:cNvGrpSpPr/>
          <p:nvPr/>
        </p:nvGrpSpPr>
        <p:grpSpPr>
          <a:xfrm>
            <a:off x="7666037" y="4384075"/>
            <a:ext cx="4148676" cy="1208092"/>
            <a:chOff x="833527" y="3099058"/>
            <a:chExt cx="3346769" cy="120809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E023371-7C06-4FFD-8201-8135F8EA81E2}"/>
                </a:ext>
              </a:extLst>
            </p:cNvPr>
            <p:cNvSpPr/>
            <p:nvPr/>
          </p:nvSpPr>
          <p:spPr>
            <a:xfrm>
              <a:off x="867184" y="3649341"/>
              <a:ext cx="3313112" cy="6578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调用的函数接口是否造成严重影响？</a:t>
              </a:r>
              <a:endParaRPr lang="en-US" altLang="zh-CN" sz="16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安全的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如何进一步实现复杂的数据结构？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BE057B5-5DA2-4E4D-91DB-06BA5BB5A2F0}"/>
                </a:ext>
              </a:extLst>
            </p:cNvPr>
            <p:cNvSpPr/>
            <p:nvPr/>
          </p:nvSpPr>
          <p:spPr>
            <a:xfrm>
              <a:off x="833527" y="3099058"/>
              <a:ext cx="3345655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实验中未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对安全性进行检验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5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对未来的进一步展望</a:t>
            </a:r>
          </a:p>
        </p:txBody>
      </p:sp>
    </p:spTree>
    <p:extLst>
      <p:ext uri="{BB962C8B-B14F-4D97-AF65-F5344CB8AC3E}">
        <p14:creationId xmlns:p14="http://schemas.microsoft.com/office/powerpoint/2010/main" val="2825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06900" y="2401888"/>
            <a:ext cx="3429000" cy="3179762"/>
            <a:chOff x="4406900" y="2401888"/>
            <a:chExt cx="3429000" cy="3179762"/>
          </a:xfrm>
        </p:grpSpPr>
        <p:sp>
          <p:nvSpPr>
            <p:cNvPr id="11269" name="任意多边形 16"/>
            <p:cNvSpPr>
              <a:spLocks noChangeArrowheads="1"/>
            </p:cNvSpPr>
            <p:nvPr/>
          </p:nvSpPr>
          <p:spPr bwMode="auto">
            <a:xfrm rot="2796417">
              <a:off x="5012532" y="2251869"/>
              <a:ext cx="1143000" cy="1443037"/>
            </a:xfrm>
            <a:custGeom>
              <a:avLst/>
              <a:gdLst>
                <a:gd name="T0" fmla="*/ 85965 w 1997680"/>
                <a:gd name="T1" fmla="*/ 471208 h 2524712"/>
                <a:gd name="T2" fmla="*/ 531923 w 1997680"/>
                <a:gd name="T3" fmla="*/ 0 h 2524712"/>
                <a:gd name="T4" fmla="*/ 732573 w 1997680"/>
                <a:gd name="T5" fmla="*/ 189500 h 2524712"/>
                <a:gd name="T6" fmla="*/ 947302 w 1997680"/>
                <a:gd name="T7" fmla="*/ 392298 h 2524712"/>
                <a:gd name="T8" fmla="*/ 1143000 w 1997680"/>
                <a:gd name="T9" fmla="*/ 577122 h 2524712"/>
                <a:gd name="T10" fmla="*/ 966969 w 1997680"/>
                <a:gd name="T11" fmla="*/ 763120 h 2524712"/>
                <a:gd name="T12" fmla="*/ 967995 w 1997680"/>
                <a:gd name="T13" fmla="*/ 764089 h 2524712"/>
                <a:gd name="T14" fmla="*/ 953499 w 1997680"/>
                <a:gd name="T15" fmla="*/ 782868 h 2524712"/>
                <a:gd name="T16" fmla="*/ 933465 w 1997680"/>
                <a:gd name="T17" fmla="*/ 934834 h 2524712"/>
                <a:gd name="T18" fmla="*/ 934391 w 1997680"/>
                <a:gd name="T19" fmla="*/ 937169 h 2524712"/>
                <a:gd name="T20" fmla="*/ 933999 w 1997680"/>
                <a:gd name="T21" fmla="*/ 937289 h 2524712"/>
                <a:gd name="T22" fmla="*/ 1013097 w 1997680"/>
                <a:gd name="T23" fmla="*/ 1196770 h 2524712"/>
                <a:gd name="T24" fmla="*/ 203517 w 1997680"/>
                <a:gd name="T25" fmla="*/ 1443037 h 2524712"/>
                <a:gd name="T26" fmla="*/ 17510 w 1997680"/>
                <a:gd name="T27" fmla="*/ 832834 h 2524712"/>
                <a:gd name="T28" fmla="*/ 18324 w 1997680"/>
                <a:gd name="T29" fmla="*/ 832586 h 2524712"/>
                <a:gd name="T30" fmla="*/ 16402 w 1997680"/>
                <a:gd name="T31" fmla="*/ 827736 h 2524712"/>
                <a:gd name="T32" fmla="*/ 57997 w 1997680"/>
                <a:gd name="T33" fmla="*/ 512210 h 2524712"/>
                <a:gd name="T34" fmla="*/ 88095 w 1997680"/>
                <a:gd name="T35" fmla="*/ 473220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97680"/>
                <a:gd name="T55" fmla="*/ 0 h 2524712"/>
                <a:gd name="T56" fmla="*/ 1997680 w 1997680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97680" h="2524712">
                  <a:moveTo>
                    <a:pt x="150246" y="824418"/>
                  </a:moveTo>
                  <a:lnTo>
                    <a:pt x="929670" y="0"/>
                  </a:lnTo>
                  <a:lnTo>
                    <a:pt x="1280355" y="331546"/>
                  </a:lnTo>
                  <a:lnTo>
                    <a:pt x="1655649" y="686358"/>
                  </a:lnTo>
                  <a:lnTo>
                    <a:pt x="1997680" y="1009723"/>
                  </a:lnTo>
                  <a:lnTo>
                    <a:pt x="1690021" y="1335142"/>
                  </a:lnTo>
                  <a:lnTo>
                    <a:pt x="1691814" y="1336837"/>
                  </a:lnTo>
                  <a:lnTo>
                    <a:pt x="1666479" y="1369692"/>
                  </a:lnTo>
                  <a:cubicBezTo>
                    <a:pt x="1616466" y="1450265"/>
                    <a:pt x="1605036" y="1547518"/>
                    <a:pt x="1631465" y="1635569"/>
                  </a:cubicBezTo>
                  <a:lnTo>
                    <a:pt x="1633083" y="1639655"/>
                  </a:lnTo>
                  <a:lnTo>
                    <a:pt x="1632398" y="1639864"/>
                  </a:lnTo>
                  <a:lnTo>
                    <a:pt x="1770641" y="2093848"/>
                  </a:lnTo>
                  <a:lnTo>
                    <a:pt x="355698" y="2524712"/>
                  </a:lnTo>
                  <a:lnTo>
                    <a:pt x="30604" y="1457111"/>
                  </a:lnTo>
                  <a:lnTo>
                    <a:pt x="32026" y="1456678"/>
                  </a:lnTo>
                  <a:lnTo>
                    <a:pt x="28667" y="1448193"/>
                  </a:lnTo>
                  <a:cubicBezTo>
                    <a:pt x="-26207" y="1265374"/>
                    <a:pt x="-2477" y="1063448"/>
                    <a:pt x="101365" y="896153"/>
                  </a:cubicBezTo>
                  <a:lnTo>
                    <a:pt x="153968" y="827937"/>
                  </a:lnTo>
                  <a:lnTo>
                    <a:pt x="150246" y="824418"/>
                  </a:lnTo>
                  <a:close/>
                </a:path>
              </a:pathLst>
            </a:custGeom>
            <a:solidFill>
              <a:srgbClr val="FEFEFE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0" name="任意多边形 17"/>
            <p:cNvSpPr>
              <a:spLocks noChangeArrowheads="1"/>
            </p:cNvSpPr>
            <p:nvPr/>
          </p:nvSpPr>
          <p:spPr bwMode="auto">
            <a:xfrm rot="18803583" flipH="1">
              <a:off x="6077744" y="2258219"/>
              <a:ext cx="1133475" cy="1443037"/>
            </a:xfrm>
            <a:custGeom>
              <a:avLst/>
              <a:gdLst>
                <a:gd name="T0" fmla="*/ 531440 w 1982833"/>
                <a:gd name="T1" fmla="*/ 0 h 2524712"/>
                <a:gd name="T2" fmla="*/ 85887 w 1982833"/>
                <a:gd name="T3" fmla="*/ 471208 h 2524712"/>
                <a:gd name="T4" fmla="*/ 88015 w 1982833"/>
                <a:gd name="T5" fmla="*/ 473220 h 2524712"/>
                <a:gd name="T6" fmla="*/ 57945 w 1982833"/>
                <a:gd name="T7" fmla="*/ 512210 h 2524712"/>
                <a:gd name="T8" fmla="*/ 16387 w 1982833"/>
                <a:gd name="T9" fmla="*/ 827736 h 2524712"/>
                <a:gd name="T10" fmla="*/ 18307 w 1982833"/>
                <a:gd name="T11" fmla="*/ 832586 h 2524712"/>
                <a:gd name="T12" fmla="*/ 17495 w 1982833"/>
                <a:gd name="T13" fmla="*/ 832834 h 2524712"/>
                <a:gd name="T14" fmla="*/ 203333 w 1982833"/>
                <a:gd name="T15" fmla="*/ 1443037 h 2524712"/>
                <a:gd name="T16" fmla="*/ 971612 w 1982833"/>
                <a:gd name="T17" fmla="*/ 1209121 h 2524712"/>
                <a:gd name="T18" fmla="*/ 895708 w 1982833"/>
                <a:gd name="T19" fmla="*/ 959889 h 2524712"/>
                <a:gd name="T20" fmla="*/ 896099 w 1982833"/>
                <a:gd name="T21" fmla="*/ 959769 h 2524712"/>
                <a:gd name="T22" fmla="*/ 895174 w 1982833"/>
                <a:gd name="T23" fmla="*/ 957433 h 2524712"/>
                <a:gd name="T24" fmla="*/ 915189 w 1982833"/>
                <a:gd name="T25" fmla="*/ 805468 h 2524712"/>
                <a:gd name="T26" fmla="*/ 929672 w 1982833"/>
                <a:gd name="T27" fmla="*/ 786689 h 2524712"/>
                <a:gd name="T28" fmla="*/ 928647 w 1982833"/>
                <a:gd name="T29" fmla="*/ 785720 h 2524712"/>
                <a:gd name="T30" fmla="*/ 1133475 w 1982833"/>
                <a:gd name="T31" fmla="*/ 569099 h 2524712"/>
                <a:gd name="T32" fmla="*/ 946442 w 1982833"/>
                <a:gd name="T33" fmla="*/ 392298 h 2524712"/>
                <a:gd name="T34" fmla="*/ 731908 w 1982833"/>
                <a:gd name="T35" fmla="*/ 189500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82833"/>
                <a:gd name="T55" fmla="*/ 0 h 2524712"/>
                <a:gd name="T56" fmla="*/ 1982833 w 1982833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82833" h="2524712">
                  <a:moveTo>
                    <a:pt x="929670" y="0"/>
                  </a:moveTo>
                  <a:lnTo>
                    <a:pt x="150246" y="824418"/>
                  </a:lnTo>
                  <a:lnTo>
                    <a:pt x="153968" y="827937"/>
                  </a:lnTo>
                  <a:lnTo>
                    <a:pt x="101365" y="896153"/>
                  </a:lnTo>
                  <a:cubicBezTo>
                    <a:pt x="-2477" y="1063448"/>
                    <a:pt x="-26207" y="1265374"/>
                    <a:pt x="28667" y="1448193"/>
                  </a:cubicBezTo>
                  <a:lnTo>
                    <a:pt x="32026" y="1456678"/>
                  </a:lnTo>
                  <a:lnTo>
                    <a:pt x="30604" y="1457111"/>
                  </a:lnTo>
                  <a:lnTo>
                    <a:pt x="355698" y="2524712"/>
                  </a:lnTo>
                  <a:lnTo>
                    <a:pt x="1699679" y="2115457"/>
                  </a:lnTo>
                  <a:lnTo>
                    <a:pt x="1566897" y="1679404"/>
                  </a:lnTo>
                  <a:lnTo>
                    <a:pt x="1567582" y="1679195"/>
                  </a:lnTo>
                  <a:lnTo>
                    <a:pt x="1565964" y="1675108"/>
                  </a:lnTo>
                  <a:cubicBezTo>
                    <a:pt x="1539535" y="1587058"/>
                    <a:pt x="1550964" y="1489806"/>
                    <a:pt x="1600977" y="1409232"/>
                  </a:cubicBezTo>
                  <a:lnTo>
                    <a:pt x="1626313" y="1376377"/>
                  </a:lnTo>
                  <a:lnTo>
                    <a:pt x="1624520" y="1374682"/>
                  </a:lnTo>
                  <a:lnTo>
                    <a:pt x="1982833" y="995685"/>
                  </a:lnTo>
                  <a:lnTo>
                    <a:pt x="1655649" y="686358"/>
                  </a:lnTo>
                  <a:lnTo>
                    <a:pt x="1280355" y="331546"/>
                  </a:lnTo>
                  <a:lnTo>
                    <a:pt x="929670" y="0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1" name="任意多边形 18"/>
            <p:cNvSpPr>
              <a:spLocks noChangeArrowheads="1"/>
            </p:cNvSpPr>
            <p:nvPr/>
          </p:nvSpPr>
          <p:spPr bwMode="auto">
            <a:xfrm rot="-811666" flipH="1" flipV="1">
              <a:off x="6707188" y="3327400"/>
              <a:ext cx="1128712" cy="1443038"/>
            </a:xfrm>
            <a:custGeom>
              <a:avLst/>
              <a:gdLst>
                <a:gd name="T0" fmla="*/ 203331 w 1974521"/>
                <a:gd name="T1" fmla="*/ 1443038 h 2524712"/>
                <a:gd name="T2" fmla="*/ 17494 w 1974521"/>
                <a:gd name="T3" fmla="*/ 832834 h 2524712"/>
                <a:gd name="T4" fmla="*/ 18307 w 1974521"/>
                <a:gd name="T5" fmla="*/ 832587 h 2524712"/>
                <a:gd name="T6" fmla="*/ 16387 w 1974521"/>
                <a:gd name="T7" fmla="*/ 827737 h 2524712"/>
                <a:gd name="T8" fmla="*/ 57944 w 1974521"/>
                <a:gd name="T9" fmla="*/ 512210 h 2524712"/>
                <a:gd name="T10" fmla="*/ 88014 w 1974521"/>
                <a:gd name="T11" fmla="*/ 473220 h 2524712"/>
                <a:gd name="T12" fmla="*/ 85886 w 1974521"/>
                <a:gd name="T13" fmla="*/ 471209 h 2524712"/>
                <a:gd name="T14" fmla="*/ 531435 w 1974521"/>
                <a:gd name="T15" fmla="*/ 0 h 2524712"/>
                <a:gd name="T16" fmla="*/ 731900 w 1974521"/>
                <a:gd name="T17" fmla="*/ 189500 h 2524712"/>
                <a:gd name="T18" fmla="*/ 946433 w 1974521"/>
                <a:gd name="T19" fmla="*/ 392298 h 2524712"/>
                <a:gd name="T20" fmla="*/ 1128712 w 1974521"/>
                <a:gd name="T21" fmla="*/ 564608 h 2524712"/>
                <a:gd name="T22" fmla="*/ 931863 w 1974521"/>
                <a:gd name="T23" fmla="*/ 772794 h 2524712"/>
                <a:gd name="T24" fmla="*/ 932888 w 1974521"/>
                <a:gd name="T25" fmla="*/ 773762 h 2524712"/>
                <a:gd name="T26" fmla="*/ 918405 w 1974521"/>
                <a:gd name="T27" fmla="*/ 792541 h 2524712"/>
                <a:gd name="T28" fmla="*/ 898390 w 1974521"/>
                <a:gd name="T29" fmla="*/ 944507 h 2524712"/>
                <a:gd name="T30" fmla="*/ 899315 w 1974521"/>
                <a:gd name="T31" fmla="*/ 946843 h 2524712"/>
                <a:gd name="T32" fmla="*/ 898923 w 1974521"/>
                <a:gd name="T33" fmla="*/ 946962 h 2524712"/>
                <a:gd name="T34" fmla="*/ 978156 w 1974521"/>
                <a:gd name="T35" fmla="*/ 1207126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74521"/>
                <a:gd name="T55" fmla="*/ 0 h 2524712"/>
                <a:gd name="T56" fmla="*/ 1974521 w 1974521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74521" h="2524712">
                  <a:moveTo>
                    <a:pt x="355698" y="2524712"/>
                  </a:moveTo>
                  <a:lnTo>
                    <a:pt x="30604" y="1457111"/>
                  </a:lnTo>
                  <a:lnTo>
                    <a:pt x="32026" y="1456678"/>
                  </a:lnTo>
                  <a:lnTo>
                    <a:pt x="28667" y="1448193"/>
                  </a:lnTo>
                  <a:cubicBezTo>
                    <a:pt x="-26207" y="1265374"/>
                    <a:pt x="-2477" y="1063448"/>
                    <a:pt x="101365" y="896153"/>
                  </a:cubicBezTo>
                  <a:lnTo>
                    <a:pt x="153968" y="827937"/>
                  </a:lnTo>
                  <a:lnTo>
                    <a:pt x="150246" y="824418"/>
                  </a:lnTo>
                  <a:lnTo>
                    <a:pt x="929670" y="0"/>
                  </a:lnTo>
                  <a:lnTo>
                    <a:pt x="1280355" y="331546"/>
                  </a:lnTo>
                  <a:lnTo>
                    <a:pt x="1655649" y="686358"/>
                  </a:lnTo>
                  <a:lnTo>
                    <a:pt x="1974521" y="987827"/>
                  </a:lnTo>
                  <a:lnTo>
                    <a:pt x="1630161" y="1352065"/>
                  </a:lnTo>
                  <a:lnTo>
                    <a:pt x="1631954" y="1353760"/>
                  </a:lnTo>
                  <a:lnTo>
                    <a:pt x="1606619" y="1386615"/>
                  </a:lnTo>
                  <a:cubicBezTo>
                    <a:pt x="1556606" y="1467188"/>
                    <a:pt x="1545177" y="1564441"/>
                    <a:pt x="1571605" y="1652492"/>
                  </a:cubicBezTo>
                  <a:lnTo>
                    <a:pt x="1573223" y="1656578"/>
                  </a:lnTo>
                  <a:lnTo>
                    <a:pt x="1572538" y="1656786"/>
                  </a:lnTo>
                  <a:lnTo>
                    <a:pt x="1711144" y="2111965"/>
                  </a:lnTo>
                  <a:lnTo>
                    <a:pt x="355698" y="2524712"/>
                  </a:ln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2" name="任意多边形 19"/>
            <p:cNvSpPr>
              <a:spLocks noChangeArrowheads="1"/>
            </p:cNvSpPr>
            <p:nvPr/>
          </p:nvSpPr>
          <p:spPr bwMode="auto">
            <a:xfrm rot="811666" flipV="1">
              <a:off x="4406900" y="3328988"/>
              <a:ext cx="1144588" cy="1443037"/>
            </a:xfrm>
            <a:custGeom>
              <a:avLst/>
              <a:gdLst>
                <a:gd name="T0" fmla="*/ 203178 w 2003794"/>
                <a:gd name="T1" fmla="*/ 1443037 h 2524712"/>
                <a:gd name="T2" fmla="*/ 999303 w 2003794"/>
                <a:gd name="T3" fmla="*/ 1200459 h 2524712"/>
                <a:gd name="T4" fmla="*/ 924048 w 2003794"/>
                <a:gd name="T5" fmla="*/ 953173 h 2524712"/>
                <a:gd name="T6" fmla="*/ 924440 w 2003794"/>
                <a:gd name="T7" fmla="*/ 953053 h 2524712"/>
                <a:gd name="T8" fmla="*/ 923515 w 2003794"/>
                <a:gd name="T9" fmla="*/ 950718 h 2524712"/>
                <a:gd name="T10" fmla="*/ 943515 w 2003794"/>
                <a:gd name="T11" fmla="*/ 798752 h 2524712"/>
                <a:gd name="T12" fmla="*/ 957987 w 2003794"/>
                <a:gd name="T13" fmla="*/ 779974 h 2524712"/>
                <a:gd name="T14" fmla="*/ 956963 w 2003794"/>
                <a:gd name="T15" fmla="*/ 779004 h 2524712"/>
                <a:gd name="T16" fmla="*/ 1144588 w 2003794"/>
                <a:gd name="T17" fmla="*/ 580425 h 2524712"/>
                <a:gd name="T18" fmla="*/ 945724 w 2003794"/>
                <a:gd name="T19" fmla="*/ 392298 h 2524712"/>
                <a:gd name="T20" fmla="*/ 731352 w 2003794"/>
                <a:gd name="T21" fmla="*/ 189500 h 2524712"/>
                <a:gd name="T22" fmla="*/ 531037 w 2003794"/>
                <a:gd name="T23" fmla="*/ 0 h 2524712"/>
                <a:gd name="T24" fmla="*/ 85822 w 2003794"/>
                <a:gd name="T25" fmla="*/ 471208 h 2524712"/>
                <a:gd name="T26" fmla="*/ 87948 w 2003794"/>
                <a:gd name="T27" fmla="*/ 473220 h 2524712"/>
                <a:gd name="T28" fmla="*/ 57901 w 2003794"/>
                <a:gd name="T29" fmla="*/ 512210 h 2524712"/>
                <a:gd name="T30" fmla="*/ 16375 w 2003794"/>
                <a:gd name="T31" fmla="*/ 827736 h 2524712"/>
                <a:gd name="T32" fmla="*/ 18294 w 2003794"/>
                <a:gd name="T33" fmla="*/ 832586 h 2524712"/>
                <a:gd name="T34" fmla="*/ 17481 w 2003794"/>
                <a:gd name="T35" fmla="*/ 832834 h 25247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03794"/>
                <a:gd name="T55" fmla="*/ 0 h 2524712"/>
                <a:gd name="T56" fmla="*/ 2003794 w 2003794"/>
                <a:gd name="T57" fmla="*/ 2524712 h 25247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03794" h="2524712">
                  <a:moveTo>
                    <a:pt x="355698" y="2524712"/>
                  </a:moveTo>
                  <a:lnTo>
                    <a:pt x="1749448" y="2100302"/>
                  </a:lnTo>
                  <a:lnTo>
                    <a:pt x="1617702" y="1667654"/>
                  </a:lnTo>
                  <a:lnTo>
                    <a:pt x="1618387" y="1667445"/>
                  </a:lnTo>
                  <a:lnTo>
                    <a:pt x="1616769" y="1663359"/>
                  </a:lnTo>
                  <a:cubicBezTo>
                    <a:pt x="1590341" y="1575308"/>
                    <a:pt x="1601770" y="1478056"/>
                    <a:pt x="1651782" y="1397482"/>
                  </a:cubicBezTo>
                  <a:lnTo>
                    <a:pt x="1677117" y="1364628"/>
                  </a:lnTo>
                  <a:lnTo>
                    <a:pt x="1675325" y="1362932"/>
                  </a:lnTo>
                  <a:lnTo>
                    <a:pt x="2003794" y="1015502"/>
                  </a:lnTo>
                  <a:lnTo>
                    <a:pt x="1655649" y="686358"/>
                  </a:lnTo>
                  <a:lnTo>
                    <a:pt x="1280355" y="331546"/>
                  </a:lnTo>
                  <a:lnTo>
                    <a:pt x="929670" y="0"/>
                  </a:lnTo>
                  <a:lnTo>
                    <a:pt x="150246" y="824418"/>
                  </a:lnTo>
                  <a:lnTo>
                    <a:pt x="153968" y="827937"/>
                  </a:lnTo>
                  <a:lnTo>
                    <a:pt x="101365" y="896153"/>
                  </a:lnTo>
                  <a:cubicBezTo>
                    <a:pt x="-2477" y="1063448"/>
                    <a:pt x="-26207" y="1265374"/>
                    <a:pt x="28667" y="1448193"/>
                  </a:cubicBezTo>
                  <a:lnTo>
                    <a:pt x="32026" y="1456678"/>
                  </a:lnTo>
                  <a:lnTo>
                    <a:pt x="30604" y="1457111"/>
                  </a:lnTo>
                  <a:lnTo>
                    <a:pt x="355698" y="2524712"/>
                  </a:ln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3" name="任意多边形 20"/>
            <p:cNvSpPr>
              <a:spLocks noChangeArrowheads="1"/>
            </p:cNvSpPr>
            <p:nvPr/>
          </p:nvSpPr>
          <p:spPr bwMode="auto">
            <a:xfrm rot="18755030" flipV="1">
              <a:off x="5018882" y="4296568"/>
              <a:ext cx="1130300" cy="1439863"/>
            </a:xfrm>
            <a:custGeom>
              <a:avLst/>
              <a:gdLst>
                <a:gd name="T0" fmla="*/ 1007332 w 1424028"/>
                <a:gd name="T1" fmla="*/ 1195122 h 1814500"/>
                <a:gd name="T2" fmla="*/ 923615 w 1424028"/>
                <a:gd name="T3" fmla="*/ 920264 h 1814500"/>
                <a:gd name="T4" fmla="*/ 924006 w 1424028"/>
                <a:gd name="T5" fmla="*/ 920146 h 1814500"/>
                <a:gd name="T6" fmla="*/ 923081 w 1424028"/>
                <a:gd name="T7" fmla="*/ 917809 h 1814500"/>
                <a:gd name="T8" fmla="*/ 943103 w 1424028"/>
                <a:gd name="T9" fmla="*/ 765808 h 1814500"/>
                <a:gd name="T10" fmla="*/ 957591 w 1424028"/>
                <a:gd name="T11" fmla="*/ 747024 h 1814500"/>
                <a:gd name="T12" fmla="*/ 956566 w 1424028"/>
                <a:gd name="T13" fmla="*/ 746055 h 1814500"/>
                <a:gd name="T14" fmla="*/ 1130300 w 1424028"/>
                <a:gd name="T15" fmla="*/ 562339 h 1814500"/>
                <a:gd name="T16" fmla="*/ 946776 w 1424028"/>
                <a:gd name="T17" fmla="*/ 388876 h 1814500"/>
                <a:gd name="T18" fmla="*/ 780439 w 1424028"/>
                <a:gd name="T19" fmla="*/ 231657 h 1814500"/>
                <a:gd name="T20" fmla="*/ 528306 w 1424028"/>
                <a:gd name="T21" fmla="*/ 0 h 1814500"/>
                <a:gd name="T22" fmla="*/ 85918 w 1424028"/>
                <a:gd name="T23" fmla="*/ 467806 h 1814500"/>
                <a:gd name="T24" fmla="*/ 88046 w 1424028"/>
                <a:gd name="T25" fmla="*/ 469817 h 1814500"/>
                <a:gd name="T26" fmla="*/ 57965 w 1424028"/>
                <a:gd name="T27" fmla="*/ 508816 h 1814500"/>
                <a:gd name="T28" fmla="*/ 16393 w 1424028"/>
                <a:gd name="T29" fmla="*/ 824417 h 1814500"/>
                <a:gd name="T30" fmla="*/ 18314 w 1424028"/>
                <a:gd name="T31" fmla="*/ 829268 h 1814500"/>
                <a:gd name="T32" fmla="*/ 17501 w 1424028"/>
                <a:gd name="T33" fmla="*/ 829516 h 1814500"/>
                <a:gd name="T34" fmla="*/ 203405 w 1424028"/>
                <a:gd name="T35" fmla="*/ 1439863 h 18145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4028"/>
                <a:gd name="T55" fmla="*/ 0 h 1814500"/>
                <a:gd name="T56" fmla="*/ 1424028 w 1424028"/>
                <a:gd name="T57" fmla="*/ 1814500 h 18145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4028" h="1814500">
                  <a:moveTo>
                    <a:pt x="1269105" y="1506080"/>
                  </a:moveTo>
                  <a:lnTo>
                    <a:pt x="1163632" y="1159707"/>
                  </a:lnTo>
                  <a:lnTo>
                    <a:pt x="1164125" y="1159558"/>
                  </a:lnTo>
                  <a:lnTo>
                    <a:pt x="1162960" y="1156613"/>
                  </a:lnTo>
                  <a:cubicBezTo>
                    <a:pt x="1143919" y="1093177"/>
                    <a:pt x="1152153" y="1023111"/>
                    <a:pt x="1188185" y="965063"/>
                  </a:cubicBezTo>
                  <a:lnTo>
                    <a:pt x="1206437" y="941392"/>
                  </a:lnTo>
                  <a:lnTo>
                    <a:pt x="1205146" y="940171"/>
                  </a:lnTo>
                  <a:lnTo>
                    <a:pt x="1424028" y="708654"/>
                  </a:lnTo>
                  <a:lnTo>
                    <a:pt x="1192812" y="490058"/>
                  </a:lnTo>
                  <a:lnTo>
                    <a:pt x="983249" y="291932"/>
                  </a:lnTo>
                  <a:lnTo>
                    <a:pt x="665595" y="0"/>
                  </a:lnTo>
                  <a:lnTo>
                    <a:pt x="108245" y="589524"/>
                  </a:lnTo>
                  <a:lnTo>
                    <a:pt x="110926" y="592059"/>
                  </a:lnTo>
                  <a:lnTo>
                    <a:pt x="73028" y="641205"/>
                  </a:lnTo>
                  <a:cubicBezTo>
                    <a:pt x="-1785" y="761733"/>
                    <a:pt x="-18881" y="907210"/>
                    <a:pt x="20653" y="1038922"/>
                  </a:cubicBezTo>
                  <a:lnTo>
                    <a:pt x="23073" y="1045035"/>
                  </a:lnTo>
                  <a:lnTo>
                    <a:pt x="22049" y="1045347"/>
                  </a:lnTo>
                  <a:lnTo>
                    <a:pt x="256263" y="1814500"/>
                  </a:lnTo>
                  <a:lnTo>
                    <a:pt x="1269105" y="1506080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74" name="任意多边形 21"/>
            <p:cNvSpPr>
              <a:spLocks noChangeArrowheads="1"/>
            </p:cNvSpPr>
            <p:nvPr/>
          </p:nvSpPr>
          <p:spPr bwMode="auto">
            <a:xfrm rot="2844970" flipH="1" flipV="1">
              <a:off x="6092032" y="4294981"/>
              <a:ext cx="1130300" cy="1443037"/>
            </a:xfrm>
            <a:custGeom>
              <a:avLst/>
              <a:gdLst>
                <a:gd name="T0" fmla="*/ 984607 w 1424033"/>
                <a:gd name="T1" fmla="*/ 1205269 h 1818928"/>
                <a:gd name="T2" fmla="*/ 203404 w 1424033"/>
                <a:gd name="T3" fmla="*/ 1443037 h 1818928"/>
                <a:gd name="T4" fmla="*/ 17501 w 1424033"/>
                <a:gd name="T5" fmla="*/ 832833 h 1818928"/>
                <a:gd name="T6" fmla="*/ 18314 w 1424033"/>
                <a:gd name="T7" fmla="*/ 832587 h 1818928"/>
                <a:gd name="T8" fmla="*/ 16393 w 1424033"/>
                <a:gd name="T9" fmla="*/ 827736 h 1818928"/>
                <a:gd name="T10" fmla="*/ 57965 w 1424033"/>
                <a:gd name="T11" fmla="*/ 512210 h 1818928"/>
                <a:gd name="T12" fmla="*/ 88045 w 1424033"/>
                <a:gd name="T13" fmla="*/ 473220 h 1818928"/>
                <a:gd name="T14" fmla="*/ 85917 w 1424033"/>
                <a:gd name="T15" fmla="*/ 471209 h 1818928"/>
                <a:gd name="T16" fmla="*/ 531626 w 1424033"/>
                <a:gd name="T17" fmla="*/ 0 h 1818928"/>
                <a:gd name="T18" fmla="*/ 732163 w 1424033"/>
                <a:gd name="T19" fmla="*/ 189500 h 1818928"/>
                <a:gd name="T20" fmla="*/ 946773 w 1424033"/>
                <a:gd name="T21" fmla="*/ 392298 h 1818928"/>
                <a:gd name="T22" fmla="*/ 1130300 w 1424033"/>
                <a:gd name="T23" fmla="*/ 565725 h 1818928"/>
                <a:gd name="T24" fmla="*/ 937784 w 1424033"/>
                <a:gd name="T25" fmla="*/ 769255 h 1818928"/>
                <a:gd name="T26" fmla="*/ 938809 w 1424033"/>
                <a:gd name="T27" fmla="*/ 770224 h 1818928"/>
                <a:gd name="T28" fmla="*/ 924322 w 1424033"/>
                <a:gd name="T29" fmla="*/ 789003 h 1818928"/>
                <a:gd name="T30" fmla="*/ 904299 w 1424033"/>
                <a:gd name="T31" fmla="*/ 940969 h 1818928"/>
                <a:gd name="T32" fmla="*/ 905224 w 1424033"/>
                <a:gd name="T33" fmla="*/ 943304 h 1818928"/>
                <a:gd name="T34" fmla="*/ 904833 w 1424033"/>
                <a:gd name="T35" fmla="*/ 943423 h 18189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4033"/>
                <a:gd name="T55" fmla="*/ 0 h 1818928"/>
                <a:gd name="T56" fmla="*/ 1424033 w 1424033"/>
                <a:gd name="T57" fmla="*/ 1818928 h 18189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4033" h="1818928">
                  <a:moveTo>
                    <a:pt x="1240478" y="1519225"/>
                  </a:moveTo>
                  <a:lnTo>
                    <a:pt x="256263" y="1818928"/>
                  </a:lnTo>
                  <a:lnTo>
                    <a:pt x="22049" y="1049775"/>
                  </a:lnTo>
                  <a:lnTo>
                    <a:pt x="23073" y="1049464"/>
                  </a:lnTo>
                  <a:lnTo>
                    <a:pt x="20653" y="1043350"/>
                  </a:lnTo>
                  <a:cubicBezTo>
                    <a:pt x="-18881" y="911639"/>
                    <a:pt x="-1785" y="766161"/>
                    <a:pt x="73029" y="645633"/>
                  </a:cubicBezTo>
                  <a:lnTo>
                    <a:pt x="110926" y="596487"/>
                  </a:lnTo>
                  <a:lnTo>
                    <a:pt x="108245" y="593952"/>
                  </a:lnTo>
                  <a:lnTo>
                    <a:pt x="669780" y="0"/>
                  </a:lnTo>
                  <a:lnTo>
                    <a:pt x="922431" y="238862"/>
                  </a:lnTo>
                  <a:lnTo>
                    <a:pt x="1192812" y="494486"/>
                  </a:lnTo>
                  <a:lnTo>
                    <a:pt x="1424033" y="713088"/>
                  </a:lnTo>
                  <a:lnTo>
                    <a:pt x="1181487" y="969635"/>
                  </a:lnTo>
                  <a:lnTo>
                    <a:pt x="1182779" y="970857"/>
                  </a:lnTo>
                  <a:lnTo>
                    <a:pt x="1164527" y="994527"/>
                  </a:lnTo>
                  <a:cubicBezTo>
                    <a:pt x="1128494" y="1052576"/>
                    <a:pt x="1120260" y="1122642"/>
                    <a:pt x="1139301" y="1186078"/>
                  </a:cubicBezTo>
                  <a:lnTo>
                    <a:pt x="1140466" y="1189021"/>
                  </a:lnTo>
                  <a:lnTo>
                    <a:pt x="1139973" y="1189172"/>
                  </a:lnTo>
                  <a:lnTo>
                    <a:pt x="1240478" y="1519225"/>
                  </a:lnTo>
                  <a:close/>
                </a:path>
              </a:pathLst>
            </a:custGeom>
            <a:solidFill>
              <a:srgbClr val="FEFEFE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321" name="组合 69"/>
            <p:cNvGrpSpPr>
              <a:grpSpLocks/>
            </p:cNvGrpSpPr>
            <p:nvPr/>
          </p:nvGrpSpPr>
          <p:grpSpPr bwMode="auto">
            <a:xfrm>
              <a:off x="5330825" y="2720975"/>
              <a:ext cx="395288" cy="381000"/>
              <a:chOff x="0" y="0"/>
              <a:chExt cx="645684" cy="620945"/>
            </a:xfrm>
            <a:solidFill>
              <a:schemeClr val="bg1"/>
            </a:solidFill>
          </p:grpSpPr>
          <p:sp>
            <p:nvSpPr>
              <p:cNvPr id="12322" name="Oval 131"/>
              <p:cNvSpPr>
                <a:spLocks noChangeArrowheads="1"/>
              </p:cNvSpPr>
              <p:nvPr/>
            </p:nvSpPr>
            <p:spPr bwMode="auto">
              <a:xfrm>
                <a:off x="177563" y="0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23" name="Freeform 134"/>
              <p:cNvSpPr>
                <a:spLocks noChangeArrowheads="1"/>
              </p:cNvSpPr>
              <p:nvPr/>
            </p:nvSpPr>
            <p:spPr bwMode="auto">
              <a:xfrm>
                <a:off x="0" y="340170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24" name="组合 72"/>
            <p:cNvGrpSpPr>
              <a:grpSpLocks/>
            </p:cNvGrpSpPr>
            <p:nvPr/>
          </p:nvGrpSpPr>
          <p:grpSpPr bwMode="auto">
            <a:xfrm>
              <a:off x="4657725" y="3832225"/>
              <a:ext cx="533400" cy="404813"/>
              <a:chOff x="0" y="0"/>
              <a:chExt cx="509646" cy="387231"/>
            </a:xfrm>
            <a:solidFill>
              <a:schemeClr val="bg1"/>
            </a:solidFill>
          </p:grpSpPr>
          <p:sp>
            <p:nvSpPr>
              <p:cNvPr id="12325" name="Freeform 20"/>
              <p:cNvSpPr>
                <a:spLocks noEditPoints="1" noChangeArrowheads="1"/>
              </p:cNvSpPr>
              <p:nvPr/>
            </p:nvSpPr>
            <p:spPr bwMode="auto">
              <a:xfrm>
                <a:off x="0" y="51839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9"/>
                  <a:gd name="T145" fmla="*/ 0 h 227"/>
                  <a:gd name="T146" fmla="*/ 229 w 229"/>
                  <a:gd name="T147" fmla="*/ 227 h 2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26" name="Freeform 21"/>
              <p:cNvSpPr>
                <a:spLocks noEditPoints="1" noChangeArrowheads="1"/>
              </p:cNvSpPr>
              <p:nvPr/>
            </p:nvSpPr>
            <p:spPr bwMode="auto">
              <a:xfrm>
                <a:off x="309785" y="0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35"/>
                  <a:gd name="T145" fmla="*/ 0 h 135"/>
                  <a:gd name="T146" fmla="*/ 135 w 135"/>
                  <a:gd name="T147" fmla="*/ 135 h 13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27" name="组合 75"/>
            <p:cNvGrpSpPr>
              <a:grpSpLocks/>
            </p:cNvGrpSpPr>
            <p:nvPr/>
          </p:nvGrpSpPr>
          <p:grpSpPr bwMode="auto">
            <a:xfrm>
              <a:off x="5365750" y="4833938"/>
              <a:ext cx="301625" cy="387350"/>
              <a:chOff x="0" y="0"/>
              <a:chExt cx="563562" cy="720725"/>
            </a:xfrm>
            <a:solidFill>
              <a:schemeClr val="bg1"/>
            </a:solidFill>
          </p:grpSpPr>
          <p:sp>
            <p:nvSpPr>
              <p:cNvPr id="12328" name="Freeform 32"/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29" name="Freeform 33"/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0" name="Freeform 34"/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31" name="组合 79"/>
            <p:cNvGrpSpPr>
              <a:grpSpLocks/>
            </p:cNvGrpSpPr>
            <p:nvPr/>
          </p:nvGrpSpPr>
          <p:grpSpPr bwMode="auto">
            <a:xfrm>
              <a:off x="6588125" y="2790825"/>
              <a:ext cx="346075" cy="342900"/>
              <a:chOff x="0" y="0"/>
              <a:chExt cx="453105" cy="448433"/>
            </a:xfrm>
            <a:solidFill>
              <a:schemeClr val="bg1"/>
            </a:solidFill>
          </p:grpSpPr>
          <p:sp>
            <p:nvSpPr>
              <p:cNvPr id="12332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3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34" name="组合 82"/>
            <p:cNvGrpSpPr>
              <a:grpSpLocks/>
            </p:cNvGrpSpPr>
            <p:nvPr/>
          </p:nvGrpSpPr>
          <p:grpSpPr bwMode="auto">
            <a:xfrm>
              <a:off x="7189788" y="3895725"/>
              <a:ext cx="357187" cy="341313"/>
              <a:chOff x="0" y="0"/>
              <a:chExt cx="2438400" cy="2332038"/>
            </a:xfrm>
            <a:solidFill>
              <a:schemeClr val="bg1"/>
            </a:solidFill>
          </p:grpSpPr>
          <p:sp>
            <p:nvSpPr>
              <p:cNvPr id="12335" name="Freeform 25"/>
              <p:cNvSpPr>
                <a:spLocks noChangeArrowheads="1"/>
              </p:cNvSpPr>
              <p:nvPr/>
            </p:nvSpPr>
            <p:spPr bwMode="auto">
              <a:xfrm>
                <a:off x="893763" y="1676400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413"/>
                  <a:gd name="T14" fmla="*/ 413 w 413"/>
                  <a:gd name="T15" fmla="*/ 413 h 4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6" name="任意多边形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38400" cy="1774825"/>
              </a:xfrm>
              <a:custGeom>
                <a:avLst/>
                <a:gdLst>
                  <a:gd name="T0" fmla="*/ 290196 w 2438400"/>
                  <a:gd name="T1" fmla="*/ 0 h 1774825"/>
                  <a:gd name="T2" fmla="*/ 2151973 w 2438400"/>
                  <a:gd name="T3" fmla="*/ 0 h 1774825"/>
                  <a:gd name="T4" fmla="*/ 2438400 w 2438400"/>
                  <a:gd name="T5" fmla="*/ 286384 h 1774825"/>
                  <a:gd name="T6" fmla="*/ 2438400 w 2438400"/>
                  <a:gd name="T7" fmla="*/ 1484673 h 1774825"/>
                  <a:gd name="T8" fmla="*/ 2151973 w 2438400"/>
                  <a:gd name="T9" fmla="*/ 1774825 h 1774825"/>
                  <a:gd name="T10" fmla="*/ 290196 w 2438400"/>
                  <a:gd name="T11" fmla="*/ 1774825 h 1774825"/>
                  <a:gd name="T12" fmla="*/ 0 w 2438400"/>
                  <a:gd name="T13" fmla="*/ 1484673 h 1774825"/>
                  <a:gd name="T14" fmla="*/ 0 w 2438400"/>
                  <a:gd name="T15" fmla="*/ 286384 h 1774825"/>
                  <a:gd name="T16" fmla="*/ 290196 w 2438400"/>
                  <a:gd name="T17" fmla="*/ 0 h 1774825"/>
                  <a:gd name="T18" fmla="*/ 471488 w 2438400"/>
                  <a:gd name="T19" fmla="*/ 425450 h 1774825"/>
                  <a:gd name="T20" fmla="*/ 471488 w 2438400"/>
                  <a:gd name="T21" fmla="*/ 598488 h 1774825"/>
                  <a:gd name="T22" fmla="*/ 1971676 w 2438400"/>
                  <a:gd name="T23" fmla="*/ 598488 h 1774825"/>
                  <a:gd name="T24" fmla="*/ 1971676 w 2438400"/>
                  <a:gd name="T25" fmla="*/ 425450 h 1774825"/>
                  <a:gd name="T26" fmla="*/ 471488 w 2438400"/>
                  <a:gd name="T27" fmla="*/ 425450 h 1774825"/>
                  <a:gd name="T28" fmla="*/ 471488 w 2438400"/>
                  <a:gd name="T29" fmla="*/ 801688 h 1774825"/>
                  <a:gd name="T30" fmla="*/ 471488 w 2438400"/>
                  <a:gd name="T31" fmla="*/ 971551 h 1774825"/>
                  <a:gd name="T32" fmla="*/ 1971676 w 2438400"/>
                  <a:gd name="T33" fmla="*/ 971551 h 1774825"/>
                  <a:gd name="T34" fmla="*/ 1971676 w 2438400"/>
                  <a:gd name="T35" fmla="*/ 801688 h 1774825"/>
                  <a:gd name="T36" fmla="*/ 471488 w 2438400"/>
                  <a:gd name="T37" fmla="*/ 801688 h 1774825"/>
                  <a:gd name="T38" fmla="*/ 471488 w 2438400"/>
                  <a:gd name="T39" fmla="*/ 1174750 h 1774825"/>
                  <a:gd name="T40" fmla="*/ 471488 w 2438400"/>
                  <a:gd name="T41" fmla="*/ 1347788 h 1774825"/>
                  <a:gd name="T42" fmla="*/ 1971676 w 2438400"/>
                  <a:gd name="T43" fmla="*/ 1347788 h 1774825"/>
                  <a:gd name="T44" fmla="*/ 1971676 w 2438400"/>
                  <a:gd name="T45" fmla="*/ 1174750 h 1774825"/>
                  <a:gd name="T46" fmla="*/ 471488 w 2438400"/>
                  <a:gd name="T47" fmla="*/ 1174750 h 17748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38400"/>
                  <a:gd name="T73" fmla="*/ 0 h 1774825"/>
                  <a:gd name="T74" fmla="*/ 2438400 w 2438400"/>
                  <a:gd name="T75" fmla="*/ 1774825 h 17748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37" name="组合 85"/>
            <p:cNvGrpSpPr>
              <a:grpSpLocks/>
            </p:cNvGrpSpPr>
            <p:nvPr/>
          </p:nvGrpSpPr>
          <p:grpSpPr bwMode="auto">
            <a:xfrm>
              <a:off x="6556375" y="4833938"/>
              <a:ext cx="387350" cy="438150"/>
              <a:chOff x="0" y="0"/>
              <a:chExt cx="406393" cy="459645"/>
            </a:xfrm>
            <a:solidFill>
              <a:schemeClr val="bg1"/>
            </a:solidFill>
          </p:grpSpPr>
          <p:sp>
            <p:nvSpPr>
              <p:cNvPr id="12338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9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40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对比与总结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Comparison and Conclusion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1863" y="1940299"/>
            <a:ext cx="3411537" cy="4291322"/>
            <a:chOff x="931863" y="1940299"/>
            <a:chExt cx="3411537" cy="4291322"/>
          </a:xfrm>
        </p:grpSpPr>
        <p:sp>
          <p:nvSpPr>
            <p:cNvPr id="11281" name="直接连接符 28"/>
            <p:cNvSpPr>
              <a:spLocks noChangeShapeType="1"/>
            </p:cNvSpPr>
            <p:nvPr/>
          </p:nvSpPr>
          <p:spPr bwMode="auto">
            <a:xfrm>
              <a:off x="1014413" y="2362200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2" name="椭圆 29"/>
            <p:cNvSpPr>
              <a:spLocks noChangeAspect="1" noChangeArrowheads="1"/>
            </p:cNvSpPr>
            <p:nvPr/>
          </p:nvSpPr>
          <p:spPr bwMode="auto">
            <a:xfrm>
              <a:off x="931863" y="2265363"/>
              <a:ext cx="179387" cy="17938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3" name="直接连接符 30"/>
            <p:cNvSpPr>
              <a:spLocks noChangeShapeType="1"/>
            </p:cNvSpPr>
            <p:nvPr/>
          </p:nvSpPr>
          <p:spPr bwMode="auto">
            <a:xfrm>
              <a:off x="1014413" y="3856038"/>
              <a:ext cx="1582737" cy="1587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4" name="椭圆 31"/>
            <p:cNvSpPr>
              <a:spLocks noChangeAspect="1" noChangeArrowheads="1"/>
            </p:cNvSpPr>
            <p:nvPr/>
          </p:nvSpPr>
          <p:spPr bwMode="auto">
            <a:xfrm>
              <a:off x="931863" y="3759200"/>
              <a:ext cx="179387" cy="1793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5" name="直接连接符 32"/>
            <p:cNvSpPr>
              <a:spLocks noChangeShapeType="1"/>
            </p:cNvSpPr>
            <p:nvPr/>
          </p:nvSpPr>
          <p:spPr bwMode="auto">
            <a:xfrm>
              <a:off x="1014413" y="5348288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6" name="椭圆 33"/>
            <p:cNvSpPr>
              <a:spLocks noChangeAspect="1" noChangeArrowheads="1"/>
            </p:cNvSpPr>
            <p:nvPr/>
          </p:nvSpPr>
          <p:spPr bwMode="auto">
            <a:xfrm>
              <a:off x="931863" y="5251450"/>
              <a:ext cx="179387" cy="1793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95163" y="5387479"/>
              <a:ext cx="3248237" cy="8441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课业压力较大，组员难以投入大量时间去学习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，在实际编程中也遇到了较多的困难，工程一度停滞。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095163" y="194029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已经能运行的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95163" y="345421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C</a:t>
              </a:r>
              <a:r>
                <a:rPr lang="zh-CN" altLang="en-US" b="1" dirty="0">
                  <a:solidFill>
                    <a:prstClr val="white"/>
                  </a:solidFill>
                  <a:cs typeface="+mn-ea"/>
                  <a:sym typeface="+mn-lt"/>
                </a:rPr>
                <a:t>语言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95163" y="4914667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时间问题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095163" y="3901631"/>
              <a:ext cx="3248237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white"/>
                  </a:solidFill>
                  <a:cs typeface="+mn-ea"/>
                  <a:sym typeface="+mn-lt"/>
                </a:rPr>
                <a:t>相对简单易懂的高级语言，由于有程序设计课的基础，使用相对熟练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95163" y="2402448"/>
              <a:ext cx="3248237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实现了任务管理必备的函数，采用了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混合编程的策略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76904" y="1940299"/>
            <a:ext cx="3451496" cy="4032790"/>
            <a:chOff x="7876904" y="1940299"/>
            <a:chExt cx="3451496" cy="4032790"/>
          </a:xfrm>
        </p:grpSpPr>
        <p:sp>
          <p:nvSpPr>
            <p:cNvPr id="11287" name="直接连接符 34"/>
            <p:cNvSpPr>
              <a:spLocks noChangeShapeType="1"/>
            </p:cNvSpPr>
            <p:nvPr/>
          </p:nvSpPr>
          <p:spPr bwMode="auto">
            <a:xfrm flipH="1" flipV="1">
              <a:off x="9629775" y="2354263"/>
              <a:ext cx="1584325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8" name="椭圆 35"/>
            <p:cNvSpPr>
              <a:spLocks noChangeAspect="1" noChangeArrowheads="1"/>
            </p:cNvSpPr>
            <p:nvPr/>
          </p:nvSpPr>
          <p:spPr bwMode="auto">
            <a:xfrm flipH="1" flipV="1">
              <a:off x="11115675" y="2270125"/>
              <a:ext cx="179388" cy="1809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9" name="直接连接符 36"/>
            <p:cNvSpPr>
              <a:spLocks noChangeShapeType="1"/>
            </p:cNvSpPr>
            <p:nvPr/>
          </p:nvSpPr>
          <p:spPr bwMode="auto">
            <a:xfrm flipH="1" flipV="1">
              <a:off x="9663113" y="3783013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90" name="椭圆 37"/>
            <p:cNvSpPr>
              <a:spLocks noChangeAspect="1" noChangeArrowheads="1"/>
            </p:cNvSpPr>
            <p:nvPr/>
          </p:nvSpPr>
          <p:spPr bwMode="auto">
            <a:xfrm flipH="1" flipV="1">
              <a:off x="11149013" y="3698875"/>
              <a:ext cx="179387" cy="1809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91" name="直接连接符 38"/>
            <p:cNvSpPr>
              <a:spLocks noChangeShapeType="1"/>
            </p:cNvSpPr>
            <p:nvPr/>
          </p:nvSpPr>
          <p:spPr bwMode="auto">
            <a:xfrm flipH="1" flipV="1">
              <a:off x="9663113" y="5276850"/>
              <a:ext cx="1582737" cy="0"/>
            </a:xfrm>
            <a:prstGeom prst="line">
              <a:avLst/>
            </a:prstGeom>
            <a:noFill/>
            <a:ln w="3810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92" name="椭圆 39"/>
            <p:cNvSpPr>
              <a:spLocks noChangeAspect="1" noChangeArrowheads="1"/>
            </p:cNvSpPr>
            <p:nvPr/>
          </p:nvSpPr>
          <p:spPr bwMode="auto">
            <a:xfrm flipH="1" flipV="1">
              <a:off x="11149013" y="5194300"/>
              <a:ext cx="179387" cy="1793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76904" y="5387479"/>
              <a:ext cx="3248237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精通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需要投入大量的精力和时间，以突破学习曲线上的瓶颈期。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8883167" y="194029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完全重写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FreeRTOS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883167" y="345421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Rust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883167" y="4914667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学习曲线问题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7876904" y="3901631"/>
              <a:ext cx="3248237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新兴的一门语言，有其独特的优势，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但是对</a:t>
              </a:r>
              <a:r>
                <a:rPr lang="zh-CN" altLang="en-US" sz="1400" dirty="0">
                  <a:solidFill>
                    <a:prstClr val="white"/>
                  </a:solidFill>
                  <a:cs typeface="+mn-ea"/>
                  <a:sym typeface="+mn-lt"/>
                </a:rPr>
                <a:t>一些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数据结构的支持非常不友好。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7876904" y="2402448"/>
              <a:ext cx="3248237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对嵌入式系统，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编程语言实现完全的、深入的理解，完全用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来复现。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0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62038" y="2057400"/>
            <a:ext cx="10056812" cy="3490913"/>
            <a:chOff x="1062038" y="2057400"/>
            <a:chExt cx="10056812" cy="3490913"/>
          </a:xfrm>
        </p:grpSpPr>
        <p:sp>
          <p:nvSpPr>
            <p:cNvPr id="5126" name="任意多边形 15"/>
            <p:cNvSpPr>
              <a:spLocks noChangeArrowheads="1"/>
            </p:cNvSpPr>
            <p:nvPr/>
          </p:nvSpPr>
          <p:spPr bwMode="auto">
            <a:xfrm>
              <a:off x="1062038" y="2057400"/>
              <a:ext cx="4964112" cy="1677988"/>
            </a:xfrm>
            <a:custGeom>
              <a:avLst/>
              <a:gdLst>
                <a:gd name="T0" fmla="*/ 4964112 w 4963098"/>
                <a:gd name="T1" fmla="*/ 0 h 1676733"/>
                <a:gd name="T2" fmla="*/ 4964112 w 4963098"/>
                <a:gd name="T3" fmla="*/ 529965 h 1676733"/>
                <a:gd name="T4" fmla="*/ 4905853 w 4963098"/>
                <a:gd name="T5" fmla="*/ 532909 h 1676733"/>
                <a:gd name="T6" fmla="*/ 3823499 w 4963098"/>
                <a:gd name="T7" fmla="*/ 1615853 h 1676733"/>
                <a:gd name="T8" fmla="*/ 3820524 w 4963098"/>
                <a:gd name="T9" fmla="*/ 1674792 h 1676733"/>
                <a:gd name="T10" fmla="*/ 3462363 w 4963098"/>
                <a:gd name="T11" fmla="*/ 1674792 h 1676733"/>
                <a:gd name="T12" fmla="*/ 3462363 w 4963098"/>
                <a:gd name="T13" fmla="*/ 1677988 h 1676733"/>
                <a:gd name="T14" fmla="*/ 0 w 4963098"/>
                <a:gd name="T15" fmla="*/ 1677988 h 1676733"/>
                <a:gd name="T16" fmla="*/ 0 w 4963098"/>
                <a:gd name="T17" fmla="*/ 1211695 h 1676733"/>
                <a:gd name="T18" fmla="*/ 3318014 w 4963098"/>
                <a:gd name="T19" fmla="*/ 1211695 h 1676733"/>
                <a:gd name="T20" fmla="*/ 3397878 w 4963098"/>
                <a:gd name="T21" fmla="*/ 998050 h 1676733"/>
                <a:gd name="T22" fmla="*/ 4799461 w 4963098"/>
                <a:gd name="T23" fmla="*/ 8318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8"/>
                <a:gd name="T37" fmla="*/ 0 h 1676733"/>
                <a:gd name="T38" fmla="*/ 4963098 w 4963098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8" h="1676733">
                  <a:moveTo>
                    <a:pt x="4963098" y="0"/>
                  </a:moveTo>
                  <a:lnTo>
                    <a:pt x="4963098" y="529569"/>
                  </a:lnTo>
                  <a:lnTo>
                    <a:pt x="4904851" y="532510"/>
                  </a:lnTo>
                  <a:cubicBezTo>
                    <a:pt x="4334273" y="590456"/>
                    <a:pt x="3880663" y="1044066"/>
                    <a:pt x="3822718" y="1614644"/>
                  </a:cubicBezTo>
                  <a:lnTo>
                    <a:pt x="3819744" y="1673539"/>
                  </a:lnTo>
                  <a:lnTo>
                    <a:pt x="3461656" y="1673539"/>
                  </a:lnTo>
                  <a:lnTo>
                    <a:pt x="3461656" y="1676733"/>
                  </a:lnTo>
                  <a:lnTo>
                    <a:pt x="0" y="1676733"/>
                  </a:lnTo>
                  <a:lnTo>
                    <a:pt x="0" y="1210789"/>
                  </a:lnTo>
                  <a:lnTo>
                    <a:pt x="3317336" y="1210789"/>
                  </a:lnTo>
                  <a:lnTo>
                    <a:pt x="3397184" y="997304"/>
                  </a:lnTo>
                  <a:cubicBezTo>
                    <a:pt x="3653890" y="458266"/>
                    <a:pt x="4178296" y="71296"/>
                    <a:pt x="4798481" y="8312"/>
                  </a:cubicBezTo>
                  <a:lnTo>
                    <a:pt x="4963098" y="0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7" name="任意多边形 16"/>
            <p:cNvSpPr>
              <a:spLocks noChangeArrowheads="1"/>
            </p:cNvSpPr>
            <p:nvPr/>
          </p:nvSpPr>
          <p:spPr bwMode="auto">
            <a:xfrm rot="10800000" flipV="1">
              <a:off x="6172200" y="2060575"/>
              <a:ext cx="4946650" cy="1673225"/>
            </a:xfrm>
            <a:custGeom>
              <a:avLst/>
              <a:gdLst>
                <a:gd name="T0" fmla="*/ 4946650 w 4946769"/>
                <a:gd name="T1" fmla="*/ 0 h 1673539"/>
                <a:gd name="T2" fmla="*/ 4782037 w 4946769"/>
                <a:gd name="T3" fmla="*/ 8310 h 1673539"/>
                <a:gd name="T4" fmla="*/ 3380774 w 4946769"/>
                <a:gd name="T5" fmla="*/ 997117 h 1673539"/>
                <a:gd name="T6" fmla="*/ 3303317 w 4946769"/>
                <a:gd name="T7" fmla="*/ 1204175 h 1673539"/>
                <a:gd name="T8" fmla="*/ 0 w 4946769"/>
                <a:gd name="T9" fmla="*/ 1204175 h 1673539"/>
                <a:gd name="T10" fmla="*/ 0 w 4946769"/>
                <a:gd name="T11" fmla="*/ 1670032 h 1673539"/>
                <a:gd name="T12" fmla="*/ 3215426 w 4946769"/>
                <a:gd name="T13" fmla="*/ 1670032 h 1673539"/>
                <a:gd name="T14" fmla="*/ 3215275 w 4946769"/>
                <a:gd name="T15" fmla="*/ 1673225 h 1673539"/>
                <a:gd name="T16" fmla="*/ 3803324 w 4946769"/>
                <a:gd name="T17" fmla="*/ 1673225 h 1673539"/>
                <a:gd name="T18" fmla="*/ 3806297 w 4946769"/>
                <a:gd name="T19" fmla="*/ 1614341 h 1673539"/>
                <a:gd name="T20" fmla="*/ 4888404 w 4946769"/>
                <a:gd name="T21" fmla="*/ 532410 h 1673539"/>
                <a:gd name="T22" fmla="*/ 4946650 w 4946769"/>
                <a:gd name="T23" fmla="*/ 529470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3539"/>
                <a:gd name="T38" fmla="*/ 4946769 w 4946769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3539">
                  <a:moveTo>
                    <a:pt x="4946769" y="0"/>
                  </a:moveTo>
                  <a:lnTo>
                    <a:pt x="4782152" y="8312"/>
                  </a:lnTo>
                  <a:cubicBezTo>
                    <a:pt x="4161967" y="71296"/>
                    <a:pt x="3637561" y="458266"/>
                    <a:pt x="3380855" y="997304"/>
                  </a:cubicBezTo>
                  <a:lnTo>
                    <a:pt x="3303396" y="1204401"/>
                  </a:lnTo>
                  <a:lnTo>
                    <a:pt x="0" y="1204401"/>
                  </a:lnTo>
                  <a:lnTo>
                    <a:pt x="0" y="1670345"/>
                  </a:lnTo>
                  <a:lnTo>
                    <a:pt x="3215503" y="1670345"/>
                  </a:lnTo>
                  <a:lnTo>
                    <a:pt x="3215352" y="1673539"/>
                  </a:lnTo>
                  <a:lnTo>
                    <a:pt x="3803415" y="1673539"/>
                  </a:lnTo>
                  <a:lnTo>
                    <a:pt x="3806389" y="1614644"/>
                  </a:lnTo>
                  <a:cubicBezTo>
                    <a:pt x="3864334" y="1044066"/>
                    <a:pt x="4317944" y="590456"/>
                    <a:pt x="4888522" y="532510"/>
                  </a:cubicBezTo>
                  <a:lnTo>
                    <a:pt x="4946769" y="529569"/>
                  </a:lnTo>
                  <a:lnTo>
                    <a:pt x="4946769" y="0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8" name="任意多边形 17"/>
            <p:cNvSpPr>
              <a:spLocks noChangeArrowheads="1"/>
            </p:cNvSpPr>
            <p:nvPr/>
          </p:nvSpPr>
          <p:spPr bwMode="auto">
            <a:xfrm rot="10800000">
              <a:off x="6172200" y="3871913"/>
              <a:ext cx="4946650" cy="1676400"/>
            </a:xfrm>
            <a:custGeom>
              <a:avLst/>
              <a:gdLst>
                <a:gd name="T0" fmla="*/ 3461573 w 4946769"/>
                <a:gd name="T1" fmla="*/ 1676400 h 1676733"/>
                <a:gd name="T2" fmla="*/ 0 w 4946769"/>
                <a:gd name="T3" fmla="*/ 1676400 h 1676733"/>
                <a:gd name="T4" fmla="*/ 0 w 4946769"/>
                <a:gd name="T5" fmla="*/ 1210549 h 1676733"/>
                <a:gd name="T6" fmla="*/ 3300928 w 4946769"/>
                <a:gd name="T7" fmla="*/ 1210549 h 1676733"/>
                <a:gd name="T8" fmla="*/ 3380774 w 4946769"/>
                <a:gd name="T9" fmla="*/ 997106 h 1676733"/>
                <a:gd name="T10" fmla="*/ 4782037 w 4946769"/>
                <a:gd name="T11" fmla="*/ 8310 h 1676733"/>
                <a:gd name="T12" fmla="*/ 4946650 w 4946769"/>
                <a:gd name="T13" fmla="*/ 0 h 1676733"/>
                <a:gd name="T14" fmla="*/ 4946650 w 4946769"/>
                <a:gd name="T15" fmla="*/ 529464 h 1676733"/>
                <a:gd name="T16" fmla="*/ 4888404 w 4946769"/>
                <a:gd name="T17" fmla="*/ 532404 h 1676733"/>
                <a:gd name="T18" fmla="*/ 3806297 w 4946769"/>
                <a:gd name="T19" fmla="*/ 1614323 h 1676733"/>
                <a:gd name="T20" fmla="*/ 3803324 w 4946769"/>
                <a:gd name="T21" fmla="*/ 1673207 h 1676733"/>
                <a:gd name="T22" fmla="*/ 3461573 w 4946769"/>
                <a:gd name="T23" fmla="*/ 1673207 h 16767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6769"/>
                <a:gd name="T37" fmla="*/ 0 h 1676733"/>
                <a:gd name="T38" fmla="*/ 4946769 w 4946769"/>
                <a:gd name="T39" fmla="*/ 1676733 h 16767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6769" h="1676733">
                  <a:moveTo>
                    <a:pt x="3461656" y="1676733"/>
                  </a:moveTo>
                  <a:lnTo>
                    <a:pt x="0" y="1676733"/>
                  </a:lnTo>
                  <a:lnTo>
                    <a:pt x="0" y="1210789"/>
                  </a:lnTo>
                  <a:lnTo>
                    <a:pt x="3301007" y="1210789"/>
                  </a:lnTo>
                  <a:lnTo>
                    <a:pt x="3380855" y="997304"/>
                  </a:lnTo>
                  <a:cubicBezTo>
                    <a:pt x="3637561" y="458266"/>
                    <a:pt x="4161967" y="71296"/>
                    <a:pt x="4782152" y="8312"/>
                  </a:cubicBezTo>
                  <a:lnTo>
                    <a:pt x="4946769" y="0"/>
                  </a:lnTo>
                  <a:lnTo>
                    <a:pt x="4946769" y="529569"/>
                  </a:lnTo>
                  <a:lnTo>
                    <a:pt x="4888522" y="532510"/>
                  </a:lnTo>
                  <a:cubicBezTo>
                    <a:pt x="4317944" y="590456"/>
                    <a:pt x="3864334" y="1044066"/>
                    <a:pt x="3806389" y="1614644"/>
                  </a:cubicBezTo>
                  <a:lnTo>
                    <a:pt x="3803415" y="1673539"/>
                  </a:lnTo>
                  <a:lnTo>
                    <a:pt x="3461656" y="1673539"/>
                  </a:lnTo>
                  <a:lnTo>
                    <a:pt x="3461656" y="1676733"/>
                  </a:lnTo>
                  <a:close/>
                </a:path>
              </a:pathLst>
            </a:custGeom>
            <a:solidFill>
              <a:srgbClr val="FCFCFC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9" name="任意多边形 18"/>
            <p:cNvSpPr>
              <a:spLocks noChangeArrowheads="1"/>
            </p:cNvSpPr>
            <p:nvPr/>
          </p:nvSpPr>
          <p:spPr bwMode="auto">
            <a:xfrm flipV="1">
              <a:off x="1062038" y="3875088"/>
              <a:ext cx="4964112" cy="1673225"/>
            </a:xfrm>
            <a:custGeom>
              <a:avLst/>
              <a:gdLst>
                <a:gd name="T0" fmla="*/ 3232341 w 4963097"/>
                <a:gd name="T1" fmla="*/ 1673225 h 1673539"/>
                <a:gd name="T2" fmla="*/ 3820524 w 4963097"/>
                <a:gd name="T3" fmla="*/ 1673225 h 1673539"/>
                <a:gd name="T4" fmla="*/ 3823499 w 4963097"/>
                <a:gd name="T5" fmla="*/ 1614341 h 1673539"/>
                <a:gd name="T6" fmla="*/ 4905853 w 4963097"/>
                <a:gd name="T7" fmla="*/ 532410 h 1673539"/>
                <a:gd name="T8" fmla="*/ 4964112 w 4963097"/>
                <a:gd name="T9" fmla="*/ 529470 h 1673539"/>
                <a:gd name="T10" fmla="*/ 4964112 w 4963097"/>
                <a:gd name="T11" fmla="*/ 0 h 1673539"/>
                <a:gd name="T12" fmla="*/ 4799461 w 4963097"/>
                <a:gd name="T13" fmla="*/ 8310 h 1673539"/>
                <a:gd name="T14" fmla="*/ 3397878 w 4963097"/>
                <a:gd name="T15" fmla="*/ 997117 h 1673539"/>
                <a:gd name="T16" fmla="*/ 3320617 w 4963097"/>
                <a:gd name="T17" fmla="*/ 1203602 h 1673539"/>
                <a:gd name="T18" fmla="*/ 0 w 4963097"/>
                <a:gd name="T19" fmla="*/ 1203602 h 1673539"/>
                <a:gd name="T20" fmla="*/ 0 w 4963097"/>
                <a:gd name="T21" fmla="*/ 1669459 h 1673539"/>
                <a:gd name="T22" fmla="*/ 3232520 w 4963097"/>
                <a:gd name="T23" fmla="*/ 1669459 h 16735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63097"/>
                <a:gd name="T37" fmla="*/ 0 h 1673539"/>
                <a:gd name="T38" fmla="*/ 4963097 w 4963097"/>
                <a:gd name="T39" fmla="*/ 1673539 h 16735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63097" h="1673539">
                  <a:moveTo>
                    <a:pt x="3231680" y="1673539"/>
                  </a:moveTo>
                  <a:lnTo>
                    <a:pt x="3819743" y="1673539"/>
                  </a:lnTo>
                  <a:lnTo>
                    <a:pt x="3822717" y="1614644"/>
                  </a:lnTo>
                  <a:cubicBezTo>
                    <a:pt x="3880662" y="1044066"/>
                    <a:pt x="4334272" y="590456"/>
                    <a:pt x="4904850" y="532510"/>
                  </a:cubicBezTo>
                  <a:lnTo>
                    <a:pt x="4963097" y="529569"/>
                  </a:lnTo>
                  <a:lnTo>
                    <a:pt x="4963097" y="0"/>
                  </a:lnTo>
                  <a:lnTo>
                    <a:pt x="4798480" y="8312"/>
                  </a:lnTo>
                  <a:cubicBezTo>
                    <a:pt x="4178295" y="71296"/>
                    <a:pt x="3653889" y="458266"/>
                    <a:pt x="3397183" y="997304"/>
                  </a:cubicBezTo>
                  <a:lnTo>
                    <a:pt x="3319938" y="1203828"/>
                  </a:lnTo>
                  <a:lnTo>
                    <a:pt x="0" y="1203828"/>
                  </a:lnTo>
                  <a:lnTo>
                    <a:pt x="0" y="1669772"/>
                  </a:lnTo>
                  <a:lnTo>
                    <a:pt x="3231859" y="1669772"/>
                  </a:lnTo>
                  <a:lnTo>
                    <a:pt x="3231680" y="1673539"/>
                  </a:lnTo>
                  <a:close/>
                </a:path>
              </a:pathLst>
            </a:custGeom>
            <a:solidFill>
              <a:srgbClr val="FCFCFC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36" name="文本框 35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评价和展望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Comments and foresights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889258" y="1629947"/>
            <a:ext cx="3281362" cy="1391947"/>
            <a:chOff x="1599741" y="3088118"/>
            <a:chExt cx="3281362" cy="1391947"/>
          </a:xfrm>
        </p:grpSpPr>
        <p:sp>
          <p:nvSpPr>
            <p:cNvPr id="39" name="矩形 38"/>
            <p:cNvSpPr/>
            <p:nvPr/>
          </p:nvSpPr>
          <p:spPr>
            <a:xfrm>
              <a:off x="1599741" y="3680872"/>
              <a:ext cx="3281362" cy="7991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安全！高效</a:t>
              </a:r>
              <a:r>
                <a:rPr lang="en-US" altLang="zh-CN" sz="2000" dirty="0">
                  <a:solidFill>
                    <a:prstClr val="white"/>
                  </a:solidFill>
                  <a:cs typeface="+mn-ea"/>
                  <a:sym typeface="+mn-lt"/>
                </a:rPr>
                <a:t>!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难度极大！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37071" y="3088118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r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ust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编程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31963" y="4452866"/>
            <a:ext cx="3281362" cy="1296509"/>
            <a:chOff x="1442446" y="3205937"/>
            <a:chExt cx="3281362" cy="1296509"/>
          </a:xfrm>
        </p:grpSpPr>
        <p:sp>
          <p:nvSpPr>
            <p:cNvPr id="42" name="矩形 41"/>
            <p:cNvSpPr/>
            <p:nvPr/>
          </p:nvSpPr>
          <p:spPr>
            <a:xfrm>
              <a:off x="1442446" y="3703253"/>
              <a:ext cx="3281362" cy="7991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数据结构的</a:t>
              </a: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重写</a:t>
              </a:r>
              <a:endParaRPr lang="en-US" altLang="zh-CN" sz="20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颠覆性的认知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902397" y="3205937"/>
              <a:ext cx="2241974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瓶颈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70155" y="1634227"/>
            <a:ext cx="3281362" cy="1591103"/>
            <a:chOff x="820080" y="3333623"/>
            <a:chExt cx="3281362" cy="1313903"/>
          </a:xfrm>
        </p:grpSpPr>
        <p:sp>
          <p:nvSpPr>
            <p:cNvPr id="45" name="矩形 44"/>
            <p:cNvSpPr/>
            <p:nvPr/>
          </p:nvSpPr>
          <p:spPr>
            <a:xfrm>
              <a:off x="820080" y="3848333"/>
              <a:ext cx="3281362" cy="7991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对底层语言的理解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从语言的角度去认识程序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139834" y="3333623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突破？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12088" y="4364606"/>
            <a:ext cx="3294062" cy="989996"/>
            <a:chOff x="862013" y="3117677"/>
            <a:chExt cx="3294062" cy="989996"/>
          </a:xfrm>
        </p:grpSpPr>
        <p:sp>
          <p:nvSpPr>
            <p:cNvPr id="48" name="矩形 47"/>
            <p:cNvSpPr/>
            <p:nvPr/>
          </p:nvSpPr>
          <p:spPr>
            <a:xfrm>
              <a:off x="874713" y="3677812"/>
              <a:ext cx="3281362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更多的伙伴</a:t>
              </a:r>
              <a:r>
                <a:rPr lang="en-US" altLang="zh-CN" sz="2000" dirty="0">
                  <a:solidFill>
                    <a:prstClr val="white"/>
                  </a:solidFill>
                  <a:cs typeface="+mn-ea"/>
                  <a:sym typeface="+mn-lt"/>
                </a:rPr>
                <a:t>   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更多的资源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62013" y="3117677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开源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r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90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5430" y="759485"/>
            <a:ext cx="7373150" cy="3908914"/>
            <a:chOff x="553884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53884" y="2624736"/>
              <a:ext cx="7373150" cy="7034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600" spc="10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感谢组员的辛勤付出！</a:t>
              </a:r>
              <a:endParaRPr lang="en-US" altLang="zh-CN" sz="3600" spc="100" dirty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endParaRPr>
            </a:p>
            <a:p>
              <a:pPr lvl="0" algn="ctr">
                <a:defRPr/>
              </a:pPr>
              <a:r>
                <a: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感谢一如既往支持</a:t>
              </a:r>
              <a:r>
                <a:rPr lang="zh-CN" altLang="en-US" sz="3200" spc="10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、鼓励</a:t>
              </a:r>
              <a:r>
                <a: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我们的老师、助教、同学！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77521" y="4668399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Rust kernel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12" name="文本框 1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16" name="椭圆 30"/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30"/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54862" y="3005024"/>
            <a:ext cx="4171462" cy="644278"/>
            <a:chOff x="1154862" y="3005024"/>
            <a:chExt cx="4171462" cy="644278"/>
          </a:xfrm>
        </p:grpSpPr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4862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目前取得的成果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54862" y="4002254"/>
            <a:ext cx="4171462" cy="646145"/>
            <a:chOff x="1154862" y="4002254"/>
            <a:chExt cx="4171462" cy="646145"/>
          </a:xfrm>
        </p:grpSpPr>
        <p:sp>
          <p:nvSpPr>
            <p:cNvPr id="15" name="圆角矩形 14"/>
            <p:cNvSpPr/>
            <p:nvPr>
              <p:custDataLst>
                <p:tags r:id="rId7"/>
              </p:custDataLst>
            </p:nvPr>
          </p:nvSpPr>
          <p:spPr>
            <a:xfrm>
              <a:off x="1184274" y="4079564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680179" y="4002254"/>
              <a:ext cx="646145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54862" y="4095971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实验过程中的难点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859048" y="3005024"/>
            <a:ext cx="4171462" cy="644278"/>
            <a:chOff x="6859048" y="3005024"/>
            <a:chExt cx="4171462" cy="644278"/>
          </a:xfrm>
        </p:grpSpPr>
        <p:sp>
          <p:nvSpPr>
            <p:cNvPr id="20" name="圆角矩形 19"/>
            <p:cNvSpPr/>
            <p:nvPr>
              <p:custDataLst>
                <p:tags r:id="rId5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6904336" y="3005024"/>
              <a:ext cx="644277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59048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仍然存在的不足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59048" y="4002254"/>
            <a:ext cx="4171462" cy="646145"/>
            <a:chOff x="6859048" y="4002254"/>
            <a:chExt cx="4171462" cy="646145"/>
          </a:xfrm>
        </p:grpSpPr>
        <p:sp>
          <p:nvSpPr>
            <p:cNvPr id="22" name="圆角矩形 21"/>
            <p:cNvSpPr/>
            <p:nvPr>
              <p:custDataLst>
                <p:tags r:id="rId3"/>
              </p:custDataLst>
            </p:nvPr>
          </p:nvSpPr>
          <p:spPr>
            <a:xfrm>
              <a:off x="6904337" y="4079564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6904336" y="4002254"/>
              <a:ext cx="644277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59048" y="4095971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未来的目标和挑战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目前取得的成果</a:t>
            </a:r>
          </a:p>
        </p:txBody>
      </p:sp>
    </p:spTree>
    <p:extLst>
      <p:ext uri="{BB962C8B-B14F-4D97-AF65-F5344CB8AC3E}">
        <p14:creationId xmlns:p14="http://schemas.microsoft.com/office/powerpoint/2010/main" val="22907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5262" y="1841706"/>
            <a:ext cx="9514420" cy="4837952"/>
            <a:chOff x="1435100" y="1393825"/>
            <a:chExt cx="9478963" cy="4144729"/>
          </a:xfrm>
        </p:grpSpPr>
        <p:sp>
          <p:nvSpPr>
            <p:cNvPr id="21506" name="Freeform 265"/>
            <p:cNvSpPr>
              <a:spLocks noChangeArrowheads="1"/>
            </p:cNvSpPr>
            <p:nvPr/>
          </p:nvSpPr>
          <p:spPr bwMode="auto">
            <a:xfrm>
              <a:off x="4635500" y="2465388"/>
              <a:ext cx="1304925" cy="1604962"/>
            </a:xfrm>
            <a:custGeom>
              <a:avLst/>
              <a:gdLst>
                <a:gd name="T0" fmla="*/ 706834 w 312"/>
                <a:gd name="T1" fmla="*/ 804565 h 385"/>
                <a:gd name="T2" fmla="*/ 1304925 w 312"/>
                <a:gd name="T3" fmla="*/ 1604962 h 385"/>
                <a:gd name="T4" fmla="*/ 242582 w 312"/>
                <a:gd name="T5" fmla="*/ 1183920 h 385"/>
                <a:gd name="T6" fmla="*/ 12547 w 312"/>
                <a:gd name="T7" fmla="*/ 904615 h 385"/>
                <a:gd name="T8" fmla="*/ 4182 w 312"/>
                <a:gd name="T9" fmla="*/ 804565 h 385"/>
                <a:gd name="T10" fmla="*/ 12547 w 312"/>
                <a:gd name="T11" fmla="*/ 700347 h 385"/>
                <a:gd name="T12" fmla="*/ 242582 w 312"/>
                <a:gd name="T13" fmla="*/ 425211 h 385"/>
                <a:gd name="T14" fmla="*/ 1304925 w 312"/>
                <a:gd name="T15" fmla="*/ 0 h 385"/>
                <a:gd name="T16" fmla="*/ 706834 w 312"/>
                <a:gd name="T17" fmla="*/ 804565 h 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385"/>
                <a:gd name="T29" fmla="*/ 312 w 312"/>
                <a:gd name="T30" fmla="*/ 385 h 3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385">
                  <a:moveTo>
                    <a:pt x="169" y="193"/>
                  </a:moveTo>
                  <a:cubicBezTo>
                    <a:pt x="170" y="265"/>
                    <a:pt x="254" y="358"/>
                    <a:pt x="312" y="385"/>
                  </a:cubicBezTo>
                  <a:cubicBezTo>
                    <a:pt x="304" y="385"/>
                    <a:pt x="104" y="302"/>
                    <a:pt x="58" y="284"/>
                  </a:cubicBezTo>
                  <a:cubicBezTo>
                    <a:pt x="28" y="272"/>
                    <a:pt x="9" y="246"/>
                    <a:pt x="3" y="217"/>
                  </a:cubicBezTo>
                  <a:cubicBezTo>
                    <a:pt x="0" y="209"/>
                    <a:pt x="1" y="202"/>
                    <a:pt x="1" y="193"/>
                  </a:cubicBezTo>
                  <a:cubicBezTo>
                    <a:pt x="1" y="184"/>
                    <a:pt x="0" y="176"/>
                    <a:pt x="3" y="168"/>
                  </a:cubicBezTo>
                  <a:cubicBezTo>
                    <a:pt x="9" y="139"/>
                    <a:pt x="28" y="113"/>
                    <a:pt x="58" y="102"/>
                  </a:cubicBezTo>
                  <a:cubicBezTo>
                    <a:pt x="104" y="83"/>
                    <a:pt x="304" y="0"/>
                    <a:pt x="312" y="0"/>
                  </a:cubicBezTo>
                  <a:cubicBezTo>
                    <a:pt x="254" y="27"/>
                    <a:pt x="170" y="116"/>
                    <a:pt x="169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7" name="Freeform 263"/>
            <p:cNvSpPr>
              <a:spLocks noChangeArrowheads="1"/>
            </p:cNvSpPr>
            <p:nvPr/>
          </p:nvSpPr>
          <p:spPr bwMode="auto">
            <a:xfrm>
              <a:off x="6307138" y="3521075"/>
              <a:ext cx="1300162" cy="1606550"/>
            </a:xfrm>
            <a:custGeom>
              <a:avLst/>
              <a:gdLst>
                <a:gd name="T0" fmla="*/ 597824 w 311"/>
                <a:gd name="T1" fmla="*/ 801189 h 385"/>
                <a:gd name="T2" fmla="*/ 0 w 311"/>
                <a:gd name="T3" fmla="*/ 0 h 385"/>
                <a:gd name="T4" fmla="*/ 1061869 w 311"/>
                <a:gd name="T5" fmla="*/ 421459 h 385"/>
                <a:gd name="T6" fmla="*/ 1291801 w 311"/>
                <a:gd name="T7" fmla="*/ 701040 h 385"/>
                <a:gd name="T8" fmla="*/ 1300162 w 311"/>
                <a:gd name="T9" fmla="*/ 801189 h 385"/>
                <a:gd name="T10" fmla="*/ 1291801 w 311"/>
                <a:gd name="T11" fmla="*/ 905510 h 385"/>
                <a:gd name="T12" fmla="*/ 1061869 w 311"/>
                <a:gd name="T13" fmla="*/ 1180919 h 385"/>
                <a:gd name="T14" fmla="*/ 0 w 311"/>
                <a:gd name="T15" fmla="*/ 1606550 h 385"/>
                <a:gd name="T16" fmla="*/ 597824 w 311"/>
                <a:gd name="T17" fmla="*/ 801189 h 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1"/>
                <a:gd name="T28" fmla="*/ 0 h 385"/>
                <a:gd name="T29" fmla="*/ 311 w 311"/>
                <a:gd name="T30" fmla="*/ 385 h 3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1" h="385">
                  <a:moveTo>
                    <a:pt x="143" y="192"/>
                  </a:moveTo>
                  <a:cubicBezTo>
                    <a:pt x="142" y="120"/>
                    <a:pt x="58" y="27"/>
                    <a:pt x="0" y="0"/>
                  </a:cubicBezTo>
                  <a:cubicBezTo>
                    <a:pt x="7" y="0"/>
                    <a:pt x="208" y="83"/>
                    <a:pt x="254" y="101"/>
                  </a:cubicBezTo>
                  <a:cubicBezTo>
                    <a:pt x="283" y="113"/>
                    <a:pt x="303" y="139"/>
                    <a:pt x="309" y="168"/>
                  </a:cubicBezTo>
                  <a:cubicBezTo>
                    <a:pt x="311" y="175"/>
                    <a:pt x="311" y="183"/>
                    <a:pt x="311" y="192"/>
                  </a:cubicBezTo>
                  <a:cubicBezTo>
                    <a:pt x="311" y="201"/>
                    <a:pt x="311" y="209"/>
                    <a:pt x="309" y="217"/>
                  </a:cubicBezTo>
                  <a:cubicBezTo>
                    <a:pt x="303" y="246"/>
                    <a:pt x="283" y="271"/>
                    <a:pt x="254" y="283"/>
                  </a:cubicBezTo>
                  <a:cubicBezTo>
                    <a:pt x="208" y="302"/>
                    <a:pt x="7" y="385"/>
                    <a:pt x="0" y="385"/>
                  </a:cubicBezTo>
                  <a:cubicBezTo>
                    <a:pt x="58" y="358"/>
                    <a:pt x="142" y="269"/>
                    <a:pt x="143" y="192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9" name="Freeform 267"/>
            <p:cNvSpPr>
              <a:spLocks noChangeArrowheads="1"/>
            </p:cNvSpPr>
            <p:nvPr/>
          </p:nvSpPr>
          <p:spPr bwMode="auto">
            <a:xfrm>
              <a:off x="6307138" y="1409700"/>
              <a:ext cx="1300162" cy="1611313"/>
            </a:xfrm>
            <a:custGeom>
              <a:avLst/>
              <a:gdLst>
                <a:gd name="T0" fmla="*/ 597824 w 311"/>
                <a:gd name="T1" fmla="*/ 805657 h 386"/>
                <a:gd name="T2" fmla="*/ 0 w 311"/>
                <a:gd name="T3" fmla="*/ 0 h 386"/>
                <a:gd name="T4" fmla="*/ 1061869 w 311"/>
                <a:gd name="T5" fmla="*/ 425787 h 386"/>
                <a:gd name="T6" fmla="*/ 1291801 w 311"/>
                <a:gd name="T7" fmla="*/ 705471 h 386"/>
                <a:gd name="T8" fmla="*/ 1300162 w 311"/>
                <a:gd name="T9" fmla="*/ 805657 h 386"/>
                <a:gd name="T10" fmla="*/ 1291801 w 311"/>
                <a:gd name="T11" fmla="*/ 905842 h 386"/>
                <a:gd name="T12" fmla="*/ 1061869 w 311"/>
                <a:gd name="T13" fmla="*/ 1185526 h 386"/>
                <a:gd name="T14" fmla="*/ 0 w 311"/>
                <a:gd name="T15" fmla="*/ 1607139 h 386"/>
                <a:gd name="T16" fmla="*/ 597824 w 311"/>
                <a:gd name="T17" fmla="*/ 805657 h 3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1"/>
                <a:gd name="T28" fmla="*/ 0 h 386"/>
                <a:gd name="T29" fmla="*/ 311 w 311"/>
                <a:gd name="T30" fmla="*/ 386 h 3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1" h="386">
                  <a:moveTo>
                    <a:pt x="143" y="193"/>
                  </a:moveTo>
                  <a:cubicBezTo>
                    <a:pt x="142" y="120"/>
                    <a:pt x="58" y="28"/>
                    <a:pt x="0" y="0"/>
                  </a:cubicBezTo>
                  <a:cubicBezTo>
                    <a:pt x="7" y="0"/>
                    <a:pt x="208" y="83"/>
                    <a:pt x="254" y="102"/>
                  </a:cubicBezTo>
                  <a:cubicBezTo>
                    <a:pt x="283" y="114"/>
                    <a:pt x="303" y="140"/>
                    <a:pt x="309" y="169"/>
                  </a:cubicBezTo>
                  <a:cubicBezTo>
                    <a:pt x="311" y="176"/>
                    <a:pt x="311" y="183"/>
                    <a:pt x="311" y="193"/>
                  </a:cubicBezTo>
                  <a:cubicBezTo>
                    <a:pt x="311" y="201"/>
                    <a:pt x="311" y="210"/>
                    <a:pt x="309" y="217"/>
                  </a:cubicBezTo>
                  <a:cubicBezTo>
                    <a:pt x="303" y="246"/>
                    <a:pt x="283" y="272"/>
                    <a:pt x="254" y="284"/>
                  </a:cubicBezTo>
                  <a:cubicBezTo>
                    <a:pt x="208" y="303"/>
                    <a:pt x="7" y="386"/>
                    <a:pt x="0" y="385"/>
                  </a:cubicBezTo>
                  <a:cubicBezTo>
                    <a:pt x="58" y="358"/>
                    <a:pt x="142" y="269"/>
                    <a:pt x="143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3" name="任意多边形 8"/>
            <p:cNvSpPr>
              <a:spLocks noChangeArrowheads="1"/>
            </p:cNvSpPr>
            <p:nvPr/>
          </p:nvSpPr>
          <p:spPr bwMode="auto">
            <a:xfrm>
              <a:off x="1601788" y="2946400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4" name="椭圆 9"/>
            <p:cNvSpPr>
              <a:spLocks noChangeAspect="1" noChangeArrowheads="1"/>
            </p:cNvSpPr>
            <p:nvPr/>
          </p:nvSpPr>
          <p:spPr bwMode="auto">
            <a:xfrm>
              <a:off x="1435100" y="2838450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7" name="椭圆 12"/>
            <p:cNvSpPr>
              <a:spLocks noChangeAspect="1" noChangeArrowheads="1"/>
            </p:cNvSpPr>
            <p:nvPr/>
          </p:nvSpPr>
          <p:spPr bwMode="auto">
            <a:xfrm>
              <a:off x="10698163" y="1938338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8" name="任意多边形 13"/>
            <p:cNvSpPr>
              <a:spLocks noChangeArrowheads="1"/>
            </p:cNvSpPr>
            <p:nvPr/>
          </p:nvSpPr>
          <p:spPr bwMode="auto">
            <a:xfrm>
              <a:off x="7558088" y="4116388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9" name="椭圆 14"/>
            <p:cNvSpPr>
              <a:spLocks noChangeAspect="1" noChangeArrowheads="1"/>
            </p:cNvSpPr>
            <p:nvPr/>
          </p:nvSpPr>
          <p:spPr bwMode="auto">
            <a:xfrm>
              <a:off x="10664825" y="4019550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0" name="任意多边形 47"/>
            <p:cNvSpPr>
              <a:spLocks noChangeArrowheads="1"/>
            </p:cNvSpPr>
            <p:nvPr/>
          </p:nvSpPr>
          <p:spPr bwMode="auto">
            <a:xfrm>
              <a:off x="5810250" y="1393825"/>
              <a:ext cx="955675" cy="587375"/>
            </a:xfrm>
            <a:custGeom>
              <a:avLst/>
              <a:gdLst>
                <a:gd name="T0" fmla="*/ 367229 w 956472"/>
                <a:gd name="T1" fmla="*/ 413 h 588502"/>
                <a:gd name="T2" fmla="*/ 497908 w 956472"/>
                <a:gd name="T3" fmla="*/ 15897 h 588502"/>
                <a:gd name="T4" fmla="*/ 507694 w 956472"/>
                <a:gd name="T5" fmla="*/ 19740 h 588502"/>
                <a:gd name="T6" fmla="*/ 497218 w 956472"/>
                <a:gd name="T7" fmla="*/ 16947 h 588502"/>
                <a:gd name="T8" fmla="*/ 885296 w 956472"/>
                <a:gd name="T9" fmla="*/ 348452 h 588502"/>
                <a:gd name="T10" fmla="*/ 955675 w 956472"/>
                <a:gd name="T11" fmla="*/ 446575 h 588502"/>
                <a:gd name="T12" fmla="*/ 946671 w 956472"/>
                <a:gd name="T13" fmla="*/ 449128 h 588502"/>
                <a:gd name="T14" fmla="*/ 184904 w 956472"/>
                <a:gd name="T15" fmla="*/ 578032 h 588502"/>
                <a:gd name="T16" fmla="*/ 22141 w 956472"/>
                <a:gd name="T17" fmla="*/ 186620 h 588502"/>
                <a:gd name="T18" fmla="*/ 367229 w 956472"/>
                <a:gd name="T19" fmla="*/ 413 h 5885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6472"/>
                <a:gd name="T31" fmla="*/ 0 h 588502"/>
                <a:gd name="T32" fmla="*/ 956472 w 956472"/>
                <a:gd name="T33" fmla="*/ 588502 h 5885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6472" h="588502">
                  <a:moveTo>
                    <a:pt x="367535" y="414"/>
                  </a:moveTo>
                  <a:cubicBezTo>
                    <a:pt x="414525" y="-1542"/>
                    <a:pt x="459687" y="3413"/>
                    <a:pt x="498323" y="15928"/>
                  </a:cubicBezTo>
                  <a:lnTo>
                    <a:pt x="508117" y="19778"/>
                  </a:lnTo>
                  <a:lnTo>
                    <a:pt x="497633" y="16980"/>
                  </a:lnTo>
                  <a:cubicBezTo>
                    <a:pt x="618911" y="75378"/>
                    <a:pt x="767371" y="200518"/>
                    <a:pt x="886034" y="349121"/>
                  </a:cubicBezTo>
                  <a:lnTo>
                    <a:pt x="956472" y="447432"/>
                  </a:lnTo>
                  <a:lnTo>
                    <a:pt x="947460" y="449990"/>
                  </a:lnTo>
                  <a:cubicBezTo>
                    <a:pt x="670620" y="526992"/>
                    <a:pt x="284258" y="618253"/>
                    <a:pt x="185058" y="579141"/>
                  </a:cubicBezTo>
                  <a:cubicBezTo>
                    <a:pt x="34690" y="516562"/>
                    <a:pt x="-40494" y="341340"/>
                    <a:pt x="22159" y="186978"/>
                  </a:cubicBezTo>
                  <a:cubicBezTo>
                    <a:pt x="69149" y="74336"/>
                    <a:pt x="226565" y="6281"/>
                    <a:pt x="367535" y="414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2" name="任意多边形 41"/>
            <p:cNvSpPr>
              <a:spLocks noChangeArrowheads="1"/>
            </p:cNvSpPr>
            <p:nvPr/>
          </p:nvSpPr>
          <p:spPr bwMode="auto">
            <a:xfrm>
              <a:off x="5476875" y="4554538"/>
              <a:ext cx="1295400" cy="588962"/>
            </a:xfrm>
            <a:custGeom>
              <a:avLst/>
              <a:gdLst>
                <a:gd name="T0" fmla="*/ 571549 w 1294816"/>
                <a:gd name="T1" fmla="*/ 494 h 589332"/>
                <a:gd name="T2" fmla="*/ 1162365 w 1294816"/>
                <a:gd name="T3" fmla="*/ 105788 h 589332"/>
                <a:gd name="T4" fmla="*/ 1295400 w 1294816"/>
                <a:gd name="T5" fmla="*/ 141991 h 589332"/>
                <a:gd name="T6" fmla="*/ 1218592 w 1294816"/>
                <a:gd name="T7" fmla="*/ 248503 h 589332"/>
                <a:gd name="T8" fmla="*/ 925224 w 1294816"/>
                <a:gd name="T9" fmla="*/ 518883 h 589332"/>
                <a:gd name="T10" fmla="*/ 833187 w 1294816"/>
                <a:gd name="T11" fmla="*/ 570811 h 589332"/>
                <a:gd name="T12" fmla="*/ 830650 w 1294816"/>
                <a:gd name="T13" fmla="*/ 571790 h 589332"/>
                <a:gd name="T14" fmla="*/ 721995 w 1294816"/>
                <a:gd name="T15" fmla="*/ 588469 h 589332"/>
                <a:gd name="T16" fmla="*/ 130657 w 1294816"/>
                <a:gd name="T17" fmla="*/ 483176 h 589332"/>
                <a:gd name="T18" fmla="*/ 0 w 1294816"/>
                <a:gd name="T19" fmla="*/ 447733 h 589332"/>
                <a:gd name="T20" fmla="*/ 73929 w 1294816"/>
                <a:gd name="T21" fmla="*/ 345546 h 589332"/>
                <a:gd name="T22" fmla="*/ 462105 w 1294816"/>
                <a:gd name="T23" fmla="*/ 21952 h 589332"/>
                <a:gd name="T24" fmla="*/ 460185 w 1294816"/>
                <a:gd name="T25" fmla="*/ 22349 h 589332"/>
                <a:gd name="T26" fmla="*/ 462893 w 1294816"/>
                <a:gd name="T27" fmla="*/ 21345 h 589332"/>
                <a:gd name="T28" fmla="*/ 571549 w 1294816"/>
                <a:gd name="T29" fmla="*/ 494 h 5893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4816"/>
                <a:gd name="T46" fmla="*/ 0 h 589332"/>
                <a:gd name="T47" fmla="*/ 1294816 w 1294816"/>
                <a:gd name="T48" fmla="*/ 589332 h 5893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4816" h="589332">
                  <a:moveTo>
                    <a:pt x="571291" y="494"/>
                  </a:moveTo>
                  <a:cubicBezTo>
                    <a:pt x="692429" y="-5765"/>
                    <a:pt x="942016" y="48480"/>
                    <a:pt x="1161841" y="105854"/>
                  </a:cubicBezTo>
                  <a:lnTo>
                    <a:pt x="1294816" y="142080"/>
                  </a:lnTo>
                  <a:lnTo>
                    <a:pt x="1218043" y="248659"/>
                  </a:lnTo>
                  <a:cubicBezTo>
                    <a:pt x="1129046" y="358932"/>
                    <a:pt x="1023287" y="454541"/>
                    <a:pt x="924807" y="519209"/>
                  </a:cubicBezTo>
                  <a:lnTo>
                    <a:pt x="832811" y="571170"/>
                  </a:lnTo>
                  <a:lnTo>
                    <a:pt x="830276" y="572149"/>
                  </a:lnTo>
                  <a:cubicBezTo>
                    <a:pt x="796859" y="580494"/>
                    <a:pt x="759264" y="588839"/>
                    <a:pt x="721670" y="588839"/>
                  </a:cubicBezTo>
                  <a:cubicBezTo>
                    <a:pt x="600532" y="595098"/>
                    <a:pt x="350945" y="540854"/>
                    <a:pt x="130598" y="483480"/>
                  </a:cubicBezTo>
                  <a:lnTo>
                    <a:pt x="0" y="448014"/>
                  </a:lnTo>
                  <a:lnTo>
                    <a:pt x="73896" y="345763"/>
                  </a:lnTo>
                  <a:cubicBezTo>
                    <a:pt x="192437" y="199246"/>
                    <a:pt x="340745" y="78278"/>
                    <a:pt x="461897" y="21966"/>
                  </a:cubicBezTo>
                  <a:lnTo>
                    <a:pt x="459978" y="22363"/>
                  </a:lnTo>
                  <a:lnTo>
                    <a:pt x="462684" y="21358"/>
                  </a:lnTo>
                  <a:cubicBezTo>
                    <a:pt x="496101" y="8840"/>
                    <a:pt x="529519" y="494"/>
                    <a:pt x="571291" y="494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3" name="任意多边形 37"/>
            <p:cNvSpPr>
              <a:spLocks noChangeArrowheads="1"/>
            </p:cNvSpPr>
            <p:nvPr/>
          </p:nvSpPr>
          <p:spPr bwMode="auto">
            <a:xfrm>
              <a:off x="5481638" y="3503613"/>
              <a:ext cx="1284287" cy="584200"/>
            </a:xfrm>
            <a:custGeom>
              <a:avLst/>
              <a:gdLst>
                <a:gd name="T0" fmla="*/ 705317 w 1283353"/>
                <a:gd name="T1" fmla="*/ 1084 h 584886"/>
                <a:gd name="T2" fmla="*/ 826543 w 1283353"/>
                <a:gd name="T3" fmla="*/ 17742 h 584886"/>
                <a:gd name="T4" fmla="*/ 832479 w 1283353"/>
                <a:gd name="T5" fmla="*/ 19942 h 584886"/>
                <a:gd name="T6" fmla="*/ 825909 w 1283353"/>
                <a:gd name="T7" fmla="*/ 18192 h 584886"/>
                <a:gd name="T8" fmla="*/ 1214592 w 1283353"/>
                <a:gd name="T9" fmla="*/ 347842 h 584886"/>
                <a:gd name="T10" fmla="*/ 1284287 w 1283353"/>
                <a:gd name="T11" fmla="*/ 444898 h 584886"/>
                <a:gd name="T12" fmla="*/ 1170891 w 1283353"/>
                <a:gd name="T13" fmla="*/ 475860 h 584886"/>
                <a:gd name="T14" fmla="*/ 579910 w 1283353"/>
                <a:gd name="T15" fmla="*/ 584142 h 584886"/>
                <a:gd name="T16" fmla="*/ 458684 w 1283353"/>
                <a:gd name="T17" fmla="*/ 567483 h 584886"/>
                <a:gd name="T18" fmla="*/ 456777 w 1283353"/>
                <a:gd name="T19" fmla="*/ 566749 h 584886"/>
                <a:gd name="T20" fmla="*/ 457897 w 1283353"/>
                <a:gd name="T21" fmla="*/ 567034 h 584886"/>
                <a:gd name="T22" fmla="*/ 69614 w 1283353"/>
                <a:gd name="T23" fmla="*/ 237385 h 584886"/>
                <a:gd name="T24" fmla="*/ 0 w 1283353"/>
                <a:gd name="T25" fmla="*/ 140341 h 584886"/>
                <a:gd name="T26" fmla="*/ 113815 w 1283353"/>
                <a:gd name="T27" fmla="*/ 109366 h 584886"/>
                <a:gd name="T28" fmla="*/ 705317 w 1283353"/>
                <a:gd name="T29" fmla="*/ 1084 h 5848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3353"/>
                <a:gd name="T46" fmla="*/ 0 h 584886"/>
                <a:gd name="T47" fmla="*/ 1283353 w 1283353"/>
                <a:gd name="T48" fmla="*/ 584886 h 5848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3353" h="584886">
                  <a:moveTo>
                    <a:pt x="704804" y="1085"/>
                  </a:moveTo>
                  <a:cubicBezTo>
                    <a:pt x="746576" y="-3085"/>
                    <a:pt x="788348" y="5254"/>
                    <a:pt x="825942" y="17763"/>
                  </a:cubicBezTo>
                  <a:lnTo>
                    <a:pt x="831874" y="19965"/>
                  </a:lnTo>
                  <a:lnTo>
                    <a:pt x="825308" y="18213"/>
                  </a:lnTo>
                  <a:cubicBezTo>
                    <a:pt x="946586" y="74523"/>
                    <a:pt x="1095046" y="199655"/>
                    <a:pt x="1213709" y="348250"/>
                  </a:cubicBezTo>
                  <a:lnTo>
                    <a:pt x="1283353" y="445420"/>
                  </a:lnTo>
                  <a:lnTo>
                    <a:pt x="1170039" y="476419"/>
                  </a:lnTo>
                  <a:cubicBezTo>
                    <a:pt x="955436" y="532708"/>
                    <a:pt x="708981" y="586913"/>
                    <a:pt x="579488" y="584828"/>
                  </a:cubicBezTo>
                  <a:cubicBezTo>
                    <a:pt x="537717" y="584828"/>
                    <a:pt x="495945" y="580658"/>
                    <a:pt x="458350" y="568149"/>
                  </a:cubicBezTo>
                  <a:lnTo>
                    <a:pt x="456445" y="567415"/>
                  </a:lnTo>
                  <a:lnTo>
                    <a:pt x="457564" y="567700"/>
                  </a:lnTo>
                  <a:cubicBezTo>
                    <a:pt x="336412" y="511391"/>
                    <a:pt x="188104" y="386258"/>
                    <a:pt x="69563" y="237664"/>
                  </a:cubicBezTo>
                  <a:lnTo>
                    <a:pt x="0" y="140506"/>
                  </a:lnTo>
                  <a:lnTo>
                    <a:pt x="113732" y="109494"/>
                  </a:lnTo>
                  <a:cubicBezTo>
                    <a:pt x="328857" y="53205"/>
                    <a:pt x="575311" y="-1000"/>
                    <a:pt x="704804" y="1085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4" name="任意多边形 45"/>
            <p:cNvSpPr>
              <a:spLocks noChangeArrowheads="1"/>
            </p:cNvSpPr>
            <p:nvPr/>
          </p:nvSpPr>
          <p:spPr bwMode="auto">
            <a:xfrm>
              <a:off x="5476875" y="2447925"/>
              <a:ext cx="1293813" cy="588963"/>
            </a:xfrm>
            <a:custGeom>
              <a:avLst/>
              <a:gdLst>
                <a:gd name="T0" fmla="*/ 584750 w 1293475"/>
                <a:gd name="T1" fmla="*/ 59 h 589382"/>
                <a:gd name="T2" fmla="*/ 1175455 w 1293475"/>
                <a:gd name="T3" fmla="*/ 108652 h 589382"/>
                <a:gd name="T4" fmla="*/ 1293813 w 1293475"/>
                <a:gd name="T5" fmla="*/ 141076 h 589382"/>
                <a:gd name="T6" fmla="*/ 1219135 w 1293475"/>
                <a:gd name="T7" fmla="*/ 244201 h 589382"/>
                <a:gd name="T8" fmla="*/ 830633 w 1293475"/>
                <a:gd name="T9" fmla="*/ 567769 h 589382"/>
                <a:gd name="T10" fmla="*/ 834159 w 1293475"/>
                <a:gd name="T11" fmla="*/ 567006 h 589382"/>
                <a:gd name="T12" fmla="*/ 831268 w 1293475"/>
                <a:gd name="T13" fmla="*/ 568080 h 589382"/>
                <a:gd name="T14" fmla="*/ 710099 w 1293475"/>
                <a:gd name="T15" fmla="*/ 588963 h 589382"/>
                <a:gd name="T16" fmla="*/ 118872 w 1293475"/>
                <a:gd name="T17" fmla="*/ 477238 h 589382"/>
                <a:gd name="T18" fmla="*/ 0 w 1293475"/>
                <a:gd name="T19" fmla="*/ 444930 h 589382"/>
                <a:gd name="T20" fmla="*/ 74692 w 1293475"/>
                <a:gd name="T21" fmla="*/ 341235 h 589382"/>
                <a:gd name="T22" fmla="*/ 462794 w 1293475"/>
                <a:gd name="T23" fmla="*/ 17165 h 589382"/>
                <a:gd name="T24" fmla="*/ 462063 w 1293475"/>
                <a:gd name="T25" fmla="*/ 17352 h 589382"/>
                <a:gd name="T26" fmla="*/ 463580 w 1293475"/>
                <a:gd name="T27" fmla="*/ 16765 h 589382"/>
                <a:gd name="T28" fmla="*/ 584750 w 1293475"/>
                <a:gd name="T29" fmla="*/ 59 h 5893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3475"/>
                <a:gd name="T46" fmla="*/ 0 h 589382"/>
                <a:gd name="T47" fmla="*/ 1293475 w 1293475"/>
                <a:gd name="T48" fmla="*/ 589382 h 58938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3475" h="589382">
                  <a:moveTo>
                    <a:pt x="584597" y="59"/>
                  </a:moveTo>
                  <a:cubicBezTo>
                    <a:pt x="714090" y="-2031"/>
                    <a:pt x="960545" y="52304"/>
                    <a:pt x="1175148" y="108729"/>
                  </a:cubicBezTo>
                  <a:lnTo>
                    <a:pt x="1293475" y="141176"/>
                  </a:lnTo>
                  <a:lnTo>
                    <a:pt x="1218817" y="244375"/>
                  </a:lnTo>
                  <a:cubicBezTo>
                    <a:pt x="1100154" y="390892"/>
                    <a:pt x="951694" y="511860"/>
                    <a:pt x="830416" y="568173"/>
                  </a:cubicBezTo>
                  <a:lnTo>
                    <a:pt x="833941" y="567409"/>
                  </a:lnTo>
                  <a:lnTo>
                    <a:pt x="831051" y="568484"/>
                  </a:lnTo>
                  <a:cubicBezTo>
                    <a:pt x="793457" y="581023"/>
                    <a:pt x="751685" y="589382"/>
                    <a:pt x="709913" y="589382"/>
                  </a:cubicBezTo>
                  <a:cubicBezTo>
                    <a:pt x="580420" y="589382"/>
                    <a:pt x="333966" y="534002"/>
                    <a:pt x="118841" y="477578"/>
                  </a:cubicBezTo>
                  <a:lnTo>
                    <a:pt x="0" y="445247"/>
                  </a:lnTo>
                  <a:lnTo>
                    <a:pt x="74672" y="341478"/>
                  </a:lnTo>
                  <a:cubicBezTo>
                    <a:pt x="193213" y="194448"/>
                    <a:pt x="341521" y="73487"/>
                    <a:pt x="462673" y="17177"/>
                  </a:cubicBezTo>
                  <a:lnTo>
                    <a:pt x="461942" y="17364"/>
                  </a:lnTo>
                  <a:lnTo>
                    <a:pt x="463459" y="16777"/>
                  </a:lnTo>
                  <a:cubicBezTo>
                    <a:pt x="501054" y="4238"/>
                    <a:pt x="542826" y="59"/>
                    <a:pt x="584597" y="59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5" name="任意多边形 24"/>
            <p:cNvSpPr>
              <a:spLocks noChangeArrowheads="1"/>
            </p:cNvSpPr>
            <p:nvPr/>
          </p:nvSpPr>
          <p:spPr bwMode="auto">
            <a:xfrm>
              <a:off x="7558088" y="2035175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6" name="文本框 25"/>
            <p:cNvSpPr>
              <a:spLocks noChangeArrowheads="1"/>
            </p:cNvSpPr>
            <p:nvPr/>
          </p:nvSpPr>
          <p:spPr bwMode="auto">
            <a:xfrm>
              <a:off x="4767033" y="3042107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7" name="文本框 26"/>
            <p:cNvSpPr>
              <a:spLocks noChangeArrowheads="1"/>
            </p:cNvSpPr>
            <p:nvPr/>
          </p:nvSpPr>
          <p:spPr bwMode="auto">
            <a:xfrm>
              <a:off x="4720994" y="5050294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8" name="文本框 27"/>
            <p:cNvSpPr>
              <a:spLocks noChangeArrowheads="1"/>
            </p:cNvSpPr>
            <p:nvPr/>
          </p:nvSpPr>
          <p:spPr bwMode="auto">
            <a:xfrm>
              <a:off x="6972069" y="1938795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9" name="文本框 28"/>
            <p:cNvSpPr>
              <a:spLocks noChangeArrowheads="1"/>
            </p:cNvSpPr>
            <p:nvPr/>
          </p:nvSpPr>
          <p:spPr bwMode="auto">
            <a:xfrm>
              <a:off x="6952225" y="4018419"/>
              <a:ext cx="573549" cy="48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B2334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000" b="1">
                <a:solidFill>
                  <a:srgbClr val="0B233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40" name="文本框 39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开发概况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B</a:t>
              </a: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rief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introduction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159644" y="1943811"/>
            <a:ext cx="2559370" cy="1637947"/>
            <a:chOff x="890677" y="3192675"/>
            <a:chExt cx="2559370" cy="1237489"/>
          </a:xfrm>
        </p:grpSpPr>
        <p:sp>
          <p:nvSpPr>
            <p:cNvPr id="43" name="矩形 42"/>
            <p:cNvSpPr/>
            <p:nvPr/>
          </p:nvSpPr>
          <p:spPr>
            <a:xfrm>
              <a:off x="922410" y="3709954"/>
              <a:ext cx="2527637" cy="720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Visual Studio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 err="1">
                  <a:solidFill>
                    <a:prstClr val="white"/>
                  </a:solidFill>
                  <a:cs typeface="+mn-ea"/>
                  <a:sym typeface="+mn-lt"/>
                </a:rPr>
                <a:t>Vscode</a:t>
              </a:r>
              <a:endParaRPr lang="en-US" altLang="zh-CN" sz="16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Nordic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开发板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90677" y="3192675"/>
              <a:ext cx="2241974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开发平台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925715" y="4425622"/>
            <a:ext cx="2931606" cy="1673502"/>
            <a:chOff x="874712" y="3055991"/>
            <a:chExt cx="2527637" cy="1444847"/>
          </a:xfrm>
        </p:grpSpPr>
        <p:sp>
          <p:nvSpPr>
            <p:cNvPr id="47" name="矩形 46"/>
            <p:cNvSpPr/>
            <p:nvPr/>
          </p:nvSpPr>
          <p:spPr>
            <a:xfrm>
              <a:off x="874712" y="3677812"/>
              <a:ext cx="2527637" cy="8230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用</a:t>
              </a:r>
              <a:r>
                <a:rPr lang="en-US" altLang="zh-CN" sz="1600" dirty="0">
                  <a:solidFill>
                    <a:prstClr val="white"/>
                  </a:solidFill>
                  <a:cs typeface="+mn-ea"/>
                  <a:sym typeface="+mn-lt"/>
                </a:rPr>
                <a:t>Rust</a:t>
              </a:r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改写</a:t>
              </a:r>
              <a:r>
                <a:rPr lang="en-US" altLang="zh-CN" sz="1600" dirty="0" err="1">
                  <a:solidFill>
                    <a:prstClr val="white"/>
                  </a:solidFill>
                  <a:cs typeface="+mn-ea"/>
                  <a:sym typeface="+mn-lt"/>
                </a:rPr>
                <a:t>FreeRTOS</a:t>
              </a:r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的内核源码，使其安全性得到提升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2546" y="3055991"/>
              <a:ext cx="2241974" cy="4877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开发目标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02022" y="2988990"/>
            <a:ext cx="2876643" cy="1185536"/>
            <a:chOff x="902712" y="3275707"/>
            <a:chExt cx="2876643" cy="522444"/>
          </a:xfrm>
        </p:grpSpPr>
        <p:sp>
          <p:nvSpPr>
            <p:cNvPr id="50" name="矩形 49"/>
            <p:cNvSpPr/>
            <p:nvPr/>
          </p:nvSpPr>
          <p:spPr>
            <a:xfrm>
              <a:off x="902712" y="3638473"/>
              <a:ext cx="2527637" cy="1596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语言的混合编程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537381" y="3275707"/>
              <a:ext cx="2241974" cy="2489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开发语言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8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195986" y="2021191"/>
            <a:ext cx="4722863" cy="392558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27" name="文本框 2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取得的成果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>
                  <a:solidFill>
                    <a:prstClr val="white"/>
                  </a:solidFill>
                  <a:cs typeface="+mn-ea"/>
                  <a:sym typeface="+mn-lt"/>
                </a:rPr>
                <a:t> Rusty achievements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73152" y="2209536"/>
            <a:ext cx="3874147" cy="664514"/>
            <a:chOff x="6289675" y="2079625"/>
            <a:chExt cx="3460750" cy="617538"/>
          </a:xfrm>
        </p:grpSpPr>
        <p:sp>
          <p:nvSpPr>
            <p:cNvPr id="8200" name="圆角矩形 11"/>
            <p:cNvSpPr>
              <a:spLocks noChangeArrowheads="1"/>
            </p:cNvSpPr>
            <p:nvPr/>
          </p:nvSpPr>
          <p:spPr bwMode="auto">
            <a:xfrm>
              <a:off x="6289675" y="2079625"/>
              <a:ext cx="3460750" cy="617538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50195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94450" y="2092628"/>
              <a:ext cx="3343275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实现了一些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中的基本的数据结构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73154" y="3188178"/>
            <a:ext cx="3758869" cy="496646"/>
            <a:chOff x="6307138" y="2805113"/>
            <a:chExt cx="4465637" cy="617537"/>
          </a:xfrm>
        </p:grpSpPr>
        <p:sp>
          <p:nvSpPr>
            <p:cNvPr id="8201" name="圆角矩形 12"/>
            <p:cNvSpPr>
              <a:spLocks noChangeArrowheads="1"/>
            </p:cNvSpPr>
            <p:nvPr/>
          </p:nvSpPr>
          <p:spPr bwMode="auto">
            <a:xfrm>
              <a:off x="6307138" y="2805113"/>
              <a:ext cx="4465637" cy="617537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39999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94450" y="2819400"/>
              <a:ext cx="4070713" cy="40852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white"/>
                  </a:solidFill>
                  <a:cs typeface="+mn-ea"/>
                  <a:sym typeface="+mn-lt"/>
                </a:rPr>
                <a:t>熟练掌握了用</a:t>
              </a:r>
              <a:r>
                <a:rPr lang="en-US" altLang="zh-CN" sz="1400" dirty="0">
                  <a:solidFill>
                    <a:prstClr val="white"/>
                  </a:solidFill>
                  <a:cs typeface="+mn-ea"/>
                  <a:sym typeface="+mn-lt"/>
                </a:rPr>
                <a:t>rust</a:t>
              </a:r>
              <a:r>
                <a:rPr lang="zh-CN" altLang="en-US" sz="1400" dirty="0">
                  <a:solidFill>
                    <a:prstClr val="white"/>
                  </a:solidFill>
                  <a:cs typeface="+mn-ea"/>
                  <a:sym typeface="+mn-lt"/>
                </a:rPr>
                <a:t>和</a:t>
              </a:r>
              <a:r>
                <a:rPr lang="en-US" altLang="zh-CN" sz="1400" dirty="0">
                  <a:solidFill>
                    <a:prstClr val="white"/>
                  </a:solidFill>
                  <a:cs typeface="+mn-ea"/>
                  <a:sym typeface="+mn-lt"/>
                </a:rPr>
                <a:t>c</a:t>
              </a:r>
              <a:r>
                <a:rPr lang="zh-CN" altLang="en-US" sz="1400" dirty="0">
                  <a:solidFill>
                    <a:prstClr val="white"/>
                  </a:solidFill>
                  <a:cs typeface="+mn-ea"/>
                  <a:sym typeface="+mn-lt"/>
                </a:rPr>
                <a:t>进行混合编程的技巧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73153" y="3998952"/>
            <a:ext cx="3758870" cy="919891"/>
            <a:chOff x="6296025" y="3530600"/>
            <a:chExt cx="4994275" cy="615950"/>
          </a:xfrm>
        </p:grpSpPr>
        <p:sp>
          <p:nvSpPr>
            <p:cNvPr id="8202" name="圆角矩形 13"/>
            <p:cNvSpPr>
              <a:spLocks noChangeArrowheads="1"/>
            </p:cNvSpPr>
            <p:nvPr/>
          </p:nvSpPr>
          <p:spPr bwMode="auto">
            <a:xfrm>
              <a:off x="6296025" y="3530600"/>
              <a:ext cx="4994275" cy="615950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29803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94450" y="3544887"/>
              <a:ext cx="4525024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利用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rust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重写了一个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，能够实现一个嵌入式系统内核基本的功能：进程的创建和调度，并成功在开发板上运行。</a:t>
              </a:r>
            </a:p>
          </p:txBody>
        </p:sp>
      </p:grp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" b="7621"/>
          <a:stretch>
            <a:fillRect/>
          </a:stretch>
        </p:blipFill>
        <p:spPr/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C26AA71-6E9D-4596-9DB8-5AF1EB15C5E5}"/>
              </a:ext>
            </a:extLst>
          </p:cNvPr>
          <p:cNvGrpSpPr/>
          <p:nvPr/>
        </p:nvGrpSpPr>
        <p:grpSpPr>
          <a:xfrm>
            <a:off x="6273154" y="5261806"/>
            <a:ext cx="3758869" cy="684969"/>
            <a:chOff x="6307138" y="2805112"/>
            <a:chExt cx="4465637" cy="851701"/>
          </a:xfrm>
        </p:grpSpPr>
        <p:sp>
          <p:nvSpPr>
            <p:cNvPr id="31" name="圆角矩形 12">
              <a:extLst>
                <a:ext uri="{FF2B5EF4-FFF2-40B4-BE49-F238E27FC236}">
                  <a16:creationId xmlns:a16="http://schemas.microsoft.com/office/drawing/2014/main" id="{A7F265C2-2F68-48DE-B2CB-5A29D311E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138" y="2805112"/>
              <a:ext cx="4465637" cy="851701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39999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6925ABD-BACC-42D2-8534-C6B45E306214}"/>
                </a:ext>
              </a:extLst>
            </p:cNvPr>
            <p:cNvSpPr/>
            <p:nvPr/>
          </p:nvSpPr>
          <p:spPr>
            <a:xfrm>
              <a:off x="6394450" y="2819400"/>
              <a:ext cx="4070713" cy="72998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在此基础上，尝试重写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freeRTOS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的三个核心函数，进一步实现最终目标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2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27" name="文本框 2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Demo</a:t>
              </a:r>
              <a:r>
                <a:rPr lang="zh-CN" altLang="en-US" sz="28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的主要内容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Anatomy of </a:t>
              </a:r>
              <a:r>
                <a:rPr lang="en-US" altLang="zh-CN" sz="11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the</a:t>
              </a:r>
              <a:r>
                <a:rPr lang="zh-CN" altLang="en-US" sz="11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 </a:t>
              </a:r>
              <a:r>
                <a:rPr lang="en-US" altLang="zh-CN" sz="11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demo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25D7B2-4C3F-444F-9C0B-588D2AE819F4}"/>
              </a:ext>
            </a:extLst>
          </p:cNvPr>
          <p:cNvSpPr txBox="1"/>
          <p:nvPr/>
        </p:nvSpPr>
        <p:spPr>
          <a:xfrm>
            <a:off x="1855176" y="1538654"/>
            <a:ext cx="798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xTaskCreate</a:t>
            </a:r>
            <a:r>
              <a:rPr lang="en-US" altLang="zh-CN" dirty="0">
                <a:solidFill>
                  <a:schemeClr val="bg1"/>
                </a:solidFill>
              </a:rPr>
              <a:t>():                 </a:t>
            </a:r>
            <a:r>
              <a:rPr lang="zh-CN" altLang="en-US" dirty="0">
                <a:solidFill>
                  <a:schemeClr val="bg1"/>
                </a:solidFill>
              </a:rPr>
              <a:t>即 </a:t>
            </a:r>
            <a:r>
              <a:rPr lang="en-US" altLang="zh-CN" dirty="0" err="1">
                <a:solidFill>
                  <a:schemeClr val="bg1"/>
                </a:solidFill>
              </a:rPr>
              <a:t>tasks.c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xTaskGenericCreate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，进程创建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1F7EAC-1A52-43EA-8B30-B2FF94419F60}"/>
              </a:ext>
            </a:extLst>
          </p:cNvPr>
          <p:cNvSpPr txBox="1"/>
          <p:nvPr/>
        </p:nvSpPr>
        <p:spPr>
          <a:xfrm>
            <a:off x="1855176" y="5287562"/>
            <a:ext cx="798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vTaskDelete</a:t>
            </a:r>
            <a:r>
              <a:rPr lang="en-US" altLang="zh-CN" dirty="0">
                <a:solidFill>
                  <a:schemeClr val="bg1"/>
                </a:solidFill>
              </a:rPr>
              <a:t>():                  </a:t>
            </a:r>
            <a:r>
              <a:rPr lang="zh-CN" altLang="en-US" dirty="0">
                <a:solidFill>
                  <a:schemeClr val="bg1"/>
                </a:solidFill>
              </a:rPr>
              <a:t>即 </a:t>
            </a:r>
            <a:r>
              <a:rPr lang="en-US" altLang="zh-CN" dirty="0" err="1">
                <a:solidFill>
                  <a:schemeClr val="bg1"/>
                </a:solidFill>
              </a:rPr>
              <a:t>task.c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vTaskDelete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，任务删除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6C346A-7E44-4B9B-ABA0-87158B3365A8}"/>
              </a:ext>
            </a:extLst>
          </p:cNvPr>
          <p:cNvSpPr txBox="1"/>
          <p:nvPr/>
        </p:nvSpPr>
        <p:spPr>
          <a:xfrm>
            <a:off x="1855175" y="3416690"/>
            <a:ext cx="804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vTaskStartScheduler</a:t>
            </a:r>
            <a:r>
              <a:rPr lang="en-US" altLang="zh-CN" dirty="0">
                <a:solidFill>
                  <a:schemeClr val="bg1"/>
                </a:solidFill>
              </a:rPr>
              <a:t>():    </a:t>
            </a:r>
            <a:r>
              <a:rPr lang="zh-CN" altLang="en-US" dirty="0">
                <a:solidFill>
                  <a:schemeClr val="bg1"/>
                </a:solidFill>
              </a:rPr>
              <a:t>即 </a:t>
            </a:r>
            <a:r>
              <a:rPr lang="en-US" altLang="zh-CN" dirty="0" err="1">
                <a:solidFill>
                  <a:schemeClr val="bg1"/>
                </a:solidFill>
              </a:rPr>
              <a:t>tasks.c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vTaskStartScheduler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，进程调度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884551-BFB9-407E-9855-0650F0BC6A7B}"/>
              </a:ext>
            </a:extLst>
          </p:cNvPr>
          <p:cNvSpPr txBox="1"/>
          <p:nvPr/>
        </p:nvSpPr>
        <p:spPr>
          <a:xfrm>
            <a:off x="1855175" y="2793066"/>
            <a:ext cx="789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vTaskPrioritySet</a:t>
            </a:r>
            <a:r>
              <a:rPr lang="en-US" altLang="zh-CN" dirty="0">
                <a:solidFill>
                  <a:schemeClr val="bg1"/>
                </a:solidFill>
              </a:rPr>
              <a:t>():           </a:t>
            </a:r>
            <a:r>
              <a:rPr lang="zh-CN" altLang="en-US" dirty="0">
                <a:solidFill>
                  <a:schemeClr val="bg1"/>
                </a:solidFill>
              </a:rPr>
              <a:t>即 </a:t>
            </a:r>
            <a:r>
              <a:rPr lang="en-US" altLang="zh-CN" dirty="0" err="1">
                <a:solidFill>
                  <a:schemeClr val="bg1"/>
                </a:solidFill>
              </a:rPr>
              <a:t>tasks.c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 err="1">
                <a:solidFill>
                  <a:schemeClr val="bg1"/>
                </a:solidFill>
              </a:rPr>
              <a:t>vTaskPrioritySet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，设置优先级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D07C33-5259-435D-ACAC-2E4619387DD3}"/>
              </a:ext>
            </a:extLst>
          </p:cNvPr>
          <p:cNvSpPr txBox="1"/>
          <p:nvPr/>
        </p:nvSpPr>
        <p:spPr>
          <a:xfrm>
            <a:off x="1855177" y="4040314"/>
            <a:ext cx="829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vTaskDelay</a:t>
            </a:r>
            <a:r>
              <a:rPr lang="en-US" altLang="zh-CN" dirty="0">
                <a:solidFill>
                  <a:schemeClr val="bg1"/>
                </a:solidFill>
              </a:rPr>
              <a:t>():	            </a:t>
            </a:r>
            <a:r>
              <a:rPr lang="zh-CN" altLang="en-US" dirty="0">
                <a:solidFill>
                  <a:schemeClr val="bg1"/>
                </a:solidFill>
              </a:rPr>
              <a:t>即 </a:t>
            </a:r>
            <a:r>
              <a:rPr lang="en-US" altLang="zh-CN" dirty="0" err="1">
                <a:solidFill>
                  <a:schemeClr val="bg1"/>
                </a:solidFill>
              </a:rPr>
              <a:t>tasks.c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vTaskDelay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 ，任务延迟（相对延时）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AA25B6-0C21-429E-ABD5-86578EB225BB}"/>
              </a:ext>
            </a:extLst>
          </p:cNvPr>
          <p:cNvSpPr txBox="1"/>
          <p:nvPr/>
        </p:nvSpPr>
        <p:spPr>
          <a:xfrm>
            <a:off x="1846384" y="2168285"/>
            <a:ext cx="847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uxTaskPriorityGet</a:t>
            </a:r>
            <a:r>
              <a:rPr lang="en-US" altLang="zh-CN" dirty="0">
                <a:solidFill>
                  <a:schemeClr val="bg1"/>
                </a:solidFill>
              </a:rPr>
              <a:t>():       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tasks.c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uxTaskPriorityGet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，获得进程优先级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55218D-DCC4-4756-AE46-8E56497C82CB}"/>
              </a:ext>
            </a:extLst>
          </p:cNvPr>
          <p:cNvSpPr txBox="1"/>
          <p:nvPr/>
        </p:nvSpPr>
        <p:spPr>
          <a:xfrm>
            <a:off x="1855175" y="4663938"/>
            <a:ext cx="860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vTaskDelayUntil</a:t>
            </a:r>
            <a:r>
              <a:rPr lang="en-US" altLang="zh-CN" dirty="0">
                <a:solidFill>
                  <a:schemeClr val="bg1"/>
                </a:solidFill>
              </a:rPr>
              <a:t>():            </a:t>
            </a:r>
            <a:r>
              <a:rPr lang="zh-CN" altLang="en-US" dirty="0">
                <a:solidFill>
                  <a:schemeClr val="bg1"/>
                </a:solidFill>
              </a:rPr>
              <a:t>即 </a:t>
            </a:r>
            <a:r>
              <a:rPr lang="en-US" altLang="zh-CN" dirty="0" err="1">
                <a:solidFill>
                  <a:schemeClr val="bg1"/>
                </a:solidFill>
              </a:rPr>
              <a:t>task.c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vTaskDelayUntil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，任务延迟（绝对延时）</a:t>
            </a:r>
          </a:p>
        </p:txBody>
      </p:sp>
    </p:spTree>
    <p:extLst>
      <p:ext uri="{BB962C8B-B14F-4D97-AF65-F5344CB8AC3E}">
        <p14:creationId xmlns:p14="http://schemas.microsoft.com/office/powerpoint/2010/main" val="11964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6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40" name="文本框 39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对</a:t>
              </a:r>
              <a:r>
                <a:rPr lang="en-US" altLang="zh-CN" sz="28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demo</a:t>
              </a:r>
              <a:r>
                <a:rPr lang="zh-CN" altLang="en-US" sz="28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的说明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Description </a:t>
              </a:r>
              <a:r>
                <a:rPr lang="en-US" altLang="zh-CN" sz="11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of the demo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7C6D93E-39CF-4CEC-9495-97616A70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99" y="1984341"/>
            <a:ext cx="10328486" cy="36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E1C36F-68A8-4EAD-B230-C27D8F791362}"/>
              </a:ext>
            </a:extLst>
          </p:cNvPr>
          <p:cNvSpPr txBox="1"/>
          <p:nvPr/>
        </p:nvSpPr>
        <p:spPr>
          <a:xfrm>
            <a:off x="3089030" y="2921168"/>
            <a:ext cx="601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演示环节</a:t>
            </a:r>
          </a:p>
        </p:txBody>
      </p:sp>
    </p:spTree>
    <p:extLst>
      <p:ext uri="{BB962C8B-B14F-4D97-AF65-F5344CB8AC3E}">
        <p14:creationId xmlns:p14="http://schemas.microsoft.com/office/powerpoint/2010/main" val="37448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实验过程中的难点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9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宽屏</PresentationFormat>
  <Paragraphs>139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陆 万航</cp:lastModifiedBy>
  <cp:revision>77</cp:revision>
  <dcterms:created xsi:type="dcterms:W3CDTF">2017-07-11T08:34:15Z</dcterms:created>
  <dcterms:modified xsi:type="dcterms:W3CDTF">2018-06-30T01:34:13Z</dcterms:modified>
</cp:coreProperties>
</file>