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301" r:id="rId2"/>
    <p:sldId id="304" r:id="rId3"/>
    <p:sldId id="305" r:id="rId4"/>
    <p:sldId id="306" r:id="rId5"/>
    <p:sldId id="259" r:id="rId6"/>
    <p:sldId id="260" r:id="rId7"/>
    <p:sldId id="261" r:id="rId8"/>
    <p:sldId id="275" r:id="rId9"/>
    <p:sldId id="263" r:id="rId10"/>
    <p:sldId id="282" r:id="rId11"/>
    <p:sldId id="278" r:id="rId12"/>
    <p:sldId id="297" r:id="rId13"/>
    <p:sldId id="266" r:id="rId14"/>
    <p:sldId id="293" r:id="rId15"/>
    <p:sldId id="291" r:id="rId16"/>
    <p:sldId id="303" r:id="rId17"/>
    <p:sldId id="298" r:id="rId18"/>
    <p:sldId id="277" r:id="rId19"/>
    <p:sldId id="279" r:id="rId20"/>
    <p:sldId id="280" r:id="rId21"/>
    <p:sldId id="299" r:id="rId22"/>
    <p:sldId id="289" r:id="rId23"/>
    <p:sldId id="292" r:id="rId24"/>
    <p:sldId id="262" r:id="rId25"/>
    <p:sldId id="302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4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22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3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0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6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5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2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79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91F7E-E7E9-4992-A728-52063DE1C2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92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A5C38-9EF5-4D4C-A83B-698A75F923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83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A5C38-9EF5-4D4C-A83B-698A75F923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2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6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0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3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3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2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7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6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A5C38-9EF5-4D4C-A83B-698A75F923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3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3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9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microsoft.com/office/2007/relationships/hdphoto" Target="../media/hdphoto1.wdp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5.png"/><Relationship Id="rId5" Type="http://schemas.openxmlformats.org/officeDocument/2006/relationships/tags" Target="../tags/tag34.xml"/><Relationship Id="rId10" Type="http://schemas.openxmlformats.org/officeDocument/2006/relationships/image" Target="../media/image8.png"/><Relationship Id="rId4" Type="http://schemas.openxmlformats.org/officeDocument/2006/relationships/tags" Target="../tags/tag33.xml"/><Relationship Id="rId9" Type="http://schemas.openxmlformats.org/officeDocument/2006/relationships/notesSlide" Target="../notesSlides/notesSlide10.xml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9.xml"/><Relationship Id="rId7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1.emf"/><Relationship Id="rId5" Type="http://schemas.openxmlformats.org/officeDocument/2006/relationships/notesSlide" Target="../notesSlides/notesSlide12.xml"/><Relationship Id="rId10" Type="http://schemas.microsoft.com/office/2007/relationships/hdphoto" Target="../media/hdphoto4.wdp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2.xml"/><Relationship Id="rId7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1.emf"/><Relationship Id="rId5" Type="http://schemas.openxmlformats.org/officeDocument/2006/relationships/notesSlide" Target="../notesSlides/notesSlide13.xml"/><Relationship Id="rId10" Type="http://schemas.microsoft.com/office/2007/relationships/hdphoto" Target="../media/hdphoto4.wdp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13.emf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notesSlide" Target="../notesSlides/notesSlide20.xml"/><Relationship Id="rId17" Type="http://schemas.microsoft.com/office/2007/relationships/hdphoto" Target="../media/hdphoto1.wdp"/><Relationship Id="rId2" Type="http://schemas.openxmlformats.org/officeDocument/2006/relationships/tags" Target="../tags/tag48.xml"/><Relationship Id="rId16" Type="http://schemas.openxmlformats.org/officeDocument/2006/relationships/image" Target="../media/image5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1.xml"/><Relationship Id="rId15" Type="http://schemas.microsoft.com/office/2007/relationships/hdphoto" Target="../media/hdphoto5.wdp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opac.lib.ustc.edu.cn/opac/openlink.php?title=%E5%B5%8C%E5%85%A5%E5%BC%8F%E7%B3%BB%E7%BB%9F" TargetMode="External"/><Relationship Id="rId13" Type="http://schemas.openxmlformats.org/officeDocument/2006/relationships/hyperlink" Target="http://www.eeworld.com.cn/qrs/article_2018011243578.html" TargetMode="External"/><Relationship Id="rId3" Type="http://schemas.openxmlformats.org/officeDocument/2006/relationships/tags" Target="../tags/tag59.xml"/><Relationship Id="rId7" Type="http://schemas.openxmlformats.org/officeDocument/2006/relationships/image" Target="../media/image15.png"/><Relationship Id="rId12" Type="http://schemas.openxmlformats.org/officeDocument/2006/relationships/hyperlink" Target="http://tech.hqew.com/fangan_1547925" TargetMode="Externa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21.xml"/><Relationship Id="rId11" Type="http://schemas.openxmlformats.org/officeDocument/2006/relationships/hyperlink" Target="http://www.sohu.com/a/150828244_470008" TargetMode="External"/><Relationship Id="rId5" Type="http://schemas.openxmlformats.org/officeDocument/2006/relationships/slideLayout" Target="../slideLayouts/slideLayout1.xml"/><Relationship Id="rId10" Type="http://schemas.openxmlformats.org/officeDocument/2006/relationships/hyperlink" Target="https://blog.rust-lang.org/2017/09/05/Rust-2017-Survey-Results.html" TargetMode="External"/><Relationship Id="rId4" Type="http://schemas.openxmlformats.org/officeDocument/2006/relationships/tags" Target="../tags/tag60.xml"/><Relationship Id="rId9" Type="http://schemas.openxmlformats.org/officeDocument/2006/relationships/hyperlink" Target="http://ieeexplore.ieee.org/search/searchresult.jsp?searchWithin=%22Authors%22:.QT.R.S.%20Patti.QT.&amp;newsearch=tru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1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3555659" y="3916651"/>
            <a:ext cx="5004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Operating System(H)</a:t>
            </a:r>
            <a:endParaRPr lang="zh-CN" altLang="en-US" sz="40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4697100" y="537723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方正舒体" panose="02010601030101010101" pitchFamily="2" charset="-122"/>
                <a:ea typeface="方正舒体" panose="02010601030101010101" pitchFamily="2" charset="-122"/>
                <a:cs typeface="方正苏新诗柳楷简体-yolan" panose="02000000000000000000" pitchFamily="2" charset="-122"/>
                <a:sym typeface="Arial"/>
              </a:rPr>
              <a:t>中期汇报</a:t>
            </a: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4964518" y="4915574"/>
            <a:ext cx="668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——Rust </a:t>
            </a:r>
            <a:r>
              <a:rPr lang="zh-CN" altLang="en-US" sz="24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语言重写类</a:t>
            </a:r>
            <a:r>
              <a:rPr lang="en-US" altLang="zh-CN" sz="24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FreeRTOS</a:t>
            </a:r>
            <a:r>
              <a:rPr lang="zh-CN" altLang="en-US" sz="24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嵌入式操作系统</a:t>
            </a:r>
          </a:p>
        </p:txBody>
      </p:sp>
      <p:grpSp>
        <p:nvGrpSpPr>
          <p:cNvPr id="6" name="PA_组合 66"/>
          <p:cNvGrpSpPr/>
          <p:nvPr>
            <p:custDataLst>
              <p:tags r:id="rId4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PA_文本框 2"/>
          <p:cNvSpPr txBox="1"/>
          <p:nvPr>
            <p:custDataLst>
              <p:tags r:id="rId5"/>
            </p:custDataLst>
          </p:nvPr>
        </p:nvSpPr>
        <p:spPr>
          <a:xfrm>
            <a:off x="6977368" y="6244434"/>
            <a:ext cx="434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  <a:cs typeface="方正苏新诗柳楷简体-yolan" panose="02000000000000000000" pitchFamily="2" charset="-122"/>
                <a:sym typeface="Arial"/>
              </a:rPr>
              <a:t>雷婷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  <a:cs typeface="方正苏新诗柳楷简体-yolan" panose="02000000000000000000" pitchFamily="2" charset="-122"/>
                <a:sym typeface="Arial"/>
              </a:rPr>
              <a:t>、王浩宇、邱浩宸、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  <a:cs typeface="方正苏新诗柳楷简体-yolan" panose="02000000000000000000" pitchFamily="2" charset="-122"/>
                <a:sym typeface="Arial"/>
              </a:rPr>
              <a:t>段逸凡、陆万航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  <a:cs typeface="方正苏新诗柳楷简体-yolan" panose="02000000000000000000" pitchFamily="2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5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13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8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8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0797" y="1445029"/>
            <a:ext cx="1320631" cy="4729784"/>
            <a:chOff x="562575" y="1083772"/>
            <a:chExt cx="990602" cy="3547338"/>
          </a:xfrm>
        </p:grpSpPr>
        <p:grpSp>
          <p:nvGrpSpPr>
            <p:cNvPr id="4" name="组合 3"/>
            <p:cNvGrpSpPr/>
            <p:nvPr/>
          </p:nvGrpSpPr>
          <p:grpSpPr>
            <a:xfrm>
              <a:off x="562575" y="1083772"/>
              <a:ext cx="990602" cy="3506894"/>
              <a:chOff x="751904" y="1267983"/>
              <a:chExt cx="1323980" cy="468710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414232" y="1267983"/>
                <a:ext cx="0" cy="3358031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弧形 8"/>
              <p:cNvSpPr/>
              <p:nvPr/>
            </p:nvSpPr>
            <p:spPr>
              <a:xfrm>
                <a:off x="751904" y="4631110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08833" y="3733024"/>
              <a:ext cx="898087" cy="898086"/>
              <a:chOff x="608833" y="3733024"/>
              <a:chExt cx="898087" cy="89808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文本框 24"/>
              <p:cNvSpPr txBox="1"/>
              <p:nvPr/>
            </p:nvSpPr>
            <p:spPr>
              <a:xfrm>
                <a:off x="700039" y="4032025"/>
                <a:ext cx="715673" cy="300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</a:rPr>
                  <a:t>安全性</a:t>
                </a:r>
                <a:endParaRPr lang="zh-CN" alt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sym typeface="Arial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96" y="911677"/>
            <a:ext cx="9568937" cy="533288"/>
            <a:chOff x="0" y="683758"/>
            <a:chExt cx="7177637" cy="399966"/>
          </a:xfrm>
        </p:grpSpPr>
        <p:sp>
          <p:nvSpPr>
            <p:cNvPr id="11" name="矩形 10"/>
            <p:cNvSpPr/>
            <p:nvPr/>
          </p:nvSpPr>
          <p:spPr>
            <a:xfrm>
              <a:off x="5661095" y="683758"/>
              <a:ext cx="1516542" cy="39909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39011" y="740676"/>
              <a:ext cx="138566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0" y="1083724"/>
              <a:ext cx="71722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51395" y="1444966"/>
            <a:ext cx="1320631" cy="3073571"/>
            <a:chOff x="1613160" y="1083724"/>
            <a:chExt cx="990602" cy="2305178"/>
          </a:xfrm>
        </p:grpSpPr>
        <p:grpSp>
          <p:nvGrpSpPr>
            <p:cNvPr id="15" name="组合 14"/>
            <p:cNvGrpSpPr/>
            <p:nvPr/>
          </p:nvGrpSpPr>
          <p:grpSpPr>
            <a:xfrm>
              <a:off x="1613160" y="1083724"/>
              <a:ext cx="990602" cy="2227897"/>
              <a:chOff x="2156053" y="1267920"/>
              <a:chExt cx="1323980" cy="2977675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2818381" y="1267920"/>
                <a:ext cx="0" cy="16485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弧形 19"/>
              <p:cNvSpPr/>
              <p:nvPr/>
            </p:nvSpPr>
            <p:spPr>
              <a:xfrm>
                <a:off x="2156053" y="2921615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59417" y="2490816"/>
              <a:ext cx="898087" cy="898086"/>
              <a:chOff x="608833" y="3733024"/>
              <a:chExt cx="898087" cy="89808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" name="文本框 24"/>
              <p:cNvSpPr txBox="1"/>
              <p:nvPr/>
            </p:nvSpPr>
            <p:spPr>
              <a:xfrm>
                <a:off x="700040" y="4032025"/>
                <a:ext cx="715673" cy="300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</a:rPr>
                  <a:t>高效</a:t>
                </a:r>
                <a:r>
                  <a:rPr lang="zh-CN" altLang="en-US" sz="20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</a:rPr>
                  <a:t>性</a:t>
                </a:r>
                <a:endParaRPr lang="zh-CN" alt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sym typeface="Arial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675456" y="1444967"/>
            <a:ext cx="1320631" cy="3775727"/>
            <a:chOff x="2756355" y="1083724"/>
            <a:chExt cx="990602" cy="2831795"/>
          </a:xfrm>
        </p:grpSpPr>
        <p:grpSp>
          <p:nvGrpSpPr>
            <p:cNvPr id="22" name="组合 21"/>
            <p:cNvGrpSpPr/>
            <p:nvPr/>
          </p:nvGrpSpPr>
          <p:grpSpPr>
            <a:xfrm>
              <a:off x="2756355" y="1083724"/>
              <a:ext cx="990602" cy="2774344"/>
              <a:chOff x="3683979" y="1267920"/>
              <a:chExt cx="1323980" cy="3708024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4346307" y="1267920"/>
                <a:ext cx="0" cy="237894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弧形 26"/>
              <p:cNvSpPr/>
              <p:nvPr/>
            </p:nvSpPr>
            <p:spPr>
              <a:xfrm>
                <a:off x="3683979" y="3651964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802612" y="3017433"/>
              <a:ext cx="898087" cy="898086"/>
              <a:chOff x="608833" y="3733024"/>
              <a:chExt cx="898087" cy="89808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08320" y="4032025"/>
                <a:ext cx="715673" cy="300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华文彩云" panose="02010800040101010101" pitchFamily="2" charset="-122"/>
                    <a:ea typeface="华文彩云" panose="02010800040101010101" pitchFamily="2" charset="-122"/>
                  </a:rPr>
                  <a:t>并发性</a:t>
                </a:r>
                <a:endParaRPr lang="zh-CN" alt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sym typeface="Arial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750797" y="353208"/>
            <a:ext cx="27222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dirty="0">
                <a:latin typeface="华文行楷" panose="02010800040101010101" pitchFamily="2" charset="-122"/>
                <a:ea typeface="华文行楷" panose="02010800040101010101" pitchFamily="2" charset="-122"/>
                <a:cs typeface="方正苏新诗柳楷简体-yolan" panose="02000000000000000000" pitchFamily="2" charset="-122"/>
                <a:sym typeface="Arial"/>
              </a:rPr>
              <a:t>Rust</a:t>
            </a:r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  <a:cs typeface="方正苏新诗柳楷简体-yolan" panose="02000000000000000000" pitchFamily="2" charset="-122"/>
                <a:sym typeface="Arial"/>
              </a:rPr>
              <a:t>语言重要性分析</a:t>
            </a:r>
            <a:endParaRPr lang="zh-CN" altLang="en-US" sz="2300" kern="1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0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1" name="Freeform 34">
            <a:extLst>
              <a:ext uri="{FF2B5EF4-FFF2-40B4-BE49-F238E27FC236}">
                <a16:creationId xmlns="" xmlns:a16="http://schemas.microsoft.com/office/drawing/2014/main" id="{DAB7AA2C-51EB-428E-B93D-7576F766550C}"/>
              </a:ext>
            </a:extLst>
          </p:cNvPr>
          <p:cNvSpPr>
            <a:spLocks noEditPoints="1"/>
          </p:cNvSpPr>
          <p:nvPr/>
        </p:nvSpPr>
        <p:spPr bwMode="auto">
          <a:xfrm>
            <a:off x="9882362" y="2194588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任意多边形 18">
            <a:extLst>
              <a:ext uri="{FF2B5EF4-FFF2-40B4-BE49-F238E27FC236}">
                <a16:creationId xmlns="" xmlns:a16="http://schemas.microsoft.com/office/drawing/2014/main" id="{DA27CD4F-17FC-440C-B56F-CDE5D1D7EE29}"/>
              </a:ext>
            </a:extLst>
          </p:cNvPr>
          <p:cNvSpPr/>
          <p:nvPr/>
        </p:nvSpPr>
        <p:spPr>
          <a:xfrm>
            <a:off x="5837949" y="2376764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0BCFCFD2-D59B-4C3C-90E3-BA0AFD5FF654}"/>
              </a:ext>
            </a:extLst>
          </p:cNvPr>
          <p:cNvSpPr txBox="1"/>
          <p:nvPr/>
        </p:nvSpPr>
        <p:spPr>
          <a:xfrm>
            <a:off x="6568716" y="2115253"/>
            <a:ext cx="3134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一个对象都仅和一个变量绑定</a:t>
            </a:r>
          </a:p>
        </p:txBody>
      </p:sp>
      <p:sp>
        <p:nvSpPr>
          <p:cNvPr id="44" name="Freeform 34">
            <a:extLst>
              <a:ext uri="{FF2B5EF4-FFF2-40B4-BE49-F238E27FC236}">
                <a16:creationId xmlns="" xmlns:a16="http://schemas.microsoft.com/office/drawing/2014/main" id="{8A93BB3C-A5ED-482D-80D1-1065DB4BA067}"/>
              </a:ext>
            </a:extLst>
          </p:cNvPr>
          <p:cNvSpPr>
            <a:spLocks noEditPoints="1"/>
          </p:cNvSpPr>
          <p:nvPr/>
        </p:nvSpPr>
        <p:spPr bwMode="auto">
          <a:xfrm>
            <a:off x="9913399" y="3623848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任意多边形 21">
            <a:extLst>
              <a:ext uri="{FF2B5EF4-FFF2-40B4-BE49-F238E27FC236}">
                <a16:creationId xmlns="" xmlns:a16="http://schemas.microsoft.com/office/drawing/2014/main" id="{073012F6-450D-49D0-9284-915C680D336C}"/>
              </a:ext>
            </a:extLst>
          </p:cNvPr>
          <p:cNvSpPr/>
          <p:nvPr/>
        </p:nvSpPr>
        <p:spPr>
          <a:xfrm>
            <a:off x="5868986" y="3806024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14E25FB1-0DBE-4BC3-BD9A-7FB740A1E922}"/>
              </a:ext>
            </a:extLst>
          </p:cNvPr>
          <p:cNvSpPr txBox="1"/>
          <p:nvPr/>
        </p:nvSpPr>
        <p:spPr>
          <a:xfrm>
            <a:off x="6545404" y="3349400"/>
            <a:ext cx="302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Greenthreads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Task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，通过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消息传递通信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，未直接共享内容</a:t>
            </a: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Freeform 34">
            <a:extLst>
              <a:ext uri="{FF2B5EF4-FFF2-40B4-BE49-F238E27FC236}">
                <a16:creationId xmlns="" xmlns:a16="http://schemas.microsoft.com/office/drawing/2014/main" id="{339E2F58-1EB0-4E71-B953-FCD2DF45952C}"/>
              </a:ext>
            </a:extLst>
          </p:cNvPr>
          <p:cNvSpPr>
            <a:spLocks noEditPoints="1"/>
          </p:cNvSpPr>
          <p:nvPr/>
        </p:nvSpPr>
        <p:spPr bwMode="auto">
          <a:xfrm>
            <a:off x="9902410" y="504248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任意多边形 24">
            <a:extLst>
              <a:ext uri="{FF2B5EF4-FFF2-40B4-BE49-F238E27FC236}">
                <a16:creationId xmlns="" xmlns:a16="http://schemas.microsoft.com/office/drawing/2014/main" id="{45404DED-4E66-4FC9-A88C-D5F1D4A2D04B}"/>
              </a:ext>
            </a:extLst>
          </p:cNvPr>
          <p:cNvSpPr/>
          <p:nvPr/>
        </p:nvSpPr>
        <p:spPr>
          <a:xfrm>
            <a:off x="5857997" y="522465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82FBE900-8039-4749-86ED-8E1E69BF3E81}"/>
              </a:ext>
            </a:extLst>
          </p:cNvPr>
          <p:cNvSpPr txBox="1"/>
          <p:nvPr/>
        </p:nvSpPr>
        <p:spPr>
          <a:xfrm>
            <a:off x="6568717" y="4638086"/>
            <a:ext cx="313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所有权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概念：在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任意时刻，只有一个变量能修改资源，或是若干个变量可以读取资源</a:t>
            </a:r>
          </a:p>
        </p:txBody>
      </p:sp>
      <p:grpSp>
        <p:nvGrpSpPr>
          <p:cNvPr id="53" name="Group 4">
            <a:extLst>
              <a:ext uri="{FF2B5EF4-FFF2-40B4-BE49-F238E27FC236}">
                <a16:creationId xmlns="" xmlns:a16="http://schemas.microsoft.com/office/drawing/2014/main" id="{363C2B32-27A9-4BBB-A0E2-1EFB0A7E403D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5775787" y="3029338"/>
            <a:ext cx="739929" cy="763583"/>
            <a:chOff x="1308" y="1009"/>
            <a:chExt cx="1001" cy="1033"/>
          </a:xfrm>
        </p:grpSpPr>
        <p:sp>
          <p:nvSpPr>
            <p:cNvPr id="54" name="Freeform 5">
              <a:extLst>
                <a:ext uri="{FF2B5EF4-FFF2-40B4-BE49-F238E27FC236}">
                  <a16:creationId xmlns="" xmlns:a16="http://schemas.microsoft.com/office/drawing/2014/main" id="{AFE6F778-E98D-4E43-AB18-A4F4A94B8814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6">
              <a:extLst>
                <a:ext uri="{FF2B5EF4-FFF2-40B4-BE49-F238E27FC236}">
                  <a16:creationId xmlns="" xmlns:a16="http://schemas.microsoft.com/office/drawing/2014/main" id="{EE2F8864-3B07-46A2-ADBB-29CABFFCD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7">
              <a:extLst>
                <a:ext uri="{FF2B5EF4-FFF2-40B4-BE49-F238E27FC236}">
                  <a16:creationId xmlns="" xmlns:a16="http://schemas.microsoft.com/office/drawing/2014/main" id="{36D25280-95EE-4E4B-9FB8-B2458D42EAB4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8">
              <a:extLst>
                <a:ext uri="{FF2B5EF4-FFF2-40B4-BE49-F238E27FC236}">
                  <a16:creationId xmlns="" xmlns:a16="http://schemas.microsoft.com/office/drawing/2014/main" id="{1934190A-7D4E-48BF-B019-63C08466F5FD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9">
              <a:extLst>
                <a:ext uri="{FF2B5EF4-FFF2-40B4-BE49-F238E27FC236}">
                  <a16:creationId xmlns="" xmlns:a16="http://schemas.microsoft.com/office/drawing/2014/main" id="{91964EB0-D257-4A08-AAB9-582B917BC2A7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0">
              <a:extLst>
                <a:ext uri="{FF2B5EF4-FFF2-40B4-BE49-F238E27FC236}">
                  <a16:creationId xmlns="" xmlns:a16="http://schemas.microsoft.com/office/drawing/2014/main" id="{3DBC904A-A31B-4211-8DFA-8CE473E72EF2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1">
              <a:extLst>
                <a:ext uri="{FF2B5EF4-FFF2-40B4-BE49-F238E27FC236}">
                  <a16:creationId xmlns="" xmlns:a16="http://schemas.microsoft.com/office/drawing/2014/main" id="{9B57B51A-A8BF-42AF-868E-CAC2F90BCB6C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2">
              <a:extLst>
                <a:ext uri="{FF2B5EF4-FFF2-40B4-BE49-F238E27FC236}">
                  <a16:creationId xmlns="" xmlns:a16="http://schemas.microsoft.com/office/drawing/2014/main" id="{4A7C2C1F-ED15-4893-9C77-301D5E1742B7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13">
              <a:extLst>
                <a:ext uri="{FF2B5EF4-FFF2-40B4-BE49-F238E27FC236}">
                  <a16:creationId xmlns="" xmlns:a16="http://schemas.microsoft.com/office/drawing/2014/main" id="{9238223C-5EC7-4755-BAFC-A537519C8A07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3" name="Group 4">
            <a:extLst>
              <a:ext uri="{FF2B5EF4-FFF2-40B4-BE49-F238E27FC236}">
                <a16:creationId xmlns="" xmlns:a16="http://schemas.microsoft.com/office/drawing/2014/main" id="{2A1664BF-7583-46AB-97A3-0BCA901D665B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5788797" y="4454102"/>
            <a:ext cx="739929" cy="763583"/>
            <a:chOff x="1308" y="1009"/>
            <a:chExt cx="1001" cy="1033"/>
          </a:xfrm>
        </p:grpSpPr>
        <p:sp>
          <p:nvSpPr>
            <p:cNvPr id="64" name="Freeform 5">
              <a:extLst>
                <a:ext uri="{FF2B5EF4-FFF2-40B4-BE49-F238E27FC236}">
                  <a16:creationId xmlns="" xmlns:a16="http://schemas.microsoft.com/office/drawing/2014/main" id="{D0FAA13D-FEA5-4DA2-8435-3CF5FADB8561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6">
              <a:extLst>
                <a:ext uri="{FF2B5EF4-FFF2-40B4-BE49-F238E27FC236}">
                  <a16:creationId xmlns="" xmlns:a16="http://schemas.microsoft.com/office/drawing/2014/main" id="{F88AAF52-21BC-4C8D-A02C-B756C9ACB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7">
              <a:extLst>
                <a:ext uri="{FF2B5EF4-FFF2-40B4-BE49-F238E27FC236}">
                  <a16:creationId xmlns="" xmlns:a16="http://schemas.microsoft.com/office/drawing/2014/main" id="{10CDA7C5-162E-45DA-AD9F-8998B4D04E4E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8">
              <a:extLst>
                <a:ext uri="{FF2B5EF4-FFF2-40B4-BE49-F238E27FC236}">
                  <a16:creationId xmlns="" xmlns:a16="http://schemas.microsoft.com/office/drawing/2014/main" id="{9C9C9E81-3D4C-49D5-853D-F72B3300E719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9">
              <a:extLst>
                <a:ext uri="{FF2B5EF4-FFF2-40B4-BE49-F238E27FC236}">
                  <a16:creationId xmlns="" xmlns:a16="http://schemas.microsoft.com/office/drawing/2014/main" id="{E3480897-4A95-4F7E-B571-B0C5E55BC5F7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10">
              <a:extLst>
                <a:ext uri="{FF2B5EF4-FFF2-40B4-BE49-F238E27FC236}">
                  <a16:creationId xmlns="" xmlns:a16="http://schemas.microsoft.com/office/drawing/2014/main" id="{B8FF8D69-A9BD-4AF1-AB0F-CA8A97D8550B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11">
              <a:extLst>
                <a:ext uri="{FF2B5EF4-FFF2-40B4-BE49-F238E27FC236}">
                  <a16:creationId xmlns="" xmlns:a16="http://schemas.microsoft.com/office/drawing/2014/main" id="{4AA61BB6-D831-49CE-B624-24FDF1EA4E6D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12">
              <a:extLst>
                <a:ext uri="{FF2B5EF4-FFF2-40B4-BE49-F238E27FC236}">
                  <a16:creationId xmlns="" xmlns:a16="http://schemas.microsoft.com/office/drawing/2014/main" id="{5DAFFFE8-B68F-4F6A-8135-385F39EC2F6B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13">
              <a:extLst>
                <a:ext uri="{FF2B5EF4-FFF2-40B4-BE49-F238E27FC236}">
                  <a16:creationId xmlns="" xmlns:a16="http://schemas.microsoft.com/office/drawing/2014/main" id="{BAA9D55E-570E-471A-9A68-CA76F8C56227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3" name="Group 4">
            <a:extLst>
              <a:ext uri="{FF2B5EF4-FFF2-40B4-BE49-F238E27FC236}">
                <a16:creationId xmlns="" xmlns:a16="http://schemas.microsoft.com/office/drawing/2014/main" id="{C48B41AF-B1B1-4A15-A1BD-F9904D3801D2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5736031" y="1605185"/>
            <a:ext cx="739929" cy="763583"/>
            <a:chOff x="1308" y="1009"/>
            <a:chExt cx="1001" cy="1033"/>
          </a:xfrm>
        </p:grpSpPr>
        <p:sp>
          <p:nvSpPr>
            <p:cNvPr id="74" name="Freeform 5">
              <a:extLst>
                <a:ext uri="{FF2B5EF4-FFF2-40B4-BE49-F238E27FC236}">
                  <a16:creationId xmlns="" xmlns:a16="http://schemas.microsoft.com/office/drawing/2014/main" id="{18614316-5BED-4E62-9941-92E3E7C63513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6">
              <a:extLst>
                <a:ext uri="{FF2B5EF4-FFF2-40B4-BE49-F238E27FC236}">
                  <a16:creationId xmlns="" xmlns:a16="http://schemas.microsoft.com/office/drawing/2014/main" id="{A224B980-6817-4468-BA7D-CD1BAADE4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7">
              <a:extLst>
                <a:ext uri="{FF2B5EF4-FFF2-40B4-BE49-F238E27FC236}">
                  <a16:creationId xmlns="" xmlns:a16="http://schemas.microsoft.com/office/drawing/2014/main" id="{7602C0E4-AED1-4A38-A41B-FBE9CFD2BED9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8">
              <a:extLst>
                <a:ext uri="{FF2B5EF4-FFF2-40B4-BE49-F238E27FC236}">
                  <a16:creationId xmlns="" xmlns:a16="http://schemas.microsoft.com/office/drawing/2014/main" id="{00AEF94E-DC64-4D3D-8C05-ADA6D6E9D4C8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9">
              <a:extLst>
                <a:ext uri="{FF2B5EF4-FFF2-40B4-BE49-F238E27FC236}">
                  <a16:creationId xmlns="" xmlns:a16="http://schemas.microsoft.com/office/drawing/2014/main" id="{5FE755BE-19B6-44A2-A470-3314316780AC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10">
              <a:extLst>
                <a:ext uri="{FF2B5EF4-FFF2-40B4-BE49-F238E27FC236}">
                  <a16:creationId xmlns="" xmlns:a16="http://schemas.microsoft.com/office/drawing/2014/main" id="{591E55C9-1321-4D26-8858-A5655944E24A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11">
              <a:extLst>
                <a:ext uri="{FF2B5EF4-FFF2-40B4-BE49-F238E27FC236}">
                  <a16:creationId xmlns="" xmlns:a16="http://schemas.microsoft.com/office/drawing/2014/main" id="{855DB7F1-751C-49ED-A618-04871595F548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12">
              <a:extLst>
                <a:ext uri="{FF2B5EF4-FFF2-40B4-BE49-F238E27FC236}">
                  <a16:creationId xmlns="" xmlns:a16="http://schemas.microsoft.com/office/drawing/2014/main" id="{5E7F3173-6ADF-4B5F-B2FD-C622A03C9426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13">
              <a:extLst>
                <a:ext uri="{FF2B5EF4-FFF2-40B4-BE49-F238E27FC236}">
                  <a16:creationId xmlns="" xmlns:a16="http://schemas.microsoft.com/office/drawing/2014/main" id="{4EC33269-5505-4D21-BAB7-68E48B3E9C25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93" name="Freeform 34">
            <a:extLst>
              <a:ext uri="{FF2B5EF4-FFF2-40B4-BE49-F238E27FC236}">
                <a16:creationId xmlns="" xmlns:a16="http://schemas.microsoft.com/office/drawing/2014/main" id="{3830E8BD-C49C-4FAA-9920-8C0CF9BE9089}"/>
              </a:ext>
            </a:extLst>
          </p:cNvPr>
          <p:cNvSpPr>
            <a:spLocks noEditPoints="1"/>
          </p:cNvSpPr>
          <p:nvPr/>
        </p:nvSpPr>
        <p:spPr bwMode="auto">
          <a:xfrm>
            <a:off x="9881471" y="627707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任意多边形 27">
            <a:extLst>
              <a:ext uri="{FF2B5EF4-FFF2-40B4-BE49-F238E27FC236}">
                <a16:creationId xmlns="" xmlns:a16="http://schemas.microsoft.com/office/drawing/2014/main" id="{8D34C875-6F51-4A89-A5D9-17FF94FE889C}"/>
              </a:ext>
            </a:extLst>
          </p:cNvPr>
          <p:cNvSpPr/>
          <p:nvPr/>
        </p:nvSpPr>
        <p:spPr>
          <a:xfrm>
            <a:off x="5837058" y="645924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="" xmlns:a16="http://schemas.microsoft.com/office/drawing/2014/main" id="{6E882D82-99B0-42C2-B076-AB6D59D353D7}"/>
              </a:ext>
            </a:extLst>
          </p:cNvPr>
          <p:cNvSpPr txBox="1"/>
          <p:nvPr/>
        </p:nvSpPr>
        <p:spPr>
          <a:xfrm>
            <a:off x="6593962" y="6070018"/>
            <a:ext cx="313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Rust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放弃了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这种成熟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dist"/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方式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，转而采用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RAII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机制</a:t>
            </a:r>
          </a:p>
        </p:txBody>
      </p:sp>
      <p:grpSp>
        <p:nvGrpSpPr>
          <p:cNvPr id="96" name="Group 4">
            <a:extLst>
              <a:ext uri="{FF2B5EF4-FFF2-40B4-BE49-F238E27FC236}">
                <a16:creationId xmlns="" xmlns:a16="http://schemas.microsoft.com/office/drawing/2014/main" id="{4129E094-2A83-4D4D-9840-C88582F66E08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5775634" y="5697668"/>
            <a:ext cx="732153" cy="755559"/>
            <a:chOff x="1308" y="1009"/>
            <a:chExt cx="1001" cy="1033"/>
          </a:xfrm>
        </p:grpSpPr>
        <p:sp>
          <p:nvSpPr>
            <p:cNvPr id="97" name="Freeform 5">
              <a:extLst>
                <a:ext uri="{FF2B5EF4-FFF2-40B4-BE49-F238E27FC236}">
                  <a16:creationId xmlns="" xmlns:a16="http://schemas.microsoft.com/office/drawing/2014/main" id="{88DD6449-A52F-4DF7-82DD-D485B61C5CDF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="" xmlns:a16="http://schemas.microsoft.com/office/drawing/2014/main" id="{1172AE09-D915-4240-B31F-AB9F680D0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="" xmlns:a16="http://schemas.microsoft.com/office/drawing/2014/main" id="{44AE9C40-96F3-4C4C-B655-8B71C0032EAF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="" xmlns:a16="http://schemas.microsoft.com/office/drawing/2014/main" id="{0135BC25-ABE0-4D87-9163-F66DEBEA7887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="" xmlns:a16="http://schemas.microsoft.com/office/drawing/2014/main" id="{E2FFAFB7-B3B3-4C70-8A65-4B744D2BE3D5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">
              <a:extLst>
                <a:ext uri="{FF2B5EF4-FFF2-40B4-BE49-F238E27FC236}">
                  <a16:creationId xmlns="" xmlns:a16="http://schemas.microsoft.com/office/drawing/2014/main" id="{A93DADC2-6628-48CD-B6ED-13D0822C9546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="" xmlns:a16="http://schemas.microsoft.com/office/drawing/2014/main" id="{79AD17F3-1DF4-4EB9-935B-824DCAD8DB9F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="" xmlns:a16="http://schemas.microsoft.com/office/drawing/2014/main" id="{764C7868-9E0E-4CA6-9BC4-EAC96B375202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="" xmlns:a16="http://schemas.microsoft.com/office/drawing/2014/main" id="{49B1A631-0009-4CE5-9DA5-EF61D7E140B1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6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/>
      <p:bldP spid="93" grpId="0" animBg="1"/>
      <p:bldP spid="94" grpId="0" animBg="1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4472487" y="3761696"/>
            <a:ext cx="2334759" cy="2321797"/>
          </a:xfrm>
          <a:custGeom>
            <a:avLst/>
            <a:gdLst>
              <a:gd name="T0" fmla="*/ 880 w 899"/>
              <a:gd name="T1" fmla="*/ 316 h 894"/>
              <a:gd name="T2" fmla="*/ 809 w 899"/>
              <a:gd name="T3" fmla="*/ 177 h 894"/>
              <a:gd name="T4" fmla="*/ 695 w 899"/>
              <a:gd name="T5" fmla="*/ 70 h 894"/>
              <a:gd name="T6" fmla="*/ 551 w 899"/>
              <a:gd name="T7" fmla="*/ 9 h 894"/>
              <a:gd name="T8" fmla="*/ 395 w 899"/>
              <a:gd name="T9" fmla="*/ 0 h 894"/>
              <a:gd name="T10" fmla="*/ 245 w 899"/>
              <a:gd name="T11" fmla="*/ 46 h 894"/>
              <a:gd name="T12" fmla="*/ 120 w 899"/>
              <a:gd name="T13" fmla="*/ 140 h 894"/>
              <a:gd name="T14" fmla="*/ 35 w 899"/>
              <a:gd name="T15" fmla="*/ 271 h 894"/>
              <a:gd name="T16" fmla="*/ 0 w 899"/>
              <a:gd name="T17" fmla="*/ 423 h 894"/>
              <a:gd name="T18" fmla="*/ 0 w 899"/>
              <a:gd name="T19" fmla="*/ 471 h 894"/>
              <a:gd name="T20" fmla="*/ 35 w 899"/>
              <a:gd name="T21" fmla="*/ 623 h 894"/>
              <a:gd name="T22" fmla="*/ 120 w 899"/>
              <a:gd name="T23" fmla="*/ 754 h 894"/>
              <a:gd name="T24" fmla="*/ 245 w 899"/>
              <a:gd name="T25" fmla="*/ 849 h 894"/>
              <a:gd name="T26" fmla="*/ 395 w 899"/>
              <a:gd name="T27" fmla="*/ 894 h 894"/>
              <a:gd name="T28" fmla="*/ 551 w 899"/>
              <a:gd name="T29" fmla="*/ 886 h 894"/>
              <a:gd name="T30" fmla="*/ 695 w 899"/>
              <a:gd name="T31" fmla="*/ 825 h 894"/>
              <a:gd name="T32" fmla="*/ 809 w 899"/>
              <a:gd name="T33" fmla="*/ 718 h 894"/>
              <a:gd name="T34" fmla="*/ 880 w 899"/>
              <a:gd name="T35" fmla="*/ 579 h 894"/>
              <a:gd name="T36" fmla="*/ 499 w 899"/>
              <a:gd name="T37" fmla="*/ 149 h 894"/>
              <a:gd name="T38" fmla="*/ 499 w 899"/>
              <a:gd name="T39" fmla="*/ 149 h 894"/>
              <a:gd name="T40" fmla="*/ 577 w 899"/>
              <a:gd name="T41" fmla="*/ 348 h 894"/>
              <a:gd name="T42" fmla="*/ 544 w 899"/>
              <a:gd name="T43" fmla="*/ 560 h 894"/>
              <a:gd name="T44" fmla="*/ 576 w 899"/>
              <a:gd name="T45" fmla="*/ 372 h 894"/>
              <a:gd name="T46" fmla="*/ 605 w 899"/>
              <a:gd name="T47" fmla="*/ 402 h 894"/>
              <a:gd name="T48" fmla="*/ 605 w 899"/>
              <a:gd name="T49" fmla="*/ 402 h 894"/>
              <a:gd name="T50" fmla="*/ 569 w 899"/>
              <a:gd name="T51" fmla="*/ 533 h 894"/>
              <a:gd name="T52" fmla="*/ 606 w 899"/>
              <a:gd name="T53" fmla="*/ 487 h 894"/>
              <a:gd name="T54" fmla="*/ 597 w 899"/>
              <a:gd name="T55" fmla="*/ 447 h 894"/>
              <a:gd name="T56" fmla="*/ 610 w 899"/>
              <a:gd name="T57" fmla="*/ 467 h 894"/>
              <a:gd name="T58" fmla="*/ 525 w 899"/>
              <a:gd name="T59" fmla="*/ 321 h 894"/>
              <a:gd name="T60" fmla="*/ 514 w 899"/>
              <a:gd name="T61" fmla="*/ 299 h 894"/>
              <a:gd name="T62" fmla="*/ 455 w 899"/>
              <a:gd name="T63" fmla="*/ 286 h 894"/>
              <a:gd name="T64" fmla="*/ 455 w 899"/>
              <a:gd name="T65" fmla="*/ 286 h 894"/>
              <a:gd name="T66" fmla="*/ 449 w 899"/>
              <a:gd name="T67" fmla="*/ 342 h 894"/>
              <a:gd name="T68" fmla="*/ 513 w 899"/>
              <a:gd name="T69" fmla="*/ 580 h 894"/>
              <a:gd name="T70" fmla="*/ 382 w 899"/>
              <a:gd name="T71" fmla="*/ 594 h 894"/>
              <a:gd name="T72" fmla="*/ 306 w 899"/>
              <a:gd name="T73" fmla="*/ 413 h 894"/>
              <a:gd name="T74" fmla="*/ 306 w 899"/>
              <a:gd name="T75" fmla="*/ 413 h 894"/>
              <a:gd name="T76" fmla="*/ 311 w 899"/>
              <a:gd name="T77" fmla="*/ 396 h 894"/>
              <a:gd name="T78" fmla="*/ 289 w 899"/>
              <a:gd name="T79" fmla="*/ 470 h 894"/>
              <a:gd name="T80" fmla="*/ 313 w 899"/>
              <a:gd name="T81" fmla="*/ 504 h 894"/>
              <a:gd name="T82" fmla="*/ 321 w 899"/>
              <a:gd name="T83" fmla="*/ 520 h 894"/>
              <a:gd name="T84" fmla="*/ 321 w 899"/>
              <a:gd name="T85" fmla="*/ 520 h 894"/>
              <a:gd name="T86" fmla="*/ 340 w 899"/>
              <a:gd name="T87" fmla="*/ 349 h 894"/>
              <a:gd name="T88" fmla="*/ 348 w 899"/>
              <a:gd name="T89" fmla="*/ 573 h 894"/>
              <a:gd name="T90" fmla="*/ 359 w 899"/>
              <a:gd name="T91" fmla="*/ 313 h 894"/>
              <a:gd name="T92" fmla="*/ 435 w 899"/>
              <a:gd name="T93" fmla="*/ 286 h 894"/>
              <a:gd name="T94" fmla="*/ 435 w 899"/>
              <a:gd name="T95" fmla="*/ 286 h 894"/>
              <a:gd name="T96" fmla="*/ 400 w 899"/>
              <a:gd name="T97" fmla="*/ 308 h 894"/>
              <a:gd name="T98" fmla="*/ 312 w 899"/>
              <a:gd name="T99" fmla="*/ 311 h 894"/>
              <a:gd name="T100" fmla="*/ 147 w 899"/>
              <a:gd name="T101" fmla="*/ 447 h 894"/>
              <a:gd name="T102" fmla="*/ 263 w 899"/>
              <a:gd name="T103" fmla="*/ 498 h 894"/>
              <a:gd name="T104" fmla="*/ 312 w 899"/>
              <a:gd name="T105" fmla="*/ 583 h 894"/>
              <a:gd name="T106" fmla="*/ 401 w 899"/>
              <a:gd name="T107" fmla="*/ 602 h 894"/>
              <a:gd name="T108" fmla="*/ 449 w 899"/>
              <a:gd name="T109" fmla="*/ 609 h 894"/>
              <a:gd name="T110" fmla="*/ 461 w 899"/>
              <a:gd name="T111" fmla="*/ 609 h 894"/>
              <a:gd name="T112" fmla="*/ 500 w 899"/>
              <a:gd name="T113" fmla="*/ 601 h 894"/>
              <a:gd name="T114" fmla="*/ 499 w 899"/>
              <a:gd name="T115" fmla="*/ 634 h 894"/>
              <a:gd name="T116" fmla="*/ 732 w 899"/>
              <a:gd name="T117" fmla="*/ 554 h 894"/>
              <a:gd name="T118" fmla="*/ 732 w 899"/>
              <a:gd name="T119" fmla="*/ 341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99" h="894">
                <a:moveTo>
                  <a:pt x="828" y="447"/>
                </a:moveTo>
                <a:cubicBezTo>
                  <a:pt x="828" y="443"/>
                  <a:pt x="828" y="440"/>
                  <a:pt x="828" y="436"/>
                </a:cubicBezTo>
                <a:cubicBezTo>
                  <a:pt x="899" y="423"/>
                  <a:pt x="899" y="423"/>
                  <a:pt x="899" y="423"/>
                </a:cubicBezTo>
                <a:cubicBezTo>
                  <a:pt x="880" y="316"/>
                  <a:pt x="880" y="316"/>
                  <a:pt x="880" y="316"/>
                </a:cubicBezTo>
                <a:cubicBezTo>
                  <a:pt x="809" y="328"/>
                  <a:pt x="809" y="328"/>
                  <a:pt x="809" y="328"/>
                </a:cubicBezTo>
                <a:cubicBezTo>
                  <a:pt x="806" y="321"/>
                  <a:pt x="804" y="314"/>
                  <a:pt x="801" y="307"/>
                </a:cubicBezTo>
                <a:cubicBezTo>
                  <a:pt x="864" y="271"/>
                  <a:pt x="864" y="271"/>
                  <a:pt x="864" y="271"/>
                </a:cubicBezTo>
                <a:cubicBezTo>
                  <a:pt x="809" y="177"/>
                  <a:pt x="809" y="177"/>
                  <a:pt x="809" y="177"/>
                </a:cubicBezTo>
                <a:cubicBezTo>
                  <a:pt x="746" y="213"/>
                  <a:pt x="746" y="213"/>
                  <a:pt x="746" y="213"/>
                </a:cubicBezTo>
                <a:cubicBezTo>
                  <a:pt x="742" y="207"/>
                  <a:pt x="737" y="201"/>
                  <a:pt x="732" y="195"/>
                </a:cubicBezTo>
                <a:cubicBezTo>
                  <a:pt x="778" y="140"/>
                  <a:pt x="778" y="140"/>
                  <a:pt x="778" y="14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48" y="125"/>
                  <a:pt x="648" y="125"/>
                  <a:pt x="648" y="125"/>
                </a:cubicBezTo>
                <a:cubicBezTo>
                  <a:pt x="642" y="121"/>
                  <a:pt x="635" y="117"/>
                  <a:pt x="629" y="114"/>
                </a:cubicBezTo>
                <a:cubicBezTo>
                  <a:pt x="653" y="46"/>
                  <a:pt x="653" y="46"/>
                  <a:pt x="653" y="46"/>
                </a:cubicBezTo>
                <a:cubicBezTo>
                  <a:pt x="551" y="9"/>
                  <a:pt x="551" y="9"/>
                  <a:pt x="551" y="9"/>
                </a:cubicBezTo>
                <a:cubicBezTo>
                  <a:pt x="526" y="76"/>
                  <a:pt x="526" y="76"/>
                  <a:pt x="526" y="76"/>
                </a:cubicBezTo>
                <a:cubicBezTo>
                  <a:pt x="519" y="75"/>
                  <a:pt x="511" y="74"/>
                  <a:pt x="504" y="73"/>
                </a:cubicBezTo>
                <a:cubicBezTo>
                  <a:pt x="504" y="0"/>
                  <a:pt x="504" y="0"/>
                  <a:pt x="504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5" y="73"/>
                  <a:pt x="395" y="73"/>
                  <a:pt x="395" y="73"/>
                </a:cubicBezTo>
                <a:cubicBezTo>
                  <a:pt x="387" y="74"/>
                  <a:pt x="380" y="75"/>
                  <a:pt x="372" y="76"/>
                </a:cubicBezTo>
                <a:cubicBezTo>
                  <a:pt x="348" y="9"/>
                  <a:pt x="348" y="9"/>
                  <a:pt x="348" y="9"/>
                </a:cubicBezTo>
                <a:cubicBezTo>
                  <a:pt x="245" y="46"/>
                  <a:pt x="245" y="46"/>
                  <a:pt x="245" y="46"/>
                </a:cubicBezTo>
                <a:cubicBezTo>
                  <a:pt x="270" y="114"/>
                  <a:pt x="270" y="114"/>
                  <a:pt x="270" y="114"/>
                </a:cubicBezTo>
                <a:cubicBezTo>
                  <a:pt x="263" y="117"/>
                  <a:pt x="257" y="121"/>
                  <a:pt x="250" y="125"/>
                </a:cubicBezTo>
                <a:cubicBezTo>
                  <a:pt x="204" y="70"/>
                  <a:pt x="204" y="70"/>
                  <a:pt x="204" y="70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67" y="195"/>
                  <a:pt x="167" y="195"/>
                  <a:pt x="167" y="195"/>
                </a:cubicBezTo>
                <a:cubicBezTo>
                  <a:pt x="162" y="201"/>
                  <a:pt x="157" y="207"/>
                  <a:pt x="152" y="213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35" y="271"/>
                  <a:pt x="35" y="271"/>
                  <a:pt x="35" y="271"/>
                </a:cubicBezTo>
                <a:cubicBezTo>
                  <a:pt x="97" y="307"/>
                  <a:pt x="97" y="307"/>
                  <a:pt x="97" y="307"/>
                </a:cubicBezTo>
                <a:cubicBezTo>
                  <a:pt x="95" y="314"/>
                  <a:pt x="92" y="321"/>
                  <a:pt x="90" y="328"/>
                </a:cubicBezTo>
                <a:cubicBezTo>
                  <a:pt x="19" y="316"/>
                  <a:pt x="19" y="316"/>
                  <a:pt x="19" y="316"/>
                </a:cubicBezTo>
                <a:cubicBezTo>
                  <a:pt x="0" y="423"/>
                  <a:pt x="0" y="423"/>
                  <a:pt x="0" y="423"/>
                </a:cubicBezTo>
                <a:cubicBezTo>
                  <a:pt x="71" y="436"/>
                  <a:pt x="71" y="436"/>
                  <a:pt x="71" y="436"/>
                </a:cubicBezTo>
                <a:cubicBezTo>
                  <a:pt x="71" y="440"/>
                  <a:pt x="71" y="443"/>
                  <a:pt x="71" y="447"/>
                </a:cubicBezTo>
                <a:cubicBezTo>
                  <a:pt x="71" y="451"/>
                  <a:pt x="71" y="455"/>
                  <a:pt x="71" y="459"/>
                </a:cubicBezTo>
                <a:cubicBezTo>
                  <a:pt x="0" y="471"/>
                  <a:pt x="0" y="471"/>
                  <a:pt x="0" y="471"/>
                </a:cubicBezTo>
                <a:cubicBezTo>
                  <a:pt x="19" y="579"/>
                  <a:pt x="19" y="579"/>
                  <a:pt x="19" y="579"/>
                </a:cubicBezTo>
                <a:cubicBezTo>
                  <a:pt x="90" y="566"/>
                  <a:pt x="90" y="566"/>
                  <a:pt x="90" y="566"/>
                </a:cubicBezTo>
                <a:cubicBezTo>
                  <a:pt x="92" y="573"/>
                  <a:pt x="95" y="580"/>
                  <a:pt x="97" y="587"/>
                </a:cubicBezTo>
                <a:cubicBezTo>
                  <a:pt x="35" y="623"/>
                  <a:pt x="35" y="623"/>
                  <a:pt x="35" y="623"/>
                </a:cubicBezTo>
                <a:cubicBezTo>
                  <a:pt x="90" y="718"/>
                  <a:pt x="90" y="718"/>
                  <a:pt x="90" y="718"/>
                </a:cubicBezTo>
                <a:cubicBezTo>
                  <a:pt x="152" y="682"/>
                  <a:pt x="152" y="682"/>
                  <a:pt x="152" y="682"/>
                </a:cubicBezTo>
                <a:cubicBezTo>
                  <a:pt x="157" y="688"/>
                  <a:pt x="162" y="694"/>
                  <a:pt x="167" y="699"/>
                </a:cubicBezTo>
                <a:cubicBezTo>
                  <a:pt x="120" y="754"/>
                  <a:pt x="120" y="754"/>
                  <a:pt x="120" y="754"/>
                </a:cubicBezTo>
                <a:cubicBezTo>
                  <a:pt x="204" y="825"/>
                  <a:pt x="204" y="825"/>
                  <a:pt x="204" y="825"/>
                </a:cubicBezTo>
                <a:cubicBezTo>
                  <a:pt x="250" y="769"/>
                  <a:pt x="250" y="769"/>
                  <a:pt x="250" y="769"/>
                </a:cubicBezTo>
                <a:cubicBezTo>
                  <a:pt x="257" y="773"/>
                  <a:pt x="263" y="777"/>
                  <a:pt x="270" y="781"/>
                </a:cubicBezTo>
                <a:cubicBezTo>
                  <a:pt x="245" y="849"/>
                  <a:pt x="245" y="849"/>
                  <a:pt x="245" y="849"/>
                </a:cubicBezTo>
                <a:cubicBezTo>
                  <a:pt x="348" y="886"/>
                  <a:pt x="348" y="886"/>
                  <a:pt x="348" y="886"/>
                </a:cubicBezTo>
                <a:cubicBezTo>
                  <a:pt x="372" y="818"/>
                  <a:pt x="372" y="818"/>
                  <a:pt x="372" y="818"/>
                </a:cubicBezTo>
                <a:cubicBezTo>
                  <a:pt x="380" y="820"/>
                  <a:pt x="387" y="821"/>
                  <a:pt x="395" y="822"/>
                </a:cubicBezTo>
                <a:cubicBezTo>
                  <a:pt x="395" y="894"/>
                  <a:pt x="395" y="894"/>
                  <a:pt x="395" y="894"/>
                </a:cubicBezTo>
                <a:cubicBezTo>
                  <a:pt x="504" y="894"/>
                  <a:pt x="504" y="894"/>
                  <a:pt x="504" y="894"/>
                </a:cubicBezTo>
                <a:cubicBezTo>
                  <a:pt x="504" y="822"/>
                  <a:pt x="504" y="822"/>
                  <a:pt x="504" y="822"/>
                </a:cubicBezTo>
                <a:cubicBezTo>
                  <a:pt x="511" y="821"/>
                  <a:pt x="519" y="820"/>
                  <a:pt x="526" y="818"/>
                </a:cubicBezTo>
                <a:cubicBezTo>
                  <a:pt x="551" y="886"/>
                  <a:pt x="551" y="886"/>
                  <a:pt x="551" y="886"/>
                </a:cubicBezTo>
                <a:cubicBezTo>
                  <a:pt x="653" y="848"/>
                  <a:pt x="653" y="848"/>
                  <a:pt x="653" y="848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35" y="777"/>
                  <a:pt x="642" y="773"/>
                  <a:pt x="648" y="769"/>
                </a:cubicBezTo>
                <a:cubicBezTo>
                  <a:pt x="695" y="825"/>
                  <a:pt x="695" y="825"/>
                  <a:pt x="695" y="825"/>
                </a:cubicBezTo>
                <a:cubicBezTo>
                  <a:pt x="778" y="754"/>
                  <a:pt x="778" y="754"/>
                  <a:pt x="778" y="754"/>
                </a:cubicBezTo>
                <a:cubicBezTo>
                  <a:pt x="732" y="699"/>
                  <a:pt x="732" y="699"/>
                  <a:pt x="732" y="699"/>
                </a:cubicBezTo>
                <a:cubicBezTo>
                  <a:pt x="737" y="694"/>
                  <a:pt x="742" y="688"/>
                  <a:pt x="746" y="682"/>
                </a:cubicBezTo>
                <a:cubicBezTo>
                  <a:pt x="809" y="718"/>
                  <a:pt x="809" y="718"/>
                  <a:pt x="809" y="718"/>
                </a:cubicBezTo>
                <a:cubicBezTo>
                  <a:pt x="864" y="623"/>
                  <a:pt x="864" y="623"/>
                  <a:pt x="864" y="623"/>
                </a:cubicBezTo>
                <a:cubicBezTo>
                  <a:pt x="801" y="587"/>
                  <a:pt x="801" y="587"/>
                  <a:pt x="801" y="587"/>
                </a:cubicBezTo>
                <a:cubicBezTo>
                  <a:pt x="804" y="580"/>
                  <a:pt x="806" y="573"/>
                  <a:pt x="809" y="566"/>
                </a:cubicBezTo>
                <a:cubicBezTo>
                  <a:pt x="880" y="579"/>
                  <a:pt x="880" y="579"/>
                  <a:pt x="880" y="579"/>
                </a:cubicBezTo>
                <a:cubicBezTo>
                  <a:pt x="899" y="471"/>
                  <a:pt x="899" y="471"/>
                  <a:pt x="899" y="471"/>
                </a:cubicBezTo>
                <a:cubicBezTo>
                  <a:pt x="828" y="459"/>
                  <a:pt x="828" y="459"/>
                  <a:pt x="828" y="459"/>
                </a:cubicBezTo>
                <a:cubicBezTo>
                  <a:pt x="828" y="455"/>
                  <a:pt x="828" y="451"/>
                  <a:pt x="828" y="447"/>
                </a:cubicBezTo>
                <a:close/>
                <a:moveTo>
                  <a:pt x="499" y="149"/>
                </a:moveTo>
                <a:cubicBezTo>
                  <a:pt x="572" y="161"/>
                  <a:pt x="637" y="200"/>
                  <a:pt x="683" y="255"/>
                </a:cubicBezTo>
                <a:cubicBezTo>
                  <a:pt x="586" y="311"/>
                  <a:pt x="586" y="311"/>
                  <a:pt x="586" y="311"/>
                </a:cubicBezTo>
                <a:cubicBezTo>
                  <a:pt x="562" y="287"/>
                  <a:pt x="532" y="270"/>
                  <a:pt x="499" y="261"/>
                </a:cubicBezTo>
                <a:lnTo>
                  <a:pt x="499" y="149"/>
                </a:lnTo>
                <a:close/>
                <a:moveTo>
                  <a:pt x="566" y="357"/>
                </a:moveTo>
                <a:cubicBezTo>
                  <a:pt x="562" y="352"/>
                  <a:pt x="558" y="348"/>
                  <a:pt x="554" y="343"/>
                </a:cubicBezTo>
                <a:cubicBezTo>
                  <a:pt x="564" y="333"/>
                  <a:pt x="564" y="333"/>
                  <a:pt x="564" y="333"/>
                </a:cubicBezTo>
                <a:cubicBezTo>
                  <a:pt x="568" y="338"/>
                  <a:pt x="573" y="343"/>
                  <a:pt x="577" y="348"/>
                </a:cubicBezTo>
                <a:lnTo>
                  <a:pt x="566" y="357"/>
                </a:lnTo>
                <a:close/>
                <a:moveTo>
                  <a:pt x="568" y="558"/>
                </a:moveTo>
                <a:cubicBezTo>
                  <a:pt x="563" y="562"/>
                  <a:pt x="558" y="567"/>
                  <a:pt x="553" y="571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48" y="556"/>
                  <a:pt x="553" y="552"/>
                  <a:pt x="557" y="548"/>
                </a:cubicBezTo>
                <a:lnTo>
                  <a:pt x="568" y="558"/>
                </a:lnTo>
                <a:close/>
                <a:moveTo>
                  <a:pt x="584" y="389"/>
                </a:moveTo>
                <a:cubicBezTo>
                  <a:pt x="582" y="383"/>
                  <a:pt x="579" y="377"/>
                  <a:pt x="576" y="372"/>
                </a:cubicBezTo>
                <a:cubicBezTo>
                  <a:pt x="588" y="365"/>
                  <a:pt x="588" y="365"/>
                  <a:pt x="588" y="365"/>
                </a:cubicBezTo>
                <a:cubicBezTo>
                  <a:pt x="592" y="371"/>
                  <a:pt x="595" y="377"/>
                  <a:pt x="598" y="383"/>
                </a:cubicBezTo>
                <a:lnTo>
                  <a:pt x="584" y="389"/>
                </a:lnTo>
                <a:close/>
                <a:moveTo>
                  <a:pt x="605" y="402"/>
                </a:moveTo>
                <a:cubicBezTo>
                  <a:pt x="606" y="408"/>
                  <a:pt x="608" y="415"/>
                  <a:pt x="609" y="422"/>
                </a:cubicBezTo>
                <a:cubicBezTo>
                  <a:pt x="595" y="424"/>
                  <a:pt x="595" y="424"/>
                  <a:pt x="595" y="424"/>
                </a:cubicBezTo>
                <a:cubicBezTo>
                  <a:pt x="594" y="418"/>
                  <a:pt x="592" y="412"/>
                  <a:pt x="591" y="406"/>
                </a:cubicBezTo>
                <a:lnTo>
                  <a:pt x="605" y="402"/>
                </a:lnTo>
                <a:close/>
                <a:moveTo>
                  <a:pt x="579" y="518"/>
                </a:moveTo>
                <a:cubicBezTo>
                  <a:pt x="591" y="525"/>
                  <a:pt x="591" y="525"/>
                  <a:pt x="591" y="525"/>
                </a:cubicBezTo>
                <a:cubicBezTo>
                  <a:pt x="588" y="531"/>
                  <a:pt x="584" y="536"/>
                  <a:pt x="580" y="542"/>
                </a:cubicBezTo>
                <a:cubicBezTo>
                  <a:pt x="569" y="533"/>
                  <a:pt x="569" y="533"/>
                  <a:pt x="569" y="533"/>
                </a:cubicBezTo>
                <a:cubicBezTo>
                  <a:pt x="572" y="528"/>
                  <a:pt x="576" y="523"/>
                  <a:pt x="579" y="518"/>
                </a:cubicBezTo>
                <a:close/>
                <a:moveTo>
                  <a:pt x="586" y="501"/>
                </a:moveTo>
                <a:cubicBezTo>
                  <a:pt x="589" y="495"/>
                  <a:pt x="590" y="490"/>
                  <a:pt x="592" y="484"/>
                </a:cubicBezTo>
                <a:cubicBezTo>
                  <a:pt x="606" y="487"/>
                  <a:pt x="606" y="487"/>
                  <a:pt x="606" y="487"/>
                </a:cubicBezTo>
                <a:cubicBezTo>
                  <a:pt x="604" y="494"/>
                  <a:pt x="602" y="500"/>
                  <a:pt x="600" y="507"/>
                </a:cubicBezTo>
                <a:lnTo>
                  <a:pt x="586" y="501"/>
                </a:lnTo>
                <a:close/>
                <a:moveTo>
                  <a:pt x="595" y="466"/>
                </a:moveTo>
                <a:cubicBezTo>
                  <a:pt x="596" y="460"/>
                  <a:pt x="597" y="453"/>
                  <a:pt x="597" y="447"/>
                </a:cubicBezTo>
                <a:cubicBezTo>
                  <a:pt x="597" y="446"/>
                  <a:pt x="596" y="444"/>
                  <a:pt x="596" y="442"/>
                </a:cubicBezTo>
                <a:cubicBezTo>
                  <a:pt x="611" y="442"/>
                  <a:pt x="611" y="442"/>
                  <a:pt x="611" y="442"/>
                </a:cubicBezTo>
                <a:cubicBezTo>
                  <a:pt x="611" y="444"/>
                  <a:pt x="611" y="445"/>
                  <a:pt x="611" y="447"/>
                </a:cubicBezTo>
                <a:cubicBezTo>
                  <a:pt x="611" y="454"/>
                  <a:pt x="611" y="461"/>
                  <a:pt x="610" y="467"/>
                </a:cubicBezTo>
                <a:lnTo>
                  <a:pt x="595" y="466"/>
                </a:lnTo>
                <a:close/>
                <a:moveTo>
                  <a:pt x="549" y="320"/>
                </a:moveTo>
                <a:cubicBezTo>
                  <a:pt x="540" y="331"/>
                  <a:pt x="540" y="331"/>
                  <a:pt x="540" y="331"/>
                </a:cubicBezTo>
                <a:cubicBezTo>
                  <a:pt x="535" y="327"/>
                  <a:pt x="530" y="324"/>
                  <a:pt x="525" y="321"/>
                </a:cubicBezTo>
                <a:cubicBezTo>
                  <a:pt x="532" y="308"/>
                  <a:pt x="532" y="308"/>
                  <a:pt x="532" y="308"/>
                </a:cubicBezTo>
                <a:cubicBezTo>
                  <a:pt x="538" y="312"/>
                  <a:pt x="543" y="315"/>
                  <a:pt x="549" y="320"/>
                </a:cubicBezTo>
                <a:close/>
                <a:moveTo>
                  <a:pt x="495" y="292"/>
                </a:moveTo>
                <a:cubicBezTo>
                  <a:pt x="501" y="294"/>
                  <a:pt x="508" y="296"/>
                  <a:pt x="514" y="299"/>
                </a:cubicBezTo>
                <a:cubicBezTo>
                  <a:pt x="508" y="312"/>
                  <a:pt x="508" y="312"/>
                  <a:pt x="508" y="312"/>
                </a:cubicBezTo>
                <a:cubicBezTo>
                  <a:pt x="503" y="310"/>
                  <a:pt x="497" y="308"/>
                  <a:pt x="491" y="306"/>
                </a:cubicBezTo>
                <a:lnTo>
                  <a:pt x="495" y="292"/>
                </a:lnTo>
                <a:close/>
                <a:moveTo>
                  <a:pt x="455" y="286"/>
                </a:moveTo>
                <a:cubicBezTo>
                  <a:pt x="462" y="286"/>
                  <a:pt x="469" y="286"/>
                  <a:pt x="475" y="288"/>
                </a:cubicBezTo>
                <a:cubicBezTo>
                  <a:pt x="473" y="302"/>
                  <a:pt x="473" y="302"/>
                  <a:pt x="473" y="302"/>
                </a:cubicBezTo>
                <a:cubicBezTo>
                  <a:pt x="467" y="301"/>
                  <a:pt x="461" y="300"/>
                  <a:pt x="455" y="300"/>
                </a:cubicBezTo>
                <a:lnTo>
                  <a:pt x="455" y="286"/>
                </a:lnTo>
                <a:close/>
                <a:moveTo>
                  <a:pt x="554" y="447"/>
                </a:moveTo>
                <a:cubicBezTo>
                  <a:pt x="554" y="505"/>
                  <a:pt x="507" y="552"/>
                  <a:pt x="449" y="552"/>
                </a:cubicBezTo>
                <a:cubicBezTo>
                  <a:pt x="391" y="552"/>
                  <a:pt x="344" y="505"/>
                  <a:pt x="344" y="447"/>
                </a:cubicBezTo>
                <a:cubicBezTo>
                  <a:pt x="344" y="389"/>
                  <a:pt x="391" y="342"/>
                  <a:pt x="449" y="342"/>
                </a:cubicBezTo>
                <a:cubicBezTo>
                  <a:pt x="507" y="342"/>
                  <a:pt x="554" y="389"/>
                  <a:pt x="554" y="447"/>
                </a:cubicBezTo>
                <a:close/>
                <a:moveTo>
                  <a:pt x="537" y="583"/>
                </a:moveTo>
                <a:cubicBezTo>
                  <a:pt x="531" y="587"/>
                  <a:pt x="525" y="590"/>
                  <a:pt x="519" y="593"/>
                </a:cubicBezTo>
                <a:cubicBezTo>
                  <a:pt x="513" y="580"/>
                  <a:pt x="513" y="580"/>
                  <a:pt x="513" y="580"/>
                </a:cubicBezTo>
                <a:cubicBezTo>
                  <a:pt x="518" y="578"/>
                  <a:pt x="524" y="575"/>
                  <a:pt x="529" y="571"/>
                </a:cubicBezTo>
                <a:lnTo>
                  <a:pt x="537" y="583"/>
                </a:lnTo>
                <a:close/>
                <a:moveTo>
                  <a:pt x="388" y="581"/>
                </a:moveTo>
                <a:cubicBezTo>
                  <a:pt x="382" y="594"/>
                  <a:pt x="382" y="594"/>
                  <a:pt x="382" y="594"/>
                </a:cubicBezTo>
                <a:cubicBezTo>
                  <a:pt x="376" y="592"/>
                  <a:pt x="370" y="588"/>
                  <a:pt x="364" y="585"/>
                </a:cubicBezTo>
                <a:cubicBezTo>
                  <a:pt x="372" y="573"/>
                  <a:pt x="372" y="573"/>
                  <a:pt x="372" y="573"/>
                </a:cubicBezTo>
                <a:cubicBezTo>
                  <a:pt x="377" y="576"/>
                  <a:pt x="382" y="579"/>
                  <a:pt x="388" y="581"/>
                </a:cubicBezTo>
                <a:close/>
                <a:moveTo>
                  <a:pt x="306" y="413"/>
                </a:moveTo>
                <a:cubicBezTo>
                  <a:pt x="305" y="419"/>
                  <a:pt x="303" y="425"/>
                  <a:pt x="303" y="431"/>
                </a:cubicBezTo>
                <a:cubicBezTo>
                  <a:pt x="288" y="430"/>
                  <a:pt x="288" y="430"/>
                  <a:pt x="288" y="430"/>
                </a:cubicBezTo>
                <a:cubicBezTo>
                  <a:pt x="289" y="423"/>
                  <a:pt x="290" y="416"/>
                  <a:pt x="292" y="410"/>
                </a:cubicBezTo>
                <a:lnTo>
                  <a:pt x="306" y="413"/>
                </a:lnTo>
                <a:close/>
                <a:moveTo>
                  <a:pt x="298" y="391"/>
                </a:moveTo>
                <a:cubicBezTo>
                  <a:pt x="300" y="384"/>
                  <a:pt x="303" y="378"/>
                  <a:pt x="306" y="372"/>
                </a:cubicBezTo>
                <a:cubicBezTo>
                  <a:pt x="319" y="379"/>
                  <a:pt x="319" y="379"/>
                  <a:pt x="319" y="379"/>
                </a:cubicBezTo>
                <a:cubicBezTo>
                  <a:pt x="316" y="384"/>
                  <a:pt x="313" y="390"/>
                  <a:pt x="311" y="396"/>
                </a:cubicBezTo>
                <a:lnTo>
                  <a:pt x="298" y="391"/>
                </a:lnTo>
                <a:close/>
                <a:moveTo>
                  <a:pt x="302" y="450"/>
                </a:moveTo>
                <a:cubicBezTo>
                  <a:pt x="302" y="456"/>
                  <a:pt x="303" y="462"/>
                  <a:pt x="303" y="468"/>
                </a:cubicBezTo>
                <a:cubicBezTo>
                  <a:pt x="289" y="470"/>
                  <a:pt x="289" y="470"/>
                  <a:pt x="289" y="470"/>
                </a:cubicBezTo>
                <a:cubicBezTo>
                  <a:pt x="288" y="464"/>
                  <a:pt x="288" y="457"/>
                  <a:pt x="288" y="450"/>
                </a:cubicBezTo>
                <a:lnTo>
                  <a:pt x="302" y="450"/>
                </a:lnTo>
                <a:close/>
                <a:moveTo>
                  <a:pt x="307" y="486"/>
                </a:moveTo>
                <a:cubicBezTo>
                  <a:pt x="309" y="492"/>
                  <a:pt x="311" y="498"/>
                  <a:pt x="313" y="504"/>
                </a:cubicBezTo>
                <a:cubicBezTo>
                  <a:pt x="300" y="509"/>
                  <a:pt x="300" y="509"/>
                  <a:pt x="300" y="509"/>
                </a:cubicBezTo>
                <a:cubicBezTo>
                  <a:pt x="297" y="503"/>
                  <a:pt x="295" y="496"/>
                  <a:pt x="293" y="490"/>
                </a:cubicBezTo>
                <a:lnTo>
                  <a:pt x="307" y="486"/>
                </a:lnTo>
                <a:close/>
                <a:moveTo>
                  <a:pt x="321" y="520"/>
                </a:moveTo>
                <a:cubicBezTo>
                  <a:pt x="324" y="525"/>
                  <a:pt x="328" y="531"/>
                  <a:pt x="331" y="535"/>
                </a:cubicBezTo>
                <a:cubicBezTo>
                  <a:pt x="320" y="544"/>
                  <a:pt x="320" y="544"/>
                  <a:pt x="320" y="544"/>
                </a:cubicBezTo>
                <a:cubicBezTo>
                  <a:pt x="316" y="539"/>
                  <a:pt x="312" y="533"/>
                  <a:pt x="309" y="527"/>
                </a:cubicBezTo>
                <a:lnTo>
                  <a:pt x="321" y="520"/>
                </a:lnTo>
                <a:close/>
                <a:moveTo>
                  <a:pt x="328" y="363"/>
                </a:moveTo>
                <a:cubicBezTo>
                  <a:pt x="316" y="355"/>
                  <a:pt x="316" y="355"/>
                  <a:pt x="316" y="355"/>
                </a:cubicBezTo>
                <a:cubicBezTo>
                  <a:pt x="320" y="349"/>
                  <a:pt x="325" y="344"/>
                  <a:pt x="329" y="339"/>
                </a:cubicBezTo>
                <a:cubicBezTo>
                  <a:pt x="340" y="349"/>
                  <a:pt x="340" y="349"/>
                  <a:pt x="340" y="349"/>
                </a:cubicBezTo>
                <a:cubicBezTo>
                  <a:pt x="336" y="353"/>
                  <a:pt x="332" y="358"/>
                  <a:pt x="328" y="363"/>
                </a:cubicBezTo>
                <a:close/>
                <a:moveTo>
                  <a:pt x="343" y="549"/>
                </a:moveTo>
                <a:cubicBezTo>
                  <a:pt x="347" y="554"/>
                  <a:pt x="352" y="558"/>
                  <a:pt x="357" y="562"/>
                </a:cubicBezTo>
                <a:cubicBezTo>
                  <a:pt x="348" y="573"/>
                  <a:pt x="348" y="573"/>
                  <a:pt x="348" y="573"/>
                </a:cubicBezTo>
                <a:cubicBezTo>
                  <a:pt x="342" y="569"/>
                  <a:pt x="337" y="564"/>
                  <a:pt x="333" y="559"/>
                </a:cubicBezTo>
                <a:lnTo>
                  <a:pt x="343" y="549"/>
                </a:lnTo>
                <a:close/>
                <a:moveTo>
                  <a:pt x="343" y="325"/>
                </a:moveTo>
                <a:cubicBezTo>
                  <a:pt x="349" y="320"/>
                  <a:pt x="354" y="316"/>
                  <a:pt x="359" y="313"/>
                </a:cubicBezTo>
                <a:cubicBezTo>
                  <a:pt x="368" y="325"/>
                  <a:pt x="368" y="325"/>
                  <a:pt x="368" y="325"/>
                </a:cubicBezTo>
                <a:cubicBezTo>
                  <a:pt x="362" y="328"/>
                  <a:pt x="358" y="332"/>
                  <a:pt x="353" y="336"/>
                </a:cubicBezTo>
                <a:lnTo>
                  <a:pt x="343" y="325"/>
                </a:lnTo>
                <a:close/>
                <a:moveTo>
                  <a:pt x="435" y="286"/>
                </a:moveTo>
                <a:cubicBezTo>
                  <a:pt x="436" y="301"/>
                  <a:pt x="436" y="301"/>
                  <a:pt x="436" y="301"/>
                </a:cubicBezTo>
                <a:cubicBezTo>
                  <a:pt x="430" y="301"/>
                  <a:pt x="424" y="302"/>
                  <a:pt x="418" y="303"/>
                </a:cubicBezTo>
                <a:cubicBezTo>
                  <a:pt x="415" y="289"/>
                  <a:pt x="415" y="289"/>
                  <a:pt x="415" y="289"/>
                </a:cubicBezTo>
                <a:cubicBezTo>
                  <a:pt x="422" y="288"/>
                  <a:pt x="428" y="287"/>
                  <a:pt x="435" y="286"/>
                </a:cubicBezTo>
                <a:close/>
                <a:moveTo>
                  <a:pt x="383" y="315"/>
                </a:moveTo>
                <a:cubicBezTo>
                  <a:pt x="377" y="302"/>
                  <a:pt x="377" y="302"/>
                  <a:pt x="377" y="302"/>
                </a:cubicBezTo>
                <a:cubicBezTo>
                  <a:pt x="383" y="299"/>
                  <a:pt x="389" y="297"/>
                  <a:pt x="396" y="295"/>
                </a:cubicBezTo>
                <a:cubicBezTo>
                  <a:pt x="400" y="308"/>
                  <a:pt x="400" y="308"/>
                  <a:pt x="400" y="308"/>
                </a:cubicBezTo>
                <a:cubicBezTo>
                  <a:pt x="395" y="310"/>
                  <a:pt x="389" y="313"/>
                  <a:pt x="383" y="315"/>
                </a:cubicBezTo>
                <a:close/>
                <a:moveTo>
                  <a:pt x="400" y="149"/>
                </a:moveTo>
                <a:cubicBezTo>
                  <a:pt x="400" y="261"/>
                  <a:pt x="400" y="261"/>
                  <a:pt x="400" y="261"/>
                </a:cubicBezTo>
                <a:cubicBezTo>
                  <a:pt x="366" y="270"/>
                  <a:pt x="336" y="287"/>
                  <a:pt x="312" y="311"/>
                </a:cubicBezTo>
                <a:cubicBezTo>
                  <a:pt x="216" y="255"/>
                  <a:pt x="216" y="255"/>
                  <a:pt x="216" y="255"/>
                </a:cubicBezTo>
                <a:cubicBezTo>
                  <a:pt x="261" y="200"/>
                  <a:pt x="326" y="161"/>
                  <a:pt x="400" y="149"/>
                </a:cubicBezTo>
                <a:close/>
                <a:moveTo>
                  <a:pt x="166" y="554"/>
                </a:moveTo>
                <a:cubicBezTo>
                  <a:pt x="154" y="520"/>
                  <a:pt x="147" y="485"/>
                  <a:pt x="147" y="447"/>
                </a:cubicBezTo>
                <a:cubicBezTo>
                  <a:pt x="147" y="410"/>
                  <a:pt x="154" y="374"/>
                  <a:pt x="166" y="341"/>
                </a:cubicBezTo>
                <a:cubicBezTo>
                  <a:pt x="263" y="397"/>
                  <a:pt x="263" y="397"/>
                  <a:pt x="263" y="397"/>
                </a:cubicBezTo>
                <a:cubicBezTo>
                  <a:pt x="259" y="413"/>
                  <a:pt x="256" y="430"/>
                  <a:pt x="256" y="447"/>
                </a:cubicBezTo>
                <a:cubicBezTo>
                  <a:pt x="256" y="465"/>
                  <a:pt x="259" y="482"/>
                  <a:pt x="263" y="498"/>
                </a:cubicBezTo>
                <a:lnTo>
                  <a:pt x="166" y="554"/>
                </a:lnTo>
                <a:close/>
                <a:moveTo>
                  <a:pt x="400" y="745"/>
                </a:moveTo>
                <a:cubicBezTo>
                  <a:pt x="326" y="733"/>
                  <a:pt x="261" y="695"/>
                  <a:pt x="216" y="639"/>
                </a:cubicBezTo>
                <a:cubicBezTo>
                  <a:pt x="312" y="583"/>
                  <a:pt x="312" y="583"/>
                  <a:pt x="312" y="583"/>
                </a:cubicBezTo>
                <a:cubicBezTo>
                  <a:pt x="336" y="607"/>
                  <a:pt x="366" y="625"/>
                  <a:pt x="400" y="634"/>
                </a:cubicBezTo>
                <a:lnTo>
                  <a:pt x="400" y="745"/>
                </a:lnTo>
                <a:close/>
                <a:moveTo>
                  <a:pt x="420" y="606"/>
                </a:moveTo>
                <a:cubicBezTo>
                  <a:pt x="414" y="605"/>
                  <a:pt x="407" y="604"/>
                  <a:pt x="401" y="602"/>
                </a:cubicBezTo>
                <a:cubicBezTo>
                  <a:pt x="405" y="588"/>
                  <a:pt x="405" y="588"/>
                  <a:pt x="405" y="588"/>
                </a:cubicBezTo>
                <a:cubicBezTo>
                  <a:pt x="411" y="590"/>
                  <a:pt x="417" y="591"/>
                  <a:pt x="423" y="592"/>
                </a:cubicBezTo>
                <a:lnTo>
                  <a:pt x="420" y="606"/>
                </a:lnTo>
                <a:close/>
                <a:moveTo>
                  <a:pt x="449" y="609"/>
                </a:moveTo>
                <a:cubicBezTo>
                  <a:pt x="446" y="609"/>
                  <a:pt x="443" y="609"/>
                  <a:pt x="441" y="609"/>
                </a:cubicBezTo>
                <a:cubicBezTo>
                  <a:pt x="441" y="594"/>
                  <a:pt x="441" y="594"/>
                  <a:pt x="441" y="594"/>
                </a:cubicBezTo>
                <a:cubicBezTo>
                  <a:pt x="447" y="595"/>
                  <a:pt x="454" y="595"/>
                  <a:pt x="460" y="594"/>
                </a:cubicBezTo>
                <a:cubicBezTo>
                  <a:pt x="461" y="609"/>
                  <a:pt x="461" y="609"/>
                  <a:pt x="461" y="609"/>
                </a:cubicBezTo>
                <a:cubicBezTo>
                  <a:pt x="457" y="609"/>
                  <a:pt x="453" y="609"/>
                  <a:pt x="449" y="609"/>
                </a:cubicBezTo>
                <a:close/>
                <a:moveTo>
                  <a:pt x="478" y="592"/>
                </a:moveTo>
                <a:cubicBezTo>
                  <a:pt x="484" y="591"/>
                  <a:pt x="490" y="589"/>
                  <a:pt x="496" y="587"/>
                </a:cubicBezTo>
                <a:cubicBezTo>
                  <a:pt x="500" y="601"/>
                  <a:pt x="500" y="601"/>
                  <a:pt x="500" y="601"/>
                </a:cubicBezTo>
                <a:cubicBezTo>
                  <a:pt x="494" y="603"/>
                  <a:pt x="487" y="605"/>
                  <a:pt x="481" y="606"/>
                </a:cubicBezTo>
                <a:lnTo>
                  <a:pt x="478" y="592"/>
                </a:lnTo>
                <a:close/>
                <a:moveTo>
                  <a:pt x="499" y="745"/>
                </a:moveTo>
                <a:cubicBezTo>
                  <a:pt x="499" y="634"/>
                  <a:pt x="499" y="634"/>
                  <a:pt x="499" y="634"/>
                </a:cubicBezTo>
                <a:cubicBezTo>
                  <a:pt x="532" y="625"/>
                  <a:pt x="562" y="607"/>
                  <a:pt x="586" y="583"/>
                </a:cubicBezTo>
                <a:cubicBezTo>
                  <a:pt x="683" y="639"/>
                  <a:pt x="683" y="639"/>
                  <a:pt x="683" y="639"/>
                </a:cubicBezTo>
                <a:cubicBezTo>
                  <a:pt x="637" y="695"/>
                  <a:pt x="572" y="733"/>
                  <a:pt x="499" y="745"/>
                </a:cubicBezTo>
                <a:close/>
                <a:moveTo>
                  <a:pt x="732" y="554"/>
                </a:moveTo>
                <a:cubicBezTo>
                  <a:pt x="636" y="498"/>
                  <a:pt x="636" y="498"/>
                  <a:pt x="636" y="498"/>
                </a:cubicBezTo>
                <a:cubicBezTo>
                  <a:pt x="640" y="482"/>
                  <a:pt x="642" y="465"/>
                  <a:pt x="642" y="447"/>
                </a:cubicBezTo>
                <a:cubicBezTo>
                  <a:pt x="642" y="430"/>
                  <a:pt x="640" y="413"/>
                  <a:pt x="636" y="397"/>
                </a:cubicBezTo>
                <a:cubicBezTo>
                  <a:pt x="732" y="341"/>
                  <a:pt x="732" y="341"/>
                  <a:pt x="732" y="341"/>
                </a:cubicBezTo>
                <a:cubicBezTo>
                  <a:pt x="745" y="374"/>
                  <a:pt x="752" y="410"/>
                  <a:pt x="752" y="447"/>
                </a:cubicBezTo>
                <a:cubicBezTo>
                  <a:pt x="752" y="485"/>
                  <a:pt x="745" y="520"/>
                  <a:pt x="732" y="554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" name="Freeform 18"/>
          <p:cNvSpPr>
            <a:spLocks noEditPoints="1"/>
          </p:cNvSpPr>
          <p:nvPr/>
        </p:nvSpPr>
        <p:spPr bwMode="auto">
          <a:xfrm>
            <a:off x="6312891" y="2695223"/>
            <a:ext cx="1725611" cy="1712651"/>
          </a:xfrm>
          <a:custGeom>
            <a:avLst/>
            <a:gdLst>
              <a:gd name="T0" fmla="*/ 664 w 664"/>
              <a:gd name="T1" fmla="*/ 312 h 659"/>
              <a:gd name="T2" fmla="*/ 592 w 664"/>
              <a:gd name="T3" fmla="*/ 226 h 659"/>
              <a:gd name="T4" fmla="*/ 551 w 664"/>
              <a:gd name="T5" fmla="*/ 156 h 659"/>
              <a:gd name="T6" fmla="*/ 513 w 664"/>
              <a:gd name="T7" fmla="*/ 51 h 659"/>
              <a:gd name="T8" fmla="*/ 483 w 664"/>
              <a:gd name="T9" fmla="*/ 33 h 659"/>
              <a:gd name="T10" fmla="*/ 372 w 664"/>
              <a:gd name="T11" fmla="*/ 53 h 659"/>
              <a:gd name="T12" fmla="*/ 292 w 664"/>
              <a:gd name="T13" fmla="*/ 53 h 659"/>
              <a:gd name="T14" fmla="*/ 181 w 664"/>
              <a:gd name="T15" fmla="*/ 33 h 659"/>
              <a:gd name="T16" fmla="*/ 151 w 664"/>
              <a:gd name="T17" fmla="*/ 51 h 659"/>
              <a:gd name="T18" fmla="*/ 113 w 664"/>
              <a:gd name="T19" fmla="*/ 156 h 659"/>
              <a:gd name="T20" fmla="*/ 73 w 664"/>
              <a:gd name="T21" fmla="*/ 226 h 659"/>
              <a:gd name="T22" fmla="*/ 0 w 664"/>
              <a:gd name="T23" fmla="*/ 312 h 659"/>
              <a:gd name="T24" fmla="*/ 53 w 664"/>
              <a:gd name="T25" fmla="*/ 337 h 659"/>
              <a:gd name="T26" fmla="*/ 67 w 664"/>
              <a:gd name="T27" fmla="*/ 417 h 659"/>
              <a:gd name="T28" fmla="*/ 67 w 664"/>
              <a:gd name="T29" fmla="*/ 529 h 659"/>
              <a:gd name="T30" fmla="*/ 89 w 664"/>
              <a:gd name="T31" fmla="*/ 556 h 659"/>
              <a:gd name="T32" fmla="*/ 200 w 664"/>
              <a:gd name="T33" fmla="*/ 575 h 659"/>
              <a:gd name="T34" fmla="*/ 275 w 664"/>
              <a:gd name="T35" fmla="*/ 603 h 659"/>
              <a:gd name="T36" fmla="*/ 372 w 664"/>
              <a:gd name="T37" fmla="*/ 659 h 659"/>
              <a:gd name="T38" fmla="*/ 407 w 664"/>
              <a:gd name="T39" fmla="*/ 653 h 659"/>
              <a:gd name="T40" fmla="*/ 479 w 664"/>
              <a:gd name="T41" fmla="*/ 567 h 659"/>
              <a:gd name="T42" fmla="*/ 540 w 664"/>
              <a:gd name="T43" fmla="*/ 515 h 659"/>
              <a:gd name="T44" fmla="*/ 638 w 664"/>
              <a:gd name="T45" fmla="*/ 459 h 659"/>
              <a:gd name="T46" fmla="*/ 650 w 664"/>
              <a:gd name="T47" fmla="*/ 426 h 659"/>
              <a:gd name="T48" fmla="*/ 611 w 664"/>
              <a:gd name="T49" fmla="*/ 329 h 659"/>
              <a:gd name="T50" fmla="*/ 511 w 664"/>
              <a:gd name="T51" fmla="*/ 201 h 659"/>
              <a:gd name="T52" fmla="*/ 439 w 664"/>
              <a:gd name="T53" fmla="*/ 232 h 659"/>
              <a:gd name="T54" fmla="*/ 439 w 664"/>
              <a:gd name="T55" fmla="*/ 232 h 659"/>
              <a:gd name="T56" fmla="*/ 429 w 664"/>
              <a:gd name="T57" fmla="*/ 222 h 659"/>
              <a:gd name="T58" fmla="*/ 314 w 664"/>
              <a:gd name="T59" fmla="*/ 322 h 659"/>
              <a:gd name="T60" fmla="*/ 235 w 664"/>
              <a:gd name="T61" fmla="*/ 222 h 659"/>
              <a:gd name="T62" fmla="*/ 235 w 664"/>
              <a:gd name="T63" fmla="*/ 222 h 659"/>
              <a:gd name="T64" fmla="*/ 188 w 664"/>
              <a:gd name="T65" fmla="*/ 337 h 659"/>
              <a:gd name="T66" fmla="*/ 325 w 664"/>
              <a:gd name="T67" fmla="*/ 473 h 659"/>
              <a:gd name="T68" fmla="*/ 340 w 664"/>
              <a:gd name="T69" fmla="*/ 347 h 659"/>
              <a:gd name="T70" fmla="*/ 340 w 664"/>
              <a:gd name="T71" fmla="*/ 347 h 659"/>
              <a:gd name="T72" fmla="*/ 476 w 664"/>
              <a:gd name="T73" fmla="*/ 337 h 659"/>
              <a:gd name="T74" fmla="*/ 311 w 664"/>
              <a:gd name="T75" fmla="*/ 110 h 659"/>
              <a:gd name="T76" fmla="*/ 311 w 664"/>
              <a:gd name="T77" fmla="*/ 83 h 659"/>
              <a:gd name="T78" fmla="*/ 108 w 664"/>
              <a:gd name="T79" fmla="*/ 224 h 659"/>
              <a:gd name="T80" fmla="*/ 132 w 664"/>
              <a:gd name="T81" fmla="*/ 420 h 659"/>
              <a:gd name="T82" fmla="*/ 129 w 664"/>
              <a:gd name="T83" fmla="*/ 471 h 659"/>
              <a:gd name="T84" fmla="*/ 311 w 664"/>
              <a:gd name="T85" fmla="*/ 575 h 659"/>
              <a:gd name="T86" fmla="*/ 511 w 664"/>
              <a:gd name="T87" fmla="*/ 457 h 659"/>
              <a:gd name="T88" fmla="*/ 556 w 664"/>
              <a:gd name="T89" fmla="*/ 434 h 659"/>
              <a:gd name="T90" fmla="*/ 532 w 664"/>
              <a:gd name="T91" fmla="*/ 238 h 659"/>
              <a:gd name="T92" fmla="*/ 556 w 664"/>
              <a:gd name="T93" fmla="*/ 434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4" h="659">
                <a:moveTo>
                  <a:pt x="611" y="329"/>
                </a:moveTo>
                <a:cubicBezTo>
                  <a:pt x="611" y="326"/>
                  <a:pt x="611" y="324"/>
                  <a:pt x="611" y="321"/>
                </a:cubicBezTo>
                <a:cubicBezTo>
                  <a:pt x="664" y="312"/>
                  <a:pt x="664" y="312"/>
                  <a:pt x="664" y="312"/>
                </a:cubicBezTo>
                <a:cubicBezTo>
                  <a:pt x="650" y="232"/>
                  <a:pt x="650" y="232"/>
                  <a:pt x="650" y="232"/>
                </a:cubicBezTo>
                <a:cubicBezTo>
                  <a:pt x="597" y="242"/>
                  <a:pt x="597" y="242"/>
                  <a:pt x="597" y="242"/>
                </a:cubicBezTo>
                <a:cubicBezTo>
                  <a:pt x="595" y="236"/>
                  <a:pt x="594" y="231"/>
                  <a:pt x="592" y="226"/>
                </a:cubicBezTo>
                <a:cubicBezTo>
                  <a:pt x="638" y="199"/>
                  <a:pt x="638" y="199"/>
                  <a:pt x="638" y="199"/>
                </a:cubicBezTo>
                <a:cubicBezTo>
                  <a:pt x="597" y="129"/>
                  <a:pt x="597" y="129"/>
                  <a:pt x="597" y="129"/>
                </a:cubicBezTo>
                <a:cubicBezTo>
                  <a:pt x="551" y="156"/>
                  <a:pt x="551" y="156"/>
                  <a:pt x="551" y="156"/>
                </a:cubicBezTo>
                <a:cubicBezTo>
                  <a:pt x="548" y="152"/>
                  <a:pt x="544" y="148"/>
                  <a:pt x="540" y="143"/>
                </a:cubicBezTo>
                <a:cubicBezTo>
                  <a:pt x="575" y="103"/>
                  <a:pt x="575" y="103"/>
                  <a:pt x="575" y="103"/>
                </a:cubicBezTo>
                <a:cubicBezTo>
                  <a:pt x="513" y="51"/>
                  <a:pt x="513" y="51"/>
                  <a:pt x="513" y="51"/>
                </a:cubicBezTo>
                <a:cubicBezTo>
                  <a:pt x="479" y="92"/>
                  <a:pt x="479" y="92"/>
                  <a:pt x="479" y="92"/>
                </a:cubicBezTo>
                <a:cubicBezTo>
                  <a:pt x="474" y="89"/>
                  <a:pt x="469" y="86"/>
                  <a:pt x="464" y="83"/>
                </a:cubicBezTo>
                <a:cubicBezTo>
                  <a:pt x="483" y="33"/>
                  <a:pt x="483" y="33"/>
                  <a:pt x="483" y="33"/>
                </a:cubicBezTo>
                <a:cubicBezTo>
                  <a:pt x="407" y="6"/>
                  <a:pt x="407" y="6"/>
                  <a:pt x="407" y="6"/>
                </a:cubicBezTo>
                <a:cubicBezTo>
                  <a:pt x="389" y="56"/>
                  <a:pt x="389" y="56"/>
                  <a:pt x="389" y="56"/>
                </a:cubicBezTo>
                <a:cubicBezTo>
                  <a:pt x="383" y="55"/>
                  <a:pt x="378" y="54"/>
                  <a:pt x="372" y="53"/>
                </a:cubicBezTo>
                <a:cubicBezTo>
                  <a:pt x="372" y="0"/>
                  <a:pt x="372" y="0"/>
                  <a:pt x="37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292" y="53"/>
                  <a:pt x="292" y="53"/>
                  <a:pt x="292" y="53"/>
                </a:cubicBezTo>
                <a:cubicBezTo>
                  <a:pt x="286" y="54"/>
                  <a:pt x="281" y="55"/>
                  <a:pt x="275" y="56"/>
                </a:cubicBezTo>
                <a:cubicBezTo>
                  <a:pt x="257" y="6"/>
                  <a:pt x="257" y="6"/>
                  <a:pt x="257" y="6"/>
                </a:cubicBezTo>
                <a:cubicBezTo>
                  <a:pt x="181" y="33"/>
                  <a:pt x="181" y="33"/>
                  <a:pt x="181" y="33"/>
                </a:cubicBezTo>
                <a:cubicBezTo>
                  <a:pt x="200" y="83"/>
                  <a:pt x="200" y="83"/>
                  <a:pt x="200" y="83"/>
                </a:cubicBezTo>
                <a:cubicBezTo>
                  <a:pt x="195" y="86"/>
                  <a:pt x="190" y="89"/>
                  <a:pt x="185" y="92"/>
                </a:cubicBezTo>
                <a:cubicBezTo>
                  <a:pt x="151" y="51"/>
                  <a:pt x="151" y="51"/>
                  <a:pt x="151" y="51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124" y="143"/>
                  <a:pt x="124" y="143"/>
                  <a:pt x="124" y="143"/>
                </a:cubicBezTo>
                <a:cubicBezTo>
                  <a:pt x="120" y="147"/>
                  <a:pt x="116" y="152"/>
                  <a:pt x="113" y="156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26" y="199"/>
                  <a:pt x="26" y="199"/>
                  <a:pt x="26" y="19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70" y="231"/>
                  <a:pt x="69" y="236"/>
                  <a:pt x="67" y="242"/>
                </a:cubicBezTo>
                <a:cubicBezTo>
                  <a:pt x="14" y="232"/>
                  <a:pt x="14" y="232"/>
                  <a:pt x="14" y="232"/>
                </a:cubicBezTo>
                <a:cubicBezTo>
                  <a:pt x="0" y="312"/>
                  <a:pt x="0" y="312"/>
                  <a:pt x="0" y="312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3" y="324"/>
                  <a:pt x="53" y="326"/>
                  <a:pt x="53" y="329"/>
                </a:cubicBezTo>
                <a:cubicBezTo>
                  <a:pt x="53" y="332"/>
                  <a:pt x="53" y="335"/>
                  <a:pt x="53" y="337"/>
                </a:cubicBezTo>
                <a:cubicBezTo>
                  <a:pt x="0" y="347"/>
                  <a:pt x="0" y="347"/>
                  <a:pt x="0" y="347"/>
                </a:cubicBezTo>
                <a:cubicBezTo>
                  <a:pt x="14" y="426"/>
                  <a:pt x="14" y="426"/>
                  <a:pt x="14" y="426"/>
                </a:cubicBezTo>
                <a:cubicBezTo>
                  <a:pt x="67" y="417"/>
                  <a:pt x="67" y="417"/>
                  <a:pt x="67" y="417"/>
                </a:cubicBezTo>
                <a:cubicBezTo>
                  <a:pt x="69" y="422"/>
                  <a:pt x="70" y="427"/>
                  <a:pt x="73" y="432"/>
                </a:cubicBezTo>
                <a:cubicBezTo>
                  <a:pt x="26" y="459"/>
                  <a:pt x="26" y="459"/>
                  <a:pt x="26" y="459"/>
                </a:cubicBezTo>
                <a:cubicBezTo>
                  <a:pt x="67" y="529"/>
                  <a:pt x="67" y="529"/>
                  <a:pt x="67" y="529"/>
                </a:cubicBezTo>
                <a:cubicBezTo>
                  <a:pt x="113" y="502"/>
                  <a:pt x="113" y="502"/>
                  <a:pt x="113" y="502"/>
                </a:cubicBezTo>
                <a:cubicBezTo>
                  <a:pt x="116" y="507"/>
                  <a:pt x="120" y="511"/>
                  <a:pt x="124" y="515"/>
                </a:cubicBezTo>
                <a:cubicBezTo>
                  <a:pt x="89" y="556"/>
                  <a:pt x="89" y="556"/>
                  <a:pt x="89" y="556"/>
                </a:cubicBezTo>
                <a:cubicBezTo>
                  <a:pt x="151" y="608"/>
                  <a:pt x="151" y="608"/>
                  <a:pt x="151" y="608"/>
                </a:cubicBezTo>
                <a:cubicBezTo>
                  <a:pt x="185" y="567"/>
                  <a:pt x="185" y="567"/>
                  <a:pt x="185" y="567"/>
                </a:cubicBezTo>
                <a:cubicBezTo>
                  <a:pt x="190" y="570"/>
                  <a:pt x="195" y="572"/>
                  <a:pt x="200" y="575"/>
                </a:cubicBezTo>
                <a:cubicBezTo>
                  <a:pt x="181" y="625"/>
                  <a:pt x="181" y="625"/>
                  <a:pt x="181" y="625"/>
                </a:cubicBezTo>
                <a:cubicBezTo>
                  <a:pt x="257" y="653"/>
                  <a:pt x="257" y="653"/>
                  <a:pt x="257" y="653"/>
                </a:cubicBezTo>
                <a:cubicBezTo>
                  <a:pt x="275" y="603"/>
                  <a:pt x="275" y="603"/>
                  <a:pt x="275" y="603"/>
                </a:cubicBezTo>
                <a:cubicBezTo>
                  <a:pt x="281" y="604"/>
                  <a:pt x="286" y="605"/>
                  <a:pt x="292" y="606"/>
                </a:cubicBezTo>
                <a:cubicBezTo>
                  <a:pt x="292" y="659"/>
                  <a:pt x="292" y="659"/>
                  <a:pt x="292" y="659"/>
                </a:cubicBezTo>
                <a:cubicBezTo>
                  <a:pt x="372" y="659"/>
                  <a:pt x="372" y="659"/>
                  <a:pt x="372" y="659"/>
                </a:cubicBezTo>
                <a:cubicBezTo>
                  <a:pt x="372" y="606"/>
                  <a:pt x="372" y="606"/>
                  <a:pt x="372" y="606"/>
                </a:cubicBezTo>
                <a:cubicBezTo>
                  <a:pt x="378" y="605"/>
                  <a:pt x="383" y="604"/>
                  <a:pt x="389" y="603"/>
                </a:cubicBezTo>
                <a:cubicBezTo>
                  <a:pt x="407" y="653"/>
                  <a:pt x="407" y="653"/>
                  <a:pt x="407" y="653"/>
                </a:cubicBezTo>
                <a:cubicBezTo>
                  <a:pt x="483" y="625"/>
                  <a:pt x="483" y="625"/>
                  <a:pt x="483" y="625"/>
                </a:cubicBezTo>
                <a:cubicBezTo>
                  <a:pt x="464" y="575"/>
                  <a:pt x="464" y="575"/>
                  <a:pt x="464" y="575"/>
                </a:cubicBezTo>
                <a:cubicBezTo>
                  <a:pt x="469" y="572"/>
                  <a:pt x="474" y="570"/>
                  <a:pt x="479" y="567"/>
                </a:cubicBezTo>
                <a:cubicBezTo>
                  <a:pt x="513" y="608"/>
                  <a:pt x="513" y="608"/>
                  <a:pt x="513" y="608"/>
                </a:cubicBezTo>
                <a:cubicBezTo>
                  <a:pt x="575" y="556"/>
                  <a:pt x="575" y="556"/>
                  <a:pt x="575" y="556"/>
                </a:cubicBezTo>
                <a:cubicBezTo>
                  <a:pt x="540" y="515"/>
                  <a:pt x="540" y="515"/>
                  <a:pt x="540" y="515"/>
                </a:cubicBezTo>
                <a:cubicBezTo>
                  <a:pt x="544" y="511"/>
                  <a:pt x="548" y="507"/>
                  <a:pt x="551" y="502"/>
                </a:cubicBezTo>
                <a:cubicBezTo>
                  <a:pt x="597" y="529"/>
                  <a:pt x="597" y="529"/>
                  <a:pt x="597" y="529"/>
                </a:cubicBezTo>
                <a:cubicBezTo>
                  <a:pt x="638" y="459"/>
                  <a:pt x="638" y="459"/>
                  <a:pt x="638" y="459"/>
                </a:cubicBezTo>
                <a:cubicBezTo>
                  <a:pt x="592" y="432"/>
                  <a:pt x="592" y="432"/>
                  <a:pt x="592" y="432"/>
                </a:cubicBezTo>
                <a:cubicBezTo>
                  <a:pt x="594" y="427"/>
                  <a:pt x="595" y="422"/>
                  <a:pt x="597" y="417"/>
                </a:cubicBezTo>
                <a:cubicBezTo>
                  <a:pt x="650" y="426"/>
                  <a:pt x="650" y="426"/>
                  <a:pt x="650" y="426"/>
                </a:cubicBezTo>
                <a:cubicBezTo>
                  <a:pt x="664" y="347"/>
                  <a:pt x="664" y="347"/>
                  <a:pt x="664" y="347"/>
                </a:cubicBezTo>
                <a:cubicBezTo>
                  <a:pt x="611" y="337"/>
                  <a:pt x="611" y="337"/>
                  <a:pt x="611" y="337"/>
                </a:cubicBezTo>
                <a:cubicBezTo>
                  <a:pt x="611" y="335"/>
                  <a:pt x="611" y="332"/>
                  <a:pt x="611" y="329"/>
                </a:cubicBezTo>
                <a:close/>
                <a:moveTo>
                  <a:pt x="353" y="83"/>
                </a:moveTo>
                <a:cubicBezTo>
                  <a:pt x="428" y="89"/>
                  <a:pt x="494" y="129"/>
                  <a:pt x="535" y="188"/>
                </a:cubicBezTo>
                <a:cubicBezTo>
                  <a:pt x="511" y="201"/>
                  <a:pt x="511" y="201"/>
                  <a:pt x="511" y="201"/>
                </a:cubicBezTo>
                <a:cubicBezTo>
                  <a:pt x="475" y="151"/>
                  <a:pt x="418" y="116"/>
                  <a:pt x="353" y="110"/>
                </a:cubicBezTo>
                <a:lnTo>
                  <a:pt x="353" y="83"/>
                </a:lnTo>
                <a:close/>
                <a:moveTo>
                  <a:pt x="439" y="232"/>
                </a:moveTo>
                <a:cubicBezTo>
                  <a:pt x="461" y="256"/>
                  <a:pt x="475" y="287"/>
                  <a:pt x="476" y="322"/>
                </a:cubicBezTo>
                <a:cubicBezTo>
                  <a:pt x="350" y="322"/>
                  <a:pt x="350" y="322"/>
                  <a:pt x="350" y="322"/>
                </a:cubicBezTo>
                <a:lnTo>
                  <a:pt x="439" y="232"/>
                </a:lnTo>
                <a:close/>
                <a:moveTo>
                  <a:pt x="340" y="311"/>
                </a:moveTo>
                <a:cubicBezTo>
                  <a:pt x="340" y="185"/>
                  <a:pt x="340" y="185"/>
                  <a:pt x="340" y="185"/>
                </a:cubicBezTo>
                <a:cubicBezTo>
                  <a:pt x="374" y="187"/>
                  <a:pt x="405" y="200"/>
                  <a:pt x="429" y="222"/>
                </a:cubicBezTo>
                <a:lnTo>
                  <a:pt x="340" y="311"/>
                </a:lnTo>
                <a:close/>
                <a:moveTo>
                  <a:pt x="225" y="232"/>
                </a:moveTo>
                <a:cubicBezTo>
                  <a:pt x="314" y="322"/>
                  <a:pt x="314" y="322"/>
                  <a:pt x="314" y="322"/>
                </a:cubicBezTo>
                <a:cubicBezTo>
                  <a:pt x="188" y="322"/>
                  <a:pt x="188" y="322"/>
                  <a:pt x="188" y="322"/>
                </a:cubicBezTo>
                <a:cubicBezTo>
                  <a:pt x="190" y="287"/>
                  <a:pt x="203" y="256"/>
                  <a:pt x="225" y="232"/>
                </a:cubicBezTo>
                <a:close/>
                <a:moveTo>
                  <a:pt x="235" y="222"/>
                </a:moveTo>
                <a:cubicBezTo>
                  <a:pt x="259" y="200"/>
                  <a:pt x="290" y="187"/>
                  <a:pt x="325" y="185"/>
                </a:cubicBezTo>
                <a:cubicBezTo>
                  <a:pt x="325" y="311"/>
                  <a:pt x="325" y="311"/>
                  <a:pt x="325" y="311"/>
                </a:cubicBezTo>
                <a:lnTo>
                  <a:pt x="235" y="222"/>
                </a:lnTo>
                <a:close/>
                <a:moveTo>
                  <a:pt x="314" y="337"/>
                </a:moveTo>
                <a:cubicBezTo>
                  <a:pt x="225" y="426"/>
                  <a:pt x="225" y="426"/>
                  <a:pt x="225" y="426"/>
                </a:cubicBezTo>
                <a:cubicBezTo>
                  <a:pt x="203" y="402"/>
                  <a:pt x="189" y="371"/>
                  <a:pt x="188" y="337"/>
                </a:cubicBezTo>
                <a:lnTo>
                  <a:pt x="314" y="337"/>
                </a:lnTo>
                <a:close/>
                <a:moveTo>
                  <a:pt x="325" y="347"/>
                </a:moveTo>
                <a:cubicBezTo>
                  <a:pt x="325" y="473"/>
                  <a:pt x="325" y="473"/>
                  <a:pt x="325" y="473"/>
                </a:cubicBezTo>
                <a:cubicBezTo>
                  <a:pt x="290" y="472"/>
                  <a:pt x="259" y="458"/>
                  <a:pt x="235" y="436"/>
                </a:cubicBezTo>
                <a:lnTo>
                  <a:pt x="325" y="347"/>
                </a:lnTo>
                <a:close/>
                <a:moveTo>
                  <a:pt x="340" y="347"/>
                </a:moveTo>
                <a:cubicBezTo>
                  <a:pt x="429" y="436"/>
                  <a:pt x="429" y="436"/>
                  <a:pt x="429" y="436"/>
                </a:cubicBezTo>
                <a:cubicBezTo>
                  <a:pt x="405" y="458"/>
                  <a:pt x="374" y="472"/>
                  <a:pt x="340" y="473"/>
                </a:cubicBezTo>
                <a:lnTo>
                  <a:pt x="340" y="347"/>
                </a:lnTo>
                <a:close/>
                <a:moveTo>
                  <a:pt x="439" y="426"/>
                </a:moveTo>
                <a:cubicBezTo>
                  <a:pt x="350" y="337"/>
                  <a:pt x="350" y="337"/>
                  <a:pt x="350" y="337"/>
                </a:cubicBezTo>
                <a:cubicBezTo>
                  <a:pt x="476" y="337"/>
                  <a:pt x="476" y="337"/>
                  <a:pt x="476" y="337"/>
                </a:cubicBezTo>
                <a:cubicBezTo>
                  <a:pt x="475" y="371"/>
                  <a:pt x="461" y="402"/>
                  <a:pt x="439" y="426"/>
                </a:cubicBezTo>
                <a:close/>
                <a:moveTo>
                  <a:pt x="311" y="83"/>
                </a:moveTo>
                <a:cubicBezTo>
                  <a:pt x="311" y="110"/>
                  <a:pt x="311" y="110"/>
                  <a:pt x="311" y="110"/>
                </a:cubicBezTo>
                <a:cubicBezTo>
                  <a:pt x="246" y="116"/>
                  <a:pt x="189" y="151"/>
                  <a:pt x="153" y="201"/>
                </a:cubicBezTo>
                <a:cubicBezTo>
                  <a:pt x="129" y="188"/>
                  <a:pt x="129" y="188"/>
                  <a:pt x="129" y="188"/>
                </a:cubicBezTo>
                <a:cubicBezTo>
                  <a:pt x="170" y="129"/>
                  <a:pt x="236" y="89"/>
                  <a:pt x="311" y="83"/>
                </a:cubicBezTo>
                <a:close/>
                <a:moveTo>
                  <a:pt x="108" y="434"/>
                </a:moveTo>
                <a:cubicBezTo>
                  <a:pt x="93" y="402"/>
                  <a:pt x="85" y="367"/>
                  <a:pt x="85" y="329"/>
                </a:cubicBezTo>
                <a:cubicBezTo>
                  <a:pt x="85" y="292"/>
                  <a:pt x="93" y="256"/>
                  <a:pt x="108" y="224"/>
                </a:cubicBezTo>
                <a:cubicBezTo>
                  <a:pt x="132" y="238"/>
                  <a:pt x="132" y="238"/>
                  <a:pt x="132" y="238"/>
                </a:cubicBezTo>
                <a:cubicBezTo>
                  <a:pt x="119" y="266"/>
                  <a:pt x="112" y="297"/>
                  <a:pt x="112" y="329"/>
                </a:cubicBezTo>
                <a:cubicBezTo>
                  <a:pt x="112" y="362"/>
                  <a:pt x="119" y="393"/>
                  <a:pt x="132" y="420"/>
                </a:cubicBezTo>
                <a:lnTo>
                  <a:pt x="108" y="434"/>
                </a:lnTo>
                <a:close/>
                <a:moveTo>
                  <a:pt x="311" y="575"/>
                </a:moveTo>
                <a:cubicBezTo>
                  <a:pt x="236" y="569"/>
                  <a:pt x="170" y="529"/>
                  <a:pt x="129" y="471"/>
                </a:cubicBezTo>
                <a:cubicBezTo>
                  <a:pt x="153" y="457"/>
                  <a:pt x="153" y="457"/>
                  <a:pt x="153" y="457"/>
                </a:cubicBezTo>
                <a:cubicBezTo>
                  <a:pt x="189" y="507"/>
                  <a:pt x="246" y="542"/>
                  <a:pt x="311" y="548"/>
                </a:cubicBezTo>
                <a:lnTo>
                  <a:pt x="311" y="575"/>
                </a:lnTo>
                <a:close/>
                <a:moveTo>
                  <a:pt x="353" y="575"/>
                </a:moveTo>
                <a:cubicBezTo>
                  <a:pt x="353" y="548"/>
                  <a:pt x="353" y="548"/>
                  <a:pt x="353" y="548"/>
                </a:cubicBezTo>
                <a:cubicBezTo>
                  <a:pt x="418" y="542"/>
                  <a:pt x="475" y="507"/>
                  <a:pt x="511" y="457"/>
                </a:cubicBezTo>
                <a:cubicBezTo>
                  <a:pt x="535" y="471"/>
                  <a:pt x="535" y="471"/>
                  <a:pt x="535" y="471"/>
                </a:cubicBezTo>
                <a:cubicBezTo>
                  <a:pt x="494" y="529"/>
                  <a:pt x="428" y="569"/>
                  <a:pt x="353" y="575"/>
                </a:cubicBezTo>
                <a:close/>
                <a:moveTo>
                  <a:pt x="556" y="434"/>
                </a:moveTo>
                <a:cubicBezTo>
                  <a:pt x="532" y="420"/>
                  <a:pt x="532" y="420"/>
                  <a:pt x="532" y="420"/>
                </a:cubicBezTo>
                <a:cubicBezTo>
                  <a:pt x="545" y="393"/>
                  <a:pt x="552" y="362"/>
                  <a:pt x="552" y="329"/>
                </a:cubicBezTo>
                <a:cubicBezTo>
                  <a:pt x="552" y="297"/>
                  <a:pt x="545" y="266"/>
                  <a:pt x="532" y="238"/>
                </a:cubicBezTo>
                <a:cubicBezTo>
                  <a:pt x="556" y="224"/>
                  <a:pt x="556" y="224"/>
                  <a:pt x="556" y="224"/>
                </a:cubicBezTo>
                <a:cubicBezTo>
                  <a:pt x="571" y="256"/>
                  <a:pt x="579" y="292"/>
                  <a:pt x="579" y="329"/>
                </a:cubicBezTo>
                <a:cubicBezTo>
                  <a:pt x="579" y="367"/>
                  <a:pt x="571" y="402"/>
                  <a:pt x="556" y="434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8" name="Freeform 19"/>
          <p:cNvSpPr>
            <a:spLocks noEditPoints="1"/>
          </p:cNvSpPr>
          <p:nvPr/>
        </p:nvSpPr>
        <p:spPr bwMode="auto">
          <a:xfrm>
            <a:off x="7692269" y="3924629"/>
            <a:ext cx="1255327" cy="1249772"/>
          </a:xfrm>
          <a:custGeom>
            <a:avLst/>
            <a:gdLst>
              <a:gd name="T0" fmla="*/ 431 w 483"/>
              <a:gd name="T1" fmla="*/ 165 h 481"/>
              <a:gd name="T2" fmla="*/ 435 w 483"/>
              <a:gd name="T3" fmla="*/ 95 h 481"/>
              <a:gd name="T4" fmla="*/ 394 w 483"/>
              <a:gd name="T5" fmla="*/ 105 h 481"/>
              <a:gd name="T6" fmla="*/ 374 w 483"/>
              <a:gd name="T7" fmla="*/ 38 h 481"/>
              <a:gd name="T8" fmla="*/ 338 w 483"/>
              <a:gd name="T9" fmla="*/ 61 h 481"/>
              <a:gd name="T10" fmla="*/ 296 w 483"/>
              <a:gd name="T11" fmla="*/ 5 h 481"/>
              <a:gd name="T12" fmla="*/ 271 w 483"/>
              <a:gd name="T13" fmla="*/ 39 h 481"/>
              <a:gd name="T14" fmla="*/ 212 w 483"/>
              <a:gd name="T15" fmla="*/ 0 h 481"/>
              <a:gd name="T16" fmla="*/ 200 w 483"/>
              <a:gd name="T17" fmla="*/ 41 h 481"/>
              <a:gd name="T18" fmla="*/ 132 w 483"/>
              <a:gd name="T19" fmla="*/ 25 h 481"/>
              <a:gd name="T20" fmla="*/ 135 w 483"/>
              <a:gd name="T21" fmla="*/ 68 h 481"/>
              <a:gd name="T22" fmla="*/ 65 w 483"/>
              <a:gd name="T23" fmla="*/ 76 h 481"/>
              <a:gd name="T24" fmla="*/ 82 w 483"/>
              <a:gd name="T25" fmla="*/ 115 h 481"/>
              <a:gd name="T26" fmla="*/ 19 w 483"/>
              <a:gd name="T27" fmla="*/ 146 h 481"/>
              <a:gd name="T28" fmla="*/ 48 w 483"/>
              <a:gd name="T29" fmla="*/ 177 h 481"/>
              <a:gd name="T30" fmla="*/ 0 w 483"/>
              <a:gd name="T31" fmla="*/ 228 h 481"/>
              <a:gd name="T32" fmla="*/ 38 w 483"/>
              <a:gd name="T33" fmla="*/ 241 h 481"/>
              <a:gd name="T34" fmla="*/ 0 w 483"/>
              <a:gd name="T35" fmla="*/ 254 h 481"/>
              <a:gd name="T36" fmla="*/ 48 w 483"/>
              <a:gd name="T37" fmla="*/ 305 h 481"/>
              <a:gd name="T38" fmla="*/ 19 w 483"/>
              <a:gd name="T39" fmla="*/ 335 h 481"/>
              <a:gd name="T40" fmla="*/ 82 w 483"/>
              <a:gd name="T41" fmla="*/ 367 h 481"/>
              <a:gd name="T42" fmla="*/ 65 w 483"/>
              <a:gd name="T43" fmla="*/ 406 h 481"/>
              <a:gd name="T44" fmla="*/ 135 w 483"/>
              <a:gd name="T45" fmla="*/ 414 h 481"/>
              <a:gd name="T46" fmla="*/ 132 w 483"/>
              <a:gd name="T47" fmla="*/ 456 h 481"/>
              <a:gd name="T48" fmla="*/ 200 w 483"/>
              <a:gd name="T49" fmla="*/ 440 h 481"/>
              <a:gd name="T50" fmla="*/ 212 w 483"/>
              <a:gd name="T51" fmla="*/ 481 h 481"/>
              <a:gd name="T52" fmla="*/ 271 w 483"/>
              <a:gd name="T53" fmla="*/ 442 h 481"/>
              <a:gd name="T54" fmla="*/ 296 w 483"/>
              <a:gd name="T55" fmla="*/ 476 h 481"/>
              <a:gd name="T56" fmla="*/ 338 w 483"/>
              <a:gd name="T57" fmla="*/ 420 h 481"/>
              <a:gd name="T58" fmla="*/ 374 w 483"/>
              <a:gd name="T59" fmla="*/ 444 h 481"/>
              <a:gd name="T60" fmla="*/ 394 w 483"/>
              <a:gd name="T61" fmla="*/ 376 h 481"/>
              <a:gd name="T62" fmla="*/ 435 w 483"/>
              <a:gd name="T63" fmla="*/ 386 h 481"/>
              <a:gd name="T64" fmla="*/ 431 w 483"/>
              <a:gd name="T65" fmla="*/ 316 h 481"/>
              <a:gd name="T66" fmla="*/ 473 w 483"/>
              <a:gd name="T67" fmla="*/ 311 h 481"/>
              <a:gd name="T68" fmla="*/ 445 w 483"/>
              <a:gd name="T69" fmla="*/ 247 h 481"/>
              <a:gd name="T70" fmla="*/ 445 w 483"/>
              <a:gd name="T71" fmla="*/ 235 h 481"/>
              <a:gd name="T72" fmla="*/ 473 w 483"/>
              <a:gd name="T73" fmla="*/ 170 h 481"/>
              <a:gd name="T74" fmla="*/ 271 w 483"/>
              <a:gd name="T75" fmla="*/ 405 h 481"/>
              <a:gd name="T76" fmla="*/ 328 w 483"/>
              <a:gd name="T77" fmla="*/ 270 h 481"/>
              <a:gd name="T78" fmla="*/ 271 w 483"/>
              <a:gd name="T79" fmla="*/ 405 h 481"/>
              <a:gd name="T80" fmla="*/ 287 w 483"/>
              <a:gd name="T81" fmla="*/ 241 h 481"/>
              <a:gd name="T82" fmla="*/ 196 w 483"/>
              <a:gd name="T83" fmla="*/ 241 h 481"/>
              <a:gd name="T84" fmla="*/ 77 w 483"/>
              <a:gd name="T85" fmla="*/ 270 h 481"/>
              <a:gd name="T86" fmla="*/ 212 w 483"/>
              <a:gd name="T87" fmla="*/ 327 h 481"/>
              <a:gd name="T88" fmla="*/ 77 w 483"/>
              <a:gd name="T89" fmla="*/ 270 h 481"/>
              <a:gd name="T90" fmla="*/ 212 w 483"/>
              <a:gd name="T91" fmla="*/ 155 h 481"/>
              <a:gd name="T92" fmla="*/ 77 w 483"/>
              <a:gd name="T93" fmla="*/ 211 h 481"/>
              <a:gd name="T94" fmla="*/ 406 w 483"/>
              <a:gd name="T95" fmla="*/ 211 h 481"/>
              <a:gd name="T96" fmla="*/ 271 w 483"/>
              <a:gd name="T97" fmla="*/ 155 h 481"/>
              <a:gd name="T98" fmla="*/ 406 w 483"/>
              <a:gd name="T99" fmla="*/ 211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3" h="481">
                <a:moveTo>
                  <a:pt x="435" y="177"/>
                </a:moveTo>
                <a:cubicBezTo>
                  <a:pt x="434" y="173"/>
                  <a:pt x="432" y="169"/>
                  <a:pt x="431" y="165"/>
                </a:cubicBezTo>
                <a:cubicBezTo>
                  <a:pt x="464" y="146"/>
                  <a:pt x="464" y="146"/>
                  <a:pt x="464" y="146"/>
                </a:cubicBezTo>
                <a:cubicBezTo>
                  <a:pt x="435" y="95"/>
                  <a:pt x="435" y="95"/>
                  <a:pt x="435" y="95"/>
                </a:cubicBezTo>
                <a:cubicBezTo>
                  <a:pt x="401" y="115"/>
                  <a:pt x="401" y="115"/>
                  <a:pt x="401" y="115"/>
                </a:cubicBezTo>
                <a:cubicBezTo>
                  <a:pt x="399" y="111"/>
                  <a:pt x="396" y="108"/>
                  <a:pt x="394" y="105"/>
                </a:cubicBezTo>
                <a:cubicBezTo>
                  <a:pt x="419" y="76"/>
                  <a:pt x="419" y="76"/>
                  <a:pt x="419" y="76"/>
                </a:cubicBezTo>
                <a:cubicBezTo>
                  <a:pt x="374" y="38"/>
                  <a:pt x="374" y="38"/>
                  <a:pt x="374" y="38"/>
                </a:cubicBezTo>
                <a:cubicBezTo>
                  <a:pt x="349" y="68"/>
                  <a:pt x="349" y="68"/>
                  <a:pt x="349" y="68"/>
                </a:cubicBezTo>
                <a:cubicBezTo>
                  <a:pt x="345" y="65"/>
                  <a:pt x="342" y="63"/>
                  <a:pt x="338" y="61"/>
                </a:cubicBezTo>
                <a:cubicBezTo>
                  <a:pt x="351" y="25"/>
                  <a:pt x="351" y="25"/>
                  <a:pt x="351" y="25"/>
                </a:cubicBezTo>
                <a:cubicBezTo>
                  <a:pt x="296" y="5"/>
                  <a:pt x="296" y="5"/>
                  <a:pt x="296" y="5"/>
                </a:cubicBezTo>
                <a:cubicBezTo>
                  <a:pt x="283" y="41"/>
                  <a:pt x="283" y="41"/>
                  <a:pt x="283" y="41"/>
                </a:cubicBezTo>
                <a:cubicBezTo>
                  <a:pt x="279" y="41"/>
                  <a:pt x="275" y="40"/>
                  <a:pt x="271" y="39"/>
                </a:cubicBezTo>
                <a:cubicBezTo>
                  <a:pt x="271" y="0"/>
                  <a:pt x="271" y="0"/>
                  <a:pt x="271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08" y="40"/>
                  <a:pt x="204" y="41"/>
                  <a:pt x="200" y="41"/>
                </a:cubicBezTo>
                <a:cubicBezTo>
                  <a:pt x="187" y="5"/>
                  <a:pt x="187" y="5"/>
                  <a:pt x="187" y="5"/>
                </a:cubicBezTo>
                <a:cubicBezTo>
                  <a:pt x="132" y="25"/>
                  <a:pt x="132" y="25"/>
                  <a:pt x="132" y="25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2" y="63"/>
                  <a:pt x="138" y="65"/>
                  <a:pt x="135" y="68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65" y="76"/>
                  <a:pt x="65" y="76"/>
                  <a:pt x="65" y="76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87" y="108"/>
                  <a:pt x="84" y="111"/>
                  <a:pt x="82" y="115"/>
                </a:cubicBezTo>
                <a:cubicBezTo>
                  <a:pt x="48" y="95"/>
                  <a:pt x="48" y="95"/>
                  <a:pt x="48" y="95"/>
                </a:cubicBezTo>
                <a:cubicBezTo>
                  <a:pt x="19" y="146"/>
                  <a:pt x="19" y="146"/>
                  <a:pt x="19" y="146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1" y="169"/>
                  <a:pt x="50" y="173"/>
                  <a:pt x="48" y="177"/>
                </a:cubicBezTo>
                <a:cubicBezTo>
                  <a:pt x="10" y="170"/>
                  <a:pt x="10" y="170"/>
                  <a:pt x="10" y="170"/>
                </a:cubicBezTo>
                <a:cubicBezTo>
                  <a:pt x="0" y="228"/>
                  <a:pt x="0" y="228"/>
                  <a:pt x="0" y="228"/>
                </a:cubicBezTo>
                <a:cubicBezTo>
                  <a:pt x="38" y="235"/>
                  <a:pt x="38" y="235"/>
                  <a:pt x="38" y="235"/>
                </a:cubicBezTo>
                <a:cubicBezTo>
                  <a:pt x="38" y="237"/>
                  <a:pt x="38" y="239"/>
                  <a:pt x="38" y="241"/>
                </a:cubicBezTo>
                <a:cubicBezTo>
                  <a:pt x="38" y="243"/>
                  <a:pt x="38" y="245"/>
                  <a:pt x="38" y="247"/>
                </a:cubicBezTo>
                <a:cubicBezTo>
                  <a:pt x="0" y="254"/>
                  <a:pt x="0" y="254"/>
                  <a:pt x="0" y="254"/>
                </a:cubicBezTo>
                <a:cubicBezTo>
                  <a:pt x="10" y="311"/>
                  <a:pt x="10" y="311"/>
                  <a:pt x="10" y="311"/>
                </a:cubicBezTo>
                <a:cubicBezTo>
                  <a:pt x="48" y="305"/>
                  <a:pt x="48" y="305"/>
                  <a:pt x="48" y="305"/>
                </a:cubicBezTo>
                <a:cubicBezTo>
                  <a:pt x="50" y="308"/>
                  <a:pt x="51" y="312"/>
                  <a:pt x="52" y="316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48" y="386"/>
                  <a:pt x="48" y="386"/>
                  <a:pt x="48" y="386"/>
                </a:cubicBezTo>
                <a:cubicBezTo>
                  <a:pt x="82" y="367"/>
                  <a:pt x="82" y="367"/>
                  <a:pt x="82" y="367"/>
                </a:cubicBezTo>
                <a:cubicBezTo>
                  <a:pt x="84" y="370"/>
                  <a:pt x="87" y="373"/>
                  <a:pt x="90" y="376"/>
                </a:cubicBezTo>
                <a:cubicBezTo>
                  <a:pt x="65" y="406"/>
                  <a:pt x="65" y="406"/>
                  <a:pt x="65" y="406"/>
                </a:cubicBezTo>
                <a:cubicBezTo>
                  <a:pt x="110" y="444"/>
                  <a:pt x="110" y="444"/>
                  <a:pt x="110" y="444"/>
                </a:cubicBezTo>
                <a:cubicBezTo>
                  <a:pt x="135" y="414"/>
                  <a:pt x="135" y="414"/>
                  <a:pt x="135" y="414"/>
                </a:cubicBezTo>
                <a:cubicBezTo>
                  <a:pt x="138" y="416"/>
                  <a:pt x="142" y="418"/>
                  <a:pt x="145" y="420"/>
                </a:cubicBezTo>
                <a:cubicBezTo>
                  <a:pt x="132" y="456"/>
                  <a:pt x="132" y="456"/>
                  <a:pt x="132" y="456"/>
                </a:cubicBezTo>
                <a:cubicBezTo>
                  <a:pt x="187" y="476"/>
                  <a:pt x="187" y="476"/>
                  <a:pt x="187" y="476"/>
                </a:cubicBezTo>
                <a:cubicBezTo>
                  <a:pt x="200" y="440"/>
                  <a:pt x="200" y="440"/>
                  <a:pt x="200" y="440"/>
                </a:cubicBezTo>
                <a:cubicBezTo>
                  <a:pt x="204" y="441"/>
                  <a:pt x="208" y="442"/>
                  <a:pt x="212" y="442"/>
                </a:cubicBezTo>
                <a:cubicBezTo>
                  <a:pt x="212" y="481"/>
                  <a:pt x="212" y="481"/>
                  <a:pt x="212" y="481"/>
                </a:cubicBezTo>
                <a:cubicBezTo>
                  <a:pt x="271" y="481"/>
                  <a:pt x="271" y="481"/>
                  <a:pt x="271" y="481"/>
                </a:cubicBezTo>
                <a:cubicBezTo>
                  <a:pt x="271" y="442"/>
                  <a:pt x="271" y="442"/>
                  <a:pt x="271" y="442"/>
                </a:cubicBezTo>
                <a:cubicBezTo>
                  <a:pt x="275" y="442"/>
                  <a:pt x="279" y="441"/>
                  <a:pt x="283" y="440"/>
                </a:cubicBezTo>
                <a:cubicBezTo>
                  <a:pt x="296" y="476"/>
                  <a:pt x="296" y="476"/>
                  <a:pt x="296" y="476"/>
                </a:cubicBezTo>
                <a:cubicBezTo>
                  <a:pt x="351" y="456"/>
                  <a:pt x="351" y="456"/>
                  <a:pt x="351" y="456"/>
                </a:cubicBezTo>
                <a:cubicBezTo>
                  <a:pt x="338" y="420"/>
                  <a:pt x="338" y="420"/>
                  <a:pt x="338" y="420"/>
                </a:cubicBezTo>
                <a:cubicBezTo>
                  <a:pt x="342" y="418"/>
                  <a:pt x="345" y="416"/>
                  <a:pt x="349" y="414"/>
                </a:cubicBezTo>
                <a:cubicBezTo>
                  <a:pt x="374" y="444"/>
                  <a:pt x="374" y="444"/>
                  <a:pt x="374" y="444"/>
                </a:cubicBezTo>
                <a:cubicBezTo>
                  <a:pt x="419" y="406"/>
                  <a:pt x="419" y="406"/>
                  <a:pt x="419" y="406"/>
                </a:cubicBezTo>
                <a:cubicBezTo>
                  <a:pt x="394" y="376"/>
                  <a:pt x="394" y="376"/>
                  <a:pt x="394" y="376"/>
                </a:cubicBezTo>
                <a:cubicBezTo>
                  <a:pt x="396" y="373"/>
                  <a:pt x="399" y="370"/>
                  <a:pt x="401" y="367"/>
                </a:cubicBezTo>
                <a:cubicBezTo>
                  <a:pt x="435" y="386"/>
                  <a:pt x="435" y="386"/>
                  <a:pt x="435" y="386"/>
                </a:cubicBezTo>
                <a:cubicBezTo>
                  <a:pt x="464" y="335"/>
                  <a:pt x="464" y="335"/>
                  <a:pt x="464" y="335"/>
                </a:cubicBezTo>
                <a:cubicBezTo>
                  <a:pt x="431" y="316"/>
                  <a:pt x="431" y="316"/>
                  <a:pt x="431" y="316"/>
                </a:cubicBezTo>
                <a:cubicBezTo>
                  <a:pt x="432" y="312"/>
                  <a:pt x="434" y="308"/>
                  <a:pt x="435" y="305"/>
                </a:cubicBezTo>
                <a:cubicBezTo>
                  <a:pt x="473" y="311"/>
                  <a:pt x="473" y="311"/>
                  <a:pt x="473" y="311"/>
                </a:cubicBezTo>
                <a:cubicBezTo>
                  <a:pt x="483" y="254"/>
                  <a:pt x="483" y="254"/>
                  <a:pt x="483" y="254"/>
                </a:cubicBezTo>
                <a:cubicBezTo>
                  <a:pt x="445" y="247"/>
                  <a:pt x="445" y="247"/>
                  <a:pt x="445" y="247"/>
                </a:cubicBezTo>
                <a:cubicBezTo>
                  <a:pt x="445" y="245"/>
                  <a:pt x="445" y="243"/>
                  <a:pt x="445" y="241"/>
                </a:cubicBezTo>
                <a:cubicBezTo>
                  <a:pt x="445" y="239"/>
                  <a:pt x="445" y="237"/>
                  <a:pt x="445" y="235"/>
                </a:cubicBezTo>
                <a:cubicBezTo>
                  <a:pt x="483" y="228"/>
                  <a:pt x="483" y="228"/>
                  <a:pt x="483" y="228"/>
                </a:cubicBezTo>
                <a:cubicBezTo>
                  <a:pt x="473" y="170"/>
                  <a:pt x="473" y="170"/>
                  <a:pt x="473" y="170"/>
                </a:cubicBezTo>
                <a:lnTo>
                  <a:pt x="435" y="177"/>
                </a:lnTo>
                <a:close/>
                <a:moveTo>
                  <a:pt x="271" y="405"/>
                </a:moveTo>
                <a:cubicBezTo>
                  <a:pt x="271" y="327"/>
                  <a:pt x="271" y="327"/>
                  <a:pt x="271" y="327"/>
                </a:cubicBezTo>
                <a:cubicBezTo>
                  <a:pt x="297" y="318"/>
                  <a:pt x="318" y="297"/>
                  <a:pt x="328" y="270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394" y="339"/>
                  <a:pt x="340" y="393"/>
                  <a:pt x="271" y="405"/>
                </a:cubicBezTo>
                <a:close/>
                <a:moveTo>
                  <a:pt x="242" y="195"/>
                </a:moveTo>
                <a:cubicBezTo>
                  <a:pt x="267" y="195"/>
                  <a:pt x="287" y="215"/>
                  <a:pt x="287" y="241"/>
                </a:cubicBezTo>
                <a:cubicBezTo>
                  <a:pt x="287" y="266"/>
                  <a:pt x="267" y="287"/>
                  <a:pt x="242" y="287"/>
                </a:cubicBezTo>
                <a:cubicBezTo>
                  <a:pt x="216" y="287"/>
                  <a:pt x="196" y="266"/>
                  <a:pt x="196" y="241"/>
                </a:cubicBezTo>
                <a:cubicBezTo>
                  <a:pt x="196" y="215"/>
                  <a:pt x="216" y="195"/>
                  <a:pt x="242" y="195"/>
                </a:cubicBezTo>
                <a:close/>
                <a:moveTo>
                  <a:pt x="77" y="270"/>
                </a:moveTo>
                <a:cubicBezTo>
                  <a:pt x="156" y="270"/>
                  <a:pt x="156" y="270"/>
                  <a:pt x="156" y="270"/>
                </a:cubicBezTo>
                <a:cubicBezTo>
                  <a:pt x="165" y="297"/>
                  <a:pt x="186" y="318"/>
                  <a:pt x="212" y="327"/>
                </a:cubicBezTo>
                <a:cubicBezTo>
                  <a:pt x="212" y="405"/>
                  <a:pt x="212" y="405"/>
                  <a:pt x="212" y="405"/>
                </a:cubicBezTo>
                <a:cubicBezTo>
                  <a:pt x="144" y="393"/>
                  <a:pt x="90" y="339"/>
                  <a:pt x="77" y="270"/>
                </a:cubicBezTo>
                <a:close/>
                <a:moveTo>
                  <a:pt x="212" y="76"/>
                </a:moveTo>
                <a:cubicBezTo>
                  <a:pt x="212" y="155"/>
                  <a:pt x="212" y="155"/>
                  <a:pt x="212" y="155"/>
                </a:cubicBezTo>
                <a:cubicBezTo>
                  <a:pt x="186" y="164"/>
                  <a:pt x="165" y="185"/>
                  <a:pt x="156" y="211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90" y="143"/>
                  <a:pt x="144" y="89"/>
                  <a:pt x="212" y="76"/>
                </a:cubicBezTo>
                <a:close/>
                <a:moveTo>
                  <a:pt x="406" y="211"/>
                </a:moveTo>
                <a:cubicBezTo>
                  <a:pt x="328" y="211"/>
                  <a:pt x="328" y="211"/>
                  <a:pt x="328" y="211"/>
                </a:cubicBezTo>
                <a:cubicBezTo>
                  <a:pt x="318" y="185"/>
                  <a:pt x="297" y="164"/>
                  <a:pt x="271" y="155"/>
                </a:cubicBezTo>
                <a:cubicBezTo>
                  <a:pt x="271" y="76"/>
                  <a:pt x="271" y="76"/>
                  <a:pt x="271" y="76"/>
                </a:cubicBezTo>
                <a:cubicBezTo>
                  <a:pt x="340" y="89"/>
                  <a:pt x="394" y="143"/>
                  <a:pt x="406" y="211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9" name="Freeform 22"/>
          <p:cNvSpPr>
            <a:spLocks noEditPoints="1"/>
          </p:cNvSpPr>
          <p:nvPr/>
        </p:nvSpPr>
        <p:spPr bwMode="auto">
          <a:xfrm>
            <a:off x="3119032" y="2152730"/>
            <a:ext cx="2077397" cy="2068140"/>
          </a:xfrm>
          <a:custGeom>
            <a:avLst/>
            <a:gdLst>
              <a:gd name="T0" fmla="*/ 713 w 800"/>
              <a:gd name="T1" fmla="*/ 273 h 796"/>
              <a:gd name="T2" fmla="*/ 720 w 800"/>
              <a:gd name="T3" fmla="*/ 157 h 796"/>
              <a:gd name="T4" fmla="*/ 651 w 800"/>
              <a:gd name="T5" fmla="*/ 174 h 796"/>
              <a:gd name="T6" fmla="*/ 618 w 800"/>
              <a:gd name="T7" fmla="*/ 62 h 796"/>
              <a:gd name="T8" fmla="*/ 560 w 800"/>
              <a:gd name="T9" fmla="*/ 101 h 796"/>
              <a:gd name="T10" fmla="*/ 490 w 800"/>
              <a:gd name="T11" fmla="*/ 8 h 796"/>
              <a:gd name="T12" fmla="*/ 448 w 800"/>
              <a:gd name="T13" fmla="*/ 65 h 796"/>
              <a:gd name="T14" fmla="*/ 351 w 800"/>
              <a:gd name="T15" fmla="*/ 0 h 796"/>
              <a:gd name="T16" fmla="*/ 331 w 800"/>
              <a:gd name="T17" fmla="*/ 68 h 796"/>
              <a:gd name="T18" fmla="*/ 218 w 800"/>
              <a:gd name="T19" fmla="*/ 41 h 796"/>
              <a:gd name="T20" fmla="*/ 223 w 800"/>
              <a:gd name="T21" fmla="*/ 111 h 796"/>
              <a:gd name="T22" fmla="*/ 107 w 800"/>
              <a:gd name="T23" fmla="*/ 125 h 796"/>
              <a:gd name="T24" fmla="*/ 135 w 800"/>
              <a:gd name="T25" fmla="*/ 189 h 796"/>
              <a:gd name="T26" fmla="*/ 31 w 800"/>
              <a:gd name="T27" fmla="*/ 241 h 796"/>
              <a:gd name="T28" fmla="*/ 80 w 800"/>
              <a:gd name="T29" fmla="*/ 292 h 796"/>
              <a:gd name="T30" fmla="*/ 0 w 800"/>
              <a:gd name="T31" fmla="*/ 377 h 796"/>
              <a:gd name="T32" fmla="*/ 63 w 800"/>
              <a:gd name="T33" fmla="*/ 398 h 796"/>
              <a:gd name="T34" fmla="*/ 0 w 800"/>
              <a:gd name="T35" fmla="*/ 419 h 796"/>
              <a:gd name="T36" fmla="*/ 80 w 800"/>
              <a:gd name="T37" fmla="*/ 504 h 796"/>
              <a:gd name="T38" fmla="*/ 31 w 800"/>
              <a:gd name="T39" fmla="*/ 555 h 796"/>
              <a:gd name="T40" fmla="*/ 135 w 800"/>
              <a:gd name="T41" fmla="*/ 607 h 796"/>
              <a:gd name="T42" fmla="*/ 107 w 800"/>
              <a:gd name="T43" fmla="*/ 671 h 796"/>
              <a:gd name="T44" fmla="*/ 223 w 800"/>
              <a:gd name="T45" fmla="*/ 685 h 796"/>
              <a:gd name="T46" fmla="*/ 218 w 800"/>
              <a:gd name="T47" fmla="*/ 755 h 796"/>
              <a:gd name="T48" fmla="*/ 331 w 800"/>
              <a:gd name="T49" fmla="*/ 728 h 796"/>
              <a:gd name="T50" fmla="*/ 351 w 800"/>
              <a:gd name="T51" fmla="*/ 796 h 796"/>
              <a:gd name="T52" fmla="*/ 448 w 800"/>
              <a:gd name="T53" fmla="*/ 731 h 796"/>
              <a:gd name="T54" fmla="*/ 490 w 800"/>
              <a:gd name="T55" fmla="*/ 788 h 796"/>
              <a:gd name="T56" fmla="*/ 560 w 800"/>
              <a:gd name="T57" fmla="*/ 695 h 796"/>
              <a:gd name="T58" fmla="*/ 618 w 800"/>
              <a:gd name="T59" fmla="*/ 734 h 796"/>
              <a:gd name="T60" fmla="*/ 651 w 800"/>
              <a:gd name="T61" fmla="*/ 622 h 796"/>
              <a:gd name="T62" fmla="*/ 720 w 800"/>
              <a:gd name="T63" fmla="*/ 639 h 796"/>
              <a:gd name="T64" fmla="*/ 713 w 800"/>
              <a:gd name="T65" fmla="*/ 523 h 796"/>
              <a:gd name="T66" fmla="*/ 783 w 800"/>
              <a:gd name="T67" fmla="*/ 515 h 796"/>
              <a:gd name="T68" fmla="*/ 737 w 800"/>
              <a:gd name="T69" fmla="*/ 408 h 796"/>
              <a:gd name="T70" fmla="*/ 737 w 800"/>
              <a:gd name="T71" fmla="*/ 388 h 796"/>
              <a:gd name="T72" fmla="*/ 783 w 800"/>
              <a:gd name="T73" fmla="*/ 281 h 796"/>
              <a:gd name="T74" fmla="*/ 674 w 800"/>
              <a:gd name="T75" fmla="*/ 398 h 796"/>
              <a:gd name="T76" fmla="*/ 126 w 800"/>
              <a:gd name="T77" fmla="*/ 398 h 796"/>
              <a:gd name="T78" fmla="*/ 674 w 800"/>
              <a:gd name="T79" fmla="*/ 398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0" h="796">
                <a:moveTo>
                  <a:pt x="720" y="292"/>
                </a:moveTo>
                <a:cubicBezTo>
                  <a:pt x="718" y="286"/>
                  <a:pt x="715" y="280"/>
                  <a:pt x="713" y="273"/>
                </a:cubicBezTo>
                <a:cubicBezTo>
                  <a:pt x="769" y="241"/>
                  <a:pt x="769" y="241"/>
                  <a:pt x="769" y="241"/>
                </a:cubicBezTo>
                <a:cubicBezTo>
                  <a:pt x="720" y="157"/>
                  <a:pt x="720" y="157"/>
                  <a:pt x="720" y="157"/>
                </a:cubicBezTo>
                <a:cubicBezTo>
                  <a:pt x="664" y="189"/>
                  <a:pt x="664" y="189"/>
                  <a:pt x="664" y="189"/>
                </a:cubicBezTo>
                <a:cubicBezTo>
                  <a:pt x="660" y="184"/>
                  <a:pt x="656" y="179"/>
                  <a:pt x="651" y="174"/>
                </a:cubicBezTo>
                <a:cubicBezTo>
                  <a:pt x="693" y="125"/>
                  <a:pt x="693" y="125"/>
                  <a:pt x="693" y="125"/>
                </a:cubicBezTo>
                <a:cubicBezTo>
                  <a:pt x="618" y="62"/>
                  <a:pt x="618" y="62"/>
                  <a:pt x="618" y="62"/>
                </a:cubicBezTo>
                <a:cubicBezTo>
                  <a:pt x="577" y="111"/>
                  <a:pt x="577" y="111"/>
                  <a:pt x="577" y="111"/>
                </a:cubicBezTo>
                <a:cubicBezTo>
                  <a:pt x="571" y="108"/>
                  <a:pt x="566" y="104"/>
                  <a:pt x="560" y="101"/>
                </a:cubicBezTo>
                <a:cubicBezTo>
                  <a:pt x="582" y="41"/>
                  <a:pt x="582" y="41"/>
                  <a:pt x="582" y="41"/>
                </a:cubicBezTo>
                <a:cubicBezTo>
                  <a:pt x="490" y="8"/>
                  <a:pt x="490" y="8"/>
                  <a:pt x="490" y="8"/>
                </a:cubicBezTo>
                <a:cubicBezTo>
                  <a:pt x="468" y="68"/>
                  <a:pt x="468" y="68"/>
                  <a:pt x="468" y="68"/>
                </a:cubicBezTo>
                <a:cubicBezTo>
                  <a:pt x="462" y="67"/>
                  <a:pt x="455" y="66"/>
                  <a:pt x="448" y="65"/>
                </a:cubicBezTo>
                <a:cubicBezTo>
                  <a:pt x="448" y="0"/>
                  <a:pt x="448" y="0"/>
                  <a:pt x="448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51" y="65"/>
                  <a:pt x="351" y="65"/>
                  <a:pt x="351" y="65"/>
                </a:cubicBezTo>
                <a:cubicBezTo>
                  <a:pt x="345" y="66"/>
                  <a:pt x="338" y="67"/>
                  <a:pt x="331" y="68"/>
                </a:cubicBezTo>
                <a:cubicBezTo>
                  <a:pt x="309" y="8"/>
                  <a:pt x="309" y="8"/>
                  <a:pt x="309" y="8"/>
                </a:cubicBezTo>
                <a:cubicBezTo>
                  <a:pt x="218" y="41"/>
                  <a:pt x="218" y="41"/>
                  <a:pt x="218" y="41"/>
                </a:cubicBezTo>
                <a:cubicBezTo>
                  <a:pt x="240" y="101"/>
                  <a:pt x="240" y="101"/>
                  <a:pt x="240" y="101"/>
                </a:cubicBezTo>
                <a:cubicBezTo>
                  <a:pt x="234" y="104"/>
                  <a:pt x="228" y="108"/>
                  <a:pt x="223" y="111"/>
                </a:cubicBezTo>
                <a:cubicBezTo>
                  <a:pt x="181" y="62"/>
                  <a:pt x="181" y="62"/>
                  <a:pt x="181" y="62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48" y="174"/>
                  <a:pt x="148" y="174"/>
                  <a:pt x="148" y="174"/>
                </a:cubicBezTo>
                <a:cubicBezTo>
                  <a:pt x="144" y="179"/>
                  <a:pt x="140" y="184"/>
                  <a:pt x="135" y="189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31" y="241"/>
                  <a:pt x="31" y="241"/>
                  <a:pt x="31" y="241"/>
                </a:cubicBezTo>
                <a:cubicBezTo>
                  <a:pt x="87" y="273"/>
                  <a:pt x="87" y="273"/>
                  <a:pt x="87" y="273"/>
                </a:cubicBezTo>
                <a:cubicBezTo>
                  <a:pt x="84" y="280"/>
                  <a:pt x="82" y="286"/>
                  <a:pt x="80" y="292"/>
                </a:cubicBezTo>
                <a:cubicBezTo>
                  <a:pt x="17" y="281"/>
                  <a:pt x="17" y="281"/>
                  <a:pt x="17" y="281"/>
                </a:cubicBezTo>
                <a:cubicBezTo>
                  <a:pt x="0" y="377"/>
                  <a:pt x="0" y="377"/>
                  <a:pt x="0" y="377"/>
                </a:cubicBezTo>
                <a:cubicBezTo>
                  <a:pt x="63" y="388"/>
                  <a:pt x="63" y="388"/>
                  <a:pt x="63" y="388"/>
                </a:cubicBezTo>
                <a:cubicBezTo>
                  <a:pt x="63" y="391"/>
                  <a:pt x="63" y="395"/>
                  <a:pt x="63" y="398"/>
                </a:cubicBezTo>
                <a:cubicBezTo>
                  <a:pt x="63" y="401"/>
                  <a:pt x="63" y="405"/>
                  <a:pt x="63" y="408"/>
                </a:cubicBezTo>
                <a:cubicBezTo>
                  <a:pt x="0" y="419"/>
                  <a:pt x="0" y="419"/>
                  <a:pt x="0" y="419"/>
                </a:cubicBezTo>
                <a:cubicBezTo>
                  <a:pt x="17" y="515"/>
                  <a:pt x="17" y="515"/>
                  <a:pt x="17" y="515"/>
                </a:cubicBezTo>
                <a:cubicBezTo>
                  <a:pt x="80" y="504"/>
                  <a:pt x="80" y="504"/>
                  <a:pt x="80" y="504"/>
                </a:cubicBezTo>
                <a:cubicBezTo>
                  <a:pt x="82" y="510"/>
                  <a:pt x="84" y="516"/>
                  <a:pt x="87" y="523"/>
                </a:cubicBezTo>
                <a:cubicBezTo>
                  <a:pt x="31" y="555"/>
                  <a:pt x="31" y="555"/>
                  <a:pt x="31" y="555"/>
                </a:cubicBezTo>
                <a:cubicBezTo>
                  <a:pt x="80" y="639"/>
                  <a:pt x="80" y="639"/>
                  <a:pt x="80" y="639"/>
                </a:cubicBezTo>
                <a:cubicBezTo>
                  <a:pt x="135" y="607"/>
                  <a:pt x="135" y="607"/>
                  <a:pt x="135" y="607"/>
                </a:cubicBezTo>
                <a:cubicBezTo>
                  <a:pt x="140" y="612"/>
                  <a:pt x="144" y="617"/>
                  <a:pt x="148" y="622"/>
                </a:cubicBezTo>
                <a:cubicBezTo>
                  <a:pt x="107" y="671"/>
                  <a:pt x="107" y="671"/>
                  <a:pt x="107" y="671"/>
                </a:cubicBezTo>
                <a:cubicBezTo>
                  <a:pt x="181" y="734"/>
                  <a:pt x="181" y="734"/>
                  <a:pt x="181" y="734"/>
                </a:cubicBezTo>
                <a:cubicBezTo>
                  <a:pt x="223" y="685"/>
                  <a:pt x="223" y="685"/>
                  <a:pt x="223" y="685"/>
                </a:cubicBezTo>
                <a:cubicBezTo>
                  <a:pt x="228" y="688"/>
                  <a:pt x="234" y="692"/>
                  <a:pt x="240" y="695"/>
                </a:cubicBezTo>
                <a:cubicBezTo>
                  <a:pt x="218" y="755"/>
                  <a:pt x="218" y="755"/>
                  <a:pt x="218" y="755"/>
                </a:cubicBezTo>
                <a:cubicBezTo>
                  <a:pt x="310" y="788"/>
                  <a:pt x="310" y="788"/>
                  <a:pt x="310" y="788"/>
                </a:cubicBezTo>
                <a:cubicBezTo>
                  <a:pt x="331" y="728"/>
                  <a:pt x="331" y="728"/>
                  <a:pt x="331" y="728"/>
                </a:cubicBezTo>
                <a:cubicBezTo>
                  <a:pt x="338" y="729"/>
                  <a:pt x="345" y="731"/>
                  <a:pt x="351" y="731"/>
                </a:cubicBezTo>
                <a:cubicBezTo>
                  <a:pt x="351" y="796"/>
                  <a:pt x="351" y="796"/>
                  <a:pt x="351" y="796"/>
                </a:cubicBezTo>
                <a:cubicBezTo>
                  <a:pt x="448" y="796"/>
                  <a:pt x="448" y="796"/>
                  <a:pt x="448" y="796"/>
                </a:cubicBezTo>
                <a:cubicBezTo>
                  <a:pt x="448" y="731"/>
                  <a:pt x="448" y="731"/>
                  <a:pt x="448" y="731"/>
                </a:cubicBezTo>
                <a:cubicBezTo>
                  <a:pt x="455" y="731"/>
                  <a:pt x="462" y="729"/>
                  <a:pt x="468" y="728"/>
                </a:cubicBezTo>
                <a:cubicBezTo>
                  <a:pt x="490" y="788"/>
                  <a:pt x="490" y="788"/>
                  <a:pt x="490" y="788"/>
                </a:cubicBezTo>
                <a:cubicBezTo>
                  <a:pt x="582" y="755"/>
                  <a:pt x="582" y="755"/>
                  <a:pt x="582" y="755"/>
                </a:cubicBezTo>
                <a:cubicBezTo>
                  <a:pt x="560" y="695"/>
                  <a:pt x="560" y="695"/>
                  <a:pt x="560" y="695"/>
                </a:cubicBezTo>
                <a:cubicBezTo>
                  <a:pt x="566" y="692"/>
                  <a:pt x="571" y="688"/>
                  <a:pt x="577" y="685"/>
                </a:cubicBezTo>
                <a:cubicBezTo>
                  <a:pt x="618" y="734"/>
                  <a:pt x="618" y="734"/>
                  <a:pt x="618" y="734"/>
                </a:cubicBezTo>
                <a:cubicBezTo>
                  <a:pt x="693" y="671"/>
                  <a:pt x="693" y="671"/>
                  <a:pt x="693" y="671"/>
                </a:cubicBezTo>
                <a:cubicBezTo>
                  <a:pt x="651" y="622"/>
                  <a:pt x="651" y="622"/>
                  <a:pt x="651" y="622"/>
                </a:cubicBezTo>
                <a:cubicBezTo>
                  <a:pt x="656" y="617"/>
                  <a:pt x="660" y="612"/>
                  <a:pt x="664" y="607"/>
                </a:cubicBezTo>
                <a:cubicBezTo>
                  <a:pt x="720" y="639"/>
                  <a:pt x="720" y="639"/>
                  <a:pt x="720" y="639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13" y="523"/>
                  <a:pt x="713" y="523"/>
                  <a:pt x="713" y="523"/>
                </a:cubicBezTo>
                <a:cubicBezTo>
                  <a:pt x="715" y="516"/>
                  <a:pt x="718" y="510"/>
                  <a:pt x="720" y="504"/>
                </a:cubicBezTo>
                <a:cubicBezTo>
                  <a:pt x="783" y="515"/>
                  <a:pt x="783" y="515"/>
                  <a:pt x="783" y="515"/>
                </a:cubicBezTo>
                <a:cubicBezTo>
                  <a:pt x="800" y="419"/>
                  <a:pt x="800" y="419"/>
                  <a:pt x="800" y="419"/>
                </a:cubicBezTo>
                <a:cubicBezTo>
                  <a:pt x="737" y="408"/>
                  <a:pt x="737" y="408"/>
                  <a:pt x="737" y="408"/>
                </a:cubicBezTo>
                <a:cubicBezTo>
                  <a:pt x="737" y="405"/>
                  <a:pt x="737" y="401"/>
                  <a:pt x="737" y="398"/>
                </a:cubicBezTo>
                <a:cubicBezTo>
                  <a:pt x="737" y="395"/>
                  <a:pt x="737" y="391"/>
                  <a:pt x="737" y="388"/>
                </a:cubicBezTo>
                <a:cubicBezTo>
                  <a:pt x="800" y="377"/>
                  <a:pt x="800" y="377"/>
                  <a:pt x="800" y="377"/>
                </a:cubicBezTo>
                <a:cubicBezTo>
                  <a:pt x="783" y="281"/>
                  <a:pt x="783" y="281"/>
                  <a:pt x="783" y="281"/>
                </a:cubicBezTo>
                <a:lnTo>
                  <a:pt x="720" y="292"/>
                </a:lnTo>
                <a:close/>
                <a:moveTo>
                  <a:pt x="674" y="398"/>
                </a:moveTo>
                <a:cubicBezTo>
                  <a:pt x="674" y="549"/>
                  <a:pt x="551" y="672"/>
                  <a:pt x="400" y="672"/>
                </a:cubicBezTo>
                <a:cubicBezTo>
                  <a:pt x="248" y="672"/>
                  <a:pt x="126" y="549"/>
                  <a:pt x="126" y="398"/>
                </a:cubicBezTo>
                <a:cubicBezTo>
                  <a:pt x="126" y="247"/>
                  <a:pt x="248" y="124"/>
                  <a:pt x="400" y="124"/>
                </a:cubicBezTo>
                <a:cubicBezTo>
                  <a:pt x="551" y="124"/>
                  <a:pt x="674" y="247"/>
                  <a:pt x="674" y="398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700531" y="2738311"/>
            <a:ext cx="914400" cy="914400"/>
          </a:xfrm>
          <a:prstGeom prst="ellips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1324763" y="4922594"/>
            <a:ext cx="3144395" cy="147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194">
              <a:spcBef>
                <a:spcPct val="20000"/>
              </a:spcBef>
              <a:defRPr/>
            </a:pPr>
            <a:r>
              <a:rPr lang="en-US" altLang="zh-CN" sz="1867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RTOS</a:t>
            </a:r>
            <a:r>
              <a:rPr lang="zh-CN" altLang="en-US" sz="1867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在中国</a:t>
            </a:r>
            <a:endParaRPr lang="en-US" altLang="zh-CN" sz="1867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  <a:p>
            <a:pPr defTabSz="914194">
              <a:spcBef>
                <a:spcPct val="20000"/>
              </a:spcBef>
              <a:defRPr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      中国有着世界上最大的电信市场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。也孕育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着大量的电信设备制造商，这就造就了大量的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RTOS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提供给开发工具市场巨大的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机会。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sym typeface="Arial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8712245" y="5013759"/>
            <a:ext cx="3144395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194">
              <a:spcBef>
                <a:spcPct val="20000"/>
              </a:spcBef>
              <a:defRPr/>
            </a:pPr>
            <a:r>
              <a:rPr lang="zh-CN" altLang="en-US" sz="1867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广阔前景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194">
              <a:spcBef>
                <a:spcPct val="20000"/>
              </a:spcBef>
              <a:defRPr/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在嵌入式领域，</a:t>
            </a:r>
            <a:r>
              <a:rPr lang="en-US" altLang="zh-CN" sz="1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FreeRTOS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具有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实行性，开源性，可靠性，易用性，多平台支持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等独特之处。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sym typeface="Arial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2722" y="2328388"/>
            <a:ext cx="3049578" cy="171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194">
              <a:spcBef>
                <a:spcPct val="20000"/>
              </a:spcBef>
              <a:defRPr/>
            </a:pPr>
            <a:r>
              <a:rPr lang="zh-CN" altLang="en-US" sz="1867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</a:rPr>
              <a:t>迷你的实时操作系统内核</a:t>
            </a:r>
            <a:endParaRPr lang="en-US" altLang="zh-CN" sz="1867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</a:endParaRPr>
          </a:p>
          <a:p>
            <a:pPr defTabSz="914194">
              <a:spcBef>
                <a:spcPct val="20000"/>
              </a:spcBef>
              <a:defRPr/>
            </a:pP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194">
              <a:spcBef>
                <a:spcPct val="20000"/>
              </a:spcBef>
              <a:defRPr/>
            </a:pP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作为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一个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轻量操作系统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FreeRTOS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的功能包括：任务管理、时间管理、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信号量等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，可基本满足较小系统的需要</a:t>
            </a:r>
            <a:endParaRPr lang="en-US" altLang="zh-CN" sz="1400" kern="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Raleway Light"/>
              <a:sym typeface="Arial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8285803" y="1495672"/>
            <a:ext cx="3144395" cy="143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194">
              <a:spcBef>
                <a:spcPct val="20000"/>
              </a:spcBef>
              <a:defRPr/>
            </a:pPr>
            <a:r>
              <a:rPr lang="en-US" altLang="zh-CN" sz="1867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	</a:t>
            </a:r>
            <a:r>
              <a:rPr lang="zh-CN" altLang="en-US" sz="1867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优越性质</a:t>
            </a:r>
            <a:endParaRPr lang="en-US" altLang="zh-CN" sz="1867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  <a:p>
            <a:pPr defTabSz="914194">
              <a:spcBef>
                <a:spcPct val="20000"/>
              </a:spcBef>
              <a:defRPr/>
            </a:pPr>
            <a:r>
              <a:rPr lang="zh-CN" altLang="en-US" sz="1400" dirty="0"/>
              <a:t>●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支持优先级调度算法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194">
              <a:spcBef>
                <a:spcPct val="20000"/>
              </a:spcBef>
              <a:defRPr/>
            </a:pPr>
            <a:r>
              <a:rPr lang="zh-CN" altLang="en-US" sz="1400" dirty="0"/>
              <a:t>●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支持轮换调度算法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194">
              <a:spcBef>
                <a:spcPct val="20000"/>
              </a:spcBef>
              <a:defRPr/>
            </a:pPr>
            <a:r>
              <a:rPr lang="zh-CN" altLang="en-US" sz="1400" dirty="0"/>
              <a:t>●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可根据用户需要设置为可剥夺型内核或不可剥夺型内核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sym typeface="Arial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47915" y="389979"/>
            <a:ext cx="29274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dirty="0" err="1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FreeRTos</a:t>
            </a:r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操作系统简介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50" name="图片 14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51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1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33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7790" y="4020281"/>
            <a:ext cx="418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DFPShaoNvW5-GB" charset="-122"/>
                <a:sym typeface="Arial"/>
              </a:rPr>
              <a:t>相关工作</a:t>
            </a:r>
            <a:r>
              <a:rPr kumimoji="1" lang="en-US" altLang="zh-CN" sz="36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DFPShaoNvW5-GB" charset="-122"/>
                <a:sym typeface="Arial"/>
              </a:rPr>
              <a:t>&amp;</a:t>
            </a:r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DFPShaoNvW5-GB" charset="-122"/>
                <a:sym typeface="Arial"/>
              </a:rPr>
              <a:t>前瞻展望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4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A_图片 2" descr="C:\Users\Administrator\Desktop\f7d7060f540b6677161820d233704db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2972" y="1406495"/>
            <a:ext cx="6754280" cy="38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_chenying0907 5"/>
          <p:cNvSpPr/>
          <p:nvPr>
            <p:custDataLst>
              <p:tags r:id="rId2"/>
            </p:custDataLst>
          </p:nvPr>
        </p:nvSpPr>
        <p:spPr>
          <a:xfrm>
            <a:off x="977761" y="2784295"/>
            <a:ext cx="2621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      </a:t>
            </a:r>
            <a:r>
              <a:rPr lang="en-US" altLang="zh-CN" sz="1200" dirty="0" smtClean="0"/>
              <a:t>Mozilla</a:t>
            </a:r>
            <a:r>
              <a:rPr lang="zh-CN" altLang="en-US" sz="1200" dirty="0" smtClean="0"/>
              <a:t>开始用</a:t>
            </a:r>
            <a:r>
              <a:rPr lang="en-US" altLang="zh-CN" sz="1200" dirty="0"/>
              <a:t>rust</a:t>
            </a:r>
            <a:r>
              <a:rPr lang="zh-CN" altLang="en-US" sz="1200" dirty="0"/>
              <a:t>开发</a:t>
            </a:r>
            <a:r>
              <a:rPr lang="en-US" altLang="zh-CN" sz="1200" dirty="0"/>
              <a:t>Firefox</a:t>
            </a:r>
            <a:r>
              <a:rPr lang="zh-CN" altLang="en-US" sz="1200" dirty="0"/>
              <a:t>的组件，其中包括核心引擎</a:t>
            </a:r>
            <a:r>
              <a:rPr lang="en-US" altLang="zh-CN" sz="1200" dirty="0"/>
              <a:t>Servo/Project Quantum</a:t>
            </a:r>
            <a:endParaRPr lang="zh-CN" altLang="en-US" sz="1200" dirty="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7" name="PA_chenying0907 29"/>
          <p:cNvSpPr txBox="1"/>
          <p:nvPr>
            <p:custDataLst>
              <p:tags r:id="rId3"/>
            </p:custDataLst>
          </p:nvPr>
        </p:nvSpPr>
        <p:spPr>
          <a:xfrm>
            <a:off x="1365720" y="2380225"/>
            <a:ext cx="237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firefox</a:t>
            </a:r>
            <a:endParaRPr lang="zh-CN" altLang="en-US" sz="2100" dirty="0">
              <a:latin typeface="+mj-lt"/>
              <a:ea typeface="微软雅黑"/>
              <a:cs typeface="+mn-ea"/>
              <a:sym typeface="Arial"/>
            </a:endParaRPr>
          </a:p>
        </p:txBody>
      </p:sp>
      <p:sp>
        <p:nvSpPr>
          <p:cNvPr id="8" name="PA_chenying0907 7"/>
          <p:cNvSpPr/>
          <p:nvPr>
            <p:custDataLst>
              <p:tags r:id="rId4"/>
            </p:custDataLst>
          </p:nvPr>
        </p:nvSpPr>
        <p:spPr>
          <a:xfrm>
            <a:off x="9155895" y="1618685"/>
            <a:ext cx="2366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      TiKV </a:t>
            </a:r>
            <a:r>
              <a:rPr lang="zh-CN" altLang="en-US" sz="1200" dirty="0"/>
              <a:t>是一个事务型分布式 </a:t>
            </a:r>
            <a:r>
              <a:rPr lang="en-US" altLang="zh-CN" sz="1200" dirty="0"/>
              <a:t>Key-Value </a:t>
            </a:r>
            <a:r>
              <a:rPr lang="zh-CN" altLang="en-US" sz="1200" dirty="0"/>
              <a:t>数据库</a:t>
            </a:r>
            <a:r>
              <a:rPr lang="zh-CN" altLang="en-US" sz="1200" dirty="0" smtClean="0"/>
              <a:t>，这样</a:t>
            </a:r>
            <a:r>
              <a:rPr lang="zh-CN" altLang="en-US" sz="1200" dirty="0"/>
              <a:t>一个大型的分布式存储项目选择了 </a:t>
            </a:r>
            <a:r>
              <a:rPr lang="en-US" altLang="zh-CN" sz="1200" dirty="0"/>
              <a:t>Rust </a:t>
            </a:r>
            <a:r>
              <a:rPr lang="zh-CN" altLang="en-US" sz="1200" dirty="0"/>
              <a:t>语言来构建</a:t>
            </a:r>
            <a:endParaRPr lang="zh-CN" altLang="en-US" sz="1200" dirty="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PA_chenying0907 29"/>
          <p:cNvSpPr txBox="1"/>
          <p:nvPr>
            <p:custDataLst>
              <p:tags r:id="rId5"/>
            </p:custDataLst>
          </p:nvPr>
        </p:nvSpPr>
        <p:spPr>
          <a:xfrm>
            <a:off x="9148275" y="1157020"/>
            <a:ext cx="237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TIKV</a:t>
            </a:r>
            <a:endParaRPr lang="zh-CN" altLang="en-US" sz="2400" dirty="0">
              <a:latin typeface="+mj-lt"/>
              <a:sym typeface="Arial"/>
            </a:endParaRPr>
          </a:p>
        </p:txBody>
      </p:sp>
      <p:sp>
        <p:nvSpPr>
          <p:cNvPr id="10" name="PA_chenying0907 9"/>
          <p:cNvSpPr/>
          <p:nvPr>
            <p:custDataLst>
              <p:tags r:id="rId6"/>
            </p:custDataLst>
          </p:nvPr>
        </p:nvSpPr>
        <p:spPr>
          <a:xfrm>
            <a:off x="4475832" y="4854281"/>
            <a:ext cx="38054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      Redox </a:t>
            </a:r>
            <a:r>
              <a:rPr lang="zh-CN" altLang="en-US" sz="1400" dirty="0"/>
              <a:t>是采用 纯</a:t>
            </a:r>
            <a:r>
              <a:rPr lang="en-US" altLang="zh-CN" sz="1400" dirty="0" smtClean="0"/>
              <a:t>Rust </a:t>
            </a:r>
            <a:r>
              <a:rPr lang="zh-CN" altLang="en-US" sz="1400" dirty="0" smtClean="0"/>
              <a:t>开发</a:t>
            </a:r>
            <a:r>
              <a:rPr lang="zh-CN" altLang="en-US" sz="1400" dirty="0"/>
              <a:t>的一套操作系统，这是一个发布在</a:t>
            </a:r>
            <a:r>
              <a:rPr lang="en-US" altLang="zh-CN" sz="1400" dirty="0"/>
              <a:t>GitHub</a:t>
            </a:r>
            <a:r>
              <a:rPr lang="zh-CN" altLang="en-US" sz="1400" dirty="0"/>
              <a:t>上的开源项目</a:t>
            </a:r>
            <a:r>
              <a:rPr lang="zh-CN" altLang="en-US" sz="1400" dirty="0" smtClean="0"/>
              <a:t>，目标</a:t>
            </a:r>
            <a:r>
              <a:rPr lang="zh-CN" altLang="en-US" sz="1400" dirty="0"/>
              <a:t>是提供一个安全而免费的类</a:t>
            </a:r>
            <a:r>
              <a:rPr lang="en-US" altLang="zh-CN" sz="1400" dirty="0"/>
              <a:t>Unix</a:t>
            </a:r>
            <a:r>
              <a:rPr lang="zh-CN" altLang="en-US" sz="1400" dirty="0"/>
              <a:t>微内核操作系统。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65720" y="292493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相关工作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E3B3586-B66C-490F-B509-CAB451033AF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8" y="1646501"/>
            <a:ext cx="1315336" cy="1271266"/>
          </a:xfrm>
          <a:prstGeom prst="rect">
            <a:avLst/>
          </a:prstGeom>
        </p:spPr>
      </p:pic>
      <p:sp>
        <p:nvSpPr>
          <p:cNvPr id="19" name="PA_chenying0907 29">
            <a:extLst>
              <a:ext uri="{FF2B5EF4-FFF2-40B4-BE49-F238E27FC236}">
                <a16:creationId xmlns="" xmlns:a16="http://schemas.microsoft.com/office/drawing/2014/main" id="{DE8ABD33-E00F-4660-9316-7F393420D2A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063018" y="4465740"/>
            <a:ext cx="237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Redox</a:t>
            </a:r>
            <a:endParaRPr lang="zh-CN" altLang="en-US" sz="2400" dirty="0"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46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39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1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/>
          <p:cNvSpPr txBox="1"/>
          <p:nvPr/>
        </p:nvSpPr>
        <p:spPr>
          <a:xfrm>
            <a:off x="1290905" y="389979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前瞻展望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90" name="图片 8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91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="" xmlns:a16="http://schemas.microsoft.com/office/drawing/2014/main" id="{7C08589C-539D-4456-B54D-34644173FCBE}"/>
              </a:ext>
            </a:extLst>
          </p:cNvPr>
          <p:cNvGrpSpPr/>
          <p:nvPr/>
        </p:nvGrpSpPr>
        <p:grpSpPr>
          <a:xfrm rot="377494">
            <a:off x="4738428" y="2687060"/>
            <a:ext cx="2602772" cy="2636576"/>
            <a:chOff x="2118578" y="4342666"/>
            <a:chExt cx="672245" cy="680979"/>
          </a:xfrm>
        </p:grpSpPr>
        <p:grpSp>
          <p:nvGrpSpPr>
            <p:cNvPr id="85" name="组合 84">
              <a:extLst>
                <a:ext uri="{FF2B5EF4-FFF2-40B4-BE49-F238E27FC236}">
                  <a16:creationId xmlns="" xmlns:a16="http://schemas.microsoft.com/office/drawing/2014/main" id="{28430F00-F2BD-4C53-9651-BD7C121E54FA}"/>
                </a:ext>
              </a:extLst>
            </p:cNvPr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107" name="任意多边形 24">
                <a:extLst>
                  <a:ext uri="{FF2B5EF4-FFF2-40B4-BE49-F238E27FC236}">
                    <a16:creationId xmlns="" xmlns:a16="http://schemas.microsoft.com/office/drawing/2014/main" id="{649396ED-3CEE-4313-BDAE-05B91C51E93E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 25">
                <a:extLst>
                  <a:ext uri="{FF2B5EF4-FFF2-40B4-BE49-F238E27FC236}">
                    <a16:creationId xmlns="" xmlns:a16="http://schemas.microsoft.com/office/drawing/2014/main" id="{1EE7359F-A92E-4533-89E2-BA30893D25F8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 26">
                <a:extLst>
                  <a:ext uri="{FF2B5EF4-FFF2-40B4-BE49-F238E27FC236}">
                    <a16:creationId xmlns="" xmlns:a16="http://schemas.microsoft.com/office/drawing/2014/main" id="{9126705B-EAF4-47E0-AD79-2DBE7AB9E362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 27">
                <a:extLst>
                  <a:ext uri="{FF2B5EF4-FFF2-40B4-BE49-F238E27FC236}">
                    <a16:creationId xmlns="" xmlns:a16="http://schemas.microsoft.com/office/drawing/2014/main" id="{71DC388C-0CC3-41BF-ACF7-564F308B3230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 28">
                <a:extLst>
                  <a:ext uri="{FF2B5EF4-FFF2-40B4-BE49-F238E27FC236}">
                    <a16:creationId xmlns="" xmlns:a16="http://schemas.microsoft.com/office/drawing/2014/main" id="{B9043386-9BD5-4806-BAD8-736097555609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任意多边形 7">
              <a:extLst>
                <a:ext uri="{FF2B5EF4-FFF2-40B4-BE49-F238E27FC236}">
                  <a16:creationId xmlns="" xmlns:a16="http://schemas.microsoft.com/office/drawing/2014/main" id="{1E8F2625-B2A5-44A0-B2A2-65F71FADC239}"/>
                </a:ext>
              </a:extLst>
            </p:cNvPr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 8">
              <a:extLst>
                <a:ext uri="{FF2B5EF4-FFF2-40B4-BE49-F238E27FC236}">
                  <a16:creationId xmlns="" xmlns:a16="http://schemas.microsoft.com/office/drawing/2014/main" id="{D5F89561-C870-4552-885F-29E2BF36EFDB}"/>
                </a:ext>
              </a:extLst>
            </p:cNvPr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9">
              <a:extLst>
                <a:ext uri="{FF2B5EF4-FFF2-40B4-BE49-F238E27FC236}">
                  <a16:creationId xmlns="" xmlns:a16="http://schemas.microsoft.com/office/drawing/2014/main" id="{4067361E-9AD0-49DA-8FC0-CC480DECEB30}"/>
                </a:ext>
              </a:extLst>
            </p:cNvPr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10">
              <a:extLst>
                <a:ext uri="{FF2B5EF4-FFF2-40B4-BE49-F238E27FC236}">
                  <a16:creationId xmlns="" xmlns:a16="http://schemas.microsoft.com/office/drawing/2014/main" id="{F2F2CAEF-47D4-443A-9AF2-4371C6143363}"/>
                </a:ext>
              </a:extLst>
            </p:cNvPr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11">
              <a:extLst>
                <a:ext uri="{FF2B5EF4-FFF2-40B4-BE49-F238E27FC236}">
                  <a16:creationId xmlns="" xmlns:a16="http://schemas.microsoft.com/office/drawing/2014/main" id="{2B4EE10D-B759-48A5-8803-6EF1D849F297}"/>
                </a:ext>
              </a:extLst>
            </p:cNvPr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12">
              <a:extLst>
                <a:ext uri="{FF2B5EF4-FFF2-40B4-BE49-F238E27FC236}">
                  <a16:creationId xmlns="" xmlns:a16="http://schemas.microsoft.com/office/drawing/2014/main" id="{16F60967-E4C8-4999-BA70-5071A45F16AB}"/>
                </a:ext>
              </a:extLst>
            </p:cNvPr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13">
              <a:extLst>
                <a:ext uri="{FF2B5EF4-FFF2-40B4-BE49-F238E27FC236}">
                  <a16:creationId xmlns="" xmlns:a16="http://schemas.microsoft.com/office/drawing/2014/main" id="{11999233-1793-4AA7-8572-101E27385550}"/>
                </a:ext>
              </a:extLst>
            </p:cNvPr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14">
              <a:extLst>
                <a:ext uri="{FF2B5EF4-FFF2-40B4-BE49-F238E27FC236}">
                  <a16:creationId xmlns="" xmlns:a16="http://schemas.microsoft.com/office/drawing/2014/main" id="{4C17E5B0-330F-4CF2-AF9F-CFCFBCB40EFE}"/>
                </a:ext>
              </a:extLst>
            </p:cNvPr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15">
              <a:extLst>
                <a:ext uri="{FF2B5EF4-FFF2-40B4-BE49-F238E27FC236}">
                  <a16:creationId xmlns="" xmlns:a16="http://schemas.microsoft.com/office/drawing/2014/main" id="{79186902-B326-4F2D-81EA-CAC19BC5F8E4}"/>
                </a:ext>
              </a:extLst>
            </p:cNvPr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16">
              <a:extLst>
                <a:ext uri="{FF2B5EF4-FFF2-40B4-BE49-F238E27FC236}">
                  <a16:creationId xmlns="" xmlns:a16="http://schemas.microsoft.com/office/drawing/2014/main" id="{D5D12386-7DF2-4ACB-AFCC-F4C76882347F}"/>
                </a:ext>
              </a:extLst>
            </p:cNvPr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17">
              <a:extLst>
                <a:ext uri="{FF2B5EF4-FFF2-40B4-BE49-F238E27FC236}">
                  <a16:creationId xmlns="" xmlns:a16="http://schemas.microsoft.com/office/drawing/2014/main" id="{A98776B1-4673-45F8-A4D0-3C7A5FB6766A}"/>
                </a:ext>
              </a:extLst>
            </p:cNvPr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8">
              <a:extLst>
                <a:ext uri="{FF2B5EF4-FFF2-40B4-BE49-F238E27FC236}">
                  <a16:creationId xmlns="" xmlns:a16="http://schemas.microsoft.com/office/drawing/2014/main" id="{03CE1CF2-52B6-4289-A81A-7438D82DE907}"/>
                </a:ext>
              </a:extLst>
            </p:cNvPr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9">
              <a:extLst>
                <a:ext uri="{FF2B5EF4-FFF2-40B4-BE49-F238E27FC236}">
                  <a16:creationId xmlns="" xmlns:a16="http://schemas.microsoft.com/office/drawing/2014/main" id="{11A3AF0E-8CA1-4F47-A7A8-5E30C9F6C61F}"/>
                </a:ext>
              </a:extLst>
            </p:cNvPr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20">
              <a:extLst>
                <a:ext uri="{FF2B5EF4-FFF2-40B4-BE49-F238E27FC236}">
                  <a16:creationId xmlns="" xmlns:a16="http://schemas.microsoft.com/office/drawing/2014/main" id="{C31BF895-C8BF-44D6-950C-21A860BDADA7}"/>
                </a:ext>
              </a:extLst>
            </p:cNvPr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21">
              <a:extLst>
                <a:ext uri="{FF2B5EF4-FFF2-40B4-BE49-F238E27FC236}">
                  <a16:creationId xmlns="" xmlns:a16="http://schemas.microsoft.com/office/drawing/2014/main" id="{AA66A9EB-2FF7-401C-BBE6-3B52AC0EC410}"/>
                </a:ext>
              </a:extLst>
            </p:cNvPr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 22">
              <a:extLst>
                <a:ext uri="{FF2B5EF4-FFF2-40B4-BE49-F238E27FC236}">
                  <a16:creationId xmlns="" xmlns:a16="http://schemas.microsoft.com/office/drawing/2014/main" id="{D21C6F5F-5B4D-432B-82CB-51E51E8B74FE}"/>
                </a:ext>
              </a:extLst>
            </p:cNvPr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23">
              <a:extLst>
                <a:ext uri="{FF2B5EF4-FFF2-40B4-BE49-F238E27FC236}">
                  <a16:creationId xmlns="" xmlns:a16="http://schemas.microsoft.com/office/drawing/2014/main" id="{61E44CC9-8A0C-4AFE-8F0D-0A4297018984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椭圆 31">
            <a:extLst>
              <a:ext uri="{FF2B5EF4-FFF2-40B4-BE49-F238E27FC236}">
                <a16:creationId xmlns="" xmlns:a16="http://schemas.microsoft.com/office/drawing/2014/main" id="{A6EE6911-2064-4840-AE50-392EB7A5F812}"/>
              </a:ext>
            </a:extLst>
          </p:cNvPr>
          <p:cNvSpPr/>
          <p:nvPr/>
        </p:nvSpPr>
        <p:spPr>
          <a:xfrm rot="16200000">
            <a:off x="4154724" y="2220539"/>
            <a:ext cx="3771716" cy="3732582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88667 w 660227"/>
              <a:gd name="connsiteY0-334" fmla="*/ 94944 h 649385"/>
              <a:gd name="connsiteX1-335" fmla="*/ 410712 w 660227"/>
              <a:gd name="connsiteY1-336" fmla="*/ 10584 h 649385"/>
              <a:gd name="connsiteX2-337" fmla="*/ 659670 w 660227"/>
              <a:gd name="connsiteY2-338" fmla="*/ 332862 h 649385"/>
              <a:gd name="connsiteX3-339" fmla="*/ 331423 w 660227"/>
              <a:gd name="connsiteY3-340" fmla="*/ 649385 h 649385"/>
              <a:gd name="connsiteX4-341" fmla="*/ 3176 w 660227"/>
              <a:gd name="connsiteY4-342" fmla="*/ 332862 h 649385"/>
              <a:gd name="connsiteX5-343" fmla="*/ 62645 w 660227"/>
              <a:gd name="connsiteY5-344" fmla="*/ 129946 h 649385"/>
              <a:gd name="connsiteX0-345" fmla="*/ 88667 w 660227"/>
              <a:gd name="connsiteY0-346" fmla="*/ 98736 h 653177"/>
              <a:gd name="connsiteX1-347" fmla="*/ 410712 w 660227"/>
              <a:gd name="connsiteY1-348" fmla="*/ 14376 h 653177"/>
              <a:gd name="connsiteX2-349" fmla="*/ 659670 w 660227"/>
              <a:gd name="connsiteY2-350" fmla="*/ 336654 h 653177"/>
              <a:gd name="connsiteX3-351" fmla="*/ 331423 w 660227"/>
              <a:gd name="connsiteY3-352" fmla="*/ 653177 h 653177"/>
              <a:gd name="connsiteX4-353" fmla="*/ 3176 w 660227"/>
              <a:gd name="connsiteY4-354" fmla="*/ 336654 h 653177"/>
              <a:gd name="connsiteX5-355" fmla="*/ 62645 w 660227"/>
              <a:gd name="connsiteY5-356" fmla="*/ 133738 h 653177"/>
              <a:gd name="connsiteX0-357" fmla="*/ 88667 w 660338"/>
              <a:gd name="connsiteY0-358" fmla="*/ 92619 h 647060"/>
              <a:gd name="connsiteX1-359" fmla="*/ 410712 w 660338"/>
              <a:gd name="connsiteY1-360" fmla="*/ 8259 h 647060"/>
              <a:gd name="connsiteX2-361" fmla="*/ 659670 w 660338"/>
              <a:gd name="connsiteY2-362" fmla="*/ 330537 h 647060"/>
              <a:gd name="connsiteX3-363" fmla="*/ 331423 w 660338"/>
              <a:gd name="connsiteY3-364" fmla="*/ 647060 h 647060"/>
              <a:gd name="connsiteX4-365" fmla="*/ 3176 w 660338"/>
              <a:gd name="connsiteY4-366" fmla="*/ 330537 h 647060"/>
              <a:gd name="connsiteX5-367" fmla="*/ 62645 w 660338"/>
              <a:gd name="connsiteY5-368" fmla="*/ 127621 h 647060"/>
              <a:gd name="connsiteX0-369" fmla="*/ 88667 w 660338"/>
              <a:gd name="connsiteY0-370" fmla="*/ 92619 h 647060"/>
              <a:gd name="connsiteX1-371" fmla="*/ 410712 w 660338"/>
              <a:gd name="connsiteY1-372" fmla="*/ 8259 h 647060"/>
              <a:gd name="connsiteX2-373" fmla="*/ 659670 w 660338"/>
              <a:gd name="connsiteY2-374" fmla="*/ 330537 h 647060"/>
              <a:gd name="connsiteX3-375" fmla="*/ 331423 w 660338"/>
              <a:gd name="connsiteY3-376" fmla="*/ 647060 h 647060"/>
              <a:gd name="connsiteX4-377" fmla="*/ 3176 w 660338"/>
              <a:gd name="connsiteY4-378" fmla="*/ 330537 h 647060"/>
              <a:gd name="connsiteX5-379" fmla="*/ 62645 w 660338"/>
              <a:gd name="connsiteY5-380" fmla="*/ 127621 h 647060"/>
              <a:gd name="connsiteX0-381" fmla="*/ 88667 w 660440"/>
              <a:gd name="connsiteY0-382" fmla="*/ 92619 h 647060"/>
              <a:gd name="connsiteX1-383" fmla="*/ 410712 w 660440"/>
              <a:gd name="connsiteY1-384" fmla="*/ 8259 h 647060"/>
              <a:gd name="connsiteX2-385" fmla="*/ 659670 w 660440"/>
              <a:gd name="connsiteY2-386" fmla="*/ 330537 h 647060"/>
              <a:gd name="connsiteX3-387" fmla="*/ 331423 w 660440"/>
              <a:gd name="connsiteY3-388" fmla="*/ 647060 h 647060"/>
              <a:gd name="connsiteX4-389" fmla="*/ 3176 w 660440"/>
              <a:gd name="connsiteY4-390" fmla="*/ 330537 h 647060"/>
              <a:gd name="connsiteX5-391" fmla="*/ 62645 w 660440"/>
              <a:gd name="connsiteY5-392" fmla="*/ 127621 h 647060"/>
              <a:gd name="connsiteX0-393" fmla="*/ 88667 w 660843"/>
              <a:gd name="connsiteY0-394" fmla="*/ 96957 h 651398"/>
              <a:gd name="connsiteX1-395" fmla="*/ 415638 w 660843"/>
              <a:gd name="connsiteY1-396" fmla="*/ 7670 h 651398"/>
              <a:gd name="connsiteX2-397" fmla="*/ 659670 w 660843"/>
              <a:gd name="connsiteY2-398" fmla="*/ 334875 h 651398"/>
              <a:gd name="connsiteX3-399" fmla="*/ 331423 w 660843"/>
              <a:gd name="connsiteY3-400" fmla="*/ 651398 h 651398"/>
              <a:gd name="connsiteX4-401" fmla="*/ 3176 w 660843"/>
              <a:gd name="connsiteY4-402" fmla="*/ 334875 h 651398"/>
              <a:gd name="connsiteX5-403" fmla="*/ 62645 w 660843"/>
              <a:gd name="connsiteY5-404" fmla="*/ 131959 h 651398"/>
              <a:gd name="connsiteX0-405" fmla="*/ 88667 w 660991"/>
              <a:gd name="connsiteY0-406" fmla="*/ 96957 h 651398"/>
              <a:gd name="connsiteX1-407" fmla="*/ 415638 w 660991"/>
              <a:gd name="connsiteY1-408" fmla="*/ 7670 h 651398"/>
              <a:gd name="connsiteX2-409" fmla="*/ 659670 w 660991"/>
              <a:gd name="connsiteY2-410" fmla="*/ 334875 h 651398"/>
              <a:gd name="connsiteX3-411" fmla="*/ 331423 w 660991"/>
              <a:gd name="connsiteY3-412" fmla="*/ 651398 h 651398"/>
              <a:gd name="connsiteX4-413" fmla="*/ 3176 w 660991"/>
              <a:gd name="connsiteY4-414" fmla="*/ 334875 h 651398"/>
              <a:gd name="connsiteX5-415" fmla="*/ 62645 w 660991"/>
              <a:gd name="connsiteY5-416" fmla="*/ 131959 h 651398"/>
              <a:gd name="connsiteX0-417" fmla="*/ 88667 w 659672"/>
              <a:gd name="connsiteY0-418" fmla="*/ 96957 h 651398"/>
              <a:gd name="connsiteX1-419" fmla="*/ 415638 w 659672"/>
              <a:gd name="connsiteY1-420" fmla="*/ 7670 h 651398"/>
              <a:gd name="connsiteX2-421" fmla="*/ 659670 w 659672"/>
              <a:gd name="connsiteY2-422" fmla="*/ 334875 h 651398"/>
              <a:gd name="connsiteX3-423" fmla="*/ 331423 w 659672"/>
              <a:gd name="connsiteY3-424" fmla="*/ 651398 h 651398"/>
              <a:gd name="connsiteX4-425" fmla="*/ 3176 w 659672"/>
              <a:gd name="connsiteY4-426" fmla="*/ 334875 h 651398"/>
              <a:gd name="connsiteX5-427" fmla="*/ 62645 w 659672"/>
              <a:gd name="connsiteY5-428" fmla="*/ 131959 h 651398"/>
              <a:gd name="connsiteX0-429" fmla="*/ 88667 w 660991"/>
              <a:gd name="connsiteY0-430" fmla="*/ 96957 h 651398"/>
              <a:gd name="connsiteX1-431" fmla="*/ 415638 w 660991"/>
              <a:gd name="connsiteY1-432" fmla="*/ 7670 h 651398"/>
              <a:gd name="connsiteX2-433" fmla="*/ 659670 w 660991"/>
              <a:gd name="connsiteY2-434" fmla="*/ 334875 h 651398"/>
              <a:gd name="connsiteX3-435" fmla="*/ 331423 w 660991"/>
              <a:gd name="connsiteY3-436" fmla="*/ 651398 h 651398"/>
              <a:gd name="connsiteX4-437" fmla="*/ 3176 w 660991"/>
              <a:gd name="connsiteY4-438" fmla="*/ 334875 h 651398"/>
              <a:gd name="connsiteX5-439" fmla="*/ 62645 w 660991"/>
              <a:gd name="connsiteY5-440" fmla="*/ 131959 h 651398"/>
              <a:gd name="connsiteX0-441" fmla="*/ 88667 w 660843"/>
              <a:gd name="connsiteY0-442" fmla="*/ 98912 h 653353"/>
              <a:gd name="connsiteX1-443" fmla="*/ 415638 w 660843"/>
              <a:gd name="connsiteY1-444" fmla="*/ 9625 h 653353"/>
              <a:gd name="connsiteX2-445" fmla="*/ 659670 w 660843"/>
              <a:gd name="connsiteY2-446" fmla="*/ 336830 h 653353"/>
              <a:gd name="connsiteX3-447" fmla="*/ 331423 w 660843"/>
              <a:gd name="connsiteY3-448" fmla="*/ 653353 h 653353"/>
              <a:gd name="connsiteX4-449" fmla="*/ 3176 w 660843"/>
              <a:gd name="connsiteY4-450" fmla="*/ 336830 h 653353"/>
              <a:gd name="connsiteX5-451" fmla="*/ 62645 w 660843"/>
              <a:gd name="connsiteY5-452" fmla="*/ 133914 h 653353"/>
              <a:gd name="connsiteX0-453" fmla="*/ 88667 w 660203"/>
              <a:gd name="connsiteY0-454" fmla="*/ 98912 h 653353"/>
              <a:gd name="connsiteX1-455" fmla="*/ 415638 w 660203"/>
              <a:gd name="connsiteY1-456" fmla="*/ 9625 h 653353"/>
              <a:gd name="connsiteX2-457" fmla="*/ 659670 w 660203"/>
              <a:gd name="connsiteY2-458" fmla="*/ 336830 h 653353"/>
              <a:gd name="connsiteX3-459" fmla="*/ 331423 w 660203"/>
              <a:gd name="connsiteY3-460" fmla="*/ 653353 h 653353"/>
              <a:gd name="connsiteX4-461" fmla="*/ 3176 w 660203"/>
              <a:gd name="connsiteY4-462" fmla="*/ 336830 h 653353"/>
              <a:gd name="connsiteX5-463" fmla="*/ 62645 w 660203"/>
              <a:gd name="connsiteY5-464" fmla="*/ 133914 h 653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203" h="653353">
                <a:moveTo>
                  <a:pt x="88667" y="98912"/>
                </a:moveTo>
                <a:cubicBezTo>
                  <a:pt x="160995" y="21905"/>
                  <a:pt x="271208" y="-20178"/>
                  <a:pt x="415638" y="9625"/>
                </a:cubicBezTo>
                <a:cubicBezTo>
                  <a:pt x="560068" y="39428"/>
                  <a:pt x="668779" y="199983"/>
                  <a:pt x="659670" y="336830"/>
                </a:cubicBezTo>
                <a:cubicBezTo>
                  <a:pt x="650561" y="473677"/>
                  <a:pt x="512709" y="653353"/>
                  <a:pt x="331423" y="653353"/>
                </a:cubicBezTo>
                <a:cubicBezTo>
                  <a:pt x="150137" y="653353"/>
                  <a:pt x="14721" y="456654"/>
                  <a:pt x="3176" y="336830"/>
                </a:cubicBezTo>
                <a:cubicBezTo>
                  <a:pt x="-8369" y="217006"/>
                  <a:pt x="11590" y="208728"/>
                  <a:pt x="62645" y="133914"/>
                </a:cubicBezTo>
              </a:path>
            </a:pathLst>
          </a:custGeom>
          <a:noFill/>
          <a:ln w="38100" cap="rnd">
            <a:solidFill>
              <a:srgbClr val="262626"/>
            </a:solidFill>
            <a:prstDash val="solid"/>
            <a:round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3" name="任意多边形 30">
            <a:extLst>
              <a:ext uri="{FF2B5EF4-FFF2-40B4-BE49-F238E27FC236}">
                <a16:creationId xmlns="" xmlns:a16="http://schemas.microsoft.com/office/drawing/2014/main" id="{72DBB3D7-6A9F-43C5-B206-09BBE534C7CF}"/>
              </a:ext>
            </a:extLst>
          </p:cNvPr>
          <p:cNvSpPr/>
          <p:nvPr/>
        </p:nvSpPr>
        <p:spPr>
          <a:xfrm flipH="1">
            <a:off x="3988362" y="4730213"/>
            <a:ext cx="676146" cy="717630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2626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</a:t>
            </a:r>
            <a:endParaRPr lang="zh-CN" altLang="en-US" sz="4400" b="1" dirty="0">
              <a:solidFill>
                <a:srgbClr val="392F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4" name="任意多边形 31">
            <a:extLst>
              <a:ext uri="{FF2B5EF4-FFF2-40B4-BE49-F238E27FC236}">
                <a16:creationId xmlns="" xmlns:a16="http://schemas.microsoft.com/office/drawing/2014/main" id="{165EA51E-FB18-4FDB-B5B6-EAEAE2A37A98}"/>
              </a:ext>
            </a:extLst>
          </p:cNvPr>
          <p:cNvSpPr/>
          <p:nvPr/>
        </p:nvSpPr>
        <p:spPr>
          <a:xfrm flipH="1">
            <a:off x="3988362" y="2742039"/>
            <a:ext cx="676146" cy="717630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2626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endParaRPr lang="zh-CN" altLang="en-US" sz="4400" b="1" dirty="0">
              <a:solidFill>
                <a:srgbClr val="392F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5" name="任意多边形 32">
            <a:extLst>
              <a:ext uri="{FF2B5EF4-FFF2-40B4-BE49-F238E27FC236}">
                <a16:creationId xmlns="" xmlns:a16="http://schemas.microsoft.com/office/drawing/2014/main" id="{0BB5F333-96D3-47E9-9E62-2EE87863708A}"/>
              </a:ext>
            </a:extLst>
          </p:cNvPr>
          <p:cNvSpPr/>
          <p:nvPr/>
        </p:nvSpPr>
        <p:spPr>
          <a:xfrm flipH="1">
            <a:off x="7327193" y="4730213"/>
            <a:ext cx="676146" cy="717630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2626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</a:t>
            </a:r>
            <a:endParaRPr lang="zh-CN" altLang="en-US" sz="4400" b="1" dirty="0">
              <a:solidFill>
                <a:srgbClr val="392F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6" name="任意多边形 33">
            <a:extLst>
              <a:ext uri="{FF2B5EF4-FFF2-40B4-BE49-F238E27FC236}">
                <a16:creationId xmlns="" xmlns:a16="http://schemas.microsoft.com/office/drawing/2014/main" id="{0AE7ABEC-ACA4-4AF3-AB1A-58078D6FE0E3}"/>
              </a:ext>
            </a:extLst>
          </p:cNvPr>
          <p:cNvSpPr/>
          <p:nvPr/>
        </p:nvSpPr>
        <p:spPr>
          <a:xfrm flipH="1">
            <a:off x="7327193" y="2742039"/>
            <a:ext cx="676146" cy="717630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2626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</a:t>
            </a:r>
            <a:endParaRPr lang="zh-CN" altLang="en-US" sz="4400" b="1" dirty="0">
              <a:solidFill>
                <a:srgbClr val="392F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="" xmlns:a16="http://schemas.microsoft.com/office/drawing/2014/main" id="{1F141946-121C-40ED-AD66-35A11501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2427316"/>
            <a:ext cx="3311461" cy="110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人们对于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rust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的兴趣与日俱增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None/>
            </a:pPr>
            <a:r>
              <a:rPr lang="en-US" altLang="zh-CN" sz="1400" dirty="0"/>
              <a:t>      </a:t>
            </a:r>
          </a:p>
          <a:p>
            <a:pPr>
              <a:buNone/>
            </a:pPr>
            <a:r>
              <a:rPr lang="en-US" altLang="zh-CN" sz="1400" dirty="0"/>
              <a:t>      </a:t>
            </a:r>
            <a:r>
              <a:rPr lang="zh-CN" altLang="en-US" sz="1400" dirty="0" smtClean="0"/>
              <a:t>对</a:t>
            </a:r>
            <a:r>
              <a:rPr lang="en-US" altLang="zh-CN" sz="1400" dirty="0"/>
              <a:t>rust</a:t>
            </a:r>
            <a:r>
              <a:rPr lang="zh-CN" altLang="en-US" sz="1400" dirty="0"/>
              <a:t>感兴趣的</a:t>
            </a:r>
            <a:r>
              <a:rPr lang="zh-CN" altLang="en-US" sz="1400" dirty="0" smtClean="0"/>
              <a:t>人</a:t>
            </a:r>
            <a:r>
              <a:rPr lang="zh-CN" altLang="en-US" sz="1400" dirty="0"/>
              <a:t>比去年</a:t>
            </a:r>
            <a:r>
              <a:rPr lang="zh-CN" altLang="en-US" sz="1400" dirty="0" smtClean="0"/>
              <a:t>增加了</a:t>
            </a:r>
            <a:r>
              <a:rPr lang="en-US" altLang="zh-CN" sz="1400" dirty="0" smtClean="0"/>
              <a:t>40</a:t>
            </a:r>
            <a:r>
              <a:rPr lang="en-US" altLang="zh-CN" sz="1400" dirty="0"/>
              <a:t>%,</a:t>
            </a:r>
            <a:r>
              <a:rPr lang="zh-CN" altLang="en-US" sz="1400" dirty="0"/>
              <a:t>并且呈现</a:t>
            </a:r>
            <a:r>
              <a:rPr lang="zh-CN" altLang="en-US" sz="1400" dirty="0" smtClean="0"/>
              <a:t>出多</a:t>
            </a:r>
            <a:r>
              <a:rPr lang="zh-CN" altLang="en-US" sz="1400" dirty="0"/>
              <a:t>平台</a:t>
            </a:r>
            <a:r>
              <a:rPr lang="zh-CN" altLang="en-US" sz="1400" dirty="0" smtClean="0"/>
              <a:t>发展趋势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="" xmlns:a16="http://schemas.microsoft.com/office/drawing/2014/main" id="{C2774A73-79CF-41D8-BB11-717D063F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02" y="4504296"/>
            <a:ext cx="3124415" cy="9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大型程序开发数目的增加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altLang="en-US" sz="1400" dirty="0" smtClean="0"/>
              <a:t>越来越</a:t>
            </a:r>
            <a:r>
              <a:rPr lang="zh-CN" altLang="en-US" sz="1400" dirty="0"/>
              <a:t>多的人倾向于使用</a:t>
            </a:r>
            <a:r>
              <a:rPr lang="en-US" altLang="zh-CN" sz="1400" dirty="0"/>
              <a:t>rust</a:t>
            </a:r>
            <a:r>
              <a:rPr lang="zh-CN" altLang="en-US" sz="1400" dirty="0"/>
              <a:t>来编写大型的程序，实现</a:t>
            </a:r>
            <a:r>
              <a:rPr lang="zh-CN" altLang="en-US" sz="1400" dirty="0" smtClean="0"/>
              <a:t>更复杂</a:t>
            </a:r>
            <a:r>
              <a:rPr lang="zh-CN" altLang="en-US" sz="1400" dirty="0"/>
              <a:t>的功能</a:t>
            </a:r>
            <a:endParaRPr lang="en-US" altLang="zh-CN" sz="1400" dirty="0"/>
          </a:p>
        </p:txBody>
      </p:sp>
      <p:sp>
        <p:nvSpPr>
          <p:cNvPr id="119" name="矩形 118">
            <a:extLst>
              <a:ext uri="{FF2B5EF4-FFF2-40B4-BE49-F238E27FC236}">
                <a16:creationId xmlns="" xmlns:a16="http://schemas.microsoft.com/office/drawing/2014/main" id="{65BF3BB1-6E63-43BB-AAC5-3B05B3787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605" y="2580164"/>
            <a:ext cx="3180395" cy="96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程序的多样化正在逐步增加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None/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None/>
            </a:pPr>
            <a:r>
              <a:rPr lang="zh-CN" altLang="en-US" sz="1400" dirty="0"/>
              <a:t> </a:t>
            </a:r>
            <a:r>
              <a:rPr lang="zh-CN" altLang="en-US" sz="1400" dirty="0" smtClean="0"/>
              <a:t>利用</a:t>
            </a:r>
            <a:r>
              <a:rPr lang="en-US" altLang="zh-CN" sz="1400" dirty="0"/>
              <a:t>rust</a:t>
            </a:r>
            <a:r>
              <a:rPr lang="zh-CN" altLang="en-US" sz="1400" dirty="0"/>
              <a:t>开发的</a:t>
            </a:r>
            <a:r>
              <a:rPr lang="zh-CN" altLang="en-US" sz="1400" dirty="0" smtClean="0"/>
              <a:t>程序种类正在增加</a:t>
            </a:r>
            <a:endParaRPr lang="en-US" altLang="zh-CN" sz="1400" dirty="0"/>
          </a:p>
        </p:txBody>
      </p:sp>
      <p:sp>
        <p:nvSpPr>
          <p:cNvPr id="120" name="矩形 119">
            <a:extLst>
              <a:ext uri="{FF2B5EF4-FFF2-40B4-BE49-F238E27FC236}">
                <a16:creationId xmlns="" xmlns:a16="http://schemas.microsoft.com/office/drawing/2014/main" id="{39C1C083-227B-4920-88FD-7CA9D86B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356" y="4504296"/>
            <a:ext cx="4016644" cy="96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rust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的程序的稳定性得到了很好的改善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None/>
            </a:pPr>
            <a:endParaRPr lang="en-US" altLang="zh-CN" sz="1800" dirty="0">
              <a:solidFill>
                <a:srgbClr val="392F2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None/>
            </a:pPr>
            <a:r>
              <a:rPr lang="en-US" altLang="zh-CN" sz="1400" dirty="0" smtClean="0"/>
              <a:t>2017</a:t>
            </a:r>
            <a:r>
              <a:rPr lang="zh-CN" altLang="en-US" sz="1400" dirty="0" smtClean="0"/>
              <a:t>年编译器升级导致的代码崩溃现象大幅降低</a:t>
            </a:r>
            <a:endParaRPr lang="en-US" altLang="zh-CN" sz="1400" dirty="0"/>
          </a:p>
        </p:txBody>
      </p:sp>
      <p:pic>
        <p:nvPicPr>
          <p:cNvPr id="121" name="图片 120">
            <a:extLst>
              <a:ext uri="{FF2B5EF4-FFF2-40B4-BE49-F238E27FC236}">
                <a16:creationId xmlns="" xmlns:a16="http://schemas.microsoft.com/office/drawing/2014/main" id="{E0FEBA55-0168-4B57-8F07-5BD016D3B0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6110" y="815543"/>
            <a:ext cx="8827139" cy="11531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64DF875-8A24-44D0-91FF-E9C350CEFD84}"/>
              </a:ext>
            </a:extLst>
          </p:cNvPr>
          <p:cNvSpPr txBox="1"/>
          <p:nvPr/>
        </p:nvSpPr>
        <p:spPr>
          <a:xfrm>
            <a:off x="3293224" y="1118226"/>
            <a:ext cx="549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2017Rust</a:t>
            </a:r>
            <a:r>
              <a:rPr lang="zh-CN" altLang="en-US" dirty="0"/>
              <a:t>调查</a:t>
            </a:r>
            <a:r>
              <a:rPr lang="zh-CN" altLang="en-US" dirty="0" smtClean="0"/>
              <a:t>报告</a:t>
            </a:r>
            <a:r>
              <a:rPr lang="zh-CN" altLang="en-US" dirty="0"/>
              <a:t>：</a:t>
            </a:r>
            <a:r>
              <a:rPr lang="en-US" altLang="zh-CN" dirty="0" smtClean="0"/>
              <a:t>Rust</a:t>
            </a:r>
            <a:r>
              <a:rPr lang="zh-CN" altLang="en-US" dirty="0"/>
              <a:t>平台呈现出繁荣的趋势</a:t>
            </a:r>
          </a:p>
        </p:txBody>
      </p:sp>
    </p:spTree>
    <p:extLst>
      <p:ext uri="{BB962C8B-B14F-4D97-AF65-F5344CB8AC3E}">
        <p14:creationId xmlns:p14="http://schemas.microsoft.com/office/powerpoint/2010/main" val="42007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17" grpId="0"/>
      <p:bldP spid="118" grpId="0"/>
      <p:bldP spid="119" grpId="0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8"/>
            <a:ext cx="4012590" cy="3338721"/>
          </a:xfrm>
          <a:prstGeom prst="rect">
            <a:avLst/>
          </a:prstGeom>
        </p:spPr>
      </p:pic>
      <p:sp>
        <p:nvSpPr>
          <p:cNvPr id="112" name="PA_文本框 19"/>
          <p:cNvSpPr txBox="1"/>
          <p:nvPr>
            <p:custDataLst>
              <p:tags r:id="rId2"/>
            </p:custDataLst>
          </p:nvPr>
        </p:nvSpPr>
        <p:spPr>
          <a:xfrm>
            <a:off x="7456516" y="1317321"/>
            <a:ext cx="180386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Arial"/>
              </a:rPr>
              <a:t>CS140e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13" name="PA_文本框 45"/>
          <p:cNvSpPr txBox="1"/>
          <p:nvPr>
            <p:custDataLst>
              <p:tags r:id="rId3"/>
            </p:custDataLst>
          </p:nvPr>
        </p:nvSpPr>
        <p:spPr>
          <a:xfrm>
            <a:off x="5969820" y="2325853"/>
            <a:ext cx="4532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tx1"/>
                </a:solidFill>
              </a:rPr>
              <a:t> CS140e</a:t>
            </a:r>
            <a:r>
              <a:rPr lang="zh-CN" altLang="en-US" sz="1800" dirty="0">
                <a:solidFill>
                  <a:schemeClr val="tx1"/>
                </a:solidFill>
              </a:rPr>
              <a:t>是</a:t>
            </a:r>
            <a:r>
              <a:rPr lang="en-US" altLang="zh-CN" sz="1800" dirty="0">
                <a:solidFill>
                  <a:schemeClr val="tx1"/>
                </a:solidFill>
              </a:rPr>
              <a:t>University of Stanford</a:t>
            </a:r>
            <a:r>
              <a:rPr lang="zh-CN" altLang="en-US" sz="1800" dirty="0">
                <a:solidFill>
                  <a:schemeClr val="tx1"/>
                </a:solidFill>
              </a:rPr>
              <a:t>于</a:t>
            </a:r>
            <a:r>
              <a:rPr lang="en-US" altLang="zh-CN" sz="1800" dirty="0">
                <a:solidFill>
                  <a:schemeClr val="tx1"/>
                </a:solidFill>
              </a:rPr>
              <a:t>2018</a:t>
            </a:r>
            <a:r>
              <a:rPr lang="zh-CN" altLang="en-US" sz="1800" dirty="0">
                <a:solidFill>
                  <a:schemeClr val="tx1"/>
                </a:solidFill>
              </a:rPr>
              <a:t>年春季开设的一</a:t>
            </a:r>
            <a:r>
              <a:rPr lang="zh-CN" altLang="en-US" sz="1800" dirty="0" smtClean="0">
                <a:solidFill>
                  <a:schemeClr val="tx1"/>
                </a:solidFill>
              </a:rPr>
              <a:t>门操作系统</a:t>
            </a:r>
            <a:r>
              <a:rPr lang="zh-CN" altLang="en-US" sz="1800" dirty="0">
                <a:solidFill>
                  <a:schemeClr val="tx1"/>
                </a:solidFill>
              </a:rPr>
              <a:t>课程。学生利用</a:t>
            </a:r>
            <a:r>
              <a:rPr lang="en-US" altLang="zh-CN" sz="1800" dirty="0" smtClean="0">
                <a:solidFill>
                  <a:schemeClr val="tx1"/>
                </a:solidFill>
              </a:rPr>
              <a:t>rust</a:t>
            </a:r>
            <a:r>
              <a:rPr lang="zh-CN" altLang="en-US" sz="1800" dirty="0" smtClean="0">
                <a:solidFill>
                  <a:schemeClr val="tx1"/>
                </a:solidFill>
              </a:rPr>
              <a:t>在</a:t>
            </a:r>
            <a:r>
              <a:rPr lang="zh-CN" altLang="en-US" sz="1800" dirty="0">
                <a:solidFill>
                  <a:schemeClr val="tx1"/>
                </a:solidFill>
              </a:rPr>
              <a:t>树莓派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上编写一个简单的</a:t>
            </a:r>
            <a:r>
              <a:rPr lang="zh-CN" altLang="en-US" sz="1800" dirty="0" smtClean="0">
                <a:solidFill>
                  <a:schemeClr val="tx1"/>
                </a:solidFill>
              </a:rPr>
              <a:t>操作系统，并利用</a:t>
            </a:r>
            <a:r>
              <a:rPr lang="zh-CN" altLang="en-US" sz="1800" dirty="0">
                <a:solidFill>
                  <a:schemeClr val="tx1"/>
                </a:solidFill>
              </a:rPr>
              <a:t>该操作系统来实现诸多功能。</a:t>
            </a:r>
            <a:endParaRPr lang="zh-CN" altLang="en-US" sz="1800" dirty="0">
              <a:solidFill>
                <a:schemeClr val="tx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804" y="320511"/>
            <a:ext cx="301717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国外高等教育里的</a:t>
            </a:r>
            <a:r>
              <a:rPr lang="en-US" altLang="zh-CN" sz="2300" dirty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Rust</a:t>
            </a:r>
            <a:endParaRPr lang="zh-CN" altLang="en-US" sz="2300" dirty="0">
              <a:latin typeface="华文行楷" panose="02010800040101010101" pitchFamily="2" charset="-122"/>
              <a:ea typeface="华文行楷" panose="02010800040101010101" pitchFamily="2" charset="-122"/>
              <a:sym typeface="Arial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student-graduation-cap-shape_52041">
            <a:extLst>
              <a:ext uri="{FF2B5EF4-FFF2-40B4-BE49-F238E27FC236}">
                <a16:creationId xmlns="" xmlns:a16="http://schemas.microsoft.com/office/drawing/2014/main" id="{8AF95572-5047-4E91-BDE9-FC856FEAF1BA}"/>
              </a:ext>
            </a:extLst>
          </p:cNvPr>
          <p:cNvSpPr>
            <a:spLocks noChangeAspect="1"/>
          </p:cNvSpPr>
          <p:nvPr/>
        </p:nvSpPr>
        <p:spPr bwMode="auto">
          <a:xfrm>
            <a:off x="7052012" y="4987319"/>
            <a:ext cx="2494749" cy="1534331"/>
          </a:xfrm>
          <a:custGeom>
            <a:avLst/>
            <a:gdLst>
              <a:gd name="T0" fmla="*/ 242 w 256"/>
              <a:gd name="T1" fmla="*/ 115 h 158"/>
              <a:gd name="T2" fmla="*/ 238 w 256"/>
              <a:gd name="T3" fmla="*/ 108 h 158"/>
              <a:gd name="T4" fmla="*/ 238 w 256"/>
              <a:gd name="T5" fmla="*/ 71 h 158"/>
              <a:gd name="T6" fmla="*/ 256 w 256"/>
              <a:gd name="T7" fmla="*/ 62 h 158"/>
              <a:gd name="T8" fmla="*/ 128 w 256"/>
              <a:gd name="T9" fmla="*/ 0 h 158"/>
              <a:gd name="T10" fmla="*/ 0 w 256"/>
              <a:gd name="T11" fmla="*/ 62 h 158"/>
              <a:gd name="T12" fmla="*/ 57 w 256"/>
              <a:gd name="T13" fmla="*/ 90 h 158"/>
              <a:gd name="T14" fmla="*/ 57 w 256"/>
              <a:gd name="T15" fmla="*/ 134 h 158"/>
              <a:gd name="T16" fmla="*/ 129 w 256"/>
              <a:gd name="T17" fmla="*/ 158 h 158"/>
              <a:gd name="T18" fmla="*/ 199 w 256"/>
              <a:gd name="T19" fmla="*/ 134 h 158"/>
              <a:gd name="T20" fmla="*/ 199 w 256"/>
              <a:gd name="T21" fmla="*/ 90 h 158"/>
              <a:gd name="T22" fmla="*/ 230 w 256"/>
              <a:gd name="T23" fmla="*/ 75 h 158"/>
              <a:gd name="T24" fmla="*/ 230 w 256"/>
              <a:gd name="T25" fmla="*/ 108 h 158"/>
              <a:gd name="T26" fmla="*/ 226 w 256"/>
              <a:gd name="T27" fmla="*/ 115 h 158"/>
              <a:gd name="T28" fmla="*/ 229 w 256"/>
              <a:gd name="T29" fmla="*/ 121 h 158"/>
              <a:gd name="T30" fmla="*/ 225 w 256"/>
              <a:gd name="T31" fmla="*/ 147 h 158"/>
              <a:gd name="T32" fmla="*/ 244 w 256"/>
              <a:gd name="T33" fmla="*/ 147 h 158"/>
              <a:gd name="T34" fmla="*/ 239 w 256"/>
              <a:gd name="T35" fmla="*/ 121 h 158"/>
              <a:gd name="T36" fmla="*/ 242 w 256"/>
              <a:gd name="T37" fmla="*/ 11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158">
                <a:moveTo>
                  <a:pt x="242" y="115"/>
                </a:moveTo>
                <a:cubicBezTo>
                  <a:pt x="242" y="112"/>
                  <a:pt x="241" y="109"/>
                  <a:pt x="238" y="108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56" y="62"/>
                  <a:pt x="256" y="62"/>
                  <a:pt x="256" y="62"/>
                </a:cubicBezTo>
                <a:cubicBezTo>
                  <a:pt x="128" y="0"/>
                  <a:pt x="128" y="0"/>
                  <a:pt x="128" y="0"/>
                </a:cubicBezTo>
                <a:cubicBezTo>
                  <a:pt x="0" y="62"/>
                  <a:pt x="0" y="62"/>
                  <a:pt x="0" y="62"/>
                </a:cubicBezTo>
                <a:cubicBezTo>
                  <a:pt x="57" y="90"/>
                  <a:pt x="57" y="90"/>
                  <a:pt x="57" y="90"/>
                </a:cubicBezTo>
                <a:cubicBezTo>
                  <a:pt x="57" y="134"/>
                  <a:pt x="57" y="134"/>
                  <a:pt x="57" y="134"/>
                </a:cubicBezTo>
                <a:cubicBezTo>
                  <a:pt x="57" y="134"/>
                  <a:pt x="83" y="158"/>
                  <a:pt x="129" y="158"/>
                </a:cubicBezTo>
                <a:cubicBezTo>
                  <a:pt x="175" y="158"/>
                  <a:pt x="199" y="134"/>
                  <a:pt x="199" y="134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30" y="75"/>
                  <a:pt x="230" y="75"/>
                  <a:pt x="230" y="75"/>
                </a:cubicBezTo>
                <a:cubicBezTo>
                  <a:pt x="230" y="108"/>
                  <a:pt x="230" y="108"/>
                  <a:pt x="230" y="108"/>
                </a:cubicBezTo>
                <a:cubicBezTo>
                  <a:pt x="228" y="109"/>
                  <a:pt x="226" y="112"/>
                  <a:pt x="226" y="115"/>
                </a:cubicBezTo>
                <a:cubicBezTo>
                  <a:pt x="226" y="118"/>
                  <a:pt x="227" y="120"/>
                  <a:pt x="229" y="121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44" y="147"/>
                  <a:pt x="244" y="147"/>
                  <a:pt x="244" y="147"/>
                </a:cubicBezTo>
                <a:cubicBezTo>
                  <a:pt x="239" y="121"/>
                  <a:pt x="239" y="121"/>
                  <a:pt x="239" y="121"/>
                </a:cubicBezTo>
                <a:cubicBezTo>
                  <a:pt x="241" y="120"/>
                  <a:pt x="242" y="118"/>
                  <a:pt x="242" y="115"/>
                </a:cubicBezTo>
                <a:close/>
              </a:path>
            </a:pathLst>
          </a:custGeom>
          <a:blipFill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0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8"/>
            <a:ext cx="4012590" cy="3338721"/>
          </a:xfrm>
          <a:prstGeom prst="rect">
            <a:avLst/>
          </a:prstGeom>
        </p:spPr>
      </p:pic>
      <p:sp>
        <p:nvSpPr>
          <p:cNvPr id="112" name="PA_文本框 19"/>
          <p:cNvSpPr txBox="1"/>
          <p:nvPr>
            <p:custDataLst>
              <p:tags r:id="rId2"/>
            </p:custDataLst>
          </p:nvPr>
        </p:nvSpPr>
        <p:spPr>
          <a:xfrm>
            <a:off x="7150480" y="1450012"/>
            <a:ext cx="2396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 </a:t>
            </a:r>
            <a:r>
              <a:rPr lang="en-US" altLang="zh-CN" sz="2800" dirty="0"/>
              <a:t>nRF52840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804" y="320511"/>
            <a:ext cx="235673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Nordic </a:t>
            </a:r>
            <a:r>
              <a:rPr lang="zh-CN" altLang="en-US" sz="23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开发板简介</a:t>
            </a:r>
            <a:endParaRPr lang="zh-CN" altLang="en-US" sz="2300" dirty="0">
              <a:latin typeface="华文行楷" panose="02010800040101010101" pitchFamily="2" charset="-122"/>
              <a:ea typeface="华文行楷" panose="02010800040101010101" pitchFamily="2" charset="-122"/>
              <a:sym typeface="Arial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student-graduation-cap-shape_52041">
            <a:extLst>
              <a:ext uri="{FF2B5EF4-FFF2-40B4-BE49-F238E27FC236}">
                <a16:creationId xmlns="" xmlns:a16="http://schemas.microsoft.com/office/drawing/2014/main" id="{8AF95572-5047-4E91-BDE9-FC856FEAF1BA}"/>
              </a:ext>
            </a:extLst>
          </p:cNvPr>
          <p:cNvSpPr>
            <a:spLocks noChangeAspect="1"/>
          </p:cNvSpPr>
          <p:nvPr/>
        </p:nvSpPr>
        <p:spPr bwMode="auto">
          <a:xfrm>
            <a:off x="7052012" y="4987319"/>
            <a:ext cx="2494749" cy="1534331"/>
          </a:xfrm>
          <a:custGeom>
            <a:avLst/>
            <a:gdLst>
              <a:gd name="T0" fmla="*/ 242 w 256"/>
              <a:gd name="T1" fmla="*/ 115 h 158"/>
              <a:gd name="T2" fmla="*/ 238 w 256"/>
              <a:gd name="T3" fmla="*/ 108 h 158"/>
              <a:gd name="T4" fmla="*/ 238 w 256"/>
              <a:gd name="T5" fmla="*/ 71 h 158"/>
              <a:gd name="T6" fmla="*/ 256 w 256"/>
              <a:gd name="T7" fmla="*/ 62 h 158"/>
              <a:gd name="T8" fmla="*/ 128 w 256"/>
              <a:gd name="T9" fmla="*/ 0 h 158"/>
              <a:gd name="T10" fmla="*/ 0 w 256"/>
              <a:gd name="T11" fmla="*/ 62 h 158"/>
              <a:gd name="T12" fmla="*/ 57 w 256"/>
              <a:gd name="T13" fmla="*/ 90 h 158"/>
              <a:gd name="T14" fmla="*/ 57 w 256"/>
              <a:gd name="T15" fmla="*/ 134 h 158"/>
              <a:gd name="T16" fmla="*/ 129 w 256"/>
              <a:gd name="T17" fmla="*/ 158 h 158"/>
              <a:gd name="T18" fmla="*/ 199 w 256"/>
              <a:gd name="T19" fmla="*/ 134 h 158"/>
              <a:gd name="T20" fmla="*/ 199 w 256"/>
              <a:gd name="T21" fmla="*/ 90 h 158"/>
              <a:gd name="T22" fmla="*/ 230 w 256"/>
              <a:gd name="T23" fmla="*/ 75 h 158"/>
              <a:gd name="T24" fmla="*/ 230 w 256"/>
              <a:gd name="T25" fmla="*/ 108 h 158"/>
              <a:gd name="T26" fmla="*/ 226 w 256"/>
              <a:gd name="T27" fmla="*/ 115 h 158"/>
              <a:gd name="T28" fmla="*/ 229 w 256"/>
              <a:gd name="T29" fmla="*/ 121 h 158"/>
              <a:gd name="T30" fmla="*/ 225 w 256"/>
              <a:gd name="T31" fmla="*/ 147 h 158"/>
              <a:gd name="T32" fmla="*/ 244 w 256"/>
              <a:gd name="T33" fmla="*/ 147 h 158"/>
              <a:gd name="T34" fmla="*/ 239 w 256"/>
              <a:gd name="T35" fmla="*/ 121 h 158"/>
              <a:gd name="T36" fmla="*/ 242 w 256"/>
              <a:gd name="T37" fmla="*/ 11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158">
                <a:moveTo>
                  <a:pt x="242" y="115"/>
                </a:moveTo>
                <a:cubicBezTo>
                  <a:pt x="242" y="112"/>
                  <a:pt x="241" y="109"/>
                  <a:pt x="238" y="108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56" y="62"/>
                  <a:pt x="256" y="62"/>
                  <a:pt x="256" y="62"/>
                </a:cubicBezTo>
                <a:cubicBezTo>
                  <a:pt x="128" y="0"/>
                  <a:pt x="128" y="0"/>
                  <a:pt x="128" y="0"/>
                </a:cubicBezTo>
                <a:cubicBezTo>
                  <a:pt x="0" y="62"/>
                  <a:pt x="0" y="62"/>
                  <a:pt x="0" y="62"/>
                </a:cubicBezTo>
                <a:cubicBezTo>
                  <a:pt x="57" y="90"/>
                  <a:pt x="57" y="90"/>
                  <a:pt x="57" y="90"/>
                </a:cubicBezTo>
                <a:cubicBezTo>
                  <a:pt x="57" y="134"/>
                  <a:pt x="57" y="134"/>
                  <a:pt x="57" y="134"/>
                </a:cubicBezTo>
                <a:cubicBezTo>
                  <a:pt x="57" y="134"/>
                  <a:pt x="83" y="158"/>
                  <a:pt x="129" y="158"/>
                </a:cubicBezTo>
                <a:cubicBezTo>
                  <a:pt x="175" y="158"/>
                  <a:pt x="199" y="134"/>
                  <a:pt x="199" y="134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30" y="75"/>
                  <a:pt x="230" y="75"/>
                  <a:pt x="230" y="75"/>
                </a:cubicBezTo>
                <a:cubicBezTo>
                  <a:pt x="230" y="108"/>
                  <a:pt x="230" y="108"/>
                  <a:pt x="230" y="108"/>
                </a:cubicBezTo>
                <a:cubicBezTo>
                  <a:pt x="228" y="109"/>
                  <a:pt x="226" y="112"/>
                  <a:pt x="226" y="115"/>
                </a:cubicBezTo>
                <a:cubicBezTo>
                  <a:pt x="226" y="118"/>
                  <a:pt x="227" y="120"/>
                  <a:pt x="229" y="121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44" y="147"/>
                  <a:pt x="244" y="147"/>
                  <a:pt x="244" y="147"/>
                </a:cubicBezTo>
                <a:cubicBezTo>
                  <a:pt x="239" y="121"/>
                  <a:pt x="239" y="121"/>
                  <a:pt x="239" y="121"/>
                </a:cubicBezTo>
                <a:cubicBezTo>
                  <a:pt x="241" y="120"/>
                  <a:pt x="242" y="118"/>
                  <a:pt x="242" y="115"/>
                </a:cubicBezTo>
                <a:close/>
              </a:path>
            </a:pathLst>
          </a:custGeom>
          <a:blipFill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5" name="PA_文本框 45"/>
          <p:cNvSpPr txBox="1"/>
          <p:nvPr>
            <p:custDataLst>
              <p:tags r:id="rId3"/>
            </p:custDataLst>
          </p:nvPr>
        </p:nvSpPr>
        <p:spPr>
          <a:xfrm>
            <a:off x="6122220" y="2478253"/>
            <a:ext cx="4532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b="1" dirty="0" smtClean="0">
                <a:solidFill>
                  <a:schemeClr val="tx1"/>
                </a:solidFill>
              </a:rPr>
              <a:t>∙ </a:t>
            </a:r>
            <a:r>
              <a:rPr lang="zh-CN" altLang="zh-CN" sz="1800" dirty="0" smtClean="0">
                <a:solidFill>
                  <a:schemeClr val="tx1"/>
                </a:solidFill>
              </a:rPr>
              <a:t>高级</a:t>
            </a:r>
            <a:r>
              <a:rPr lang="zh-CN" altLang="zh-CN" sz="1800" dirty="0">
                <a:solidFill>
                  <a:schemeClr val="tx1"/>
                </a:solidFill>
              </a:rPr>
              <a:t>多协议特征的系统级</a:t>
            </a:r>
            <a:r>
              <a:rPr lang="zh-CN" altLang="zh-CN" sz="1800" dirty="0" smtClean="0">
                <a:solidFill>
                  <a:schemeClr val="tx1"/>
                </a:solidFill>
              </a:rPr>
              <a:t>芯片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b="1" dirty="0" smtClean="0">
                <a:solidFill>
                  <a:schemeClr val="tx1"/>
                </a:solidFill>
              </a:rPr>
              <a:t>∙ </a:t>
            </a:r>
            <a:r>
              <a:rPr lang="zh-CN" altLang="zh-CN" sz="1800" dirty="0" smtClean="0">
                <a:solidFill>
                  <a:schemeClr val="tx1"/>
                </a:solidFill>
              </a:rPr>
              <a:t>对</a:t>
            </a:r>
            <a:r>
              <a:rPr lang="zh-CN" altLang="zh-CN" sz="1800" dirty="0">
                <a:solidFill>
                  <a:schemeClr val="tx1"/>
                </a:solidFill>
              </a:rPr>
              <a:t>蓝牙五的硬件</a:t>
            </a:r>
            <a:r>
              <a:rPr lang="zh-CN" altLang="zh-CN" sz="1800" dirty="0" smtClean="0">
                <a:solidFill>
                  <a:schemeClr val="tx1"/>
                </a:solidFill>
              </a:rPr>
              <a:t>支持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b="1" dirty="0" smtClean="0">
                <a:solidFill>
                  <a:schemeClr val="tx1"/>
                </a:solidFill>
              </a:rPr>
              <a:t>∙ </a:t>
            </a:r>
            <a:r>
              <a:rPr lang="zh-CN" altLang="zh-CN" sz="1800" dirty="0" smtClean="0">
                <a:solidFill>
                  <a:schemeClr val="tx1"/>
                </a:solidFill>
              </a:rPr>
              <a:t>支持复杂算法程序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b="1" dirty="0" smtClean="0">
                <a:solidFill>
                  <a:schemeClr val="tx1"/>
                </a:solidFill>
              </a:rPr>
              <a:t>∙ </a:t>
            </a:r>
            <a:r>
              <a:rPr lang="zh-CN" altLang="zh-CN" sz="1800" dirty="0" smtClean="0">
                <a:solidFill>
                  <a:schemeClr val="tx1"/>
                </a:solidFill>
              </a:rPr>
              <a:t>多</a:t>
            </a:r>
            <a:r>
              <a:rPr lang="zh-CN" altLang="zh-CN" sz="1800" dirty="0">
                <a:solidFill>
                  <a:schemeClr val="tx1"/>
                </a:solidFill>
              </a:rPr>
              <a:t>协议进程</a:t>
            </a:r>
            <a:endParaRPr lang="zh-CN" altLang="en-US" sz="1800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6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6386" y="4038035"/>
            <a:ext cx="249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DFPShaoNvW5-GB" charset="-122"/>
                <a:sym typeface="Arial"/>
              </a:rPr>
              <a:t>可行性分析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5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1087675" y="389979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理论依据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78" name="图片 77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79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="" xmlns:a16="http://schemas.microsoft.com/office/drawing/2014/main" id="{C5AE925D-D93B-49AE-8708-BDFAACB00B01}"/>
              </a:ext>
            </a:extLst>
          </p:cNvPr>
          <p:cNvGrpSpPr/>
          <p:nvPr/>
        </p:nvGrpSpPr>
        <p:grpSpPr>
          <a:xfrm flipH="1">
            <a:off x="9468132" y="2233196"/>
            <a:ext cx="1140764" cy="2174633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1842">
              <a:extLst>
                <a:ext uri="{FF2B5EF4-FFF2-40B4-BE49-F238E27FC236}">
                  <a16:creationId xmlns="" xmlns:a16="http://schemas.microsoft.com/office/drawing/2014/main" id="{DFCB118A-8205-4F08-96F2-488150E59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843">
              <a:extLst>
                <a:ext uri="{FF2B5EF4-FFF2-40B4-BE49-F238E27FC236}">
                  <a16:creationId xmlns="" xmlns:a16="http://schemas.microsoft.com/office/drawing/2014/main" id="{3A27632E-2609-4306-A380-487E6D3C1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844">
              <a:extLst>
                <a:ext uri="{FF2B5EF4-FFF2-40B4-BE49-F238E27FC236}">
                  <a16:creationId xmlns="" xmlns:a16="http://schemas.microsoft.com/office/drawing/2014/main" id="{1D969807-4E62-49FA-AEDC-632F888C7109}"/>
                </a:ext>
              </a:extLst>
            </p:cNvPr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845">
              <a:extLst>
                <a:ext uri="{FF2B5EF4-FFF2-40B4-BE49-F238E27FC236}">
                  <a16:creationId xmlns="" xmlns:a16="http://schemas.microsoft.com/office/drawing/2014/main" id="{3BDCAFED-EF94-4017-89C8-0FC7220C35C5}"/>
                </a:ext>
              </a:extLst>
            </p:cNvPr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846">
              <a:extLst>
                <a:ext uri="{FF2B5EF4-FFF2-40B4-BE49-F238E27FC236}">
                  <a16:creationId xmlns="" xmlns:a16="http://schemas.microsoft.com/office/drawing/2014/main" id="{C53CDC60-631F-4328-95D7-23871D139562}"/>
                </a:ext>
              </a:extLst>
            </p:cNvPr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847">
              <a:extLst>
                <a:ext uri="{FF2B5EF4-FFF2-40B4-BE49-F238E27FC236}">
                  <a16:creationId xmlns="" xmlns:a16="http://schemas.microsoft.com/office/drawing/2014/main" id="{AD414FA3-879B-4F0B-AFA4-1B199E1987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848">
              <a:extLst>
                <a:ext uri="{FF2B5EF4-FFF2-40B4-BE49-F238E27FC236}">
                  <a16:creationId xmlns="" xmlns:a16="http://schemas.microsoft.com/office/drawing/2014/main" id="{81EAC078-EF7C-4409-9718-954A496A9733}"/>
                </a:ext>
              </a:extLst>
            </p:cNvPr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849">
              <a:extLst>
                <a:ext uri="{FF2B5EF4-FFF2-40B4-BE49-F238E27FC236}">
                  <a16:creationId xmlns="" xmlns:a16="http://schemas.microsoft.com/office/drawing/2014/main" id="{4A4C836D-64BD-4DBD-A5D7-4C1F76FCA2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50">
              <a:extLst>
                <a:ext uri="{FF2B5EF4-FFF2-40B4-BE49-F238E27FC236}">
                  <a16:creationId xmlns="" xmlns:a16="http://schemas.microsoft.com/office/drawing/2014/main" id="{E5A47FAB-4B50-4EC2-9CBB-4CF130812F08}"/>
                </a:ext>
              </a:extLst>
            </p:cNvPr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851">
              <a:extLst>
                <a:ext uri="{FF2B5EF4-FFF2-40B4-BE49-F238E27FC236}">
                  <a16:creationId xmlns="" xmlns:a16="http://schemas.microsoft.com/office/drawing/2014/main" id="{5106A68B-C551-4341-8AE4-33A2022697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852">
              <a:extLst>
                <a:ext uri="{FF2B5EF4-FFF2-40B4-BE49-F238E27FC236}">
                  <a16:creationId xmlns="" xmlns:a16="http://schemas.microsoft.com/office/drawing/2014/main" id="{87299BD5-479E-469C-BBDB-7FC1B31BABE9}"/>
                </a:ext>
              </a:extLst>
            </p:cNvPr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853">
              <a:extLst>
                <a:ext uri="{FF2B5EF4-FFF2-40B4-BE49-F238E27FC236}">
                  <a16:creationId xmlns="" xmlns:a16="http://schemas.microsoft.com/office/drawing/2014/main" id="{8F44E459-6D36-4E06-B912-866944E56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854">
              <a:extLst>
                <a:ext uri="{FF2B5EF4-FFF2-40B4-BE49-F238E27FC236}">
                  <a16:creationId xmlns="" xmlns:a16="http://schemas.microsoft.com/office/drawing/2014/main" id="{B3C0C5DF-7883-420B-9E17-5A60EADC882B}"/>
                </a:ext>
              </a:extLst>
            </p:cNvPr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855">
              <a:extLst>
                <a:ext uri="{FF2B5EF4-FFF2-40B4-BE49-F238E27FC236}">
                  <a16:creationId xmlns="" xmlns:a16="http://schemas.microsoft.com/office/drawing/2014/main" id="{7FFE0E75-74B1-4F4D-B814-223974FC2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856">
              <a:extLst>
                <a:ext uri="{FF2B5EF4-FFF2-40B4-BE49-F238E27FC236}">
                  <a16:creationId xmlns="" xmlns:a16="http://schemas.microsoft.com/office/drawing/2014/main" id="{763C1593-B667-4F84-9C80-817541657983}"/>
                </a:ext>
              </a:extLst>
            </p:cNvPr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857">
              <a:extLst>
                <a:ext uri="{FF2B5EF4-FFF2-40B4-BE49-F238E27FC236}">
                  <a16:creationId xmlns="" xmlns:a16="http://schemas.microsoft.com/office/drawing/2014/main" id="{BFD603F4-488B-4859-ADB3-FF16E829A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858">
              <a:extLst>
                <a:ext uri="{FF2B5EF4-FFF2-40B4-BE49-F238E27FC236}">
                  <a16:creationId xmlns="" xmlns:a16="http://schemas.microsoft.com/office/drawing/2014/main" id="{C56BAC43-3EA5-406D-86DB-1CE9BCDF6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859">
              <a:extLst>
                <a:ext uri="{FF2B5EF4-FFF2-40B4-BE49-F238E27FC236}">
                  <a16:creationId xmlns="" xmlns:a16="http://schemas.microsoft.com/office/drawing/2014/main" id="{8FB3642B-0A48-471F-AAA5-512C5E73F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860">
              <a:extLst>
                <a:ext uri="{FF2B5EF4-FFF2-40B4-BE49-F238E27FC236}">
                  <a16:creationId xmlns="" xmlns:a16="http://schemas.microsoft.com/office/drawing/2014/main" id="{2A951C47-B661-49CB-82B7-B7EA2BC31AE8}"/>
                </a:ext>
              </a:extLst>
            </p:cNvPr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861">
              <a:extLst>
                <a:ext uri="{FF2B5EF4-FFF2-40B4-BE49-F238E27FC236}">
                  <a16:creationId xmlns="" xmlns:a16="http://schemas.microsoft.com/office/drawing/2014/main" id="{CA77C2C0-4737-491C-AB07-A2C103CB0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862">
              <a:extLst>
                <a:ext uri="{FF2B5EF4-FFF2-40B4-BE49-F238E27FC236}">
                  <a16:creationId xmlns="" xmlns:a16="http://schemas.microsoft.com/office/drawing/2014/main" id="{27EC9A7B-6867-43A1-9EE6-8BC481A9A99F}"/>
                </a:ext>
              </a:extLst>
            </p:cNvPr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863">
              <a:extLst>
                <a:ext uri="{FF2B5EF4-FFF2-40B4-BE49-F238E27FC236}">
                  <a16:creationId xmlns="" xmlns:a16="http://schemas.microsoft.com/office/drawing/2014/main" id="{D3B3FA88-1484-45A5-8CBE-252F2A662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864">
              <a:extLst>
                <a:ext uri="{FF2B5EF4-FFF2-40B4-BE49-F238E27FC236}">
                  <a16:creationId xmlns="" xmlns:a16="http://schemas.microsoft.com/office/drawing/2014/main" id="{A4E84931-EC47-4A50-A73E-95975C834D3A}"/>
                </a:ext>
              </a:extLst>
            </p:cNvPr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865">
              <a:extLst>
                <a:ext uri="{FF2B5EF4-FFF2-40B4-BE49-F238E27FC236}">
                  <a16:creationId xmlns="" xmlns:a16="http://schemas.microsoft.com/office/drawing/2014/main" id="{7A0947F5-F826-4B30-93B2-D1F762009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866">
              <a:extLst>
                <a:ext uri="{FF2B5EF4-FFF2-40B4-BE49-F238E27FC236}">
                  <a16:creationId xmlns="" xmlns:a16="http://schemas.microsoft.com/office/drawing/2014/main" id="{B53D328D-EA05-458C-80B9-456BE86817DF}"/>
                </a:ext>
              </a:extLst>
            </p:cNvPr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867">
              <a:extLst>
                <a:ext uri="{FF2B5EF4-FFF2-40B4-BE49-F238E27FC236}">
                  <a16:creationId xmlns="" xmlns:a16="http://schemas.microsoft.com/office/drawing/2014/main" id="{EF89804F-D799-4EBD-A69F-224CB2AF4B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868">
              <a:extLst>
                <a:ext uri="{FF2B5EF4-FFF2-40B4-BE49-F238E27FC236}">
                  <a16:creationId xmlns="" xmlns:a16="http://schemas.microsoft.com/office/drawing/2014/main" id="{A665CC45-F8F5-4642-B473-2D2F35000E8C}"/>
                </a:ext>
              </a:extLst>
            </p:cNvPr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869">
              <a:extLst>
                <a:ext uri="{FF2B5EF4-FFF2-40B4-BE49-F238E27FC236}">
                  <a16:creationId xmlns="" xmlns:a16="http://schemas.microsoft.com/office/drawing/2014/main" id="{1BDD7ADB-65F5-47A9-AC6D-766D15B774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870">
              <a:extLst>
                <a:ext uri="{FF2B5EF4-FFF2-40B4-BE49-F238E27FC236}">
                  <a16:creationId xmlns="" xmlns:a16="http://schemas.microsoft.com/office/drawing/2014/main" id="{FB59BE52-7E4D-4F35-883D-C5C902E446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871">
              <a:extLst>
                <a:ext uri="{FF2B5EF4-FFF2-40B4-BE49-F238E27FC236}">
                  <a16:creationId xmlns="" xmlns:a16="http://schemas.microsoft.com/office/drawing/2014/main" id="{1FEFFC80-3F28-4DC1-A178-44CC4E96E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0" name="任意多边形 36">
            <a:extLst>
              <a:ext uri="{FF2B5EF4-FFF2-40B4-BE49-F238E27FC236}">
                <a16:creationId xmlns="" xmlns:a16="http://schemas.microsoft.com/office/drawing/2014/main" id="{8C4EFEC3-102C-41B9-93DB-E139DD0D9A54}"/>
              </a:ext>
            </a:extLst>
          </p:cNvPr>
          <p:cNvSpPr/>
          <p:nvPr/>
        </p:nvSpPr>
        <p:spPr>
          <a:xfrm>
            <a:off x="1084807" y="3351029"/>
            <a:ext cx="8505371" cy="638728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="" xmlns:a16="http://schemas.microsoft.com/office/drawing/2014/main" id="{6AAB8F30-8E4E-4215-BD1C-BB4036B3CA79}"/>
              </a:ext>
            </a:extLst>
          </p:cNvPr>
          <p:cNvGrpSpPr/>
          <p:nvPr/>
        </p:nvGrpSpPr>
        <p:grpSpPr>
          <a:xfrm>
            <a:off x="1991694" y="3159199"/>
            <a:ext cx="615743" cy="585108"/>
            <a:chOff x="2166261" y="3682901"/>
            <a:chExt cx="615743" cy="585108"/>
          </a:xfrm>
        </p:grpSpPr>
        <p:sp>
          <p:nvSpPr>
            <p:cNvPr id="112" name="椭圆 111">
              <a:extLst>
                <a:ext uri="{FF2B5EF4-FFF2-40B4-BE49-F238E27FC236}">
                  <a16:creationId xmlns="" xmlns:a16="http://schemas.microsoft.com/office/drawing/2014/main" id="{80350760-10F8-4334-B696-C12FE094247B}"/>
                </a:ext>
              </a:extLst>
            </p:cNvPr>
            <p:cNvSpPr/>
            <p:nvPr/>
          </p:nvSpPr>
          <p:spPr>
            <a:xfrm>
              <a:off x="2166261" y="3682901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="" xmlns:a16="http://schemas.microsoft.com/office/drawing/2014/main" id="{FCEE99FC-3590-46B3-BAAB-5F70F85BEC46}"/>
                </a:ext>
              </a:extLst>
            </p:cNvPr>
            <p:cNvSpPr txBox="1"/>
            <p:nvPr/>
          </p:nvSpPr>
          <p:spPr>
            <a:xfrm>
              <a:off x="2189986" y="3768247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01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="" xmlns:a16="http://schemas.microsoft.com/office/drawing/2014/main" id="{8953711A-51F6-4C6B-A01A-615BEBA88918}"/>
              </a:ext>
            </a:extLst>
          </p:cNvPr>
          <p:cNvGrpSpPr/>
          <p:nvPr/>
        </p:nvGrpSpPr>
        <p:grpSpPr>
          <a:xfrm>
            <a:off x="3617294" y="3617944"/>
            <a:ext cx="626185" cy="585108"/>
            <a:chOff x="3791861" y="4141646"/>
            <a:chExt cx="626185" cy="585108"/>
          </a:xfrm>
        </p:grpSpPr>
        <p:sp>
          <p:nvSpPr>
            <p:cNvPr id="115" name="椭圆 114">
              <a:extLst>
                <a:ext uri="{FF2B5EF4-FFF2-40B4-BE49-F238E27FC236}">
                  <a16:creationId xmlns="" xmlns:a16="http://schemas.microsoft.com/office/drawing/2014/main" id="{76889030-7E48-4977-9871-C3BA11106416}"/>
                </a:ext>
              </a:extLst>
            </p:cNvPr>
            <p:cNvSpPr/>
            <p:nvPr/>
          </p:nvSpPr>
          <p:spPr>
            <a:xfrm>
              <a:off x="3791861" y="4141646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="" xmlns:a16="http://schemas.microsoft.com/office/drawing/2014/main" id="{54AC0D40-B227-46C0-B9CF-78898DAF2B3F}"/>
                </a:ext>
              </a:extLst>
            </p:cNvPr>
            <p:cNvSpPr txBox="1"/>
            <p:nvPr/>
          </p:nvSpPr>
          <p:spPr>
            <a:xfrm>
              <a:off x="3826028" y="4236568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02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="" xmlns:a16="http://schemas.microsoft.com/office/drawing/2014/main" id="{DBD4862E-32FA-4506-9DB2-90B4475DC6E0}"/>
              </a:ext>
            </a:extLst>
          </p:cNvPr>
          <p:cNvGrpSpPr/>
          <p:nvPr/>
        </p:nvGrpSpPr>
        <p:grpSpPr>
          <a:xfrm>
            <a:off x="5262718" y="3045860"/>
            <a:ext cx="622653" cy="585108"/>
            <a:chOff x="5437285" y="3569562"/>
            <a:chExt cx="622653" cy="585108"/>
          </a:xfrm>
        </p:grpSpPr>
        <p:sp>
          <p:nvSpPr>
            <p:cNvPr id="118" name="椭圆 117">
              <a:extLst>
                <a:ext uri="{FF2B5EF4-FFF2-40B4-BE49-F238E27FC236}">
                  <a16:creationId xmlns="" xmlns:a16="http://schemas.microsoft.com/office/drawing/2014/main" id="{C6A44DFF-26CD-43EB-8512-9906099FF712}"/>
                </a:ext>
              </a:extLst>
            </p:cNvPr>
            <p:cNvSpPr/>
            <p:nvPr/>
          </p:nvSpPr>
          <p:spPr>
            <a:xfrm>
              <a:off x="5437285" y="3569562"/>
              <a:ext cx="585108" cy="585108"/>
            </a:xfrm>
            <a:prstGeom prst="ellipse">
              <a:avLst/>
            </a:prstGeom>
            <a:solidFill>
              <a:srgbClr val="F2F3F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="" xmlns:a16="http://schemas.microsoft.com/office/drawing/2014/main" id="{A1E98809-874F-43D4-88B6-116A168C7731}"/>
                </a:ext>
              </a:extLst>
            </p:cNvPr>
            <p:cNvSpPr txBox="1"/>
            <p:nvPr/>
          </p:nvSpPr>
          <p:spPr>
            <a:xfrm>
              <a:off x="5467920" y="3682901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03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7B2F158B-66FA-4F42-8055-32C1FC27798B}"/>
              </a:ext>
            </a:extLst>
          </p:cNvPr>
          <p:cNvGrpSpPr/>
          <p:nvPr/>
        </p:nvGrpSpPr>
        <p:grpSpPr>
          <a:xfrm>
            <a:off x="7053418" y="3668740"/>
            <a:ext cx="633095" cy="585108"/>
            <a:chOff x="7227985" y="4192442"/>
            <a:chExt cx="633095" cy="585108"/>
          </a:xfrm>
        </p:grpSpPr>
        <p:sp>
          <p:nvSpPr>
            <p:cNvPr id="121" name="椭圆 120">
              <a:extLst>
                <a:ext uri="{FF2B5EF4-FFF2-40B4-BE49-F238E27FC236}">
                  <a16:creationId xmlns="" xmlns:a16="http://schemas.microsoft.com/office/drawing/2014/main" id="{3342FA3C-DF0B-4A99-93BE-CC4EE6880A0B}"/>
                </a:ext>
              </a:extLst>
            </p:cNvPr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="" xmlns:a16="http://schemas.microsoft.com/office/drawing/2014/main" id="{FA7ABBFC-AAB8-4A87-95AE-5C4E1A9332AD}"/>
                </a:ext>
              </a:extLst>
            </p:cNvPr>
            <p:cNvSpPr txBox="1"/>
            <p:nvPr/>
          </p:nvSpPr>
          <p:spPr>
            <a:xfrm>
              <a:off x="7269062" y="4291779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04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="" xmlns:a16="http://schemas.microsoft.com/office/drawing/2014/main" id="{9FED8EF4-133E-4417-ACE2-482EFDB8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52" y="2169591"/>
            <a:ext cx="3519853" cy="113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/>
              <a:t>Rust</a:t>
            </a:r>
            <a:r>
              <a:rPr lang="zh-CN" altLang="en-US" sz="2000" dirty="0"/>
              <a:t>对嵌入式操作系统的支持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</a:t>
            </a:r>
            <a:r>
              <a:rPr lang="en-US" altLang="zh-CN" sz="1200" dirty="0"/>
              <a:t>Rust</a:t>
            </a:r>
            <a:r>
              <a:rPr lang="zh-CN" altLang="en-US" sz="1200" dirty="0"/>
              <a:t>是一种偏向于底层的语言，凭借着自身的安全性、高效性和并发性很好地支持了嵌入式系统的开发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="" xmlns:a16="http://schemas.microsoft.com/office/drawing/2014/main" id="{36013771-4A24-4241-ADC8-D1A9F6270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449" y="4554549"/>
            <a:ext cx="2684043" cy="117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/>
              <a:t>内联汇编</a:t>
            </a:r>
            <a:endParaRPr lang="en-US" altLang="zh-CN" sz="2000" dirty="0"/>
          </a:p>
          <a:p>
            <a:pPr>
              <a:buNone/>
            </a:pPr>
            <a:r>
              <a:rPr lang="en-US" altLang="zh-CN" sz="1200" dirty="0"/>
              <a:t>       Rust </a:t>
            </a:r>
            <a:r>
              <a:rPr lang="zh-CN" altLang="en-US" sz="1200" dirty="0"/>
              <a:t>通过 </a:t>
            </a:r>
            <a:r>
              <a:rPr lang="en-US" altLang="zh-CN" sz="1200" dirty="0"/>
              <a:t>asm! </a:t>
            </a:r>
            <a:r>
              <a:rPr lang="zh-CN" altLang="en-US" sz="1200" dirty="0"/>
              <a:t>宏来支持使用内联汇编。通过这个功能，可以在</a:t>
            </a:r>
            <a:r>
              <a:rPr lang="en-US" altLang="zh-CN" sz="1200" dirty="0"/>
              <a:t>Rust</a:t>
            </a:r>
            <a:r>
              <a:rPr lang="zh-CN" altLang="en-US" sz="1200" dirty="0"/>
              <a:t>代码中直接嵌入汇编代码，并把变量和实际的寄存器关联起来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="" xmlns:a16="http://schemas.microsoft.com/office/drawing/2014/main" id="{76650415-4FFE-44F1-B212-ED6844B04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349" y="1878360"/>
            <a:ext cx="2684043" cy="99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/>
              <a:t>外部函数接口</a:t>
            </a:r>
            <a:endParaRPr lang="en-US" altLang="zh-CN" sz="2000" dirty="0"/>
          </a:p>
          <a:p>
            <a:pPr>
              <a:buNone/>
            </a:pPr>
            <a:r>
              <a:rPr lang="en-US" altLang="zh-CN" sz="1200" dirty="0"/>
              <a:t>      Rust</a:t>
            </a:r>
            <a:r>
              <a:rPr lang="zh-CN" altLang="en-US" sz="1200" dirty="0"/>
              <a:t>支持外部函数接口可以通过使用</a:t>
            </a:r>
            <a:r>
              <a:rPr lang="en-US" altLang="zh-CN" sz="1200" dirty="0"/>
              <a:t>snappy</a:t>
            </a:r>
            <a:r>
              <a:rPr lang="zh-CN" altLang="en-US" sz="1200" dirty="0"/>
              <a:t>压缩</a:t>
            </a:r>
            <a:r>
              <a:rPr lang="en-US" altLang="zh-CN" sz="1200" dirty="0"/>
              <a:t>/</a:t>
            </a:r>
            <a:r>
              <a:rPr lang="zh-CN" altLang="en-US" sz="1200" dirty="0"/>
              <a:t>解压缩库来为</a:t>
            </a:r>
            <a:r>
              <a:rPr lang="en-US" altLang="zh-CN" sz="1200" dirty="0"/>
              <a:t>Rust</a:t>
            </a:r>
            <a:r>
              <a:rPr lang="zh-CN" altLang="en-US" sz="1200" dirty="0"/>
              <a:t>编写外部语言代码绑定</a:t>
            </a:r>
            <a:endParaRPr lang="en-US" altLang="zh-CN" sz="1200" dirty="0"/>
          </a:p>
        </p:txBody>
      </p:sp>
      <p:sp>
        <p:nvSpPr>
          <p:cNvPr id="126" name="矩形 125">
            <a:extLst>
              <a:ext uri="{FF2B5EF4-FFF2-40B4-BE49-F238E27FC236}">
                <a16:creationId xmlns="" xmlns:a16="http://schemas.microsoft.com/office/drawing/2014/main" id="{D34786FD-829E-4671-9B09-E59BBF66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504" y="4554549"/>
            <a:ext cx="2684043" cy="99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/>
              <a:t>稳定的</a:t>
            </a:r>
            <a:r>
              <a:rPr lang="en-US" altLang="zh-CN" sz="2000" dirty="0"/>
              <a:t>libcore</a:t>
            </a:r>
          </a:p>
          <a:p>
            <a:pPr>
              <a:buNone/>
            </a:pPr>
            <a:r>
              <a:rPr lang="zh-CN" altLang="en-US" sz="1200" dirty="0"/>
              <a:t>       早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v1.6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Rust</a:t>
            </a:r>
            <a:r>
              <a:rPr lang="zh-CN" altLang="en-US" sz="1200" dirty="0"/>
              <a:t>就实现了</a:t>
            </a:r>
            <a:r>
              <a:rPr lang="en-US" altLang="zh-CN" sz="1200" dirty="0"/>
              <a:t>libcore</a:t>
            </a:r>
            <a:r>
              <a:rPr lang="zh-CN" altLang="en-US" sz="1200" dirty="0"/>
              <a:t>的稳定</a:t>
            </a:r>
            <a:r>
              <a:rPr lang="zh-CN" altLang="en-US" sz="1200" dirty="0" smtClean="0"/>
              <a:t>，使得用</a:t>
            </a:r>
            <a:r>
              <a:rPr lang="en-US" altLang="zh-CN" sz="1200" dirty="0" smtClean="0"/>
              <a:t>Rust</a:t>
            </a:r>
            <a:r>
              <a:rPr lang="zh-CN" altLang="en-US" sz="1200" dirty="0"/>
              <a:t>进行</a:t>
            </a:r>
            <a:r>
              <a:rPr lang="en-US" altLang="zh-CN" sz="1200" dirty="0"/>
              <a:t>OS</a:t>
            </a:r>
            <a:r>
              <a:rPr lang="zh-CN" altLang="en-US" sz="1200" dirty="0"/>
              <a:t>和嵌入式开发成为可能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23" grpId="0"/>
      <p:bldP spid="124" grpId="0"/>
      <p:bldP spid="125" grpId="0"/>
      <p:bldP spid="1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01921" y="1508787"/>
            <a:ext cx="3728488" cy="3824368"/>
            <a:chOff x="844825" y="1701788"/>
            <a:chExt cx="3728488" cy="3824368"/>
          </a:xfrm>
        </p:grpSpPr>
        <p:sp>
          <p:nvSpPr>
            <p:cNvPr id="3" name="弧形 2"/>
            <p:cNvSpPr/>
            <p:nvPr/>
          </p:nvSpPr>
          <p:spPr>
            <a:xfrm>
              <a:off x="844825" y="3311729"/>
              <a:ext cx="2214427" cy="2214427"/>
            </a:xfrm>
            <a:prstGeom prst="arc">
              <a:avLst>
                <a:gd name="adj1" fmla="val 13652451"/>
                <a:gd name="adj2" fmla="val 19019399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弧形 3"/>
            <p:cNvSpPr/>
            <p:nvPr/>
          </p:nvSpPr>
          <p:spPr>
            <a:xfrm flipV="1">
              <a:off x="2358886" y="1701788"/>
              <a:ext cx="2214427" cy="2214427"/>
            </a:xfrm>
            <a:prstGeom prst="arc">
              <a:avLst>
                <a:gd name="adj1" fmla="val 13652451"/>
                <a:gd name="adj2" fmla="val 18688162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3500000">
              <a:off x="1040770" y="3587394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2700000">
              <a:off x="4143947" y="3473682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255231" y="1508787"/>
            <a:ext cx="3728488" cy="3824368"/>
            <a:chOff x="844825" y="1701788"/>
            <a:chExt cx="3728488" cy="3824368"/>
          </a:xfrm>
        </p:grpSpPr>
        <p:sp>
          <p:nvSpPr>
            <p:cNvPr id="8" name="弧形 7"/>
            <p:cNvSpPr/>
            <p:nvPr/>
          </p:nvSpPr>
          <p:spPr>
            <a:xfrm>
              <a:off x="844825" y="3311729"/>
              <a:ext cx="2214427" cy="2214427"/>
            </a:xfrm>
            <a:prstGeom prst="arc">
              <a:avLst>
                <a:gd name="adj1" fmla="val 13652451"/>
                <a:gd name="adj2" fmla="val 19019399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弧形 8"/>
            <p:cNvSpPr/>
            <p:nvPr/>
          </p:nvSpPr>
          <p:spPr>
            <a:xfrm flipV="1">
              <a:off x="2358886" y="1701788"/>
              <a:ext cx="2214427" cy="2214427"/>
            </a:xfrm>
            <a:prstGeom prst="arc">
              <a:avLst>
                <a:gd name="adj1" fmla="val 13652451"/>
                <a:gd name="adj2" fmla="val 18688162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3500000">
              <a:off x="1040770" y="3587394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2700000">
              <a:off x="4143947" y="3473682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63171" y="1508787"/>
            <a:ext cx="3728488" cy="3824368"/>
            <a:chOff x="844825" y="1701788"/>
            <a:chExt cx="3728488" cy="3824368"/>
          </a:xfrm>
        </p:grpSpPr>
        <p:sp>
          <p:nvSpPr>
            <p:cNvPr id="13" name="弧形 12"/>
            <p:cNvSpPr/>
            <p:nvPr/>
          </p:nvSpPr>
          <p:spPr>
            <a:xfrm>
              <a:off x="844825" y="3311729"/>
              <a:ext cx="2214427" cy="2214427"/>
            </a:xfrm>
            <a:prstGeom prst="arc">
              <a:avLst>
                <a:gd name="adj1" fmla="val 13652451"/>
                <a:gd name="adj2" fmla="val 19019399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flipV="1">
              <a:off x="2358886" y="1701788"/>
              <a:ext cx="2214427" cy="2214427"/>
            </a:xfrm>
            <a:prstGeom prst="arc">
              <a:avLst>
                <a:gd name="adj1" fmla="val 13652451"/>
                <a:gd name="adj2" fmla="val 18688162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3500000">
              <a:off x="1040770" y="3587394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2700000">
              <a:off x="4143947" y="3473682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363069" y="3366919"/>
            <a:ext cx="910483" cy="669183"/>
            <a:chOff x="937274" y="2602835"/>
            <a:chExt cx="682862" cy="501887"/>
          </a:xfrm>
        </p:grpSpPr>
        <p:sp>
          <p:nvSpPr>
            <p:cNvPr id="17" name="椭圆 16"/>
            <p:cNvSpPr/>
            <p:nvPr/>
          </p:nvSpPr>
          <p:spPr>
            <a:xfrm>
              <a:off x="1020880" y="260283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37274" y="2663785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01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860925" y="2797491"/>
            <a:ext cx="910483" cy="669183"/>
            <a:chOff x="2060666" y="2175765"/>
            <a:chExt cx="682862" cy="501887"/>
          </a:xfrm>
        </p:grpSpPr>
        <p:sp>
          <p:nvSpPr>
            <p:cNvPr id="18" name="椭圆 17"/>
            <p:cNvSpPr/>
            <p:nvPr/>
          </p:nvSpPr>
          <p:spPr>
            <a:xfrm>
              <a:off x="2156427" y="217576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60666" y="2233169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02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848176" y="3366919"/>
            <a:ext cx="910483" cy="669183"/>
            <a:chOff x="3551104" y="2602835"/>
            <a:chExt cx="682862" cy="501887"/>
          </a:xfrm>
        </p:grpSpPr>
        <p:sp>
          <p:nvSpPr>
            <p:cNvPr id="19" name="椭圆 18"/>
            <p:cNvSpPr/>
            <p:nvPr/>
          </p:nvSpPr>
          <p:spPr>
            <a:xfrm>
              <a:off x="3662476" y="260283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51104" y="2679535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03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93341" y="2797491"/>
            <a:ext cx="910483" cy="669183"/>
            <a:chOff x="4709978" y="2175765"/>
            <a:chExt cx="682862" cy="501887"/>
          </a:xfrm>
        </p:grpSpPr>
        <p:sp>
          <p:nvSpPr>
            <p:cNvPr id="20" name="椭圆 19"/>
            <p:cNvSpPr/>
            <p:nvPr/>
          </p:nvSpPr>
          <p:spPr>
            <a:xfrm>
              <a:off x="4798023" y="217576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709978" y="2233169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04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381420" y="3366919"/>
            <a:ext cx="910483" cy="669183"/>
            <a:chOff x="6201037" y="2602835"/>
            <a:chExt cx="682862" cy="501887"/>
          </a:xfrm>
        </p:grpSpPr>
        <p:sp>
          <p:nvSpPr>
            <p:cNvPr id="21" name="椭圆 20"/>
            <p:cNvSpPr/>
            <p:nvPr/>
          </p:nvSpPr>
          <p:spPr>
            <a:xfrm>
              <a:off x="6318380" y="260283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01037" y="2663785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05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929204" y="2797490"/>
            <a:ext cx="910483" cy="669183"/>
            <a:chOff x="7361875" y="2175765"/>
            <a:chExt cx="682862" cy="501887"/>
          </a:xfrm>
        </p:grpSpPr>
        <p:sp>
          <p:nvSpPr>
            <p:cNvPr id="22" name="椭圆 21"/>
            <p:cNvSpPr/>
            <p:nvPr/>
          </p:nvSpPr>
          <p:spPr>
            <a:xfrm>
              <a:off x="7453927" y="217576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61875" y="2239706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23044" y="2674611"/>
            <a:ext cx="227233" cy="290604"/>
            <a:chOff x="1605187" y="572440"/>
            <a:chExt cx="563561" cy="7207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1605187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3" name="Freeform 223"/>
          <p:cNvSpPr>
            <a:spLocks/>
          </p:cNvSpPr>
          <p:nvPr/>
        </p:nvSpPr>
        <p:spPr bwMode="auto">
          <a:xfrm>
            <a:off x="6760966" y="3980154"/>
            <a:ext cx="259572" cy="210519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189673" y="2729637"/>
            <a:ext cx="266279" cy="264999"/>
            <a:chOff x="-136302" y="1682102"/>
            <a:chExt cx="660400" cy="6572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214536" y="1682102"/>
              <a:ext cx="309562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-136302" y="1682102"/>
              <a:ext cx="660399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76164" y="2738883"/>
            <a:ext cx="265939" cy="255752"/>
            <a:chOff x="9791183" y="5224427"/>
            <a:chExt cx="645684" cy="62095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" name="Oval 131"/>
            <p:cNvSpPr>
              <a:spLocks noChangeArrowheads="1"/>
            </p:cNvSpPr>
            <p:nvPr/>
          </p:nvSpPr>
          <p:spPr bwMode="auto">
            <a:xfrm>
              <a:off x="9968745" y="5224427"/>
              <a:ext cx="290558" cy="29427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16427" y="3877891"/>
            <a:ext cx="213539" cy="316416"/>
            <a:chOff x="1788812" y="2276750"/>
            <a:chExt cx="392114" cy="5810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1788812" y="2276750"/>
              <a:ext cx="392114" cy="430215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884062" y="2729186"/>
              <a:ext cx="195263" cy="128589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872946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349037" y="3852348"/>
            <a:ext cx="331591" cy="347613"/>
            <a:chOff x="7002627" y="828237"/>
            <a:chExt cx="444697" cy="46618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7" name="Content Placeholder 2"/>
          <p:cNvSpPr txBox="1">
            <a:spLocks/>
          </p:cNvSpPr>
          <p:nvPr/>
        </p:nvSpPr>
        <p:spPr bwMode="auto">
          <a:xfrm>
            <a:off x="543866" y="4238154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的源码上修改成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Rust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Raleway"/>
              <a:sym typeface="Arial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2252593" y="1786115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Rust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直接实现对应功能模块 不参照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Raleway"/>
              <a:sym typeface="Arial"/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 bwMode="auto">
          <a:xfrm>
            <a:off x="4127575" y="4238154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Rust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写一个普通微内核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Raleway"/>
              <a:sym typeface="Arial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 bwMode="auto">
          <a:xfrm>
            <a:off x="5697757" y="1786115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Rust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写一个嵌入式微内核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Raleway"/>
              <a:sym typeface="Arial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 bwMode="auto">
          <a:xfrm>
            <a:off x="7683575" y="4238154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Rust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写一个嵌入式实时微内核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Raleway"/>
              <a:sym typeface="Arial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>
            <a:off x="9322602" y="1801185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阅读源码，利用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Rust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来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重写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重要的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和模块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sym typeface="Arial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259865" y="389979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技术依据</a:t>
            </a:r>
          </a:p>
        </p:txBody>
      </p:sp>
      <p:grpSp>
        <p:nvGrpSpPr>
          <p:cNvPr id="209" name="组合 208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210" name="图片 20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211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1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3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 154"/>
          <p:cNvSpPr txBox="1"/>
          <p:nvPr/>
        </p:nvSpPr>
        <p:spPr>
          <a:xfrm>
            <a:off x="1290905" y="389979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技术依据</a:t>
            </a:r>
          </a:p>
        </p:txBody>
      </p:sp>
      <p:grpSp>
        <p:nvGrpSpPr>
          <p:cNvPr id="156" name="组合 155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57" name="图片 156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58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6" name="Shape 29">
            <a:extLst>
              <a:ext uri="{FF2B5EF4-FFF2-40B4-BE49-F238E27FC236}">
                <a16:creationId xmlns="" xmlns:a16="http://schemas.microsoft.com/office/drawing/2014/main" id="{90D8850E-1E8A-4C5D-9E7A-1A1374B9494C}"/>
              </a:ext>
            </a:extLst>
          </p:cNvPr>
          <p:cNvSpPr/>
          <p:nvPr/>
        </p:nvSpPr>
        <p:spPr>
          <a:xfrm rot="6300000">
            <a:off x="4777805" y="909329"/>
            <a:ext cx="1635898" cy="6102898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8" name="Group 59">
            <a:extLst>
              <a:ext uri="{FF2B5EF4-FFF2-40B4-BE49-F238E27FC236}">
                <a16:creationId xmlns="" xmlns:a16="http://schemas.microsoft.com/office/drawing/2014/main" id="{E22B4418-D4A0-4E61-86AD-2E7743865B99}"/>
              </a:ext>
            </a:extLst>
          </p:cNvPr>
          <p:cNvGrpSpPr/>
          <p:nvPr/>
        </p:nvGrpSpPr>
        <p:grpSpPr>
          <a:xfrm rot="2086424">
            <a:off x="8897128" y="3127569"/>
            <a:ext cx="1418849" cy="1430666"/>
            <a:chOff x="0" y="0"/>
            <a:chExt cx="1378195" cy="1389675"/>
          </a:xfrm>
        </p:grpSpPr>
        <p:grpSp>
          <p:nvGrpSpPr>
            <p:cNvPr id="29" name="Group 55">
              <a:extLst>
                <a:ext uri="{FF2B5EF4-FFF2-40B4-BE49-F238E27FC236}">
                  <a16:creationId xmlns="" xmlns:a16="http://schemas.microsoft.com/office/drawing/2014/main" id="{D497F059-F2F8-4F55-AECC-57A3DA4F68CE}"/>
                </a:ext>
              </a:extLst>
            </p:cNvPr>
            <p:cNvGrpSpPr/>
            <p:nvPr/>
          </p:nvGrpSpPr>
          <p:grpSpPr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33" name="Shape 50">
                <a:extLst>
                  <a:ext uri="{FF2B5EF4-FFF2-40B4-BE49-F238E27FC236}">
                    <a16:creationId xmlns="" xmlns:a16="http://schemas.microsoft.com/office/drawing/2014/main" id="{EB7B1087-7F7D-4FFD-BFA7-E7C1971CC322}"/>
                  </a:ext>
                </a:extLst>
              </p:cNvPr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solidFill>
                  <a:srgbClr val="262626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34" name="Group 54">
                <a:extLst>
                  <a:ext uri="{FF2B5EF4-FFF2-40B4-BE49-F238E27FC236}">
                    <a16:creationId xmlns="" xmlns:a16="http://schemas.microsoft.com/office/drawing/2014/main" id="{D0ECE708-C731-4002-B6A8-79C19D1748FC}"/>
                  </a:ext>
                </a:extLst>
              </p:cNvPr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35" name="Shape 51">
                  <a:extLst>
                    <a:ext uri="{FF2B5EF4-FFF2-40B4-BE49-F238E27FC236}">
                      <a16:creationId xmlns="" xmlns:a16="http://schemas.microsoft.com/office/drawing/2014/main" id="{91B527A2-326E-4790-81CD-F2BD5AED0F8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262626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6" name="Shape 52">
                  <a:extLst>
                    <a:ext uri="{FF2B5EF4-FFF2-40B4-BE49-F238E27FC236}">
                      <a16:creationId xmlns="" xmlns:a16="http://schemas.microsoft.com/office/drawing/2014/main" id="{F052AEC9-3B06-4CF5-BFA2-88548A70AF8E}"/>
                    </a:ext>
                  </a:extLst>
                </p:cNvPr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262626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7" name="Shape 53">
                  <a:extLst>
                    <a:ext uri="{FF2B5EF4-FFF2-40B4-BE49-F238E27FC236}">
                      <a16:creationId xmlns="" xmlns:a16="http://schemas.microsoft.com/office/drawing/2014/main" id="{21AB8047-93DB-4806-AADA-E8E413D78040}"/>
                    </a:ext>
                  </a:extLst>
                </p:cNvPr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262626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30" name="Group 58">
              <a:extLst>
                <a:ext uri="{FF2B5EF4-FFF2-40B4-BE49-F238E27FC236}">
                  <a16:creationId xmlns="" xmlns:a16="http://schemas.microsoft.com/office/drawing/2014/main" id="{DD802CAA-B93C-4E3D-B61E-F4D0569FCEC4}"/>
                </a:ext>
              </a:extLst>
            </p:cNvPr>
            <p:cNvGrpSpPr/>
            <p:nvPr/>
          </p:nvGrpSpPr>
          <p:grpSpPr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31" name="Shape 56">
                <a:extLst>
                  <a:ext uri="{FF2B5EF4-FFF2-40B4-BE49-F238E27FC236}">
                    <a16:creationId xmlns="" xmlns:a16="http://schemas.microsoft.com/office/drawing/2014/main" id="{7C7096A7-D7FB-40FC-9EB8-703B97E5ADFD}"/>
                  </a:ext>
                </a:extLst>
              </p:cNvPr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2" name="Shape 57">
                <a:extLst>
                  <a:ext uri="{FF2B5EF4-FFF2-40B4-BE49-F238E27FC236}">
                    <a16:creationId xmlns="" xmlns:a16="http://schemas.microsoft.com/office/drawing/2014/main" id="{C310A9A4-2557-450D-8C25-333653127A61}"/>
                  </a:ext>
                </a:extLst>
              </p:cNvPr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38" name="Shape 232">
            <a:extLst>
              <a:ext uri="{FF2B5EF4-FFF2-40B4-BE49-F238E27FC236}">
                <a16:creationId xmlns="" xmlns:a16="http://schemas.microsoft.com/office/drawing/2014/main" id="{5AC33CBB-0328-4198-9805-7AC4FCDCD03D}"/>
              </a:ext>
            </a:extLst>
          </p:cNvPr>
          <p:cNvSpPr/>
          <p:nvPr/>
        </p:nvSpPr>
        <p:spPr>
          <a:xfrm>
            <a:off x="1711811" y="3500355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noFill/>
          <a:ln w="38100">
            <a:solidFill>
              <a:srgbClr val="262626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 useBgFill="1">
        <p:nvSpPr>
          <p:cNvPr id="39" name="Shape 232">
            <a:extLst>
              <a:ext uri="{FF2B5EF4-FFF2-40B4-BE49-F238E27FC236}">
                <a16:creationId xmlns="" xmlns:a16="http://schemas.microsoft.com/office/drawing/2014/main" id="{9F389251-69FA-4058-8DE3-7329FCB5B25F}"/>
              </a:ext>
            </a:extLst>
          </p:cNvPr>
          <p:cNvSpPr/>
          <p:nvPr/>
        </p:nvSpPr>
        <p:spPr>
          <a:xfrm>
            <a:off x="4099411" y="3500355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262626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 useBgFill="1">
        <p:nvSpPr>
          <p:cNvPr id="40" name="Shape 232">
            <a:extLst>
              <a:ext uri="{FF2B5EF4-FFF2-40B4-BE49-F238E27FC236}">
                <a16:creationId xmlns="" xmlns:a16="http://schemas.microsoft.com/office/drawing/2014/main" id="{908EEFE3-BE97-4E23-9139-0E05D2BC547B}"/>
              </a:ext>
            </a:extLst>
          </p:cNvPr>
          <p:cNvSpPr/>
          <p:nvPr/>
        </p:nvSpPr>
        <p:spPr>
          <a:xfrm>
            <a:off x="6487011" y="3500355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262626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D7CEF8D0-B6CF-4894-A4C4-AD4543F33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670" y="4709167"/>
            <a:ext cx="2684043" cy="101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rust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有与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语言匹配的接口，和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语言有着很好的兼容性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64AE037F-0A12-45E9-B6A6-4AAC544D6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969" y="2367286"/>
            <a:ext cx="2684043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rust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的编程特性和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有着共同之处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8B8D3805-B2E1-448F-85B3-A353F17C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6" y="4617648"/>
            <a:ext cx="2684043" cy="101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完全重写内核中的每一个函数的工作量是难以想象的</a:t>
            </a:r>
            <a:endParaRPr lang="en-US" altLang="zh-CN" sz="2000" dirty="0">
              <a:solidFill>
                <a:srgbClr val="392F2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="" xmlns:a16="http://schemas.microsoft.com/office/drawing/2014/main" id="{620C5DED-8C73-4505-8654-D4FCD1F9F81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430" y="1106870"/>
            <a:ext cx="8827139" cy="11531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982DADAF-4A9D-49E2-8AD5-7A44BF8EAFFB}"/>
              </a:ext>
            </a:extLst>
          </p:cNvPr>
          <p:cNvSpPr txBox="1"/>
          <p:nvPr/>
        </p:nvSpPr>
        <p:spPr>
          <a:xfrm>
            <a:off x="10506507" y="3086729"/>
            <a:ext cx="148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rust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混合编程的做法是可行而高效的。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0B2FBEEC-E03E-4B66-B4CB-F53702D14860}"/>
              </a:ext>
            </a:extLst>
          </p:cNvPr>
          <p:cNvSpPr txBox="1"/>
          <p:nvPr/>
        </p:nvSpPr>
        <p:spPr>
          <a:xfrm>
            <a:off x="2842953" y="1271847"/>
            <a:ext cx="524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技术实现论证过程</a:t>
            </a:r>
          </a:p>
        </p:txBody>
      </p:sp>
    </p:spTree>
    <p:extLst>
      <p:ext uri="{BB962C8B-B14F-4D97-AF65-F5344CB8AC3E}">
        <p14:creationId xmlns:p14="http://schemas.microsoft.com/office/powerpoint/2010/main" val="36095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09919" y="4063716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DFPShaoNvW5-GB" charset="-122"/>
                <a:sym typeface="Arial"/>
              </a:rPr>
              <a:t>总结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 noChangeAspect="1"/>
          </p:cNvGrpSpPr>
          <p:nvPr/>
        </p:nvGrpSpPr>
        <p:grpSpPr bwMode="auto">
          <a:xfrm>
            <a:off x="1782080" y="1434574"/>
            <a:ext cx="1158875" cy="2000249"/>
            <a:chOff x="1449" y="1496"/>
            <a:chExt cx="730" cy="126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Freeform 17"/>
            <p:cNvSpPr>
              <a:spLocks noEditPoints="1"/>
            </p:cNvSpPr>
            <p:nvPr/>
          </p:nvSpPr>
          <p:spPr bwMode="auto">
            <a:xfrm>
              <a:off x="1449" y="1496"/>
              <a:ext cx="730" cy="1260"/>
            </a:xfrm>
            <a:custGeom>
              <a:avLst/>
              <a:gdLst>
                <a:gd name="T0" fmla="*/ 609 w 684"/>
                <a:gd name="T1" fmla="*/ 553 h 1183"/>
                <a:gd name="T2" fmla="*/ 448 w 684"/>
                <a:gd name="T3" fmla="*/ 401 h 1183"/>
                <a:gd name="T4" fmla="*/ 269 w 684"/>
                <a:gd name="T5" fmla="*/ 315 h 1183"/>
                <a:gd name="T6" fmla="*/ 94 w 684"/>
                <a:gd name="T7" fmla="*/ 233 h 1183"/>
                <a:gd name="T8" fmla="*/ 88 w 684"/>
                <a:gd name="T9" fmla="*/ 655 h 1183"/>
                <a:gd name="T10" fmla="*/ 70 w 684"/>
                <a:gd name="T11" fmla="*/ 918 h 1183"/>
                <a:gd name="T12" fmla="*/ 139 w 684"/>
                <a:gd name="T13" fmla="*/ 1167 h 1183"/>
                <a:gd name="T14" fmla="*/ 202 w 684"/>
                <a:gd name="T15" fmla="*/ 975 h 1183"/>
                <a:gd name="T16" fmla="*/ 70 w 684"/>
                <a:gd name="T17" fmla="*/ 734 h 1183"/>
                <a:gd name="T18" fmla="*/ 278 w 684"/>
                <a:gd name="T19" fmla="*/ 562 h 1183"/>
                <a:gd name="T20" fmla="*/ 307 w 684"/>
                <a:gd name="T21" fmla="*/ 754 h 1183"/>
                <a:gd name="T22" fmla="*/ 323 w 684"/>
                <a:gd name="T23" fmla="*/ 769 h 1183"/>
                <a:gd name="T24" fmla="*/ 322 w 684"/>
                <a:gd name="T25" fmla="*/ 948 h 1183"/>
                <a:gd name="T26" fmla="*/ 345 w 684"/>
                <a:gd name="T27" fmla="*/ 765 h 1183"/>
                <a:gd name="T28" fmla="*/ 457 w 684"/>
                <a:gd name="T29" fmla="*/ 753 h 1183"/>
                <a:gd name="T30" fmla="*/ 553 w 684"/>
                <a:gd name="T31" fmla="*/ 815 h 1183"/>
                <a:gd name="T32" fmla="*/ 388 w 684"/>
                <a:gd name="T33" fmla="*/ 1179 h 1183"/>
                <a:gd name="T34" fmla="*/ 445 w 684"/>
                <a:gd name="T35" fmla="*/ 1002 h 1183"/>
                <a:gd name="T36" fmla="*/ 666 w 684"/>
                <a:gd name="T37" fmla="*/ 692 h 1183"/>
                <a:gd name="T38" fmla="*/ 200 w 684"/>
                <a:gd name="T39" fmla="*/ 558 h 1183"/>
                <a:gd name="T40" fmla="*/ 132 w 684"/>
                <a:gd name="T41" fmla="*/ 509 h 1183"/>
                <a:gd name="T42" fmla="*/ 123 w 684"/>
                <a:gd name="T43" fmla="*/ 61 h 1183"/>
                <a:gd name="T44" fmla="*/ 241 w 684"/>
                <a:gd name="T45" fmla="*/ 532 h 1183"/>
                <a:gd name="T46" fmla="*/ 388 w 684"/>
                <a:gd name="T47" fmla="*/ 620 h 1183"/>
                <a:gd name="T48" fmla="*/ 406 w 684"/>
                <a:gd name="T49" fmla="*/ 459 h 1183"/>
                <a:gd name="T50" fmla="*/ 305 w 684"/>
                <a:gd name="T51" fmla="*/ 567 h 1183"/>
                <a:gd name="T52" fmla="*/ 444 w 684"/>
                <a:gd name="T53" fmla="*/ 423 h 1183"/>
                <a:gd name="T54" fmla="*/ 423 w 684"/>
                <a:gd name="T55" fmla="*/ 643 h 1183"/>
                <a:gd name="T56" fmla="*/ 415 w 684"/>
                <a:gd name="T57" fmla="*/ 724 h 1183"/>
                <a:gd name="T58" fmla="*/ 428 w 684"/>
                <a:gd name="T59" fmla="*/ 654 h 1183"/>
                <a:gd name="T60" fmla="*/ 574 w 684"/>
                <a:gd name="T61" fmla="*/ 534 h 1183"/>
                <a:gd name="T62" fmla="*/ 415 w 684"/>
                <a:gd name="T63" fmla="*/ 724 h 1183"/>
                <a:gd name="T64" fmla="*/ 476 w 684"/>
                <a:gd name="T65" fmla="*/ 750 h 1183"/>
                <a:gd name="T66" fmla="*/ 607 w 684"/>
                <a:gd name="T67" fmla="*/ 631 h 1183"/>
                <a:gd name="T68" fmla="*/ 517 w 684"/>
                <a:gd name="T69" fmla="*/ 8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" h="1183">
                  <a:moveTo>
                    <a:pt x="612" y="606"/>
                  </a:moveTo>
                  <a:cubicBezTo>
                    <a:pt x="615" y="584"/>
                    <a:pt x="613" y="565"/>
                    <a:pt x="609" y="553"/>
                  </a:cubicBezTo>
                  <a:cubicBezTo>
                    <a:pt x="599" y="516"/>
                    <a:pt x="568" y="479"/>
                    <a:pt x="517" y="483"/>
                  </a:cubicBezTo>
                  <a:cubicBezTo>
                    <a:pt x="514" y="445"/>
                    <a:pt x="477" y="404"/>
                    <a:pt x="448" y="401"/>
                  </a:cubicBezTo>
                  <a:cubicBezTo>
                    <a:pt x="329" y="387"/>
                    <a:pt x="263" y="490"/>
                    <a:pt x="263" y="490"/>
                  </a:cubicBezTo>
                  <a:cubicBezTo>
                    <a:pt x="263" y="490"/>
                    <a:pt x="253" y="433"/>
                    <a:pt x="269" y="315"/>
                  </a:cubicBezTo>
                  <a:cubicBezTo>
                    <a:pt x="290" y="158"/>
                    <a:pt x="232" y="0"/>
                    <a:pt x="116" y="36"/>
                  </a:cubicBezTo>
                  <a:cubicBezTo>
                    <a:pt x="0" y="72"/>
                    <a:pt x="71" y="136"/>
                    <a:pt x="94" y="233"/>
                  </a:cubicBezTo>
                  <a:cubicBezTo>
                    <a:pt x="117" y="330"/>
                    <a:pt x="117" y="454"/>
                    <a:pt x="110" y="505"/>
                  </a:cubicBezTo>
                  <a:cubicBezTo>
                    <a:pt x="104" y="546"/>
                    <a:pt x="92" y="624"/>
                    <a:pt x="88" y="655"/>
                  </a:cubicBezTo>
                  <a:cubicBezTo>
                    <a:pt x="69" y="678"/>
                    <a:pt x="57" y="697"/>
                    <a:pt x="54" y="711"/>
                  </a:cubicBezTo>
                  <a:cubicBezTo>
                    <a:pt x="45" y="741"/>
                    <a:pt x="31" y="868"/>
                    <a:pt x="70" y="918"/>
                  </a:cubicBezTo>
                  <a:cubicBezTo>
                    <a:pt x="109" y="969"/>
                    <a:pt x="148" y="980"/>
                    <a:pt x="177" y="979"/>
                  </a:cubicBezTo>
                  <a:cubicBezTo>
                    <a:pt x="203" y="1073"/>
                    <a:pt x="139" y="1167"/>
                    <a:pt x="139" y="1167"/>
                  </a:cubicBezTo>
                  <a:cubicBezTo>
                    <a:pt x="153" y="1174"/>
                    <a:pt x="153" y="1174"/>
                    <a:pt x="153" y="1174"/>
                  </a:cubicBezTo>
                  <a:cubicBezTo>
                    <a:pt x="220" y="1102"/>
                    <a:pt x="207" y="1002"/>
                    <a:pt x="202" y="975"/>
                  </a:cubicBezTo>
                  <a:cubicBezTo>
                    <a:pt x="215" y="971"/>
                    <a:pt x="223" y="966"/>
                    <a:pt x="223" y="966"/>
                  </a:cubicBezTo>
                  <a:cubicBezTo>
                    <a:pt x="50" y="954"/>
                    <a:pt x="64" y="794"/>
                    <a:pt x="70" y="734"/>
                  </a:cubicBezTo>
                  <a:cubicBezTo>
                    <a:pt x="76" y="674"/>
                    <a:pt x="155" y="611"/>
                    <a:pt x="205" y="572"/>
                  </a:cubicBezTo>
                  <a:cubicBezTo>
                    <a:pt x="254" y="533"/>
                    <a:pt x="270" y="550"/>
                    <a:pt x="278" y="562"/>
                  </a:cubicBezTo>
                  <a:cubicBezTo>
                    <a:pt x="326" y="637"/>
                    <a:pt x="384" y="625"/>
                    <a:pt x="408" y="655"/>
                  </a:cubicBezTo>
                  <a:cubicBezTo>
                    <a:pt x="432" y="685"/>
                    <a:pt x="388" y="757"/>
                    <a:pt x="307" y="754"/>
                  </a:cubicBezTo>
                  <a:cubicBezTo>
                    <a:pt x="226" y="751"/>
                    <a:pt x="207" y="675"/>
                    <a:pt x="207" y="675"/>
                  </a:cubicBezTo>
                  <a:cubicBezTo>
                    <a:pt x="216" y="753"/>
                    <a:pt x="271" y="775"/>
                    <a:pt x="323" y="769"/>
                  </a:cubicBezTo>
                  <a:cubicBezTo>
                    <a:pt x="342" y="782"/>
                    <a:pt x="376" y="814"/>
                    <a:pt x="370" y="868"/>
                  </a:cubicBezTo>
                  <a:cubicBezTo>
                    <a:pt x="363" y="933"/>
                    <a:pt x="322" y="948"/>
                    <a:pt x="322" y="948"/>
                  </a:cubicBezTo>
                  <a:cubicBezTo>
                    <a:pt x="322" y="948"/>
                    <a:pt x="390" y="939"/>
                    <a:pt x="390" y="866"/>
                  </a:cubicBezTo>
                  <a:cubicBezTo>
                    <a:pt x="390" y="808"/>
                    <a:pt x="363" y="777"/>
                    <a:pt x="345" y="765"/>
                  </a:cubicBezTo>
                  <a:cubicBezTo>
                    <a:pt x="366" y="759"/>
                    <a:pt x="386" y="749"/>
                    <a:pt x="400" y="738"/>
                  </a:cubicBezTo>
                  <a:cubicBezTo>
                    <a:pt x="409" y="745"/>
                    <a:pt x="427" y="755"/>
                    <a:pt x="457" y="753"/>
                  </a:cubicBezTo>
                  <a:cubicBezTo>
                    <a:pt x="456" y="773"/>
                    <a:pt x="463" y="815"/>
                    <a:pt x="523" y="817"/>
                  </a:cubicBezTo>
                  <a:cubicBezTo>
                    <a:pt x="534" y="817"/>
                    <a:pt x="544" y="816"/>
                    <a:pt x="553" y="815"/>
                  </a:cubicBezTo>
                  <a:cubicBezTo>
                    <a:pt x="559" y="845"/>
                    <a:pt x="569" y="952"/>
                    <a:pt x="418" y="982"/>
                  </a:cubicBezTo>
                  <a:cubicBezTo>
                    <a:pt x="418" y="982"/>
                    <a:pt x="425" y="1121"/>
                    <a:pt x="388" y="1179"/>
                  </a:cubicBezTo>
                  <a:cubicBezTo>
                    <a:pt x="408" y="1183"/>
                    <a:pt x="408" y="1183"/>
                    <a:pt x="408" y="1183"/>
                  </a:cubicBezTo>
                  <a:cubicBezTo>
                    <a:pt x="408" y="1183"/>
                    <a:pt x="446" y="1121"/>
                    <a:pt x="445" y="1002"/>
                  </a:cubicBezTo>
                  <a:cubicBezTo>
                    <a:pt x="445" y="1002"/>
                    <a:pt x="592" y="979"/>
                    <a:pt x="582" y="806"/>
                  </a:cubicBezTo>
                  <a:cubicBezTo>
                    <a:pt x="625" y="787"/>
                    <a:pt x="651" y="744"/>
                    <a:pt x="666" y="692"/>
                  </a:cubicBezTo>
                  <a:cubicBezTo>
                    <a:pt x="684" y="633"/>
                    <a:pt x="636" y="608"/>
                    <a:pt x="612" y="606"/>
                  </a:cubicBezTo>
                  <a:close/>
                  <a:moveTo>
                    <a:pt x="200" y="558"/>
                  </a:moveTo>
                  <a:cubicBezTo>
                    <a:pt x="162" y="583"/>
                    <a:pt x="132" y="608"/>
                    <a:pt x="109" y="632"/>
                  </a:cubicBezTo>
                  <a:cubicBezTo>
                    <a:pt x="111" y="609"/>
                    <a:pt x="122" y="580"/>
                    <a:pt x="132" y="509"/>
                  </a:cubicBezTo>
                  <a:cubicBezTo>
                    <a:pt x="146" y="422"/>
                    <a:pt x="128" y="293"/>
                    <a:pt x="113" y="228"/>
                  </a:cubicBezTo>
                  <a:cubicBezTo>
                    <a:pt x="100" y="171"/>
                    <a:pt x="31" y="75"/>
                    <a:pt x="123" y="61"/>
                  </a:cubicBezTo>
                  <a:cubicBezTo>
                    <a:pt x="254" y="41"/>
                    <a:pt x="256" y="256"/>
                    <a:pt x="250" y="311"/>
                  </a:cubicBezTo>
                  <a:cubicBezTo>
                    <a:pt x="244" y="359"/>
                    <a:pt x="241" y="500"/>
                    <a:pt x="241" y="532"/>
                  </a:cubicBezTo>
                  <a:cubicBezTo>
                    <a:pt x="230" y="538"/>
                    <a:pt x="217" y="546"/>
                    <a:pt x="200" y="558"/>
                  </a:cubicBezTo>
                  <a:close/>
                  <a:moveTo>
                    <a:pt x="388" y="620"/>
                  </a:moveTo>
                  <a:cubicBezTo>
                    <a:pt x="378" y="617"/>
                    <a:pt x="365" y="611"/>
                    <a:pt x="352" y="603"/>
                  </a:cubicBezTo>
                  <a:cubicBezTo>
                    <a:pt x="335" y="522"/>
                    <a:pt x="406" y="459"/>
                    <a:pt x="406" y="459"/>
                  </a:cubicBezTo>
                  <a:cubicBezTo>
                    <a:pt x="324" y="501"/>
                    <a:pt x="330" y="567"/>
                    <a:pt x="336" y="593"/>
                  </a:cubicBezTo>
                  <a:cubicBezTo>
                    <a:pt x="325" y="585"/>
                    <a:pt x="314" y="577"/>
                    <a:pt x="305" y="567"/>
                  </a:cubicBezTo>
                  <a:cubicBezTo>
                    <a:pt x="281" y="542"/>
                    <a:pt x="282" y="520"/>
                    <a:pt x="261" y="524"/>
                  </a:cubicBezTo>
                  <a:cubicBezTo>
                    <a:pt x="287" y="485"/>
                    <a:pt x="396" y="408"/>
                    <a:pt x="444" y="423"/>
                  </a:cubicBezTo>
                  <a:cubicBezTo>
                    <a:pt x="496" y="439"/>
                    <a:pt x="508" y="509"/>
                    <a:pt x="485" y="574"/>
                  </a:cubicBezTo>
                  <a:cubicBezTo>
                    <a:pt x="469" y="620"/>
                    <a:pt x="439" y="637"/>
                    <a:pt x="423" y="643"/>
                  </a:cubicBezTo>
                  <a:cubicBezTo>
                    <a:pt x="414" y="629"/>
                    <a:pt x="400" y="624"/>
                    <a:pt x="388" y="620"/>
                  </a:cubicBezTo>
                  <a:close/>
                  <a:moveTo>
                    <a:pt x="415" y="724"/>
                  </a:moveTo>
                  <a:cubicBezTo>
                    <a:pt x="420" y="717"/>
                    <a:pt x="424" y="710"/>
                    <a:pt x="426" y="703"/>
                  </a:cubicBezTo>
                  <a:cubicBezTo>
                    <a:pt x="431" y="681"/>
                    <a:pt x="431" y="666"/>
                    <a:pt x="428" y="654"/>
                  </a:cubicBezTo>
                  <a:cubicBezTo>
                    <a:pt x="510" y="623"/>
                    <a:pt x="514" y="552"/>
                    <a:pt x="516" y="508"/>
                  </a:cubicBezTo>
                  <a:cubicBezTo>
                    <a:pt x="531" y="508"/>
                    <a:pt x="558" y="512"/>
                    <a:pt x="574" y="534"/>
                  </a:cubicBezTo>
                  <a:cubicBezTo>
                    <a:pt x="597" y="567"/>
                    <a:pt x="601" y="681"/>
                    <a:pt x="508" y="721"/>
                  </a:cubicBezTo>
                  <a:cubicBezTo>
                    <a:pt x="444" y="748"/>
                    <a:pt x="422" y="735"/>
                    <a:pt x="415" y="724"/>
                  </a:cubicBezTo>
                  <a:close/>
                  <a:moveTo>
                    <a:pt x="517" y="804"/>
                  </a:moveTo>
                  <a:cubicBezTo>
                    <a:pt x="469" y="797"/>
                    <a:pt x="471" y="766"/>
                    <a:pt x="476" y="750"/>
                  </a:cubicBezTo>
                  <a:cubicBezTo>
                    <a:pt x="488" y="747"/>
                    <a:pt x="502" y="742"/>
                    <a:pt x="519" y="734"/>
                  </a:cubicBezTo>
                  <a:cubicBezTo>
                    <a:pt x="570" y="710"/>
                    <a:pt x="596" y="669"/>
                    <a:pt x="607" y="631"/>
                  </a:cubicBezTo>
                  <a:cubicBezTo>
                    <a:pt x="622" y="636"/>
                    <a:pt x="644" y="647"/>
                    <a:pt x="643" y="675"/>
                  </a:cubicBezTo>
                  <a:cubicBezTo>
                    <a:pt x="642" y="718"/>
                    <a:pt x="584" y="812"/>
                    <a:pt x="517" y="8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1760" y="2545"/>
              <a:ext cx="57" cy="47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6" name="Group 21"/>
          <p:cNvGrpSpPr>
            <a:grpSpLocks noChangeAspect="1"/>
          </p:cNvGrpSpPr>
          <p:nvPr/>
        </p:nvGrpSpPr>
        <p:grpSpPr bwMode="auto">
          <a:xfrm>
            <a:off x="5061059" y="1454149"/>
            <a:ext cx="1209675" cy="1979613"/>
            <a:chOff x="3270" y="1510"/>
            <a:chExt cx="762" cy="124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22"/>
            <p:cNvSpPr>
              <a:spLocks/>
            </p:cNvSpPr>
            <p:nvPr/>
          </p:nvSpPr>
          <p:spPr bwMode="auto">
            <a:xfrm>
              <a:off x="3616" y="2549"/>
              <a:ext cx="56" cy="46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29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23"/>
            <p:cNvSpPr>
              <a:spLocks noEditPoints="1"/>
            </p:cNvSpPr>
            <p:nvPr/>
          </p:nvSpPr>
          <p:spPr bwMode="auto">
            <a:xfrm>
              <a:off x="3270" y="1510"/>
              <a:ext cx="762" cy="1247"/>
            </a:xfrm>
            <a:custGeom>
              <a:avLst/>
              <a:gdLst>
                <a:gd name="T0" fmla="*/ 629 w 729"/>
                <a:gd name="T1" fmla="*/ 554 h 1195"/>
                <a:gd name="T2" fmla="*/ 512 w 729"/>
                <a:gd name="T3" fmla="*/ 454 h 1195"/>
                <a:gd name="T4" fmla="*/ 509 w 729"/>
                <a:gd name="T5" fmla="*/ 405 h 1195"/>
                <a:gd name="T6" fmla="*/ 591 w 729"/>
                <a:gd name="T7" fmla="*/ 78 h 1195"/>
                <a:gd name="T8" fmla="*/ 415 w 729"/>
                <a:gd name="T9" fmla="*/ 118 h 1195"/>
                <a:gd name="T10" fmla="*/ 276 w 729"/>
                <a:gd name="T11" fmla="*/ 309 h 1195"/>
                <a:gd name="T12" fmla="*/ 37 w 729"/>
                <a:gd name="T13" fmla="*/ 50 h 1195"/>
                <a:gd name="T14" fmla="*/ 151 w 729"/>
                <a:gd name="T15" fmla="*/ 585 h 1195"/>
                <a:gd name="T16" fmla="*/ 202 w 729"/>
                <a:gd name="T17" fmla="*/ 988 h 1195"/>
                <a:gd name="T18" fmla="*/ 160 w 729"/>
                <a:gd name="T19" fmla="*/ 1169 h 1195"/>
                <a:gd name="T20" fmla="*/ 135 w 729"/>
                <a:gd name="T21" fmla="*/ 904 h 1195"/>
                <a:gd name="T22" fmla="*/ 298 w 729"/>
                <a:gd name="T23" fmla="*/ 556 h 1195"/>
                <a:gd name="T24" fmla="*/ 447 w 729"/>
                <a:gd name="T25" fmla="*/ 694 h 1195"/>
                <a:gd name="T26" fmla="*/ 268 w 729"/>
                <a:gd name="T27" fmla="*/ 812 h 1195"/>
                <a:gd name="T28" fmla="*/ 373 w 729"/>
                <a:gd name="T29" fmla="*/ 737 h 1195"/>
                <a:gd name="T30" fmla="*/ 391 w 729"/>
                <a:gd name="T31" fmla="*/ 740 h 1195"/>
                <a:gd name="T32" fmla="*/ 440 w 729"/>
                <a:gd name="T33" fmla="*/ 778 h 1195"/>
                <a:gd name="T34" fmla="*/ 593 w 729"/>
                <a:gd name="T35" fmla="*/ 811 h 1195"/>
                <a:gd name="T36" fmla="*/ 460 w 729"/>
                <a:gd name="T37" fmla="*/ 992 h 1195"/>
                <a:gd name="T38" fmla="*/ 465 w 729"/>
                <a:gd name="T39" fmla="*/ 1195 h 1195"/>
                <a:gd name="T40" fmla="*/ 647 w 729"/>
                <a:gd name="T41" fmla="*/ 784 h 1195"/>
                <a:gd name="T42" fmla="*/ 437 w 729"/>
                <a:gd name="T43" fmla="*/ 585 h 1195"/>
                <a:gd name="T44" fmla="*/ 210 w 729"/>
                <a:gd name="T45" fmla="*/ 547 h 1195"/>
                <a:gd name="T46" fmla="*/ 54 w 729"/>
                <a:gd name="T47" fmla="*/ 143 h 1195"/>
                <a:gd name="T48" fmla="*/ 240 w 729"/>
                <a:gd name="T49" fmla="*/ 230 h 1195"/>
                <a:gd name="T50" fmla="*/ 374 w 729"/>
                <a:gd name="T51" fmla="*/ 387 h 1195"/>
                <a:gd name="T52" fmla="*/ 520 w 729"/>
                <a:gd name="T53" fmla="*/ 52 h 1195"/>
                <a:gd name="T54" fmla="*/ 468 w 729"/>
                <a:gd name="T55" fmla="*/ 505 h 1195"/>
                <a:gd name="T56" fmla="*/ 437 w 729"/>
                <a:gd name="T57" fmla="*/ 585 h 1195"/>
                <a:gd name="T58" fmla="*/ 494 w 729"/>
                <a:gd name="T59" fmla="*/ 673 h 1195"/>
                <a:gd name="T60" fmla="*/ 529 w 729"/>
                <a:gd name="T61" fmla="*/ 484 h 1195"/>
                <a:gd name="T62" fmla="*/ 429 w 729"/>
                <a:gd name="T63" fmla="*/ 736 h 1195"/>
                <a:gd name="T64" fmla="*/ 603 w 729"/>
                <a:gd name="T65" fmla="*/ 672 h 1195"/>
                <a:gd name="T66" fmla="*/ 691 w 729"/>
                <a:gd name="T67" fmla="*/ 638 h 1195"/>
                <a:gd name="T68" fmla="*/ 520 w 729"/>
                <a:gd name="T69" fmla="*/ 768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9" h="1195">
                  <a:moveTo>
                    <a:pt x="700" y="569"/>
                  </a:moveTo>
                  <a:cubicBezTo>
                    <a:pt x="676" y="543"/>
                    <a:pt x="646" y="548"/>
                    <a:pt x="629" y="554"/>
                  </a:cubicBezTo>
                  <a:cubicBezTo>
                    <a:pt x="629" y="543"/>
                    <a:pt x="629" y="534"/>
                    <a:pt x="629" y="528"/>
                  </a:cubicBezTo>
                  <a:cubicBezTo>
                    <a:pt x="629" y="504"/>
                    <a:pt x="601" y="415"/>
                    <a:pt x="512" y="454"/>
                  </a:cubicBezTo>
                  <a:cubicBezTo>
                    <a:pt x="508" y="455"/>
                    <a:pt x="504" y="457"/>
                    <a:pt x="501" y="459"/>
                  </a:cubicBezTo>
                  <a:cubicBezTo>
                    <a:pt x="498" y="447"/>
                    <a:pt x="498" y="427"/>
                    <a:pt x="509" y="405"/>
                  </a:cubicBezTo>
                  <a:cubicBezTo>
                    <a:pt x="528" y="366"/>
                    <a:pt x="597" y="273"/>
                    <a:pt x="606" y="211"/>
                  </a:cubicBezTo>
                  <a:cubicBezTo>
                    <a:pt x="614" y="149"/>
                    <a:pt x="602" y="102"/>
                    <a:pt x="591" y="78"/>
                  </a:cubicBezTo>
                  <a:cubicBezTo>
                    <a:pt x="580" y="53"/>
                    <a:pt x="554" y="23"/>
                    <a:pt x="514" y="23"/>
                  </a:cubicBezTo>
                  <a:cubicBezTo>
                    <a:pt x="474" y="23"/>
                    <a:pt x="426" y="50"/>
                    <a:pt x="415" y="118"/>
                  </a:cubicBezTo>
                  <a:cubicBezTo>
                    <a:pt x="405" y="185"/>
                    <a:pt x="346" y="432"/>
                    <a:pt x="315" y="482"/>
                  </a:cubicBezTo>
                  <a:cubicBezTo>
                    <a:pt x="315" y="482"/>
                    <a:pt x="283" y="384"/>
                    <a:pt x="276" y="309"/>
                  </a:cubicBezTo>
                  <a:cubicBezTo>
                    <a:pt x="269" y="234"/>
                    <a:pt x="258" y="133"/>
                    <a:pt x="188" y="67"/>
                  </a:cubicBezTo>
                  <a:cubicBezTo>
                    <a:pt x="117" y="0"/>
                    <a:pt x="58" y="38"/>
                    <a:pt x="37" y="50"/>
                  </a:cubicBezTo>
                  <a:cubicBezTo>
                    <a:pt x="17" y="62"/>
                    <a:pt x="0" y="93"/>
                    <a:pt x="35" y="161"/>
                  </a:cubicBezTo>
                  <a:cubicBezTo>
                    <a:pt x="69" y="228"/>
                    <a:pt x="116" y="381"/>
                    <a:pt x="151" y="585"/>
                  </a:cubicBezTo>
                  <a:cubicBezTo>
                    <a:pt x="113" y="616"/>
                    <a:pt x="74" y="669"/>
                    <a:pt x="68" y="769"/>
                  </a:cubicBezTo>
                  <a:cubicBezTo>
                    <a:pt x="59" y="931"/>
                    <a:pt x="166" y="940"/>
                    <a:pt x="202" y="988"/>
                  </a:cubicBezTo>
                  <a:cubicBezTo>
                    <a:pt x="238" y="1037"/>
                    <a:pt x="151" y="1155"/>
                    <a:pt x="151" y="1155"/>
                  </a:cubicBezTo>
                  <a:cubicBezTo>
                    <a:pt x="160" y="1169"/>
                    <a:pt x="160" y="1169"/>
                    <a:pt x="160" y="1169"/>
                  </a:cubicBezTo>
                  <a:cubicBezTo>
                    <a:pt x="198" y="1124"/>
                    <a:pt x="228" y="1059"/>
                    <a:pt x="234" y="1007"/>
                  </a:cubicBezTo>
                  <a:cubicBezTo>
                    <a:pt x="240" y="954"/>
                    <a:pt x="198" y="969"/>
                    <a:pt x="135" y="904"/>
                  </a:cubicBezTo>
                  <a:cubicBezTo>
                    <a:pt x="71" y="838"/>
                    <a:pt x="76" y="706"/>
                    <a:pt x="135" y="632"/>
                  </a:cubicBezTo>
                  <a:cubicBezTo>
                    <a:pt x="194" y="558"/>
                    <a:pt x="275" y="538"/>
                    <a:pt x="298" y="556"/>
                  </a:cubicBezTo>
                  <a:cubicBezTo>
                    <a:pt x="321" y="575"/>
                    <a:pt x="392" y="615"/>
                    <a:pt x="432" y="602"/>
                  </a:cubicBezTo>
                  <a:cubicBezTo>
                    <a:pt x="472" y="589"/>
                    <a:pt x="508" y="654"/>
                    <a:pt x="447" y="694"/>
                  </a:cubicBezTo>
                  <a:cubicBezTo>
                    <a:pt x="369" y="746"/>
                    <a:pt x="280" y="674"/>
                    <a:pt x="280" y="674"/>
                  </a:cubicBezTo>
                  <a:cubicBezTo>
                    <a:pt x="302" y="738"/>
                    <a:pt x="268" y="812"/>
                    <a:pt x="268" y="812"/>
                  </a:cubicBezTo>
                  <a:cubicBezTo>
                    <a:pt x="319" y="788"/>
                    <a:pt x="306" y="705"/>
                    <a:pt x="306" y="705"/>
                  </a:cubicBezTo>
                  <a:cubicBezTo>
                    <a:pt x="331" y="722"/>
                    <a:pt x="353" y="732"/>
                    <a:pt x="373" y="737"/>
                  </a:cubicBezTo>
                  <a:cubicBezTo>
                    <a:pt x="385" y="769"/>
                    <a:pt x="408" y="853"/>
                    <a:pt x="346" y="923"/>
                  </a:cubicBezTo>
                  <a:cubicBezTo>
                    <a:pt x="346" y="923"/>
                    <a:pt x="434" y="880"/>
                    <a:pt x="391" y="740"/>
                  </a:cubicBezTo>
                  <a:cubicBezTo>
                    <a:pt x="395" y="740"/>
                    <a:pt x="400" y="740"/>
                    <a:pt x="405" y="740"/>
                  </a:cubicBezTo>
                  <a:cubicBezTo>
                    <a:pt x="408" y="751"/>
                    <a:pt x="417" y="766"/>
                    <a:pt x="440" y="778"/>
                  </a:cubicBezTo>
                  <a:cubicBezTo>
                    <a:pt x="456" y="787"/>
                    <a:pt x="480" y="786"/>
                    <a:pt x="505" y="775"/>
                  </a:cubicBezTo>
                  <a:cubicBezTo>
                    <a:pt x="514" y="792"/>
                    <a:pt x="540" y="824"/>
                    <a:pt x="593" y="811"/>
                  </a:cubicBezTo>
                  <a:cubicBezTo>
                    <a:pt x="604" y="809"/>
                    <a:pt x="614" y="805"/>
                    <a:pt x="623" y="800"/>
                  </a:cubicBezTo>
                  <a:cubicBezTo>
                    <a:pt x="621" y="839"/>
                    <a:pt x="605" y="966"/>
                    <a:pt x="460" y="992"/>
                  </a:cubicBezTo>
                  <a:cubicBezTo>
                    <a:pt x="460" y="992"/>
                    <a:pt x="475" y="1138"/>
                    <a:pt x="439" y="1194"/>
                  </a:cubicBezTo>
                  <a:cubicBezTo>
                    <a:pt x="465" y="1195"/>
                    <a:pt x="465" y="1195"/>
                    <a:pt x="465" y="1195"/>
                  </a:cubicBezTo>
                  <a:cubicBezTo>
                    <a:pt x="465" y="1195"/>
                    <a:pt x="501" y="1143"/>
                    <a:pt x="485" y="1007"/>
                  </a:cubicBezTo>
                  <a:cubicBezTo>
                    <a:pt x="485" y="1007"/>
                    <a:pt x="636" y="1001"/>
                    <a:pt x="647" y="784"/>
                  </a:cubicBezTo>
                  <a:cubicBezTo>
                    <a:pt x="720" y="725"/>
                    <a:pt x="729" y="601"/>
                    <a:pt x="700" y="569"/>
                  </a:cubicBezTo>
                  <a:close/>
                  <a:moveTo>
                    <a:pt x="437" y="585"/>
                  </a:moveTo>
                  <a:cubicBezTo>
                    <a:pt x="381" y="593"/>
                    <a:pt x="339" y="562"/>
                    <a:pt x="309" y="545"/>
                  </a:cubicBezTo>
                  <a:cubicBezTo>
                    <a:pt x="280" y="528"/>
                    <a:pt x="246" y="525"/>
                    <a:pt x="210" y="547"/>
                  </a:cubicBezTo>
                  <a:cubicBezTo>
                    <a:pt x="200" y="552"/>
                    <a:pt x="187" y="559"/>
                    <a:pt x="172" y="569"/>
                  </a:cubicBezTo>
                  <a:cubicBezTo>
                    <a:pt x="161" y="511"/>
                    <a:pt x="103" y="226"/>
                    <a:pt x="54" y="143"/>
                  </a:cubicBezTo>
                  <a:cubicBezTo>
                    <a:pt x="4" y="59"/>
                    <a:pt x="91" y="56"/>
                    <a:pt x="106" y="58"/>
                  </a:cubicBezTo>
                  <a:cubicBezTo>
                    <a:pt x="141" y="63"/>
                    <a:pt x="228" y="130"/>
                    <a:pt x="240" y="230"/>
                  </a:cubicBezTo>
                  <a:cubicBezTo>
                    <a:pt x="252" y="331"/>
                    <a:pt x="269" y="478"/>
                    <a:pt x="314" y="536"/>
                  </a:cubicBezTo>
                  <a:cubicBezTo>
                    <a:pt x="314" y="536"/>
                    <a:pt x="346" y="484"/>
                    <a:pt x="374" y="387"/>
                  </a:cubicBezTo>
                  <a:cubicBezTo>
                    <a:pt x="402" y="290"/>
                    <a:pt x="432" y="177"/>
                    <a:pt x="440" y="130"/>
                  </a:cubicBezTo>
                  <a:cubicBezTo>
                    <a:pt x="447" y="82"/>
                    <a:pt x="470" y="40"/>
                    <a:pt x="520" y="52"/>
                  </a:cubicBezTo>
                  <a:cubicBezTo>
                    <a:pt x="569" y="64"/>
                    <a:pt x="597" y="151"/>
                    <a:pt x="568" y="231"/>
                  </a:cubicBezTo>
                  <a:cubicBezTo>
                    <a:pt x="541" y="306"/>
                    <a:pt x="452" y="400"/>
                    <a:pt x="468" y="505"/>
                  </a:cubicBezTo>
                  <a:cubicBezTo>
                    <a:pt x="454" y="536"/>
                    <a:pt x="450" y="572"/>
                    <a:pt x="449" y="585"/>
                  </a:cubicBezTo>
                  <a:cubicBezTo>
                    <a:pt x="445" y="585"/>
                    <a:pt x="441" y="585"/>
                    <a:pt x="437" y="585"/>
                  </a:cubicBezTo>
                  <a:close/>
                  <a:moveTo>
                    <a:pt x="429" y="736"/>
                  </a:moveTo>
                  <a:cubicBezTo>
                    <a:pt x="464" y="725"/>
                    <a:pt x="486" y="695"/>
                    <a:pt x="494" y="673"/>
                  </a:cubicBezTo>
                  <a:cubicBezTo>
                    <a:pt x="507" y="639"/>
                    <a:pt x="498" y="597"/>
                    <a:pt x="465" y="587"/>
                  </a:cubicBezTo>
                  <a:cubicBezTo>
                    <a:pt x="469" y="565"/>
                    <a:pt x="486" y="497"/>
                    <a:pt x="529" y="484"/>
                  </a:cubicBezTo>
                  <a:cubicBezTo>
                    <a:pt x="580" y="468"/>
                    <a:pt x="609" y="509"/>
                    <a:pt x="596" y="585"/>
                  </a:cubicBezTo>
                  <a:cubicBezTo>
                    <a:pt x="584" y="659"/>
                    <a:pt x="518" y="804"/>
                    <a:pt x="429" y="736"/>
                  </a:cubicBezTo>
                  <a:close/>
                  <a:moveTo>
                    <a:pt x="520" y="768"/>
                  </a:moveTo>
                  <a:cubicBezTo>
                    <a:pt x="554" y="749"/>
                    <a:pt x="586" y="716"/>
                    <a:pt x="603" y="672"/>
                  </a:cubicBezTo>
                  <a:cubicBezTo>
                    <a:pt x="616" y="636"/>
                    <a:pt x="622" y="606"/>
                    <a:pt x="626" y="581"/>
                  </a:cubicBezTo>
                  <a:cubicBezTo>
                    <a:pt x="680" y="564"/>
                    <a:pt x="696" y="608"/>
                    <a:pt x="691" y="638"/>
                  </a:cubicBezTo>
                  <a:cubicBezTo>
                    <a:pt x="687" y="669"/>
                    <a:pt x="664" y="771"/>
                    <a:pt x="595" y="789"/>
                  </a:cubicBezTo>
                  <a:cubicBezTo>
                    <a:pt x="547" y="802"/>
                    <a:pt x="527" y="781"/>
                    <a:pt x="520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9" name="Group 26"/>
          <p:cNvGrpSpPr>
            <a:grpSpLocks noChangeAspect="1"/>
          </p:cNvGrpSpPr>
          <p:nvPr/>
        </p:nvGrpSpPr>
        <p:grpSpPr bwMode="auto">
          <a:xfrm>
            <a:off x="8390838" y="1455737"/>
            <a:ext cx="1200149" cy="1973263"/>
            <a:chOff x="5100" y="1511"/>
            <a:chExt cx="756" cy="12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27"/>
            <p:cNvSpPr>
              <a:spLocks/>
            </p:cNvSpPr>
            <p:nvPr/>
          </p:nvSpPr>
          <p:spPr bwMode="auto">
            <a:xfrm>
              <a:off x="5459" y="2603"/>
              <a:ext cx="57" cy="48"/>
            </a:xfrm>
            <a:custGeom>
              <a:avLst/>
              <a:gdLst>
                <a:gd name="T0" fmla="*/ 0 w 54"/>
                <a:gd name="T1" fmla="*/ 18 h 45"/>
                <a:gd name="T2" fmla="*/ 54 w 54"/>
                <a:gd name="T3" fmla="*/ 0 h 45"/>
                <a:gd name="T4" fmla="*/ 46 w 54"/>
                <a:gd name="T5" fmla="*/ 45 h 45"/>
                <a:gd name="T6" fmla="*/ 40 w 54"/>
                <a:gd name="T7" fmla="*/ 23 h 45"/>
                <a:gd name="T8" fmla="*/ 0 w 54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29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Freeform 28"/>
            <p:cNvSpPr>
              <a:spLocks noEditPoints="1"/>
            </p:cNvSpPr>
            <p:nvPr/>
          </p:nvSpPr>
          <p:spPr bwMode="auto">
            <a:xfrm>
              <a:off x="5100" y="1511"/>
              <a:ext cx="756" cy="1243"/>
            </a:xfrm>
            <a:custGeom>
              <a:avLst/>
              <a:gdLst>
                <a:gd name="T0" fmla="*/ 638 w 716"/>
                <a:gd name="T1" fmla="*/ 356 h 1179"/>
                <a:gd name="T2" fmla="*/ 533 w 716"/>
                <a:gd name="T3" fmla="*/ 162 h 1179"/>
                <a:gd name="T4" fmla="*/ 380 w 716"/>
                <a:gd name="T5" fmla="*/ 2 h 1179"/>
                <a:gd name="T6" fmla="*/ 296 w 716"/>
                <a:gd name="T7" fmla="*/ 488 h 1179"/>
                <a:gd name="T8" fmla="*/ 92 w 716"/>
                <a:gd name="T9" fmla="*/ 55 h 1179"/>
                <a:gd name="T10" fmla="*/ 132 w 716"/>
                <a:gd name="T11" fmla="*/ 487 h 1179"/>
                <a:gd name="T12" fmla="*/ 232 w 716"/>
                <a:gd name="T13" fmla="*/ 1045 h 1179"/>
                <a:gd name="T14" fmla="*/ 181 w 716"/>
                <a:gd name="T15" fmla="*/ 1178 h 1179"/>
                <a:gd name="T16" fmla="*/ 260 w 716"/>
                <a:gd name="T17" fmla="*/ 1045 h 1179"/>
                <a:gd name="T18" fmla="*/ 105 w 716"/>
                <a:gd name="T19" fmla="*/ 852 h 1179"/>
                <a:gd name="T20" fmla="*/ 154 w 716"/>
                <a:gd name="T21" fmla="*/ 431 h 1179"/>
                <a:gd name="T22" fmla="*/ 99 w 716"/>
                <a:gd name="T23" fmla="*/ 84 h 1179"/>
                <a:gd name="T24" fmla="*/ 297 w 716"/>
                <a:gd name="T25" fmla="*/ 549 h 1179"/>
                <a:gd name="T26" fmla="*/ 161 w 716"/>
                <a:gd name="T27" fmla="*/ 656 h 1179"/>
                <a:gd name="T28" fmla="*/ 399 w 716"/>
                <a:gd name="T29" fmla="*/ 516 h 1179"/>
                <a:gd name="T30" fmla="*/ 553 w 716"/>
                <a:gd name="T31" fmla="*/ 619 h 1179"/>
                <a:gd name="T32" fmla="*/ 319 w 716"/>
                <a:gd name="T33" fmla="*/ 793 h 1179"/>
                <a:gd name="T34" fmla="*/ 415 w 716"/>
                <a:gd name="T35" fmla="*/ 798 h 1179"/>
                <a:gd name="T36" fmla="*/ 438 w 716"/>
                <a:gd name="T37" fmla="*/ 814 h 1179"/>
                <a:gd name="T38" fmla="*/ 569 w 716"/>
                <a:gd name="T39" fmla="*/ 720 h 1179"/>
                <a:gd name="T40" fmla="*/ 547 w 716"/>
                <a:gd name="T41" fmla="*/ 720 h 1179"/>
                <a:gd name="T42" fmla="*/ 561 w 716"/>
                <a:gd name="T43" fmla="*/ 729 h 1179"/>
                <a:gd name="T44" fmla="*/ 414 w 716"/>
                <a:gd name="T45" fmla="*/ 667 h 1179"/>
                <a:gd name="T46" fmla="*/ 574 w 716"/>
                <a:gd name="T47" fmla="*/ 577 h 1179"/>
                <a:gd name="T48" fmla="*/ 485 w 716"/>
                <a:gd name="T49" fmla="*/ 1018 h 1179"/>
                <a:gd name="T50" fmla="*/ 492 w 716"/>
                <a:gd name="T51" fmla="*/ 1175 h 1179"/>
                <a:gd name="T52" fmla="*/ 671 w 716"/>
                <a:gd name="T53" fmla="*/ 840 h 1179"/>
                <a:gd name="T54" fmla="*/ 325 w 716"/>
                <a:gd name="T55" fmla="*/ 522 h 1179"/>
                <a:gd name="T56" fmla="*/ 325 w 716"/>
                <a:gd name="T57" fmla="*/ 142 h 1179"/>
                <a:gd name="T58" fmla="*/ 423 w 716"/>
                <a:gd name="T59" fmla="*/ 507 h 1179"/>
                <a:gd name="T60" fmla="*/ 325 w 716"/>
                <a:gd name="T61" fmla="*/ 522 h 1179"/>
                <a:gd name="T62" fmla="*/ 483 w 716"/>
                <a:gd name="T63" fmla="*/ 355 h 1179"/>
                <a:gd name="T64" fmla="*/ 652 w 716"/>
                <a:gd name="T65" fmla="*/ 186 h 1179"/>
                <a:gd name="T66" fmla="*/ 553 w 716"/>
                <a:gd name="T67" fmla="*/ 552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6" h="1179">
                  <a:moveTo>
                    <a:pt x="580" y="551"/>
                  </a:moveTo>
                  <a:cubicBezTo>
                    <a:pt x="582" y="527"/>
                    <a:pt x="593" y="449"/>
                    <a:pt x="638" y="356"/>
                  </a:cubicBezTo>
                  <a:cubicBezTo>
                    <a:pt x="691" y="244"/>
                    <a:pt x="716" y="90"/>
                    <a:pt x="605" y="79"/>
                  </a:cubicBezTo>
                  <a:cubicBezTo>
                    <a:pt x="555" y="74"/>
                    <a:pt x="544" y="134"/>
                    <a:pt x="533" y="162"/>
                  </a:cubicBezTo>
                  <a:cubicBezTo>
                    <a:pt x="522" y="190"/>
                    <a:pt x="488" y="280"/>
                    <a:pt x="488" y="280"/>
                  </a:cubicBezTo>
                  <a:cubicBezTo>
                    <a:pt x="488" y="280"/>
                    <a:pt x="523" y="6"/>
                    <a:pt x="380" y="2"/>
                  </a:cubicBezTo>
                  <a:cubicBezTo>
                    <a:pt x="279" y="0"/>
                    <a:pt x="298" y="136"/>
                    <a:pt x="301" y="167"/>
                  </a:cubicBezTo>
                  <a:cubicBezTo>
                    <a:pt x="303" y="197"/>
                    <a:pt x="301" y="456"/>
                    <a:pt x="296" y="488"/>
                  </a:cubicBezTo>
                  <a:cubicBezTo>
                    <a:pt x="296" y="488"/>
                    <a:pt x="271" y="422"/>
                    <a:pt x="265" y="349"/>
                  </a:cubicBezTo>
                  <a:cubicBezTo>
                    <a:pt x="259" y="276"/>
                    <a:pt x="259" y="1"/>
                    <a:pt x="92" y="55"/>
                  </a:cubicBezTo>
                  <a:cubicBezTo>
                    <a:pt x="0" y="84"/>
                    <a:pt x="49" y="194"/>
                    <a:pt x="63" y="228"/>
                  </a:cubicBezTo>
                  <a:cubicBezTo>
                    <a:pt x="76" y="262"/>
                    <a:pt x="128" y="408"/>
                    <a:pt x="132" y="487"/>
                  </a:cubicBezTo>
                  <a:cubicBezTo>
                    <a:pt x="137" y="582"/>
                    <a:pt x="111" y="639"/>
                    <a:pt x="89" y="707"/>
                  </a:cubicBezTo>
                  <a:cubicBezTo>
                    <a:pt x="67" y="774"/>
                    <a:pt x="33" y="942"/>
                    <a:pt x="232" y="1045"/>
                  </a:cubicBezTo>
                  <a:cubicBezTo>
                    <a:pt x="232" y="1045"/>
                    <a:pt x="234" y="1122"/>
                    <a:pt x="180" y="1174"/>
                  </a:cubicBezTo>
                  <a:cubicBezTo>
                    <a:pt x="181" y="1178"/>
                    <a:pt x="181" y="1178"/>
                    <a:pt x="181" y="1178"/>
                  </a:cubicBezTo>
                  <a:cubicBezTo>
                    <a:pt x="208" y="1179"/>
                    <a:pt x="208" y="1179"/>
                    <a:pt x="208" y="1179"/>
                  </a:cubicBezTo>
                  <a:cubicBezTo>
                    <a:pt x="208" y="1179"/>
                    <a:pt x="269" y="1095"/>
                    <a:pt x="260" y="1045"/>
                  </a:cubicBezTo>
                  <a:cubicBezTo>
                    <a:pt x="273" y="1038"/>
                    <a:pt x="273" y="1038"/>
                    <a:pt x="273" y="1038"/>
                  </a:cubicBezTo>
                  <a:cubicBezTo>
                    <a:pt x="273" y="1038"/>
                    <a:pt x="129" y="974"/>
                    <a:pt x="105" y="852"/>
                  </a:cubicBezTo>
                  <a:cubicBezTo>
                    <a:pt x="82" y="730"/>
                    <a:pt x="129" y="686"/>
                    <a:pt x="142" y="637"/>
                  </a:cubicBezTo>
                  <a:cubicBezTo>
                    <a:pt x="155" y="588"/>
                    <a:pt x="174" y="515"/>
                    <a:pt x="154" y="431"/>
                  </a:cubicBezTo>
                  <a:cubicBezTo>
                    <a:pt x="135" y="346"/>
                    <a:pt x="93" y="234"/>
                    <a:pt x="77" y="200"/>
                  </a:cubicBezTo>
                  <a:cubicBezTo>
                    <a:pt x="61" y="166"/>
                    <a:pt x="39" y="112"/>
                    <a:pt x="99" y="84"/>
                  </a:cubicBezTo>
                  <a:cubicBezTo>
                    <a:pt x="159" y="56"/>
                    <a:pt x="229" y="158"/>
                    <a:pt x="237" y="251"/>
                  </a:cubicBezTo>
                  <a:cubicBezTo>
                    <a:pt x="246" y="343"/>
                    <a:pt x="247" y="488"/>
                    <a:pt x="297" y="549"/>
                  </a:cubicBezTo>
                  <a:cubicBezTo>
                    <a:pt x="277" y="569"/>
                    <a:pt x="260" y="583"/>
                    <a:pt x="242" y="595"/>
                  </a:cubicBezTo>
                  <a:cubicBezTo>
                    <a:pt x="217" y="612"/>
                    <a:pt x="165" y="643"/>
                    <a:pt x="161" y="656"/>
                  </a:cubicBezTo>
                  <a:cubicBezTo>
                    <a:pt x="160" y="660"/>
                    <a:pt x="260" y="603"/>
                    <a:pt x="289" y="574"/>
                  </a:cubicBezTo>
                  <a:cubicBezTo>
                    <a:pt x="317" y="544"/>
                    <a:pt x="371" y="494"/>
                    <a:pt x="399" y="516"/>
                  </a:cubicBezTo>
                  <a:cubicBezTo>
                    <a:pt x="428" y="538"/>
                    <a:pt x="498" y="570"/>
                    <a:pt x="527" y="570"/>
                  </a:cubicBezTo>
                  <a:cubicBezTo>
                    <a:pt x="555" y="570"/>
                    <a:pt x="562" y="575"/>
                    <a:pt x="553" y="619"/>
                  </a:cubicBezTo>
                  <a:cubicBezTo>
                    <a:pt x="542" y="671"/>
                    <a:pt x="453" y="701"/>
                    <a:pt x="401" y="633"/>
                  </a:cubicBezTo>
                  <a:cubicBezTo>
                    <a:pt x="401" y="633"/>
                    <a:pt x="403" y="759"/>
                    <a:pt x="319" y="793"/>
                  </a:cubicBezTo>
                  <a:cubicBezTo>
                    <a:pt x="319" y="793"/>
                    <a:pt x="364" y="794"/>
                    <a:pt x="391" y="755"/>
                  </a:cubicBezTo>
                  <a:cubicBezTo>
                    <a:pt x="391" y="755"/>
                    <a:pt x="396" y="779"/>
                    <a:pt x="415" y="798"/>
                  </a:cubicBezTo>
                  <a:cubicBezTo>
                    <a:pt x="416" y="829"/>
                    <a:pt x="415" y="914"/>
                    <a:pt x="367" y="983"/>
                  </a:cubicBezTo>
                  <a:cubicBezTo>
                    <a:pt x="367" y="983"/>
                    <a:pt x="432" y="943"/>
                    <a:pt x="438" y="814"/>
                  </a:cubicBezTo>
                  <a:cubicBezTo>
                    <a:pt x="455" y="820"/>
                    <a:pt x="476" y="823"/>
                    <a:pt x="504" y="816"/>
                  </a:cubicBezTo>
                  <a:cubicBezTo>
                    <a:pt x="601" y="794"/>
                    <a:pt x="572" y="732"/>
                    <a:pt x="569" y="720"/>
                  </a:cubicBezTo>
                  <a:cubicBezTo>
                    <a:pt x="569" y="720"/>
                    <a:pt x="588" y="711"/>
                    <a:pt x="602" y="708"/>
                  </a:cubicBezTo>
                  <a:cubicBezTo>
                    <a:pt x="602" y="708"/>
                    <a:pt x="595" y="687"/>
                    <a:pt x="547" y="720"/>
                  </a:cubicBezTo>
                  <a:cubicBezTo>
                    <a:pt x="498" y="753"/>
                    <a:pt x="514" y="756"/>
                    <a:pt x="514" y="756"/>
                  </a:cubicBezTo>
                  <a:cubicBezTo>
                    <a:pt x="514" y="756"/>
                    <a:pt x="550" y="733"/>
                    <a:pt x="561" y="729"/>
                  </a:cubicBezTo>
                  <a:cubicBezTo>
                    <a:pt x="561" y="729"/>
                    <a:pt x="570" y="795"/>
                    <a:pt x="497" y="801"/>
                  </a:cubicBezTo>
                  <a:cubicBezTo>
                    <a:pt x="425" y="808"/>
                    <a:pt x="387" y="749"/>
                    <a:pt x="414" y="667"/>
                  </a:cubicBezTo>
                  <a:cubicBezTo>
                    <a:pt x="414" y="667"/>
                    <a:pt x="461" y="713"/>
                    <a:pt x="528" y="682"/>
                  </a:cubicBezTo>
                  <a:cubicBezTo>
                    <a:pt x="596" y="651"/>
                    <a:pt x="574" y="577"/>
                    <a:pt x="574" y="577"/>
                  </a:cubicBezTo>
                  <a:cubicBezTo>
                    <a:pt x="574" y="577"/>
                    <a:pt x="626" y="558"/>
                    <a:pt x="650" y="626"/>
                  </a:cubicBezTo>
                  <a:cubicBezTo>
                    <a:pt x="674" y="694"/>
                    <a:pt x="687" y="923"/>
                    <a:pt x="485" y="1018"/>
                  </a:cubicBezTo>
                  <a:cubicBezTo>
                    <a:pt x="485" y="1018"/>
                    <a:pt x="486" y="1134"/>
                    <a:pt x="474" y="1171"/>
                  </a:cubicBezTo>
                  <a:cubicBezTo>
                    <a:pt x="492" y="1175"/>
                    <a:pt x="492" y="1175"/>
                    <a:pt x="492" y="1175"/>
                  </a:cubicBezTo>
                  <a:cubicBezTo>
                    <a:pt x="492" y="1175"/>
                    <a:pt x="517" y="1126"/>
                    <a:pt x="509" y="1032"/>
                  </a:cubicBezTo>
                  <a:cubicBezTo>
                    <a:pt x="509" y="1032"/>
                    <a:pt x="626" y="983"/>
                    <a:pt x="671" y="840"/>
                  </a:cubicBezTo>
                  <a:cubicBezTo>
                    <a:pt x="715" y="700"/>
                    <a:pt x="694" y="549"/>
                    <a:pt x="580" y="551"/>
                  </a:cubicBezTo>
                  <a:close/>
                  <a:moveTo>
                    <a:pt x="325" y="522"/>
                  </a:moveTo>
                  <a:cubicBezTo>
                    <a:pt x="322" y="525"/>
                    <a:pt x="319" y="528"/>
                    <a:pt x="316" y="532"/>
                  </a:cubicBezTo>
                  <a:cubicBezTo>
                    <a:pt x="317" y="487"/>
                    <a:pt x="327" y="174"/>
                    <a:pt x="325" y="142"/>
                  </a:cubicBezTo>
                  <a:cubicBezTo>
                    <a:pt x="323" y="108"/>
                    <a:pt x="313" y="36"/>
                    <a:pt x="384" y="28"/>
                  </a:cubicBezTo>
                  <a:cubicBezTo>
                    <a:pt x="454" y="19"/>
                    <a:pt x="506" y="187"/>
                    <a:pt x="423" y="507"/>
                  </a:cubicBezTo>
                  <a:cubicBezTo>
                    <a:pt x="422" y="506"/>
                    <a:pt x="421" y="505"/>
                    <a:pt x="420" y="504"/>
                  </a:cubicBezTo>
                  <a:cubicBezTo>
                    <a:pt x="403" y="489"/>
                    <a:pt x="360" y="487"/>
                    <a:pt x="325" y="522"/>
                  </a:cubicBezTo>
                  <a:close/>
                  <a:moveTo>
                    <a:pt x="433" y="515"/>
                  </a:moveTo>
                  <a:cubicBezTo>
                    <a:pt x="441" y="488"/>
                    <a:pt x="467" y="405"/>
                    <a:pt x="483" y="355"/>
                  </a:cubicBezTo>
                  <a:cubicBezTo>
                    <a:pt x="501" y="295"/>
                    <a:pt x="561" y="140"/>
                    <a:pt x="575" y="128"/>
                  </a:cubicBezTo>
                  <a:cubicBezTo>
                    <a:pt x="590" y="116"/>
                    <a:pt x="639" y="92"/>
                    <a:pt x="652" y="186"/>
                  </a:cubicBezTo>
                  <a:cubicBezTo>
                    <a:pt x="666" y="280"/>
                    <a:pt x="616" y="329"/>
                    <a:pt x="590" y="398"/>
                  </a:cubicBezTo>
                  <a:cubicBezTo>
                    <a:pt x="567" y="459"/>
                    <a:pt x="551" y="522"/>
                    <a:pt x="553" y="552"/>
                  </a:cubicBezTo>
                  <a:cubicBezTo>
                    <a:pt x="498" y="552"/>
                    <a:pt x="455" y="531"/>
                    <a:pt x="433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" name="Freeform 5"/>
          <p:cNvSpPr>
            <a:spLocks/>
          </p:cNvSpPr>
          <p:nvPr/>
        </p:nvSpPr>
        <p:spPr bwMode="auto">
          <a:xfrm rot="5844680">
            <a:off x="3663322" y="2318131"/>
            <a:ext cx="675370" cy="68738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5844680">
            <a:off x="6993101" y="2318131"/>
            <a:ext cx="675370" cy="68738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20980" y="37167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需求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1001818" y="4363060"/>
            <a:ext cx="2546322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/>
              <a:t>       </a:t>
            </a:r>
            <a:r>
              <a:rPr lang="zh-CN" altLang="en-US" sz="1400" dirty="0" smtClean="0"/>
              <a:t>随着</a:t>
            </a:r>
            <a:r>
              <a:rPr lang="zh-CN" altLang="en-US" sz="1400" dirty="0"/>
              <a:t>物联网的发展，嵌入式系统将得到更加广泛的应用，因而它的安全性必须得到进一步的加强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99757" y="3716729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不足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4399030" y="4363060"/>
            <a:ext cx="2546322" cy="162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/>
              <a:t>      目前大部分的操作系统内核都是由</a:t>
            </a:r>
            <a:r>
              <a:rPr lang="en-US" altLang="zh-CN" sz="1400" dirty="0"/>
              <a:t>C/C++</a:t>
            </a:r>
            <a:r>
              <a:rPr lang="zh-CN" altLang="en-US" sz="1400" dirty="0"/>
              <a:t>编写的，虽然它们有着很高的运行效率，但存在着天生的安全性不足，编写新的内核，需要更加强有力的工具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24100" y="3716729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创新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7704938" y="4363060"/>
            <a:ext cx="2546322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/>
              <a:t>       Rust</a:t>
            </a:r>
            <a:r>
              <a:rPr lang="zh-CN" altLang="en-US" sz="1400" dirty="0"/>
              <a:t>语言是一门新生的语言</a:t>
            </a:r>
            <a:r>
              <a:rPr lang="zh-CN" altLang="en-US" sz="1400" dirty="0" smtClean="0"/>
              <a:t>，虽然仍是小</a:t>
            </a:r>
            <a:r>
              <a:rPr lang="zh-CN" altLang="en-US" sz="1400" dirty="0"/>
              <a:t>众语言，但</a:t>
            </a:r>
            <a:r>
              <a:rPr lang="zh-CN" altLang="en-US" sz="1400" dirty="0" smtClean="0"/>
              <a:t>它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安全性</a:t>
            </a:r>
            <a:r>
              <a:rPr lang="zh-CN" altLang="en-US" sz="1400" dirty="0"/>
              <a:t>、高效性、并发性特别</a:t>
            </a:r>
            <a:r>
              <a:rPr lang="zh-CN" altLang="en-US" sz="1400" dirty="0" smtClean="0"/>
              <a:t>适用于系统</a:t>
            </a:r>
            <a:r>
              <a:rPr lang="zh-CN" altLang="en-US" sz="1400" dirty="0"/>
              <a:t>的开发，是取代</a:t>
            </a:r>
            <a:r>
              <a:rPr lang="en-US" altLang="zh-CN" sz="1400" dirty="0"/>
              <a:t>C/C++</a:t>
            </a:r>
            <a:r>
              <a:rPr lang="zh-CN" altLang="en-US" sz="1400" dirty="0"/>
              <a:t>的良好选择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64C3A8C-97C5-40F5-8215-6C657B31480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7164" y="281461"/>
            <a:ext cx="8827139" cy="11531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AC8C6DA6-EDEE-416C-8036-2BF8DA4E309F}"/>
              </a:ext>
            </a:extLst>
          </p:cNvPr>
          <p:cNvSpPr txBox="1"/>
          <p:nvPr/>
        </p:nvSpPr>
        <p:spPr>
          <a:xfrm>
            <a:off x="3400294" y="533478"/>
            <a:ext cx="459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科学研究的“三部曲”</a:t>
            </a:r>
          </a:p>
        </p:txBody>
      </p:sp>
    </p:spTree>
    <p:extLst>
      <p:ext uri="{BB962C8B-B14F-4D97-AF65-F5344CB8AC3E}">
        <p14:creationId xmlns:p14="http://schemas.microsoft.com/office/powerpoint/2010/main" val="35333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7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680424" y="1515734"/>
            <a:ext cx="3058844" cy="3997352"/>
          </a:xfrm>
          <a:prstGeom prst="rect">
            <a:avLst/>
          </a:prstGeom>
        </p:spPr>
      </p:pic>
      <p:sp>
        <p:nvSpPr>
          <p:cNvPr id="334" name="PA_文本框 333"/>
          <p:cNvSpPr txBox="1"/>
          <p:nvPr>
            <p:custDataLst>
              <p:tags r:id="rId2"/>
            </p:custDataLst>
          </p:nvPr>
        </p:nvSpPr>
        <p:spPr>
          <a:xfrm>
            <a:off x="6414439" y="2787595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进   阶</a:t>
            </a:r>
            <a:r>
              <a:rPr lang="zh-CN" altLang="en-US" sz="21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  目   </a:t>
            </a:r>
            <a:r>
              <a:rPr lang="zh-CN" altLang="en-US" sz="21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标</a:t>
            </a:r>
          </a:p>
        </p:txBody>
      </p:sp>
      <p:sp>
        <p:nvSpPr>
          <p:cNvPr id="335" name="PA_文本框 334"/>
          <p:cNvSpPr txBox="1"/>
          <p:nvPr>
            <p:custDataLst>
              <p:tags r:id="rId3"/>
            </p:custDataLst>
          </p:nvPr>
        </p:nvSpPr>
        <p:spPr>
          <a:xfrm>
            <a:off x="6473802" y="3198805"/>
            <a:ext cx="394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algn="l"/>
            <a:r>
              <a:rPr lang="zh-CN" altLang="en-US" dirty="0"/>
              <a:t>利用开发板蓝</a:t>
            </a:r>
            <a:r>
              <a:rPr lang="zh-CN" altLang="en-US" dirty="0" smtClean="0"/>
              <a:t>牙</a:t>
            </a:r>
            <a:r>
              <a:rPr lang="en-US" altLang="zh-CN" dirty="0"/>
              <a:t>5</a:t>
            </a:r>
            <a:r>
              <a:rPr lang="zh-CN" altLang="en-US" dirty="0" smtClean="0"/>
              <a:t>的</a:t>
            </a:r>
            <a:r>
              <a:rPr lang="zh-CN" altLang="en-US" dirty="0"/>
              <a:t>优势</a:t>
            </a:r>
            <a:r>
              <a:rPr lang="zh-CN" altLang="en-US" dirty="0" smtClean="0"/>
              <a:t>，为</a:t>
            </a:r>
            <a:r>
              <a:rPr lang="zh-CN" altLang="en-US" dirty="0"/>
              <a:t>系统设计一些符合开发板特性的功能</a:t>
            </a:r>
            <a:r>
              <a:rPr lang="zh-CN" altLang="en-US" dirty="0" smtClean="0"/>
              <a:t>，使</a:t>
            </a:r>
            <a:r>
              <a:rPr lang="zh-CN" altLang="en-US" dirty="0"/>
              <a:t>我们编写的系统与开发板</a:t>
            </a:r>
            <a:r>
              <a:rPr lang="zh-CN" altLang="en-US" dirty="0" smtClean="0"/>
              <a:t>匹配。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36" name="PA_文本框 335"/>
          <p:cNvSpPr txBox="1"/>
          <p:nvPr>
            <p:custDataLst>
              <p:tags r:id="rId4"/>
            </p:custDataLst>
          </p:nvPr>
        </p:nvSpPr>
        <p:spPr>
          <a:xfrm>
            <a:off x="6345211" y="4533898"/>
            <a:ext cx="15247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Arial"/>
              </a:rPr>
              <a:t>情   怀   目   标</a:t>
            </a:r>
          </a:p>
        </p:txBody>
      </p:sp>
      <p:sp>
        <p:nvSpPr>
          <p:cNvPr id="337" name="PA_文本框 336"/>
          <p:cNvSpPr txBox="1"/>
          <p:nvPr>
            <p:custDataLst>
              <p:tags r:id="rId5"/>
            </p:custDataLst>
          </p:nvPr>
        </p:nvSpPr>
        <p:spPr>
          <a:xfrm>
            <a:off x="6454269" y="4949396"/>
            <a:ext cx="3842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algn="l"/>
            <a:r>
              <a:rPr lang="zh-CN" altLang="en-US" dirty="0"/>
              <a:t>在物联网这个大潮流中</a:t>
            </a:r>
            <a:r>
              <a:rPr lang="zh-CN" altLang="en-US" dirty="0" smtClean="0"/>
              <a:t>，做出</a:t>
            </a:r>
            <a:r>
              <a:rPr lang="zh-CN" altLang="en-US" dirty="0"/>
              <a:t>切实可行的产品，为“万物互联，无处不连”的物联网终极目标作出自己的</a:t>
            </a:r>
            <a:r>
              <a:rPr lang="zh-CN" altLang="en-US" dirty="0" smtClean="0"/>
              <a:t>贡献。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38" name="PA_图片 33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46263" y="2644936"/>
            <a:ext cx="958311" cy="887325"/>
          </a:xfrm>
          <a:prstGeom prst="rect">
            <a:avLst/>
          </a:prstGeom>
        </p:spPr>
      </p:pic>
      <p:pic>
        <p:nvPicPr>
          <p:cNvPr id="339" name="PA_图片 33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5958" y="4267189"/>
            <a:ext cx="958311" cy="8873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30455" y="389979"/>
            <a:ext cx="16594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  <a:sym typeface="Arial"/>
              </a:rPr>
              <a:t>我们的目标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16" cstate="screen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3" name="PA_文本框 333">
            <a:extLst>
              <a:ext uri="{FF2B5EF4-FFF2-40B4-BE49-F238E27FC236}">
                <a16:creationId xmlns="" xmlns:a16="http://schemas.microsoft.com/office/drawing/2014/main" id="{D32BC96E-6CAA-40FC-B1D2-AE707A8A614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14439" y="1055283"/>
            <a:ext cx="1439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初   级   目   标</a:t>
            </a:r>
            <a:endParaRPr lang="zh-CN" altLang="en-US" sz="2100" spc="-3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8" name="PA_文本框 334">
            <a:extLst>
              <a:ext uri="{FF2B5EF4-FFF2-40B4-BE49-F238E27FC236}">
                <a16:creationId xmlns="" xmlns:a16="http://schemas.microsoft.com/office/drawing/2014/main" id="{D87B89E8-4A20-485C-A4AA-4FD14DC8AF7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73802" y="1466493"/>
            <a:ext cx="394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algn="l"/>
            <a:r>
              <a:rPr lang="zh-CN" altLang="en-US" dirty="0"/>
              <a:t>利用</a:t>
            </a:r>
            <a:r>
              <a:rPr lang="en-US" altLang="zh-CN" dirty="0"/>
              <a:t>Rust</a:t>
            </a:r>
            <a:r>
              <a:rPr lang="zh-CN" altLang="en-US" dirty="0"/>
              <a:t>语言成功编写一个完整的，安全的，稳定的，快速的嵌入式</a:t>
            </a:r>
            <a:r>
              <a:rPr lang="zh-CN" altLang="en-US" dirty="0" smtClean="0"/>
              <a:t>操作系统。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9" name="PA_图片 337">
            <a:extLst>
              <a:ext uri="{FF2B5EF4-FFF2-40B4-BE49-F238E27FC236}">
                <a16:creationId xmlns="" xmlns:a16="http://schemas.microsoft.com/office/drawing/2014/main" id="{7ACFE2DF-2A1E-4921-9BE4-225309ED60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46263" y="912624"/>
            <a:ext cx="958311" cy="8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/>
      <p:bldP spid="336" grpId="0"/>
      <p:bldP spid="337" grpId="0"/>
      <p:bldP spid="13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_chenying0907 7"/>
          <p:cNvGrpSpPr/>
          <p:nvPr>
            <p:custDataLst>
              <p:tags r:id="rId1"/>
            </p:custDataLst>
          </p:nvPr>
        </p:nvGrpSpPr>
        <p:grpSpPr>
          <a:xfrm>
            <a:off x="1046903" y="1773538"/>
            <a:ext cx="5049097" cy="3456384"/>
            <a:chOff x="1096807" y="771550"/>
            <a:chExt cx="6911261" cy="3633873"/>
          </a:xfrm>
        </p:grpSpPr>
        <p:sp>
          <p:nvSpPr>
            <p:cNvPr id="4" name="椭圆 31"/>
            <p:cNvSpPr/>
            <p:nvPr/>
          </p:nvSpPr>
          <p:spPr>
            <a:xfrm rot="5400000">
              <a:off x="2841734" y="-760912"/>
              <a:ext cx="3421408" cy="69112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5" fmla="*/ 51067 w 648099"/>
                <a:gd name="connsiteY5" fmla="*/ 18182 h 565791"/>
                <a:gd name="connsiteX0" fmla="*/ 95107 w 692139"/>
                <a:gd name="connsiteY0" fmla="*/ 44563 h 592172"/>
                <a:gd name="connsiteX1" fmla="*/ 661045 w 692139"/>
                <a:gd name="connsiteY1" fmla="*/ 58081 h 592172"/>
                <a:gd name="connsiteX2" fmla="*/ 665753 w 692139"/>
                <a:gd name="connsiteY2" fmla="*/ 561730 h 592172"/>
                <a:gd name="connsiteX3" fmla="*/ 56577 w 692139"/>
                <a:gd name="connsiteY3" fmla="*/ 524353 h 592172"/>
                <a:gd name="connsiteX4" fmla="*/ 95107 w 692139"/>
                <a:gd name="connsiteY4" fmla="*/ 44563 h 59217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10474 h 567526"/>
                <a:gd name="connsiteX1" fmla="*/ 668271 w 726505"/>
                <a:gd name="connsiteY1" fmla="*/ 33435 h 567526"/>
                <a:gd name="connsiteX2" fmla="*/ 672979 w 726505"/>
                <a:gd name="connsiteY2" fmla="*/ 537084 h 567526"/>
                <a:gd name="connsiteX3" fmla="*/ 63803 w 726505"/>
                <a:gd name="connsiteY3" fmla="*/ 499707 h 567526"/>
                <a:gd name="connsiteX4" fmla="*/ 84274 w 726505"/>
                <a:gd name="connsiteY4" fmla="*/ 10474 h 567526"/>
                <a:gd name="connsiteX0" fmla="*/ 84274 w 747243"/>
                <a:gd name="connsiteY0" fmla="*/ 23576 h 595793"/>
                <a:gd name="connsiteX1" fmla="*/ 671883 w 747243"/>
                <a:gd name="connsiteY1" fmla="*/ 24503 h 595793"/>
                <a:gd name="connsiteX2" fmla="*/ 672979 w 747243"/>
                <a:gd name="connsiteY2" fmla="*/ 550186 h 595793"/>
                <a:gd name="connsiteX3" fmla="*/ 63803 w 747243"/>
                <a:gd name="connsiteY3" fmla="*/ 512809 h 595793"/>
                <a:gd name="connsiteX4" fmla="*/ 84274 w 747243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672979"/>
                <a:gd name="connsiteY0" fmla="*/ 23576 h 595793"/>
                <a:gd name="connsiteX1" fmla="*/ 671883 w 672979"/>
                <a:gd name="connsiteY1" fmla="*/ 24503 h 595793"/>
                <a:gd name="connsiteX2" fmla="*/ 672979 w 672979"/>
                <a:gd name="connsiteY2" fmla="*/ 550186 h 595793"/>
                <a:gd name="connsiteX3" fmla="*/ 63803 w 672979"/>
                <a:gd name="connsiteY3" fmla="*/ 512809 h 595793"/>
                <a:gd name="connsiteX4" fmla="*/ 84274 w 672979"/>
                <a:gd name="connsiteY4" fmla="*/ 23576 h 595793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60608"/>
                <a:gd name="connsiteX1" fmla="*/ 671883 w 672979"/>
                <a:gd name="connsiteY1" fmla="*/ 24503 h 560608"/>
                <a:gd name="connsiteX2" fmla="*/ 672979 w 672979"/>
                <a:gd name="connsiteY2" fmla="*/ 550186 h 560608"/>
                <a:gd name="connsiteX3" fmla="*/ 63803 w 672979"/>
                <a:gd name="connsiteY3" fmla="*/ 512809 h 560608"/>
                <a:gd name="connsiteX4" fmla="*/ 84274 w 672979"/>
                <a:gd name="connsiteY4" fmla="*/ 23576 h 560608"/>
                <a:gd name="connsiteX0" fmla="*/ 84274 w 672979"/>
                <a:gd name="connsiteY0" fmla="*/ 23576 h 567351"/>
                <a:gd name="connsiteX1" fmla="*/ 671883 w 672979"/>
                <a:gd name="connsiteY1" fmla="*/ 24503 h 567351"/>
                <a:gd name="connsiteX2" fmla="*/ 672979 w 672979"/>
                <a:gd name="connsiteY2" fmla="*/ 550186 h 567351"/>
                <a:gd name="connsiteX3" fmla="*/ 63803 w 672979"/>
                <a:gd name="connsiteY3" fmla="*/ 512809 h 567351"/>
                <a:gd name="connsiteX4" fmla="*/ 84274 w 672979"/>
                <a:gd name="connsiteY4" fmla="*/ 23576 h 567351"/>
                <a:gd name="connsiteX0" fmla="*/ 72869 w 661574"/>
                <a:gd name="connsiteY0" fmla="*/ 23576 h 567351"/>
                <a:gd name="connsiteX1" fmla="*/ 660478 w 661574"/>
                <a:gd name="connsiteY1" fmla="*/ 24503 h 567351"/>
                <a:gd name="connsiteX2" fmla="*/ 661574 w 661574"/>
                <a:gd name="connsiteY2" fmla="*/ 550186 h 567351"/>
                <a:gd name="connsiteX3" fmla="*/ 52398 w 661574"/>
                <a:gd name="connsiteY3" fmla="*/ 512809 h 567351"/>
                <a:gd name="connsiteX4" fmla="*/ 72869 w 661574"/>
                <a:gd name="connsiteY4" fmla="*/ 23576 h 567351"/>
                <a:gd name="connsiteX0" fmla="*/ 72869 w 661574"/>
                <a:gd name="connsiteY0" fmla="*/ 13918 h 557693"/>
                <a:gd name="connsiteX1" fmla="*/ 660478 w 661574"/>
                <a:gd name="connsiteY1" fmla="*/ 14845 h 557693"/>
                <a:gd name="connsiteX2" fmla="*/ 661574 w 661574"/>
                <a:gd name="connsiteY2" fmla="*/ 540528 h 557693"/>
                <a:gd name="connsiteX3" fmla="*/ 52398 w 661574"/>
                <a:gd name="connsiteY3" fmla="*/ 503151 h 557693"/>
                <a:gd name="connsiteX4" fmla="*/ 72869 w 661574"/>
                <a:gd name="connsiteY4" fmla="*/ 13918 h 557693"/>
                <a:gd name="connsiteX0" fmla="*/ 84755 w 673460"/>
                <a:gd name="connsiteY0" fmla="*/ 13918 h 568883"/>
                <a:gd name="connsiteX1" fmla="*/ 672364 w 673460"/>
                <a:gd name="connsiteY1" fmla="*/ 14845 h 568883"/>
                <a:gd name="connsiteX2" fmla="*/ 673460 w 673460"/>
                <a:gd name="connsiteY2" fmla="*/ 540528 h 568883"/>
                <a:gd name="connsiteX3" fmla="*/ 43142 w 673460"/>
                <a:gd name="connsiteY3" fmla="*/ 525832 h 568883"/>
                <a:gd name="connsiteX4" fmla="*/ 84755 w 673460"/>
                <a:gd name="connsiteY4" fmla="*/ 13918 h 568883"/>
                <a:gd name="connsiteX0" fmla="*/ 84755 w 673460"/>
                <a:gd name="connsiteY0" fmla="*/ 13918 h 559604"/>
                <a:gd name="connsiteX1" fmla="*/ 672364 w 673460"/>
                <a:gd name="connsiteY1" fmla="*/ 14845 h 559604"/>
                <a:gd name="connsiteX2" fmla="*/ 673460 w 673460"/>
                <a:gd name="connsiteY2" fmla="*/ 540528 h 559604"/>
                <a:gd name="connsiteX3" fmla="*/ 43142 w 673460"/>
                <a:gd name="connsiteY3" fmla="*/ 525832 h 559604"/>
                <a:gd name="connsiteX4" fmla="*/ 84755 w 673460"/>
                <a:gd name="connsiteY4" fmla="*/ 13918 h 559604"/>
                <a:gd name="connsiteX0" fmla="*/ 84755 w 675575"/>
                <a:gd name="connsiteY0" fmla="*/ 13918 h 562548"/>
                <a:gd name="connsiteX1" fmla="*/ 672364 w 675575"/>
                <a:gd name="connsiteY1" fmla="*/ 14845 h 562548"/>
                <a:gd name="connsiteX2" fmla="*/ 675575 w 675575"/>
                <a:gd name="connsiteY2" fmla="*/ 545971 h 562548"/>
                <a:gd name="connsiteX3" fmla="*/ 43142 w 675575"/>
                <a:gd name="connsiteY3" fmla="*/ 525832 h 562548"/>
                <a:gd name="connsiteX4" fmla="*/ 84755 w 675575"/>
                <a:gd name="connsiteY4" fmla="*/ 13918 h 562548"/>
                <a:gd name="connsiteX0" fmla="*/ 84755 w 680821"/>
                <a:gd name="connsiteY0" fmla="*/ 13918 h 562548"/>
                <a:gd name="connsiteX1" fmla="*/ 680821 w 680821"/>
                <a:gd name="connsiteY1" fmla="*/ 14845 h 562548"/>
                <a:gd name="connsiteX2" fmla="*/ 675575 w 680821"/>
                <a:gd name="connsiteY2" fmla="*/ 545971 h 562548"/>
                <a:gd name="connsiteX3" fmla="*/ 43142 w 680821"/>
                <a:gd name="connsiteY3" fmla="*/ 525832 h 562548"/>
                <a:gd name="connsiteX4" fmla="*/ 84755 w 680821"/>
                <a:gd name="connsiteY4" fmla="*/ 13918 h 562548"/>
                <a:gd name="connsiteX0" fmla="*/ 72868 w 690076"/>
                <a:gd name="connsiteY0" fmla="*/ 20358 h 559916"/>
                <a:gd name="connsiteX1" fmla="*/ 690076 w 690076"/>
                <a:gd name="connsiteY1" fmla="*/ 12213 h 559916"/>
                <a:gd name="connsiteX2" fmla="*/ 684830 w 690076"/>
                <a:gd name="connsiteY2" fmla="*/ 543339 h 559916"/>
                <a:gd name="connsiteX3" fmla="*/ 52397 w 690076"/>
                <a:gd name="connsiteY3" fmla="*/ 523200 h 559916"/>
                <a:gd name="connsiteX4" fmla="*/ 72868 w 690076"/>
                <a:gd name="connsiteY4" fmla="*/ 20358 h 559916"/>
                <a:gd name="connsiteX0" fmla="*/ 72868 w 690076"/>
                <a:gd name="connsiteY0" fmla="*/ 22718 h 562276"/>
                <a:gd name="connsiteX1" fmla="*/ 690076 w 690076"/>
                <a:gd name="connsiteY1" fmla="*/ 14573 h 562276"/>
                <a:gd name="connsiteX2" fmla="*/ 684830 w 690076"/>
                <a:gd name="connsiteY2" fmla="*/ 545699 h 562276"/>
                <a:gd name="connsiteX3" fmla="*/ 52397 w 690076"/>
                <a:gd name="connsiteY3" fmla="*/ 525560 h 562276"/>
                <a:gd name="connsiteX4" fmla="*/ 72868 w 690076"/>
                <a:gd name="connsiteY4" fmla="*/ 22718 h 562276"/>
                <a:gd name="connsiteX0" fmla="*/ 59152 w 676360"/>
                <a:gd name="connsiteY0" fmla="*/ 22718 h 562276"/>
                <a:gd name="connsiteX1" fmla="*/ 676360 w 676360"/>
                <a:gd name="connsiteY1" fmla="*/ 14573 h 562276"/>
                <a:gd name="connsiteX2" fmla="*/ 671114 w 676360"/>
                <a:gd name="connsiteY2" fmla="*/ 545699 h 562276"/>
                <a:gd name="connsiteX3" fmla="*/ 38681 w 676360"/>
                <a:gd name="connsiteY3" fmla="*/ 525560 h 562276"/>
                <a:gd name="connsiteX4" fmla="*/ 103808 w 676360"/>
                <a:gd name="connsiteY4" fmla="*/ 279153 h 562276"/>
                <a:gd name="connsiteX5" fmla="*/ 59152 w 676360"/>
                <a:gd name="connsiteY5" fmla="*/ 22718 h 562276"/>
                <a:gd name="connsiteX0" fmla="*/ 41341 w 658549"/>
                <a:gd name="connsiteY0" fmla="*/ 22718 h 562276"/>
                <a:gd name="connsiteX1" fmla="*/ 658549 w 658549"/>
                <a:gd name="connsiteY1" fmla="*/ 14573 h 562276"/>
                <a:gd name="connsiteX2" fmla="*/ 653303 w 658549"/>
                <a:gd name="connsiteY2" fmla="*/ 545699 h 562276"/>
                <a:gd name="connsiteX3" fmla="*/ 20870 w 658549"/>
                <a:gd name="connsiteY3" fmla="*/ 525560 h 562276"/>
                <a:gd name="connsiteX4" fmla="*/ 85997 w 658549"/>
                <a:gd name="connsiteY4" fmla="*/ 279153 h 562276"/>
                <a:gd name="connsiteX5" fmla="*/ 41341 w 658549"/>
                <a:gd name="connsiteY5" fmla="*/ 22718 h 562276"/>
                <a:gd name="connsiteX0" fmla="*/ 23542 w 640750"/>
                <a:gd name="connsiteY0" fmla="*/ 22718 h 562276"/>
                <a:gd name="connsiteX1" fmla="*/ 640750 w 640750"/>
                <a:gd name="connsiteY1" fmla="*/ 14573 h 562276"/>
                <a:gd name="connsiteX2" fmla="*/ 635504 w 640750"/>
                <a:gd name="connsiteY2" fmla="*/ 545699 h 562276"/>
                <a:gd name="connsiteX3" fmla="*/ 3071 w 640750"/>
                <a:gd name="connsiteY3" fmla="*/ 525560 h 562276"/>
                <a:gd name="connsiteX4" fmla="*/ 68198 w 640750"/>
                <a:gd name="connsiteY4" fmla="*/ 279153 h 562276"/>
                <a:gd name="connsiteX5" fmla="*/ 23542 w 640750"/>
                <a:gd name="connsiteY5" fmla="*/ 22718 h 562276"/>
                <a:gd name="connsiteX0" fmla="*/ 24044 w 641252"/>
                <a:gd name="connsiteY0" fmla="*/ 22718 h 562276"/>
                <a:gd name="connsiteX1" fmla="*/ 641252 w 641252"/>
                <a:gd name="connsiteY1" fmla="*/ 14573 h 562276"/>
                <a:gd name="connsiteX2" fmla="*/ 636006 w 641252"/>
                <a:gd name="connsiteY2" fmla="*/ 545699 h 562276"/>
                <a:gd name="connsiteX3" fmla="*/ 3573 w 641252"/>
                <a:gd name="connsiteY3" fmla="*/ 525560 h 562276"/>
                <a:gd name="connsiteX4" fmla="*/ 68700 w 641252"/>
                <a:gd name="connsiteY4" fmla="*/ 279153 h 562276"/>
                <a:gd name="connsiteX5" fmla="*/ 24044 w 641252"/>
                <a:gd name="connsiteY5" fmla="*/ 22718 h 562276"/>
                <a:gd name="connsiteX0" fmla="*/ 31476 w 648684"/>
                <a:gd name="connsiteY0" fmla="*/ 22718 h 562276"/>
                <a:gd name="connsiteX1" fmla="*/ 648684 w 648684"/>
                <a:gd name="connsiteY1" fmla="*/ 14573 h 562276"/>
                <a:gd name="connsiteX2" fmla="*/ 643438 w 648684"/>
                <a:gd name="connsiteY2" fmla="*/ 545699 h 562276"/>
                <a:gd name="connsiteX3" fmla="*/ 11005 w 648684"/>
                <a:gd name="connsiteY3" fmla="*/ 525560 h 562276"/>
                <a:gd name="connsiteX4" fmla="*/ 76132 w 648684"/>
                <a:gd name="connsiteY4" fmla="*/ 279153 h 562276"/>
                <a:gd name="connsiteX5" fmla="*/ 31476 w 648684"/>
                <a:gd name="connsiteY5" fmla="*/ 22718 h 56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684" h="562276">
                  <a:moveTo>
                    <a:pt x="31476" y="22718"/>
                  </a:moveTo>
                  <a:cubicBezTo>
                    <a:pt x="149400" y="4275"/>
                    <a:pt x="424155" y="-13389"/>
                    <a:pt x="648684" y="14573"/>
                  </a:cubicBezTo>
                  <a:cubicBezTo>
                    <a:pt x="609553" y="92898"/>
                    <a:pt x="618372" y="432838"/>
                    <a:pt x="643438" y="545699"/>
                  </a:cubicBezTo>
                  <a:cubicBezTo>
                    <a:pt x="542091" y="567277"/>
                    <a:pt x="109269" y="574431"/>
                    <a:pt x="11005" y="525560"/>
                  </a:cubicBezTo>
                  <a:cubicBezTo>
                    <a:pt x="-33861" y="453465"/>
                    <a:pt x="72720" y="362960"/>
                    <a:pt x="76132" y="279153"/>
                  </a:cubicBezTo>
                  <a:cubicBezTo>
                    <a:pt x="79544" y="195346"/>
                    <a:pt x="-41749" y="78155"/>
                    <a:pt x="31476" y="22718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椭圆 31"/>
            <p:cNvSpPr/>
            <p:nvPr/>
          </p:nvSpPr>
          <p:spPr>
            <a:xfrm rot="16200000" flipH="1">
              <a:off x="4400705" y="799409"/>
              <a:ext cx="3489396" cy="343367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5" fmla="*/ 51067 w 648099"/>
                <a:gd name="connsiteY5" fmla="*/ 18182 h 565791"/>
                <a:gd name="connsiteX0" fmla="*/ 95107 w 692139"/>
                <a:gd name="connsiteY0" fmla="*/ 44563 h 592172"/>
                <a:gd name="connsiteX1" fmla="*/ 661045 w 692139"/>
                <a:gd name="connsiteY1" fmla="*/ 58081 h 592172"/>
                <a:gd name="connsiteX2" fmla="*/ 665753 w 692139"/>
                <a:gd name="connsiteY2" fmla="*/ 561730 h 592172"/>
                <a:gd name="connsiteX3" fmla="*/ 56577 w 692139"/>
                <a:gd name="connsiteY3" fmla="*/ 524353 h 592172"/>
                <a:gd name="connsiteX4" fmla="*/ 95107 w 692139"/>
                <a:gd name="connsiteY4" fmla="*/ 44563 h 59217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10474 h 567526"/>
                <a:gd name="connsiteX1" fmla="*/ 668271 w 726505"/>
                <a:gd name="connsiteY1" fmla="*/ 33435 h 567526"/>
                <a:gd name="connsiteX2" fmla="*/ 672979 w 726505"/>
                <a:gd name="connsiteY2" fmla="*/ 537084 h 567526"/>
                <a:gd name="connsiteX3" fmla="*/ 63803 w 726505"/>
                <a:gd name="connsiteY3" fmla="*/ 499707 h 567526"/>
                <a:gd name="connsiteX4" fmla="*/ 84274 w 726505"/>
                <a:gd name="connsiteY4" fmla="*/ 10474 h 567526"/>
                <a:gd name="connsiteX0" fmla="*/ 84274 w 747243"/>
                <a:gd name="connsiteY0" fmla="*/ 23576 h 595793"/>
                <a:gd name="connsiteX1" fmla="*/ 671883 w 747243"/>
                <a:gd name="connsiteY1" fmla="*/ 24503 h 595793"/>
                <a:gd name="connsiteX2" fmla="*/ 672979 w 747243"/>
                <a:gd name="connsiteY2" fmla="*/ 550186 h 595793"/>
                <a:gd name="connsiteX3" fmla="*/ 63803 w 747243"/>
                <a:gd name="connsiteY3" fmla="*/ 512809 h 595793"/>
                <a:gd name="connsiteX4" fmla="*/ 84274 w 747243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672979"/>
                <a:gd name="connsiteY0" fmla="*/ 23576 h 595793"/>
                <a:gd name="connsiteX1" fmla="*/ 671883 w 672979"/>
                <a:gd name="connsiteY1" fmla="*/ 24503 h 595793"/>
                <a:gd name="connsiteX2" fmla="*/ 672979 w 672979"/>
                <a:gd name="connsiteY2" fmla="*/ 550186 h 595793"/>
                <a:gd name="connsiteX3" fmla="*/ 63803 w 672979"/>
                <a:gd name="connsiteY3" fmla="*/ 512809 h 595793"/>
                <a:gd name="connsiteX4" fmla="*/ 84274 w 672979"/>
                <a:gd name="connsiteY4" fmla="*/ 23576 h 595793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60608"/>
                <a:gd name="connsiteX1" fmla="*/ 671883 w 672979"/>
                <a:gd name="connsiteY1" fmla="*/ 24503 h 560608"/>
                <a:gd name="connsiteX2" fmla="*/ 672979 w 672979"/>
                <a:gd name="connsiteY2" fmla="*/ 550186 h 560608"/>
                <a:gd name="connsiteX3" fmla="*/ 63803 w 672979"/>
                <a:gd name="connsiteY3" fmla="*/ 512809 h 560608"/>
                <a:gd name="connsiteX4" fmla="*/ 84274 w 672979"/>
                <a:gd name="connsiteY4" fmla="*/ 23576 h 560608"/>
                <a:gd name="connsiteX0" fmla="*/ 84274 w 672979"/>
                <a:gd name="connsiteY0" fmla="*/ 23576 h 567351"/>
                <a:gd name="connsiteX1" fmla="*/ 671883 w 672979"/>
                <a:gd name="connsiteY1" fmla="*/ 24503 h 567351"/>
                <a:gd name="connsiteX2" fmla="*/ 672979 w 672979"/>
                <a:gd name="connsiteY2" fmla="*/ 550186 h 567351"/>
                <a:gd name="connsiteX3" fmla="*/ 63803 w 672979"/>
                <a:gd name="connsiteY3" fmla="*/ 512809 h 567351"/>
                <a:gd name="connsiteX4" fmla="*/ 84274 w 672979"/>
                <a:gd name="connsiteY4" fmla="*/ 23576 h 567351"/>
                <a:gd name="connsiteX0" fmla="*/ 72869 w 661574"/>
                <a:gd name="connsiteY0" fmla="*/ 23576 h 567351"/>
                <a:gd name="connsiteX1" fmla="*/ 660478 w 661574"/>
                <a:gd name="connsiteY1" fmla="*/ 24503 h 567351"/>
                <a:gd name="connsiteX2" fmla="*/ 661574 w 661574"/>
                <a:gd name="connsiteY2" fmla="*/ 550186 h 567351"/>
                <a:gd name="connsiteX3" fmla="*/ 52398 w 661574"/>
                <a:gd name="connsiteY3" fmla="*/ 512809 h 567351"/>
                <a:gd name="connsiteX4" fmla="*/ 72869 w 661574"/>
                <a:gd name="connsiteY4" fmla="*/ 23576 h 56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574" h="567351">
                  <a:moveTo>
                    <a:pt x="72869" y="23576"/>
                  </a:moveTo>
                  <a:cubicBezTo>
                    <a:pt x="184450" y="15112"/>
                    <a:pt x="500961" y="-25493"/>
                    <a:pt x="660478" y="24503"/>
                  </a:cubicBezTo>
                  <a:cubicBezTo>
                    <a:pt x="621347" y="102828"/>
                    <a:pt x="636508" y="437325"/>
                    <a:pt x="661574" y="550186"/>
                  </a:cubicBezTo>
                  <a:cubicBezTo>
                    <a:pt x="560227" y="571764"/>
                    <a:pt x="148547" y="585268"/>
                    <a:pt x="52398" y="512809"/>
                  </a:cubicBezTo>
                  <a:cubicBezTo>
                    <a:pt x="-13816" y="401434"/>
                    <a:pt x="-27876" y="101288"/>
                    <a:pt x="72869" y="235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31"/>
            <p:cNvSpPr/>
            <p:nvPr/>
          </p:nvSpPr>
          <p:spPr>
            <a:xfrm rot="5400000">
              <a:off x="1202547" y="828634"/>
              <a:ext cx="3489396" cy="337522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  <a:gd name="connsiteX0" fmla="*/ 128078 w 687378"/>
                <a:gd name="connsiteY0" fmla="*/ 58090 h 647015"/>
                <a:gd name="connsiteX1" fmla="*/ 571432 w 687378"/>
                <a:gd name="connsiteY1" fmla="*/ 16673 h 647015"/>
                <a:gd name="connsiteX2" fmla="*/ 659670 w 687378"/>
                <a:gd name="connsiteY2" fmla="*/ 330492 h 647015"/>
                <a:gd name="connsiteX3" fmla="*/ 331423 w 687378"/>
                <a:gd name="connsiteY3" fmla="*/ 647015 h 647015"/>
                <a:gd name="connsiteX4" fmla="*/ 3176 w 687378"/>
                <a:gd name="connsiteY4" fmla="*/ 330492 h 647015"/>
                <a:gd name="connsiteX5" fmla="*/ 62645 w 687378"/>
                <a:gd name="connsiteY5" fmla="*/ 127576 h 647015"/>
                <a:gd name="connsiteX0" fmla="*/ 128078 w 677145"/>
                <a:gd name="connsiteY0" fmla="*/ 58090 h 663933"/>
                <a:gd name="connsiteX1" fmla="*/ 571432 w 677145"/>
                <a:gd name="connsiteY1" fmla="*/ 16673 h 663933"/>
                <a:gd name="connsiteX2" fmla="*/ 659670 w 677145"/>
                <a:gd name="connsiteY2" fmla="*/ 330492 h 663933"/>
                <a:gd name="connsiteX3" fmla="*/ 559815 w 677145"/>
                <a:gd name="connsiteY3" fmla="*/ 663933 h 663933"/>
                <a:gd name="connsiteX4" fmla="*/ 3176 w 677145"/>
                <a:gd name="connsiteY4" fmla="*/ 330492 h 663933"/>
                <a:gd name="connsiteX5" fmla="*/ 62645 w 677145"/>
                <a:gd name="connsiteY5" fmla="*/ 127576 h 663933"/>
                <a:gd name="connsiteX0" fmla="*/ 101940 w 644966"/>
                <a:gd name="connsiteY0" fmla="*/ 58090 h 685888"/>
                <a:gd name="connsiteX1" fmla="*/ 545294 w 644966"/>
                <a:gd name="connsiteY1" fmla="*/ 16673 h 685888"/>
                <a:gd name="connsiteX2" fmla="*/ 633532 w 644966"/>
                <a:gd name="connsiteY2" fmla="*/ 330492 h 685888"/>
                <a:gd name="connsiteX3" fmla="*/ 533677 w 644966"/>
                <a:gd name="connsiteY3" fmla="*/ 663933 h 685888"/>
                <a:gd name="connsiteX4" fmla="*/ 10874 w 644966"/>
                <a:gd name="connsiteY4" fmla="*/ 575801 h 685888"/>
                <a:gd name="connsiteX5" fmla="*/ 36507 w 644966"/>
                <a:gd name="connsiteY5" fmla="*/ 127576 h 685888"/>
                <a:gd name="connsiteX0" fmla="*/ 101940 w 642626"/>
                <a:gd name="connsiteY0" fmla="*/ 58090 h 654766"/>
                <a:gd name="connsiteX1" fmla="*/ 545294 w 642626"/>
                <a:gd name="connsiteY1" fmla="*/ 16673 h 654766"/>
                <a:gd name="connsiteX2" fmla="*/ 633532 w 642626"/>
                <a:gd name="connsiteY2" fmla="*/ 330492 h 654766"/>
                <a:gd name="connsiteX3" fmla="*/ 567513 w 642626"/>
                <a:gd name="connsiteY3" fmla="*/ 613179 h 654766"/>
                <a:gd name="connsiteX4" fmla="*/ 10874 w 642626"/>
                <a:gd name="connsiteY4" fmla="*/ 575801 h 654766"/>
                <a:gd name="connsiteX5" fmla="*/ 36507 w 642626"/>
                <a:gd name="connsiteY5" fmla="*/ 127576 h 654766"/>
                <a:gd name="connsiteX0" fmla="*/ 101940 w 642626"/>
                <a:gd name="connsiteY0" fmla="*/ 30477 h 627153"/>
                <a:gd name="connsiteX1" fmla="*/ 545294 w 642626"/>
                <a:gd name="connsiteY1" fmla="*/ 31354 h 627153"/>
                <a:gd name="connsiteX2" fmla="*/ 633532 w 642626"/>
                <a:gd name="connsiteY2" fmla="*/ 302879 h 627153"/>
                <a:gd name="connsiteX3" fmla="*/ 567513 w 642626"/>
                <a:gd name="connsiteY3" fmla="*/ 585566 h 627153"/>
                <a:gd name="connsiteX4" fmla="*/ 10874 w 642626"/>
                <a:gd name="connsiteY4" fmla="*/ 548188 h 627153"/>
                <a:gd name="connsiteX5" fmla="*/ 36507 w 642626"/>
                <a:gd name="connsiteY5" fmla="*/ 99963 h 627153"/>
                <a:gd name="connsiteX0" fmla="*/ 101940 w 641803"/>
                <a:gd name="connsiteY0" fmla="*/ 32533 h 629209"/>
                <a:gd name="connsiteX1" fmla="*/ 545294 w 641803"/>
                <a:gd name="connsiteY1" fmla="*/ 33410 h 629209"/>
                <a:gd name="connsiteX2" fmla="*/ 633532 w 641803"/>
                <a:gd name="connsiteY2" fmla="*/ 304935 h 629209"/>
                <a:gd name="connsiteX3" fmla="*/ 567513 w 641803"/>
                <a:gd name="connsiteY3" fmla="*/ 587622 h 629209"/>
                <a:gd name="connsiteX4" fmla="*/ 10874 w 641803"/>
                <a:gd name="connsiteY4" fmla="*/ 550244 h 629209"/>
                <a:gd name="connsiteX5" fmla="*/ 36507 w 641803"/>
                <a:gd name="connsiteY5" fmla="*/ 102019 h 629209"/>
                <a:gd name="connsiteX0" fmla="*/ 93785 w 633648"/>
                <a:gd name="connsiteY0" fmla="*/ 32533 h 629209"/>
                <a:gd name="connsiteX1" fmla="*/ 537139 w 633648"/>
                <a:gd name="connsiteY1" fmla="*/ 33410 h 629209"/>
                <a:gd name="connsiteX2" fmla="*/ 625377 w 633648"/>
                <a:gd name="connsiteY2" fmla="*/ 304935 h 629209"/>
                <a:gd name="connsiteX3" fmla="*/ 559358 w 633648"/>
                <a:gd name="connsiteY3" fmla="*/ 587622 h 629209"/>
                <a:gd name="connsiteX4" fmla="*/ 2719 w 633648"/>
                <a:gd name="connsiteY4" fmla="*/ 550244 h 629209"/>
                <a:gd name="connsiteX5" fmla="*/ 28352 w 633648"/>
                <a:gd name="connsiteY5" fmla="*/ 102019 h 629209"/>
                <a:gd name="connsiteX0" fmla="*/ 103603 w 643466"/>
                <a:gd name="connsiteY0" fmla="*/ 32533 h 629209"/>
                <a:gd name="connsiteX1" fmla="*/ 546957 w 643466"/>
                <a:gd name="connsiteY1" fmla="*/ 33410 h 629209"/>
                <a:gd name="connsiteX2" fmla="*/ 635195 w 643466"/>
                <a:gd name="connsiteY2" fmla="*/ 304935 h 629209"/>
                <a:gd name="connsiteX3" fmla="*/ 569176 w 643466"/>
                <a:gd name="connsiteY3" fmla="*/ 587622 h 629209"/>
                <a:gd name="connsiteX4" fmla="*/ 12537 w 643466"/>
                <a:gd name="connsiteY4" fmla="*/ 550244 h 629209"/>
                <a:gd name="connsiteX5" fmla="*/ 4334 w 643466"/>
                <a:gd name="connsiteY5" fmla="*/ 102019 h 629209"/>
                <a:gd name="connsiteX0" fmla="*/ 103603 w 643466"/>
                <a:gd name="connsiteY0" fmla="*/ 32533 h 613248"/>
                <a:gd name="connsiteX1" fmla="*/ 546957 w 643466"/>
                <a:gd name="connsiteY1" fmla="*/ 33410 h 613248"/>
                <a:gd name="connsiteX2" fmla="*/ 635195 w 643466"/>
                <a:gd name="connsiteY2" fmla="*/ 304935 h 613248"/>
                <a:gd name="connsiteX3" fmla="*/ 569176 w 643466"/>
                <a:gd name="connsiteY3" fmla="*/ 587622 h 613248"/>
                <a:gd name="connsiteX4" fmla="*/ 12537 w 643466"/>
                <a:gd name="connsiteY4" fmla="*/ 518643 h 613248"/>
                <a:gd name="connsiteX5" fmla="*/ 4334 w 643466"/>
                <a:gd name="connsiteY5" fmla="*/ 102019 h 613248"/>
                <a:gd name="connsiteX0" fmla="*/ 103603 w 622280"/>
                <a:gd name="connsiteY0" fmla="*/ 51723 h 632438"/>
                <a:gd name="connsiteX1" fmla="*/ 546957 w 622280"/>
                <a:gd name="connsiteY1" fmla="*/ 52600 h 632438"/>
                <a:gd name="connsiteX2" fmla="*/ 569176 w 622280"/>
                <a:gd name="connsiteY2" fmla="*/ 606812 h 632438"/>
                <a:gd name="connsiteX3" fmla="*/ 12537 w 622280"/>
                <a:gd name="connsiteY3" fmla="*/ 537833 h 632438"/>
                <a:gd name="connsiteX4" fmla="*/ 4334 w 622280"/>
                <a:gd name="connsiteY4" fmla="*/ 121209 h 632438"/>
                <a:gd name="connsiteX0" fmla="*/ 103603 w 640916"/>
                <a:gd name="connsiteY0" fmla="*/ 51277 h 628066"/>
                <a:gd name="connsiteX1" fmla="*/ 546957 w 640916"/>
                <a:gd name="connsiteY1" fmla="*/ 52154 h 628066"/>
                <a:gd name="connsiteX2" fmla="*/ 595444 w 640916"/>
                <a:gd name="connsiteY2" fmla="*/ 600046 h 628066"/>
                <a:gd name="connsiteX3" fmla="*/ 12537 w 640916"/>
                <a:gd name="connsiteY3" fmla="*/ 537387 h 628066"/>
                <a:gd name="connsiteX4" fmla="*/ 4334 w 640916"/>
                <a:gd name="connsiteY4" fmla="*/ 120763 h 628066"/>
                <a:gd name="connsiteX0" fmla="*/ 103603 w 629940"/>
                <a:gd name="connsiteY0" fmla="*/ 26437 h 603226"/>
                <a:gd name="connsiteX1" fmla="*/ 546957 w 629940"/>
                <a:gd name="connsiteY1" fmla="*/ 27314 h 603226"/>
                <a:gd name="connsiteX2" fmla="*/ 595444 w 629940"/>
                <a:gd name="connsiteY2" fmla="*/ 575206 h 603226"/>
                <a:gd name="connsiteX3" fmla="*/ 12537 w 629940"/>
                <a:gd name="connsiteY3" fmla="*/ 512547 h 603226"/>
                <a:gd name="connsiteX4" fmla="*/ 4334 w 629940"/>
                <a:gd name="connsiteY4" fmla="*/ 95923 h 603226"/>
                <a:gd name="connsiteX0" fmla="*/ 103603 w 651443"/>
                <a:gd name="connsiteY0" fmla="*/ 20041 h 614843"/>
                <a:gd name="connsiteX1" fmla="*/ 608249 w 651443"/>
                <a:gd name="connsiteY1" fmla="*/ 39879 h 614843"/>
                <a:gd name="connsiteX2" fmla="*/ 595444 w 651443"/>
                <a:gd name="connsiteY2" fmla="*/ 568810 h 614843"/>
                <a:gd name="connsiteX3" fmla="*/ 12537 w 651443"/>
                <a:gd name="connsiteY3" fmla="*/ 506151 h 614843"/>
                <a:gd name="connsiteX4" fmla="*/ 4334 w 651443"/>
                <a:gd name="connsiteY4" fmla="*/ 89527 h 614843"/>
                <a:gd name="connsiteX0" fmla="*/ 103603 w 640788"/>
                <a:gd name="connsiteY0" fmla="*/ 20041 h 614843"/>
                <a:gd name="connsiteX1" fmla="*/ 581981 w 640788"/>
                <a:gd name="connsiteY1" fmla="*/ 39879 h 614843"/>
                <a:gd name="connsiteX2" fmla="*/ 595444 w 640788"/>
                <a:gd name="connsiteY2" fmla="*/ 568810 h 614843"/>
                <a:gd name="connsiteX3" fmla="*/ 12537 w 640788"/>
                <a:gd name="connsiteY3" fmla="*/ 506151 h 614843"/>
                <a:gd name="connsiteX4" fmla="*/ 4334 w 640788"/>
                <a:gd name="connsiteY4" fmla="*/ 89527 h 614843"/>
                <a:gd name="connsiteX0" fmla="*/ 103603 w 673655"/>
                <a:gd name="connsiteY0" fmla="*/ 38763 h 618146"/>
                <a:gd name="connsiteX1" fmla="*/ 581981 w 673655"/>
                <a:gd name="connsiteY1" fmla="*/ 58601 h 618146"/>
                <a:gd name="connsiteX2" fmla="*/ 621713 w 673655"/>
                <a:gd name="connsiteY2" fmla="*/ 562250 h 618146"/>
                <a:gd name="connsiteX3" fmla="*/ 12537 w 673655"/>
                <a:gd name="connsiteY3" fmla="*/ 524873 h 618146"/>
                <a:gd name="connsiteX4" fmla="*/ 4334 w 673655"/>
                <a:gd name="connsiteY4" fmla="*/ 108249 h 618146"/>
                <a:gd name="connsiteX0" fmla="*/ 103603 w 654750"/>
                <a:gd name="connsiteY0" fmla="*/ 38763 h 605787"/>
                <a:gd name="connsiteX1" fmla="*/ 581981 w 654750"/>
                <a:gd name="connsiteY1" fmla="*/ 58601 h 605787"/>
                <a:gd name="connsiteX2" fmla="*/ 621713 w 654750"/>
                <a:gd name="connsiteY2" fmla="*/ 562250 h 605787"/>
                <a:gd name="connsiteX3" fmla="*/ 12537 w 654750"/>
                <a:gd name="connsiteY3" fmla="*/ 524873 h 605787"/>
                <a:gd name="connsiteX4" fmla="*/ 4334 w 654750"/>
                <a:gd name="connsiteY4" fmla="*/ 108249 h 605787"/>
                <a:gd name="connsiteX0" fmla="*/ 103603 w 643734"/>
                <a:gd name="connsiteY0" fmla="*/ 31800 h 598824"/>
                <a:gd name="connsiteX1" fmla="*/ 581981 w 643734"/>
                <a:gd name="connsiteY1" fmla="*/ 51638 h 598824"/>
                <a:gd name="connsiteX2" fmla="*/ 621713 w 643734"/>
                <a:gd name="connsiteY2" fmla="*/ 555287 h 598824"/>
                <a:gd name="connsiteX3" fmla="*/ 12537 w 643734"/>
                <a:gd name="connsiteY3" fmla="*/ 517910 h 598824"/>
                <a:gd name="connsiteX4" fmla="*/ 4334 w 643734"/>
                <a:gd name="connsiteY4" fmla="*/ 101286 h 598824"/>
                <a:gd name="connsiteX0" fmla="*/ 103603 w 643734"/>
                <a:gd name="connsiteY0" fmla="*/ 24551 h 591575"/>
                <a:gd name="connsiteX1" fmla="*/ 581981 w 643734"/>
                <a:gd name="connsiteY1" fmla="*/ 44389 h 591575"/>
                <a:gd name="connsiteX2" fmla="*/ 621713 w 643734"/>
                <a:gd name="connsiteY2" fmla="*/ 548038 h 591575"/>
                <a:gd name="connsiteX3" fmla="*/ 12537 w 643734"/>
                <a:gd name="connsiteY3" fmla="*/ 510661 h 591575"/>
                <a:gd name="connsiteX4" fmla="*/ 4334 w 643734"/>
                <a:gd name="connsiteY4" fmla="*/ 94037 h 591575"/>
                <a:gd name="connsiteX0" fmla="*/ 103603 w 643734"/>
                <a:gd name="connsiteY0" fmla="*/ 20135 h 587159"/>
                <a:gd name="connsiteX1" fmla="*/ 581981 w 643734"/>
                <a:gd name="connsiteY1" fmla="*/ 39973 h 587159"/>
                <a:gd name="connsiteX2" fmla="*/ 621713 w 643734"/>
                <a:gd name="connsiteY2" fmla="*/ 543622 h 587159"/>
                <a:gd name="connsiteX3" fmla="*/ 12537 w 643734"/>
                <a:gd name="connsiteY3" fmla="*/ 506245 h 587159"/>
                <a:gd name="connsiteX4" fmla="*/ 4334 w 643734"/>
                <a:gd name="connsiteY4" fmla="*/ 89621 h 587159"/>
                <a:gd name="connsiteX0" fmla="*/ 51067 w 657504"/>
                <a:gd name="connsiteY0" fmla="*/ 31623 h 592327"/>
                <a:gd name="connsiteX1" fmla="*/ 581981 w 657504"/>
                <a:gd name="connsiteY1" fmla="*/ 45141 h 592327"/>
                <a:gd name="connsiteX2" fmla="*/ 621713 w 657504"/>
                <a:gd name="connsiteY2" fmla="*/ 548790 h 592327"/>
                <a:gd name="connsiteX3" fmla="*/ 12537 w 657504"/>
                <a:gd name="connsiteY3" fmla="*/ 511413 h 592327"/>
                <a:gd name="connsiteX4" fmla="*/ 4334 w 657504"/>
                <a:gd name="connsiteY4" fmla="*/ 94789 h 592327"/>
                <a:gd name="connsiteX0" fmla="*/ 51067 w 676118"/>
                <a:gd name="connsiteY0" fmla="*/ 31623 h 604686"/>
                <a:gd name="connsiteX1" fmla="*/ 581981 w 676118"/>
                <a:gd name="connsiteY1" fmla="*/ 45141 h 604686"/>
                <a:gd name="connsiteX2" fmla="*/ 621713 w 676118"/>
                <a:gd name="connsiteY2" fmla="*/ 548790 h 604686"/>
                <a:gd name="connsiteX3" fmla="*/ 12537 w 676118"/>
                <a:gd name="connsiteY3" fmla="*/ 511413 h 604686"/>
                <a:gd name="connsiteX4" fmla="*/ 4334 w 676118"/>
                <a:gd name="connsiteY4" fmla="*/ 94789 h 604686"/>
                <a:gd name="connsiteX0" fmla="*/ 51067 w 659741"/>
                <a:gd name="connsiteY0" fmla="*/ 18182 h 591245"/>
                <a:gd name="connsiteX1" fmla="*/ 581981 w 659741"/>
                <a:gd name="connsiteY1" fmla="*/ 31700 h 591245"/>
                <a:gd name="connsiteX2" fmla="*/ 621713 w 659741"/>
                <a:gd name="connsiteY2" fmla="*/ 535349 h 591245"/>
                <a:gd name="connsiteX3" fmla="*/ 12537 w 659741"/>
                <a:gd name="connsiteY3" fmla="*/ 497972 h 591245"/>
                <a:gd name="connsiteX4" fmla="*/ 4334 w 659741"/>
                <a:gd name="connsiteY4" fmla="*/ 81348 h 591245"/>
                <a:gd name="connsiteX0" fmla="*/ 51067 w 671131"/>
                <a:gd name="connsiteY0" fmla="*/ 18182 h 591245"/>
                <a:gd name="connsiteX1" fmla="*/ 617005 w 671131"/>
                <a:gd name="connsiteY1" fmla="*/ 31700 h 591245"/>
                <a:gd name="connsiteX2" fmla="*/ 621713 w 671131"/>
                <a:gd name="connsiteY2" fmla="*/ 535349 h 591245"/>
                <a:gd name="connsiteX3" fmla="*/ 12537 w 671131"/>
                <a:gd name="connsiteY3" fmla="*/ 497972 h 591245"/>
                <a:gd name="connsiteX4" fmla="*/ 4334 w 671131"/>
                <a:gd name="connsiteY4" fmla="*/ 81348 h 591245"/>
                <a:gd name="connsiteX0" fmla="*/ 51067 w 648099"/>
                <a:gd name="connsiteY0" fmla="*/ 18182 h 578886"/>
                <a:gd name="connsiteX1" fmla="*/ 617005 w 648099"/>
                <a:gd name="connsiteY1" fmla="*/ 31700 h 578886"/>
                <a:gd name="connsiteX2" fmla="*/ 621713 w 648099"/>
                <a:gd name="connsiteY2" fmla="*/ 535349 h 578886"/>
                <a:gd name="connsiteX3" fmla="*/ 12537 w 648099"/>
                <a:gd name="connsiteY3" fmla="*/ 497972 h 578886"/>
                <a:gd name="connsiteX4" fmla="*/ 4334 w 648099"/>
                <a:gd name="connsiteY4" fmla="*/ 81348 h 578886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0" fmla="*/ 51067 w 648099"/>
                <a:gd name="connsiteY0" fmla="*/ 18182 h 565791"/>
                <a:gd name="connsiteX1" fmla="*/ 617005 w 648099"/>
                <a:gd name="connsiteY1" fmla="*/ 31700 h 565791"/>
                <a:gd name="connsiteX2" fmla="*/ 621713 w 648099"/>
                <a:gd name="connsiteY2" fmla="*/ 535349 h 565791"/>
                <a:gd name="connsiteX3" fmla="*/ 12537 w 648099"/>
                <a:gd name="connsiteY3" fmla="*/ 497972 h 565791"/>
                <a:gd name="connsiteX4" fmla="*/ 4334 w 648099"/>
                <a:gd name="connsiteY4" fmla="*/ 81348 h 565791"/>
                <a:gd name="connsiteX5" fmla="*/ 51067 w 648099"/>
                <a:gd name="connsiteY5" fmla="*/ 18182 h 565791"/>
                <a:gd name="connsiteX0" fmla="*/ 95107 w 692139"/>
                <a:gd name="connsiteY0" fmla="*/ 44563 h 592172"/>
                <a:gd name="connsiteX1" fmla="*/ 661045 w 692139"/>
                <a:gd name="connsiteY1" fmla="*/ 58081 h 592172"/>
                <a:gd name="connsiteX2" fmla="*/ 665753 w 692139"/>
                <a:gd name="connsiteY2" fmla="*/ 561730 h 592172"/>
                <a:gd name="connsiteX3" fmla="*/ 56577 w 692139"/>
                <a:gd name="connsiteY3" fmla="*/ 524353 h 592172"/>
                <a:gd name="connsiteX4" fmla="*/ 95107 w 692139"/>
                <a:gd name="connsiteY4" fmla="*/ 44563 h 59217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51300 h 608352"/>
                <a:gd name="connsiteX1" fmla="*/ 668271 w 726505"/>
                <a:gd name="connsiteY1" fmla="*/ 74261 h 608352"/>
                <a:gd name="connsiteX2" fmla="*/ 672979 w 726505"/>
                <a:gd name="connsiteY2" fmla="*/ 577910 h 608352"/>
                <a:gd name="connsiteX3" fmla="*/ 63803 w 726505"/>
                <a:gd name="connsiteY3" fmla="*/ 540533 h 608352"/>
                <a:gd name="connsiteX4" fmla="*/ 84274 w 726505"/>
                <a:gd name="connsiteY4" fmla="*/ 51300 h 608352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25592 h 582644"/>
                <a:gd name="connsiteX1" fmla="*/ 668271 w 726505"/>
                <a:gd name="connsiteY1" fmla="*/ 48553 h 582644"/>
                <a:gd name="connsiteX2" fmla="*/ 672979 w 726505"/>
                <a:gd name="connsiteY2" fmla="*/ 552202 h 582644"/>
                <a:gd name="connsiteX3" fmla="*/ 63803 w 726505"/>
                <a:gd name="connsiteY3" fmla="*/ 514825 h 582644"/>
                <a:gd name="connsiteX4" fmla="*/ 84274 w 726505"/>
                <a:gd name="connsiteY4" fmla="*/ 25592 h 582644"/>
                <a:gd name="connsiteX0" fmla="*/ 84274 w 726505"/>
                <a:gd name="connsiteY0" fmla="*/ 10474 h 567526"/>
                <a:gd name="connsiteX1" fmla="*/ 668271 w 726505"/>
                <a:gd name="connsiteY1" fmla="*/ 33435 h 567526"/>
                <a:gd name="connsiteX2" fmla="*/ 672979 w 726505"/>
                <a:gd name="connsiteY2" fmla="*/ 537084 h 567526"/>
                <a:gd name="connsiteX3" fmla="*/ 63803 w 726505"/>
                <a:gd name="connsiteY3" fmla="*/ 499707 h 567526"/>
                <a:gd name="connsiteX4" fmla="*/ 84274 w 726505"/>
                <a:gd name="connsiteY4" fmla="*/ 10474 h 567526"/>
                <a:gd name="connsiteX0" fmla="*/ 84274 w 747243"/>
                <a:gd name="connsiteY0" fmla="*/ 23576 h 595793"/>
                <a:gd name="connsiteX1" fmla="*/ 671883 w 747243"/>
                <a:gd name="connsiteY1" fmla="*/ 24503 h 595793"/>
                <a:gd name="connsiteX2" fmla="*/ 672979 w 747243"/>
                <a:gd name="connsiteY2" fmla="*/ 550186 h 595793"/>
                <a:gd name="connsiteX3" fmla="*/ 63803 w 747243"/>
                <a:gd name="connsiteY3" fmla="*/ 512809 h 595793"/>
                <a:gd name="connsiteX4" fmla="*/ 84274 w 747243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710287"/>
                <a:gd name="connsiteY0" fmla="*/ 23576 h 595793"/>
                <a:gd name="connsiteX1" fmla="*/ 671883 w 710287"/>
                <a:gd name="connsiteY1" fmla="*/ 24503 h 595793"/>
                <a:gd name="connsiteX2" fmla="*/ 672979 w 710287"/>
                <a:gd name="connsiteY2" fmla="*/ 550186 h 595793"/>
                <a:gd name="connsiteX3" fmla="*/ 63803 w 710287"/>
                <a:gd name="connsiteY3" fmla="*/ 512809 h 595793"/>
                <a:gd name="connsiteX4" fmla="*/ 84274 w 710287"/>
                <a:gd name="connsiteY4" fmla="*/ 23576 h 595793"/>
                <a:gd name="connsiteX0" fmla="*/ 84274 w 672979"/>
                <a:gd name="connsiteY0" fmla="*/ 23576 h 595793"/>
                <a:gd name="connsiteX1" fmla="*/ 671883 w 672979"/>
                <a:gd name="connsiteY1" fmla="*/ 24503 h 595793"/>
                <a:gd name="connsiteX2" fmla="*/ 672979 w 672979"/>
                <a:gd name="connsiteY2" fmla="*/ 550186 h 595793"/>
                <a:gd name="connsiteX3" fmla="*/ 63803 w 672979"/>
                <a:gd name="connsiteY3" fmla="*/ 512809 h 595793"/>
                <a:gd name="connsiteX4" fmla="*/ 84274 w 672979"/>
                <a:gd name="connsiteY4" fmla="*/ 23576 h 595793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70495"/>
                <a:gd name="connsiteX1" fmla="*/ 671883 w 672979"/>
                <a:gd name="connsiteY1" fmla="*/ 24503 h 570495"/>
                <a:gd name="connsiteX2" fmla="*/ 672979 w 672979"/>
                <a:gd name="connsiteY2" fmla="*/ 550186 h 570495"/>
                <a:gd name="connsiteX3" fmla="*/ 63803 w 672979"/>
                <a:gd name="connsiteY3" fmla="*/ 512809 h 570495"/>
                <a:gd name="connsiteX4" fmla="*/ 84274 w 672979"/>
                <a:gd name="connsiteY4" fmla="*/ 23576 h 570495"/>
                <a:gd name="connsiteX0" fmla="*/ 84274 w 672979"/>
                <a:gd name="connsiteY0" fmla="*/ 23576 h 560608"/>
                <a:gd name="connsiteX1" fmla="*/ 671883 w 672979"/>
                <a:gd name="connsiteY1" fmla="*/ 24503 h 560608"/>
                <a:gd name="connsiteX2" fmla="*/ 672979 w 672979"/>
                <a:gd name="connsiteY2" fmla="*/ 550186 h 560608"/>
                <a:gd name="connsiteX3" fmla="*/ 63803 w 672979"/>
                <a:gd name="connsiteY3" fmla="*/ 512809 h 560608"/>
                <a:gd name="connsiteX4" fmla="*/ 84274 w 672979"/>
                <a:gd name="connsiteY4" fmla="*/ 23576 h 560608"/>
                <a:gd name="connsiteX0" fmla="*/ 84274 w 672979"/>
                <a:gd name="connsiteY0" fmla="*/ 23576 h 567351"/>
                <a:gd name="connsiteX1" fmla="*/ 671883 w 672979"/>
                <a:gd name="connsiteY1" fmla="*/ 24503 h 567351"/>
                <a:gd name="connsiteX2" fmla="*/ 672979 w 672979"/>
                <a:gd name="connsiteY2" fmla="*/ 550186 h 567351"/>
                <a:gd name="connsiteX3" fmla="*/ 63803 w 672979"/>
                <a:gd name="connsiteY3" fmla="*/ 512809 h 567351"/>
                <a:gd name="connsiteX4" fmla="*/ 84274 w 672979"/>
                <a:gd name="connsiteY4" fmla="*/ 23576 h 567351"/>
                <a:gd name="connsiteX0" fmla="*/ 72869 w 661574"/>
                <a:gd name="connsiteY0" fmla="*/ 23576 h 567351"/>
                <a:gd name="connsiteX1" fmla="*/ 660478 w 661574"/>
                <a:gd name="connsiteY1" fmla="*/ 24503 h 567351"/>
                <a:gd name="connsiteX2" fmla="*/ 661574 w 661574"/>
                <a:gd name="connsiteY2" fmla="*/ 550186 h 567351"/>
                <a:gd name="connsiteX3" fmla="*/ 52398 w 661574"/>
                <a:gd name="connsiteY3" fmla="*/ 512809 h 567351"/>
                <a:gd name="connsiteX4" fmla="*/ 72869 w 661574"/>
                <a:gd name="connsiteY4" fmla="*/ 23576 h 567351"/>
                <a:gd name="connsiteX0" fmla="*/ 72869 w 661574"/>
                <a:gd name="connsiteY0" fmla="*/ 13918 h 557693"/>
                <a:gd name="connsiteX1" fmla="*/ 660478 w 661574"/>
                <a:gd name="connsiteY1" fmla="*/ 14845 h 557693"/>
                <a:gd name="connsiteX2" fmla="*/ 661574 w 661574"/>
                <a:gd name="connsiteY2" fmla="*/ 540528 h 557693"/>
                <a:gd name="connsiteX3" fmla="*/ 52398 w 661574"/>
                <a:gd name="connsiteY3" fmla="*/ 503151 h 557693"/>
                <a:gd name="connsiteX4" fmla="*/ 72869 w 661574"/>
                <a:gd name="connsiteY4" fmla="*/ 13918 h 55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574" h="557693">
                  <a:moveTo>
                    <a:pt x="72869" y="13918"/>
                  </a:moveTo>
                  <a:cubicBezTo>
                    <a:pt x="184450" y="5454"/>
                    <a:pt x="435949" y="-13117"/>
                    <a:pt x="660478" y="14845"/>
                  </a:cubicBezTo>
                  <a:cubicBezTo>
                    <a:pt x="621347" y="93170"/>
                    <a:pt x="636508" y="427667"/>
                    <a:pt x="661574" y="540528"/>
                  </a:cubicBezTo>
                  <a:cubicBezTo>
                    <a:pt x="560227" y="562106"/>
                    <a:pt x="148547" y="575610"/>
                    <a:pt x="52398" y="503151"/>
                  </a:cubicBezTo>
                  <a:cubicBezTo>
                    <a:pt x="-13816" y="391776"/>
                    <a:pt x="-27876" y="91630"/>
                    <a:pt x="72869" y="1391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23" name="PA_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502" y="1779623"/>
            <a:ext cx="1653800" cy="2976332"/>
          </a:xfrm>
          <a:prstGeom prst="rect">
            <a:avLst/>
          </a:prstGeom>
        </p:spPr>
      </p:pic>
      <p:sp>
        <p:nvSpPr>
          <p:cNvPr id="24" name="PA_文本框 226"/>
          <p:cNvSpPr txBox="1"/>
          <p:nvPr>
            <p:custDataLst>
              <p:tags r:id="rId3"/>
            </p:custDataLst>
          </p:nvPr>
        </p:nvSpPr>
        <p:spPr>
          <a:xfrm>
            <a:off x="3904175" y="3202663"/>
            <a:ext cx="1812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落落补 汤圆" pitchFamily="2" charset="-128"/>
                <a:sym typeface="Arial"/>
              </a:rPr>
              <a:t>参考资料</a:t>
            </a:r>
          </a:p>
        </p:txBody>
      </p:sp>
      <p:sp>
        <p:nvSpPr>
          <p:cNvPr id="2" name="PA_矩形 1"/>
          <p:cNvSpPr/>
          <p:nvPr>
            <p:custDataLst>
              <p:tags r:id="rId4"/>
            </p:custDataLst>
          </p:nvPr>
        </p:nvSpPr>
        <p:spPr>
          <a:xfrm>
            <a:off x="6458145" y="185473"/>
            <a:ext cx="504909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[1].《</a:t>
            </a:r>
            <a:r>
              <a:rPr lang="zh-CN" altLang="en-US" sz="1400" dirty="0"/>
              <a:t>嵌入式操作系统风云录：历史演进与物联网未来</a:t>
            </a:r>
            <a:r>
              <a:rPr lang="en-US" altLang="zh-CN" sz="1400" dirty="0"/>
              <a:t>》 </a:t>
            </a:r>
            <a:r>
              <a:rPr lang="zh-CN" altLang="en-US" sz="1400" dirty="0"/>
              <a:t>何小庆</a:t>
            </a:r>
          </a:p>
          <a:p>
            <a:r>
              <a:rPr lang="en-US" altLang="zh-CN" sz="1400" dirty="0"/>
              <a:t>[2].《Embedded Systems </a:t>
            </a:r>
            <a:r>
              <a:rPr lang="en-US" altLang="zh-CN" sz="1400" dirty="0" err="1"/>
              <a:t>Dictionary》Jack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Ganssle</a:t>
            </a:r>
            <a:r>
              <a:rPr lang="en-US" altLang="zh-CN" sz="1400" dirty="0"/>
              <a:t>, Michael Barr</a:t>
            </a:r>
          </a:p>
          <a:p>
            <a:r>
              <a:rPr lang="en-US" altLang="zh-CN" sz="1400" dirty="0"/>
              <a:t>[3].《</a:t>
            </a:r>
            <a:r>
              <a:rPr lang="zh-CN" altLang="en-US" sz="1400" dirty="0"/>
              <a:t>嵌入式系统的定义与发展历史</a:t>
            </a:r>
            <a:r>
              <a:rPr lang="en-US" altLang="zh-CN" sz="1400" dirty="0"/>
              <a:t>》 </a:t>
            </a:r>
            <a:r>
              <a:rPr lang="zh-CN" altLang="en-US" sz="1400" dirty="0"/>
              <a:t>何立民</a:t>
            </a:r>
          </a:p>
          <a:p>
            <a:r>
              <a:rPr lang="en-US" altLang="zh-CN" sz="1400" dirty="0"/>
              <a:t>[4]. </a:t>
            </a:r>
            <a:r>
              <a:rPr lang="zh-CN" altLang="en-US" sz="1400" dirty="0"/>
              <a:t>浅谈</a:t>
            </a:r>
            <a:r>
              <a:rPr lang="en-US" altLang="zh-CN" sz="1400" dirty="0"/>
              <a:t>RAII</a:t>
            </a:r>
            <a:r>
              <a:rPr lang="zh-CN" altLang="en-US" sz="1400" dirty="0"/>
              <a:t>惯用法</a:t>
            </a:r>
            <a:r>
              <a:rPr lang="en-US" altLang="zh-CN" sz="1400" dirty="0"/>
              <a:t>-</a:t>
            </a:r>
            <a:r>
              <a:rPr lang="zh-CN" altLang="en-US" sz="1400" dirty="0"/>
              <a:t>张浩、杨杰</a:t>
            </a:r>
          </a:p>
          <a:p>
            <a:r>
              <a:rPr lang="en-US" altLang="zh-CN" sz="1400" dirty="0"/>
              <a:t>[5]. Rust</a:t>
            </a:r>
            <a:r>
              <a:rPr lang="zh-CN" altLang="en-US" sz="1400" dirty="0"/>
              <a:t>语言：安全地并发</a:t>
            </a:r>
            <a:r>
              <a:rPr lang="en-US" altLang="zh-CN" sz="1400" dirty="0"/>
              <a:t>-</a:t>
            </a:r>
            <a:r>
              <a:rPr lang="zh-CN" altLang="en-US" sz="1400" dirty="0"/>
              <a:t>孙宁</a:t>
            </a:r>
          </a:p>
          <a:p>
            <a:r>
              <a:rPr lang="en-US" altLang="zh-CN" sz="1400" dirty="0"/>
              <a:t>[6] Evaluation of performance and productivity metrics of potential programming languages in the HPC environment- Florian Wilkens</a:t>
            </a:r>
          </a:p>
          <a:p>
            <a:r>
              <a:rPr lang="en-US" altLang="zh-CN" sz="1400" dirty="0"/>
              <a:t>[7]. Lock-freedom without garbage collection-Aaron Tu</a:t>
            </a:r>
          </a:p>
          <a:p>
            <a:r>
              <a:rPr lang="en-US" altLang="zh-CN" sz="1400" dirty="0"/>
              <a:t>[8].《</a:t>
            </a:r>
            <a:r>
              <a:rPr lang="zh-CN" altLang="en-US" sz="1400" dirty="0"/>
              <a:t>嵌入式系统的实时性问题</a:t>
            </a:r>
            <a:r>
              <a:rPr lang="en-US" altLang="zh-CN" sz="1400" dirty="0"/>
              <a:t>》</a:t>
            </a:r>
            <a:r>
              <a:rPr lang="zh-CN" altLang="en-US" sz="1400" dirty="0"/>
              <a:t>，北京航空航天大学 何立民</a:t>
            </a:r>
          </a:p>
          <a:p>
            <a:r>
              <a:rPr lang="en-US" altLang="zh-CN" sz="1400" dirty="0"/>
              <a:t>[9].《</a:t>
            </a:r>
            <a:r>
              <a:rPr lang="zh-CN" altLang="en-US" sz="1400" dirty="0"/>
              <a:t>嵌入式</a:t>
            </a:r>
            <a:r>
              <a:rPr lang="en-US" altLang="zh-CN" sz="1400" dirty="0"/>
              <a:t>Linux</a:t>
            </a:r>
            <a:r>
              <a:rPr lang="zh-CN" altLang="en-US" sz="1400" dirty="0"/>
              <a:t>系统安全性探析</a:t>
            </a:r>
            <a:r>
              <a:rPr lang="en-US" altLang="zh-CN" sz="1400" dirty="0"/>
              <a:t>》</a:t>
            </a:r>
            <a:r>
              <a:rPr lang="zh-CN" altLang="en-US" sz="1400" dirty="0"/>
              <a:t>，作者简介：王友顺，曲豪</a:t>
            </a:r>
          </a:p>
          <a:p>
            <a:r>
              <a:rPr lang="en-US" altLang="zh-CN" sz="1400" dirty="0"/>
              <a:t>[10].《</a:t>
            </a:r>
            <a:r>
              <a:rPr lang="zh-CN" altLang="en-US" sz="1400" dirty="0">
                <a:hlinkClick r:id="rId8"/>
              </a:rPr>
              <a:t>嵌入式系统</a:t>
            </a:r>
            <a:r>
              <a:rPr lang="en-US" altLang="zh-CN" sz="1400" dirty="0"/>
              <a:t>:</a:t>
            </a:r>
            <a:r>
              <a:rPr lang="zh-CN" altLang="en-US" sz="1400" dirty="0"/>
              <a:t>从</a:t>
            </a:r>
            <a:r>
              <a:rPr lang="en-US" altLang="zh-CN" sz="1400" dirty="0"/>
              <a:t>SoC</a:t>
            </a:r>
            <a:r>
              <a:rPr lang="zh-CN" altLang="en-US" sz="1400" dirty="0"/>
              <a:t>芯片到系统</a:t>
            </a:r>
            <a:r>
              <a:rPr lang="en-US" altLang="zh-CN" sz="1400" dirty="0"/>
              <a:t>/</a:t>
            </a:r>
            <a:r>
              <a:rPr lang="zh-CN" altLang="en-US" sz="1400" dirty="0"/>
              <a:t>凌明</a:t>
            </a:r>
            <a:r>
              <a:rPr lang="en-US" altLang="zh-CN" sz="1400" dirty="0"/>
              <a:t>, </a:t>
            </a:r>
            <a:r>
              <a:rPr lang="zh-CN" altLang="en-US" sz="1400" dirty="0"/>
              <a:t>王学香</a:t>
            </a:r>
            <a:r>
              <a:rPr lang="en-US" altLang="zh-CN" sz="1400" dirty="0"/>
              <a:t>, </a:t>
            </a:r>
            <a:r>
              <a:rPr lang="zh-CN" altLang="en-US" sz="1400" dirty="0"/>
              <a:t>单伟伟</a:t>
            </a:r>
            <a:r>
              <a:rPr lang="en-US" altLang="zh-CN" sz="1400" dirty="0"/>
              <a:t>》 </a:t>
            </a:r>
            <a:r>
              <a:rPr lang="zh-CN" altLang="en-US" sz="1400" dirty="0"/>
              <a:t>电子工业出版社</a:t>
            </a:r>
          </a:p>
          <a:p>
            <a:r>
              <a:rPr lang="en-US" altLang="zh-CN" sz="1400" dirty="0"/>
              <a:t>[11]. Three-Dimensional Integrated Circuits and the Future of System-on-Chip Designs   </a:t>
            </a:r>
            <a:r>
              <a:rPr lang="en-US" altLang="zh-CN" sz="1400" dirty="0">
                <a:hlinkClick r:id="rId9"/>
              </a:rPr>
              <a:t> R.S. Patti</a:t>
            </a:r>
            <a:endParaRPr lang="en-US" altLang="zh-CN" sz="1400" dirty="0"/>
          </a:p>
          <a:p>
            <a:r>
              <a:rPr lang="en-US" altLang="zh-CN" sz="1400" dirty="0"/>
              <a:t>[12]. 2017Rust</a:t>
            </a:r>
            <a:r>
              <a:rPr lang="zh-CN" altLang="en-US" sz="1400" dirty="0"/>
              <a:t>调查报告（官网地址</a:t>
            </a:r>
            <a:r>
              <a:rPr lang="en-US" altLang="zh-CN" sz="1400" dirty="0">
                <a:hlinkClick r:id="rId10"/>
              </a:rPr>
              <a:t>https://blog.rust-lang.org/2017/09/05/Rust-2017-Survey-Results.html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/>
              <a:t>[13]. </a:t>
            </a:r>
            <a:r>
              <a:rPr lang="zh-CN" altLang="en-US" sz="1400" dirty="0"/>
              <a:t>我们为什么要选择小众语言</a:t>
            </a:r>
            <a:r>
              <a:rPr lang="en-US" altLang="zh-CN" sz="1400" dirty="0"/>
              <a:t>Rust</a:t>
            </a:r>
            <a:r>
              <a:rPr lang="zh-CN" altLang="en-US" sz="1400" dirty="0"/>
              <a:t>来实现</a:t>
            </a:r>
            <a:r>
              <a:rPr lang="en-US" altLang="zh-CN" sz="1400" dirty="0" err="1"/>
              <a:t>TiKV</a:t>
            </a:r>
            <a:r>
              <a:rPr lang="zh-CN" altLang="en-US" sz="1400" dirty="0"/>
              <a:t>？</a:t>
            </a:r>
            <a:r>
              <a:rPr lang="en-US" altLang="zh-CN" sz="1400" dirty="0">
                <a:hlinkClick r:id="rId11"/>
              </a:rPr>
              <a:t>http://www.sohu.com/a/150828244_470008</a:t>
            </a:r>
            <a:endParaRPr lang="en-US" altLang="zh-CN" sz="1400" dirty="0"/>
          </a:p>
          <a:p>
            <a:r>
              <a:rPr lang="en-US" altLang="zh-CN" sz="1400" dirty="0"/>
              <a:t>[14]. Experience Report: Developing the Servo Web Browser Engine using Rust     </a:t>
            </a:r>
          </a:p>
          <a:p>
            <a:r>
              <a:rPr lang="en-US" altLang="zh-CN" sz="1400" dirty="0"/>
              <a:t>Brian Anderson Lars Bergstrom   Manish </a:t>
            </a:r>
            <a:r>
              <a:rPr lang="en-US" altLang="zh-CN" sz="1400" dirty="0" err="1"/>
              <a:t>Goregaokar</a:t>
            </a:r>
            <a:endParaRPr lang="en-US" altLang="zh-CN" sz="1400" dirty="0"/>
          </a:p>
          <a:p>
            <a:r>
              <a:rPr lang="en-US" altLang="zh-CN" sz="1400" dirty="0"/>
              <a:t>[15].《</a:t>
            </a:r>
            <a:r>
              <a:rPr lang="zh-CN" altLang="en-US" sz="1400" dirty="0"/>
              <a:t>嵌入式实时操作系统的现状和未来</a:t>
            </a:r>
            <a:r>
              <a:rPr lang="en-US" altLang="zh-CN" sz="1400" dirty="0"/>
              <a:t>》</a:t>
            </a:r>
            <a:r>
              <a:rPr lang="zh-CN" altLang="en-US" sz="1400" dirty="0">
                <a:hlinkClick r:id="rId12"/>
              </a:rPr>
              <a:t>（</a:t>
            </a:r>
            <a:r>
              <a:rPr lang="en-US" altLang="zh-CN" sz="1400" dirty="0">
                <a:hlinkClick r:id="rId12"/>
              </a:rPr>
              <a:t>http://tech.hqew.com/fangan_1547925 </a:t>
            </a:r>
            <a:r>
              <a:rPr lang="zh-CN" altLang="en-US" sz="1400" dirty="0">
                <a:hlinkClick r:id="rId12"/>
              </a:rPr>
              <a:t>）</a:t>
            </a:r>
            <a:endParaRPr lang="en-US" altLang="zh-CN" sz="1400" dirty="0"/>
          </a:p>
          <a:p>
            <a:r>
              <a:rPr lang="en-US" altLang="zh-CN" sz="1400" dirty="0"/>
              <a:t>[16].《2018</a:t>
            </a:r>
            <a:r>
              <a:rPr lang="zh-CN" altLang="en-US" sz="1400" dirty="0"/>
              <a:t>年工业机器人行业现状与发展趋势分析</a:t>
            </a:r>
            <a:r>
              <a:rPr lang="en-US" altLang="zh-CN" sz="1400" dirty="0"/>
              <a:t>》</a:t>
            </a:r>
            <a:r>
              <a:rPr lang="zh-CN" altLang="en-US" sz="1400" dirty="0"/>
              <a:t>（</a:t>
            </a:r>
            <a:r>
              <a:rPr lang="en-US" altLang="zh-CN" sz="1400" dirty="0">
                <a:hlinkClick r:id="rId13"/>
              </a:rPr>
              <a:t>http://www.eeworld.com.cn/qrs/article_2018011243578.html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125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C2C38E2-B5E4-4D1C-8E60-6F0509F2B037}"/>
              </a:ext>
            </a:extLst>
          </p:cNvPr>
          <p:cNvSpPr/>
          <p:nvPr/>
        </p:nvSpPr>
        <p:spPr>
          <a:xfrm>
            <a:off x="2190799" y="577944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F5C4BB5-213B-4CA6-8A9D-801D7B0EB9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963407">
            <a:off x="25553" y="291831"/>
            <a:ext cx="3272644" cy="3145276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AACDADB-887D-4329-AF42-3E812D19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568" y="4026210"/>
            <a:ext cx="3060340" cy="5074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="" xmlns:a16="http://schemas.microsoft.com/office/drawing/2014/main" id="{C06F09A2-0C84-4704-8B13-868CFDF62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142" y="3206603"/>
            <a:ext cx="4031204" cy="44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ctr" defTabSz="725523"/>
            <a:r>
              <a:rPr lang="en-US" altLang="zh-CN" sz="2899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</a:rPr>
              <a:t>Thank you for listening</a:t>
            </a:r>
            <a:r>
              <a:rPr lang="en-US" altLang="zh-CN" sz="2899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sym typeface="Wingdings" panose="05000000000000000000" pitchFamily="2" charset="2"/>
              </a:rPr>
              <a:t></a:t>
            </a:r>
            <a:endParaRPr lang="zh-CN" altLang="zh-CN" sz="28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4952886-FD15-40BD-9728-28A7A28ECB71}"/>
              </a:ext>
            </a:extLst>
          </p:cNvPr>
          <p:cNvSpPr txBox="1"/>
          <p:nvPr/>
        </p:nvSpPr>
        <p:spPr>
          <a:xfrm>
            <a:off x="3658773" y="2294865"/>
            <a:ext cx="5315941" cy="904259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感谢聆听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6BD886A-CC6C-45C1-84FC-559BEEAD60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963407" flipH="1">
            <a:off x="8188853" y="3836771"/>
            <a:ext cx="3004912" cy="31452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64FD93A-6911-429A-A97A-37CE946E87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5636" y="3906014"/>
            <a:ext cx="4015503" cy="1955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E939894-E10A-45C1-8C52-8BE0CE8EF3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8619" y="1262974"/>
            <a:ext cx="1224136" cy="12237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FB4D7ECC-7EFD-4D4D-9483-1FCD905490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1202" y="3062871"/>
            <a:ext cx="841699" cy="6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50"/>
                            </p:stCondLst>
                            <p:childTnLst>
                              <p:par>
                                <p:cTn id="4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3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4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DFPShaoNvW5-GB" charset="-122"/>
                <a:sym typeface="Arial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DFPShaoNvW5-GB" charset="-122"/>
                <a:sym typeface="Arial"/>
              </a:rPr>
              <a:t>项目背景</a:t>
            </a:r>
            <a:r>
              <a:rPr kumimoji="1" lang="en-US" altLang="zh-CN" sz="2800" dirty="0">
                <a:solidFill>
                  <a:schemeClr val="tx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DFPShaoNvW5-GB" charset="-122"/>
                <a:sym typeface="Arial"/>
              </a:rPr>
              <a:t>&amp;</a:t>
            </a:r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DFPShaoNvW5-GB" charset="-122"/>
                <a:sym typeface="Arial"/>
              </a:rPr>
              <a:t>立项依据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11687" y="1308183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3308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DFPShaoNvW5-GB" charset="-122"/>
                <a:sym typeface="Arial"/>
              </a:rPr>
              <a:t>相关工作</a:t>
            </a:r>
            <a:r>
              <a:rPr kumimoji="1" lang="en-US" altLang="zh-CN" sz="2800" dirty="0">
                <a:solidFill>
                  <a:schemeClr val="tx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DFPShaoNvW5-GB" charset="-122"/>
                <a:sym typeface="Arial"/>
              </a:rPr>
              <a:t>&amp;</a:t>
            </a:r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DFPShaoNvW5-GB" charset="-122"/>
                <a:sym typeface="Arial"/>
              </a:rPr>
              <a:t>前瞻展望</a:t>
            </a: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240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DFPShaoNvW5-GB" charset="-122"/>
                <a:sym typeface="Arial"/>
              </a:rPr>
              <a:t>可行性分析</a:t>
            </a: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8396089" y="53847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DFPShaoNvW5-GB" charset="-122"/>
                <a:sym typeface="Arial"/>
              </a:rPr>
              <a:t>总结</a:t>
            </a:r>
          </a:p>
        </p:txBody>
      </p:sp>
      <p:grpSp>
        <p:nvGrpSpPr>
          <p:cNvPr id="81" name="组 80"/>
          <p:cNvGrpSpPr/>
          <p:nvPr/>
        </p:nvGrpSpPr>
        <p:grpSpPr>
          <a:xfrm>
            <a:off x="7514617" y="529901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" y="2888735"/>
            <a:ext cx="6280150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3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41577" y="4020281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DFPShaoNvW5-GB" charset="-122"/>
                <a:sym typeface="Arial"/>
              </a:rPr>
              <a:t>项目背景</a:t>
            </a:r>
            <a:r>
              <a:rPr kumimoji="1" lang="en-US" altLang="zh-CN" sz="36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DFPShaoNvW5-GB" charset="-122"/>
                <a:sym typeface="Arial"/>
              </a:rPr>
              <a:t>&amp;</a:t>
            </a:r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DFPShaoNvW5-GB" charset="-122"/>
                <a:sym typeface="Arial"/>
              </a:rPr>
              <a:t>立项依据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3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294645">
            <a:off x="1090952" y="3885110"/>
            <a:ext cx="3781063" cy="255722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3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4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5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6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7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8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1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2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3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4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5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6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7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8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9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0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1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2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3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4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5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6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7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8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9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0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1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2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3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4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5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6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7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8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9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0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1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2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3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4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5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6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7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8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9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0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1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2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3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4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5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6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7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8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9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0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1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2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3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4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5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6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7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8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9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0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1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2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3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4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5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6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7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8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9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0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1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2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3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4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5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6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7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8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9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0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1383794" y="1013424"/>
            <a:ext cx="3731480" cy="2818357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4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5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6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7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8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9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2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3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4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5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6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7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8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9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0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1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2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3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4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5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6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7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8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9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0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1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2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3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4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5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6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7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8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9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0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1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2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3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4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5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6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7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8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9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0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1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2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3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4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5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6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7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8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9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0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1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2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3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4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5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6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7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8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9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0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1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2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3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4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5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6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7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8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9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0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1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2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4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5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6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9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0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1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7317368" y="1099903"/>
            <a:ext cx="3221367" cy="263227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6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7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8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9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0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3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4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5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6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7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8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9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0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1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2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3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4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5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6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7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8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9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0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1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2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3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4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5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6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7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8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9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0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1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2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3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4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5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6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7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8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9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0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1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2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3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4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5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6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7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8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9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0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1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2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3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4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5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6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7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8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9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0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1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2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3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4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5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6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7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8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9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0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1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2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3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4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5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6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7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8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9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0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1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2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990071" flipH="1">
            <a:off x="7593811" y="3824522"/>
            <a:ext cx="3581710" cy="253495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6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1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4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5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6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7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8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9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0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1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2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3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4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5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6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7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8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9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0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1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2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3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4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5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6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7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8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9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0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1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2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3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4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5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6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7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8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9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0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1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2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3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4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5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6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7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8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9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0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1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2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3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4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5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6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7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8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9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0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1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2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3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4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5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6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7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8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9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0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1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2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3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4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5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6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7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8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9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0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1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2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3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sp>
        <p:nvSpPr>
          <p:cNvPr id="2" name="PA_矩形 1"/>
          <p:cNvSpPr/>
          <p:nvPr>
            <p:custDataLst>
              <p:tags r:id="rId5"/>
            </p:custDataLst>
          </p:nvPr>
        </p:nvSpPr>
        <p:spPr>
          <a:xfrm>
            <a:off x="7880862" y="1498987"/>
            <a:ext cx="2242207" cy="167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/>
              </a:rPr>
              <a:t>      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Rust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是针对多核体系提出的语言，并且吸收一些其他动态语言的重要特性，比如不需要管理内存，不会出现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Null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指针等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  <a:sym typeface="Arial"/>
            </a:endParaRPr>
          </a:p>
        </p:txBody>
      </p:sp>
      <p:sp>
        <p:nvSpPr>
          <p:cNvPr id="471" name="PA_矩形 470"/>
          <p:cNvSpPr/>
          <p:nvPr>
            <p:custDataLst>
              <p:tags r:id="rId6"/>
            </p:custDataLst>
          </p:nvPr>
        </p:nvSpPr>
        <p:spPr>
          <a:xfrm>
            <a:off x="2118651" y="1540512"/>
            <a:ext cx="2214416" cy="156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>
                <a:latin typeface="等线" panose="02010600030101010101" pitchFamily="2" charset="-122"/>
                <a:ea typeface="等线" panose="02010600030101010101" pitchFamily="2" charset="-122"/>
              </a:rPr>
              <a:t>       Rust</a:t>
            </a:r>
            <a:r>
              <a:rPr lang="zh-CN" altLang="en-US" sz="1300" dirty="0">
                <a:latin typeface="等线" panose="02010600030101010101" pitchFamily="2" charset="-122"/>
                <a:ea typeface="等线" panose="02010600030101010101" pitchFamily="2" charset="-122"/>
              </a:rPr>
              <a:t>由</a:t>
            </a:r>
            <a:r>
              <a:rPr lang="en-US" altLang="zh-CN" sz="1300" dirty="0">
                <a:latin typeface="等线" panose="02010600030101010101" pitchFamily="2" charset="-122"/>
                <a:ea typeface="等线" panose="02010600030101010101" pitchFamily="2" charset="-122"/>
              </a:rPr>
              <a:t>web</a:t>
            </a:r>
            <a:r>
              <a:rPr lang="zh-CN" altLang="en-US" sz="1300" dirty="0">
                <a:latin typeface="等线" panose="02010600030101010101" pitchFamily="2" charset="-122"/>
                <a:ea typeface="等线" panose="02010600030101010101" pitchFamily="2" charset="-122"/>
              </a:rPr>
              <a:t>语言的领军人物</a:t>
            </a:r>
            <a:r>
              <a:rPr lang="en-US" altLang="zh-CN" sz="1300" dirty="0">
                <a:latin typeface="等线" panose="02010600030101010101" pitchFamily="2" charset="-122"/>
                <a:ea typeface="等线" panose="02010600030101010101" pitchFamily="2" charset="-122"/>
              </a:rPr>
              <a:t>Brendan Eich</a:t>
            </a:r>
            <a:r>
              <a:rPr lang="zh-CN" altLang="en-US" sz="13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300" dirty="0">
                <a:latin typeface="等线" panose="02010600030101010101" pitchFamily="2" charset="-122"/>
                <a:ea typeface="等线" panose="02010600030101010101" pitchFamily="2" charset="-122"/>
              </a:rPr>
              <a:t>js</a:t>
            </a:r>
            <a:r>
              <a:rPr lang="zh-CN" altLang="en-US" sz="1300" dirty="0">
                <a:latin typeface="等线" panose="02010600030101010101" pitchFamily="2" charset="-122"/>
                <a:ea typeface="等线" panose="02010600030101010101" pitchFamily="2" charset="-122"/>
              </a:rPr>
              <a:t>之父），</a:t>
            </a:r>
            <a:r>
              <a:rPr lang="en-US" altLang="zh-CN" sz="1300" dirty="0">
                <a:latin typeface="等线" panose="02010600030101010101" pitchFamily="2" charset="-122"/>
                <a:ea typeface="等线" panose="02010600030101010101" pitchFamily="2" charset="-122"/>
              </a:rPr>
              <a:t>Dave Herman</a:t>
            </a:r>
            <a:r>
              <a:rPr lang="zh-CN" altLang="en-US" sz="1300" dirty="0">
                <a:latin typeface="等线" panose="02010600030101010101" pitchFamily="2" charset="-122"/>
                <a:ea typeface="等线" panose="02010600030101010101" pitchFamily="2" charset="-122"/>
              </a:rPr>
              <a:t>以及</a:t>
            </a:r>
            <a:r>
              <a:rPr lang="en-US" altLang="zh-CN" sz="1300" dirty="0">
                <a:latin typeface="等线" panose="02010600030101010101" pitchFamily="2" charset="-122"/>
                <a:ea typeface="等线" panose="02010600030101010101" pitchFamily="2" charset="-122"/>
              </a:rPr>
              <a:t>Mozilla</a:t>
            </a:r>
            <a:r>
              <a:rPr lang="zh-CN" altLang="en-US" sz="1300" dirty="0">
                <a:latin typeface="等线" panose="02010600030101010101" pitchFamily="2" charset="-122"/>
                <a:ea typeface="等线" panose="02010600030101010101" pitchFamily="2" charset="-122"/>
              </a:rPr>
              <a:t>公司的</a:t>
            </a:r>
            <a:r>
              <a:rPr lang="en-US" altLang="zh-CN" sz="1300" dirty="0">
                <a:latin typeface="等线" panose="02010600030101010101" pitchFamily="2" charset="-122"/>
                <a:ea typeface="等线" panose="02010600030101010101" pitchFamily="2" charset="-122"/>
              </a:rPr>
              <a:t>Graydon Hoare </a:t>
            </a:r>
            <a:r>
              <a:rPr lang="zh-CN" altLang="en-US" sz="1300" dirty="0">
                <a:latin typeface="等线" panose="02010600030101010101" pitchFamily="2" charset="-122"/>
                <a:ea typeface="等线" panose="02010600030101010101" pitchFamily="2" charset="-122"/>
              </a:rPr>
              <a:t>合力开发</a:t>
            </a:r>
            <a:endParaRPr lang="zh-CN" altLang="en-US" sz="1300" dirty="0">
              <a:latin typeface="等线" panose="02010600030101010101" pitchFamily="2" charset="-122"/>
              <a:ea typeface="等线" panose="02010600030101010101" pitchFamily="2" charset="-122"/>
              <a:sym typeface="Arial"/>
            </a:endParaRPr>
          </a:p>
        </p:txBody>
      </p:sp>
      <p:sp>
        <p:nvSpPr>
          <p:cNvPr id="472" name="PA_矩形 471"/>
          <p:cNvSpPr/>
          <p:nvPr>
            <p:custDataLst>
              <p:tags r:id="rId7"/>
            </p:custDataLst>
          </p:nvPr>
        </p:nvSpPr>
        <p:spPr>
          <a:xfrm>
            <a:off x="1807278" y="4403791"/>
            <a:ext cx="2431384" cy="167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作为一门极其讲究精致的系统级别语言，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Rust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运行性能高、能避免几乎所有的段错误且保证线程安全。它瞄准的目标是取代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C/C++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  <a:sym typeface="Arial"/>
            </a:endParaRPr>
          </a:p>
        </p:txBody>
      </p:sp>
      <p:sp>
        <p:nvSpPr>
          <p:cNvPr id="473" name="PA_矩形 472"/>
          <p:cNvSpPr/>
          <p:nvPr>
            <p:custDataLst>
              <p:tags r:id="rId8"/>
            </p:custDataLst>
          </p:nvPr>
        </p:nvSpPr>
        <p:spPr>
          <a:xfrm>
            <a:off x="8532614" y="4329062"/>
            <a:ext cx="216916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       Rust 1.0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是第一个稳定版本，于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2015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年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5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月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日发布。到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2018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29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日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Rust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已经发布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1.25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版本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  <a:sym typeface="Arial"/>
            </a:endParaRPr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626"/>
          <a:stretch/>
        </p:blipFill>
        <p:spPr>
          <a:xfrm>
            <a:off x="4589048" y="1379908"/>
            <a:ext cx="3221369" cy="4311787"/>
          </a:xfrm>
          <a:prstGeom prst="rect">
            <a:avLst/>
          </a:prstGeom>
        </p:spPr>
      </p:pic>
      <p:sp>
        <p:nvSpPr>
          <p:cNvPr id="416" name="文本框 415"/>
          <p:cNvSpPr txBox="1"/>
          <p:nvPr/>
        </p:nvSpPr>
        <p:spPr>
          <a:xfrm>
            <a:off x="973152" y="303365"/>
            <a:ext cx="21323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kern="1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方正苏新诗柳楷简体-yolan" panose="02000000000000000000" pitchFamily="2" charset="-122"/>
                <a:sym typeface="Arial"/>
              </a:rPr>
              <a:t>Rust</a:t>
            </a:r>
            <a:r>
              <a:rPr lang="zh-CN" altLang="en-US" sz="2300" kern="1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方正苏新诗柳楷简体-yolan" panose="02000000000000000000" pitchFamily="2" charset="-122"/>
                <a:sym typeface="Arial"/>
              </a:rPr>
              <a:t>语言的背景</a:t>
            </a:r>
          </a:p>
        </p:txBody>
      </p:sp>
      <p:grpSp>
        <p:nvGrpSpPr>
          <p:cNvPr id="417" name="组合 416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418" name="图片 417"/>
            <p:cNvPicPr>
              <a:picLocks noChangeAspect="1"/>
            </p:cNvPicPr>
            <p:nvPr userDrawn="1"/>
          </p:nvPicPr>
          <p:blipFill>
            <a:blip r:embed="rId13" cstate="screen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19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690099" y="1379908"/>
            <a:ext cx="2755942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" name="图片 411">
            <a:extLst>
              <a:ext uri="{FF2B5EF4-FFF2-40B4-BE49-F238E27FC236}">
                <a16:creationId xmlns="" xmlns:a16="http://schemas.microsoft.com/office/drawing/2014/main" id="{81389FD5-7B92-4B49-AF88-5DBEBE10CA2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788364">
            <a:off x="10330294" y="3040885"/>
            <a:ext cx="1546875" cy="154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2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"/>
                            </p:stCondLst>
                            <p:childTnLst>
                              <p:par>
                                <p:cTn id="4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71" grpId="0" animBg="1" autoUpdateAnimBg="0"/>
      <p:bldP spid="472" grpId="0"/>
      <p:bldP spid="4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1374752" y="2170009"/>
            <a:ext cx="174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嵌入式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？</a:t>
            </a:r>
          </a:p>
        </p:txBody>
      </p:sp>
      <p:sp>
        <p:nvSpPr>
          <p:cNvPr id="56" name="文本框 49"/>
          <p:cNvSpPr txBox="1">
            <a:spLocks noChangeArrowheads="1"/>
          </p:cNvSpPr>
          <p:nvPr/>
        </p:nvSpPr>
        <p:spPr bwMode="auto">
          <a:xfrm>
            <a:off x="819762" y="3993258"/>
            <a:ext cx="2003696" cy="10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/>
              <a:t>        嵌入式是指用于控制，监视或者辅助操作机器和设备的装置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83526" y="3642368"/>
            <a:ext cx="2040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IEEE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sym typeface="Arial"/>
              </a:rPr>
              <a:t>这样定义：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750720" y="2194777"/>
            <a:ext cx="18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嵌入式操作系统？</a:t>
            </a:r>
          </a:p>
        </p:txBody>
      </p:sp>
      <p:sp>
        <p:nvSpPr>
          <p:cNvPr id="60" name="文本框 49"/>
          <p:cNvSpPr txBox="1">
            <a:spLocks noChangeArrowheads="1"/>
          </p:cNvSpPr>
          <p:nvPr/>
        </p:nvSpPr>
        <p:spPr bwMode="auto">
          <a:xfrm>
            <a:off x="3709592" y="3642368"/>
            <a:ext cx="2003696" cy="198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/>
              <a:t>          用于嵌入式的操作系统，是一种拥有特定功能，用于大型机械，电气设备的计算机系统，通常拥有实时计算的特点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353459" y="2188034"/>
            <a:ext cx="29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嵌入式操作系统有哪些？</a:t>
            </a:r>
          </a:p>
        </p:txBody>
      </p:sp>
      <p:sp>
        <p:nvSpPr>
          <p:cNvPr id="64" name="文本框 49"/>
          <p:cNvSpPr txBox="1">
            <a:spLocks noChangeArrowheads="1"/>
          </p:cNvSpPr>
          <p:nvPr/>
        </p:nvSpPr>
        <p:spPr bwMode="auto">
          <a:xfrm>
            <a:off x="6729457" y="3642367"/>
            <a:ext cx="200369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硬件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：</a:t>
            </a:r>
            <a:r>
              <a:rPr lang="zh-CN" altLang="en-US" sz="1400" dirty="0" smtClean="0"/>
              <a:t>嵌入</a:t>
            </a:r>
            <a:r>
              <a:rPr lang="zh-CN" altLang="en-US" sz="1400" dirty="0"/>
              <a:t>式微处理器，嵌入式微控制器，嵌入式</a:t>
            </a:r>
            <a:r>
              <a:rPr lang="en-US" altLang="zh-CN" sz="1400" dirty="0"/>
              <a:t>DSP</a:t>
            </a:r>
            <a:r>
              <a:rPr lang="zh-CN" altLang="en-US" sz="1400" dirty="0"/>
              <a:t>处理器</a:t>
            </a:r>
            <a:r>
              <a:rPr lang="zh-CN" altLang="en-US" sz="1400" dirty="0" smtClean="0"/>
              <a:t>，</a:t>
            </a:r>
            <a:r>
              <a:rPr lang="en-US" altLang="zh-CN" sz="1400" dirty="0" err="1"/>
              <a:t>SoC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软件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：</a:t>
            </a:r>
            <a:r>
              <a:rPr lang="zh-CN" altLang="en-US" sz="1400" dirty="0"/>
              <a:t>实时操作系统和分时操作系统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900263" y="2181050"/>
            <a:ext cx="24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发展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历史？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8" name="文本框 49"/>
          <p:cNvSpPr txBox="1">
            <a:spLocks noChangeArrowheads="1"/>
          </p:cNvSpPr>
          <p:nvPr/>
        </p:nvSpPr>
        <p:spPr bwMode="auto">
          <a:xfrm>
            <a:off x="9377077" y="3642367"/>
            <a:ext cx="252832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/>
              <a:t>        最早的现代嵌入式</a:t>
            </a:r>
            <a:r>
              <a:rPr lang="zh-CN" altLang="en-US" sz="1400" dirty="0" smtClean="0"/>
              <a:t>系统</a:t>
            </a:r>
            <a:r>
              <a:rPr lang="zh-CN" altLang="en-US" sz="1400" dirty="0"/>
              <a:t>是</a:t>
            </a:r>
            <a:r>
              <a:rPr lang="en-US" altLang="zh-CN" sz="1400" dirty="0" smtClean="0"/>
              <a:t>1965</a:t>
            </a:r>
            <a:r>
              <a:rPr lang="zh-CN" altLang="en-US" sz="1400" dirty="0"/>
              <a:t>年由</a:t>
            </a:r>
            <a:r>
              <a:rPr lang="en-US" altLang="zh-CN" sz="1400" dirty="0" smtClean="0"/>
              <a:t>MIT</a:t>
            </a:r>
            <a:r>
              <a:rPr lang="zh-CN" altLang="en-US" sz="1400" dirty="0" smtClean="0"/>
              <a:t>研制</a:t>
            </a:r>
            <a:r>
              <a:rPr lang="zh-CN" altLang="en-US" sz="1400" dirty="0"/>
              <a:t>的</a:t>
            </a:r>
            <a:r>
              <a:rPr lang="en-US" altLang="zh-CN" sz="1400" dirty="0"/>
              <a:t>Apollo Guidance Computer</a:t>
            </a:r>
            <a:r>
              <a:rPr lang="zh-CN" altLang="en-US" sz="1400" dirty="0" smtClean="0"/>
              <a:t>，目标是在</a:t>
            </a:r>
            <a:r>
              <a:rPr lang="zh-CN" altLang="en-US" sz="1400" dirty="0"/>
              <a:t>阿波罗计划中为飞船进行信号的传递和航天器控制。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474997" y="2604976"/>
            <a:ext cx="9223862" cy="504967"/>
            <a:chOff x="1486014" y="2924465"/>
            <a:chExt cx="9223862" cy="504967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1581204" y="3121659"/>
              <a:ext cx="9128672" cy="117793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2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3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5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6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7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9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0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1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3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4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1486014" y="2924465"/>
              <a:ext cx="523542" cy="504967"/>
            </a:xfrm>
            <a:prstGeom prst="ellipse">
              <a:avLst/>
            </a:prstGeom>
            <a:blipFill dpi="0" rotWithShape="1">
              <a:blip r:embed="rId3" cstate="screen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69940" y="2924465"/>
              <a:ext cx="523542" cy="504967"/>
            </a:xfrm>
            <a:prstGeom prst="ellipse">
              <a:avLst/>
            </a:prstGeom>
            <a:blipFill dpi="0" rotWithShape="1">
              <a:blip r:embed="rId3" cstate="screen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331032" y="2924465"/>
              <a:ext cx="523542" cy="504967"/>
            </a:xfrm>
            <a:prstGeom prst="ellipse">
              <a:avLst/>
            </a:prstGeom>
            <a:blipFill dpi="0" rotWithShape="1">
              <a:blip r:embed="rId3" cstate="screen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0153149" y="2924465"/>
              <a:ext cx="523542" cy="504967"/>
            </a:xfrm>
            <a:prstGeom prst="ellipse">
              <a:avLst/>
            </a:prstGeom>
            <a:blipFill dpi="0" rotWithShape="1">
              <a:blip r:embed="rId3" cstate="screen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39" name="文本框 138"/>
          <p:cNvSpPr txBox="1"/>
          <p:nvPr/>
        </p:nvSpPr>
        <p:spPr>
          <a:xfrm>
            <a:off x="282804" y="320511"/>
            <a:ext cx="31341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方正苏新诗柳楷简体-yolan" panose="02000000000000000000" pitchFamily="2" charset="-122"/>
                <a:sym typeface="Arial"/>
              </a:rPr>
              <a:t>嵌入式操作系统的背景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41" name="图片 140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2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8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9" grpId="0"/>
      <p:bldP spid="60" grpId="0"/>
      <p:bldP spid="63" grpId="0"/>
      <p:bldP spid="64" grpId="0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椭圆 31"/>
          <p:cNvSpPr/>
          <p:nvPr>
            <p:custDataLst>
              <p:tags r:id="rId1"/>
            </p:custDataLst>
          </p:nvPr>
        </p:nvSpPr>
        <p:spPr>
          <a:xfrm>
            <a:off x="6721854" y="1898727"/>
            <a:ext cx="951092" cy="10233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1" name="PA_椭圆 31"/>
          <p:cNvSpPr/>
          <p:nvPr>
            <p:custDataLst>
              <p:tags r:id="rId2"/>
            </p:custDataLst>
          </p:nvPr>
        </p:nvSpPr>
        <p:spPr>
          <a:xfrm>
            <a:off x="6789611" y="3090451"/>
            <a:ext cx="883335" cy="105349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PA_文本框 21"/>
          <p:cNvSpPr txBox="1"/>
          <p:nvPr>
            <p:custDataLst>
              <p:tags r:id="rId3"/>
            </p:custDataLst>
          </p:nvPr>
        </p:nvSpPr>
        <p:spPr>
          <a:xfrm>
            <a:off x="6680977" y="222573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落落补 汤圆" pitchFamily="2" charset="-128"/>
                <a:sym typeface="Arial"/>
              </a:rPr>
              <a:t>C 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落落补 汤圆" pitchFamily="2" charset="-128"/>
                <a:sym typeface="Arial"/>
              </a:rPr>
              <a:t>原罪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落落补 汤圆" pitchFamily="2" charset="-128"/>
                <a:sym typeface="Arial"/>
              </a:rPr>
              <a:t>”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落落补 汤圆" pitchFamily="2" charset="-128"/>
              <a:sym typeface="Arial"/>
            </a:endParaRPr>
          </a:p>
        </p:txBody>
      </p:sp>
      <p:sp>
        <p:nvSpPr>
          <p:cNvPr id="23" name="PA_文本框 22"/>
          <p:cNvSpPr txBox="1"/>
          <p:nvPr>
            <p:custDataLst>
              <p:tags r:id="rId4"/>
            </p:custDataLst>
          </p:nvPr>
        </p:nvSpPr>
        <p:spPr>
          <a:xfrm>
            <a:off x="6933450" y="3429000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落落补 汤圆" pitchFamily="2" charset="-128"/>
                <a:sym typeface="Arial"/>
              </a:rPr>
              <a:t>Bug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落落补 汤圆" pitchFamily="2" charset="-128"/>
              <a:sym typeface="Arial"/>
            </a:endParaRPr>
          </a:p>
        </p:txBody>
      </p:sp>
      <p:sp>
        <p:nvSpPr>
          <p:cNvPr id="26" name="PA_文本框 271"/>
          <p:cNvSpPr txBox="1"/>
          <p:nvPr>
            <p:custDataLst>
              <p:tags r:id="rId5"/>
            </p:custDataLst>
          </p:nvPr>
        </p:nvSpPr>
        <p:spPr>
          <a:xfrm>
            <a:off x="465231" y="5390920"/>
            <a:ext cx="3498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方正舒体" panose="02010601030101010101" pitchFamily="2" charset="-122"/>
                <a:ea typeface="方正舒体" panose="02010601030101010101" pitchFamily="2" charset="-122"/>
                <a:cs typeface="落落补 汤圆" pitchFamily="2" charset="-128"/>
                <a:sym typeface="Arial"/>
              </a:rPr>
              <a:t>图表</a:t>
            </a:r>
            <a:r>
              <a:rPr lang="zh-CN" altLang="en-US" sz="2000" dirty="0">
                <a:latin typeface="方正舒体" panose="02010601030101010101" pitchFamily="2" charset="-122"/>
                <a:ea typeface="方正舒体" panose="02010601030101010101" pitchFamily="2" charset="-122"/>
                <a:cs typeface="落落补 汤圆" pitchFamily="2" charset="-128"/>
                <a:sym typeface="Arial"/>
              </a:rPr>
              <a:t>来源：</a:t>
            </a:r>
            <a:r>
              <a:rPr lang="en-US" altLang="zh-CN" sz="2000" dirty="0">
                <a:latin typeface="方正舒体" panose="02010601030101010101" pitchFamily="2" charset="-122"/>
                <a:ea typeface="方正舒体" panose="02010601030101010101" pitchFamily="2" charset="-122"/>
                <a:cs typeface="落落补 汤圆" pitchFamily="2" charset="-128"/>
                <a:sym typeface="Arial"/>
              </a:rPr>
              <a:t>Qcon(</a:t>
            </a:r>
            <a:r>
              <a:rPr lang="zh-CN" altLang="en-US" sz="2000" dirty="0">
                <a:latin typeface="方正舒体" panose="02010601030101010101" pitchFamily="2" charset="-122"/>
                <a:ea typeface="方正舒体" panose="02010601030101010101" pitchFamily="2" charset="-122"/>
                <a:cs typeface="落落补 汤圆" pitchFamily="2" charset="-128"/>
                <a:sym typeface="Arial"/>
              </a:rPr>
              <a:t>全球软件开发大会</a:t>
            </a:r>
            <a:r>
              <a:rPr lang="en-US" altLang="zh-CN" sz="2000" dirty="0">
                <a:latin typeface="方正舒体" panose="02010601030101010101" pitchFamily="2" charset="-122"/>
                <a:ea typeface="方正舒体" panose="02010601030101010101" pitchFamily="2" charset="-122"/>
                <a:cs typeface="落落补 汤圆" pitchFamily="2" charset="-128"/>
                <a:sym typeface="Arial"/>
              </a:rPr>
              <a:t>)【</a:t>
            </a:r>
            <a:r>
              <a:rPr lang="zh-CN" altLang="en-US" sz="2000" dirty="0">
                <a:latin typeface="方正舒体" panose="02010601030101010101" pitchFamily="2" charset="-122"/>
                <a:ea typeface="方正舒体" panose="02010601030101010101" pitchFamily="2" charset="-122"/>
                <a:cs typeface="落落补 汤圆" pitchFamily="2" charset="-128"/>
                <a:sym typeface="Arial"/>
              </a:rPr>
              <a:t>北京站</a:t>
            </a:r>
            <a:r>
              <a:rPr lang="en-US" altLang="zh-CN" sz="2000" dirty="0">
                <a:latin typeface="方正舒体" panose="02010601030101010101" pitchFamily="2" charset="-122"/>
                <a:ea typeface="方正舒体" panose="02010601030101010101" pitchFamily="2" charset="-122"/>
                <a:cs typeface="落落补 汤圆" pitchFamily="2" charset="-128"/>
                <a:sym typeface="Arial"/>
              </a:rPr>
              <a:t>】2016</a:t>
            </a:r>
            <a:endParaRPr lang="zh-CN" altLang="en-US" sz="2000" dirty="0">
              <a:latin typeface="方正舒体" panose="02010601030101010101" pitchFamily="2" charset="-122"/>
              <a:ea typeface="方正舒体" panose="02010601030101010101" pitchFamily="2" charset="-122"/>
              <a:cs typeface="落落补 汤圆" pitchFamily="2" charset="-128"/>
              <a:sym typeface="Arial"/>
            </a:endParaRPr>
          </a:p>
        </p:txBody>
      </p:sp>
      <p:sp>
        <p:nvSpPr>
          <p:cNvPr id="2" name="PA_矩形 1"/>
          <p:cNvSpPr/>
          <p:nvPr>
            <p:custDataLst>
              <p:tags r:id="rId6"/>
            </p:custDataLst>
          </p:nvPr>
        </p:nvSpPr>
        <p:spPr>
          <a:xfrm>
            <a:off x="8199818" y="1792779"/>
            <a:ext cx="3032617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       </a:t>
            </a:r>
            <a:r>
              <a:rPr lang="en-US" altLang="zh-CN" sz="1400" dirty="0"/>
              <a:t>C</a:t>
            </a:r>
            <a:r>
              <a:rPr lang="zh-CN" altLang="en-US" sz="1400" dirty="0"/>
              <a:t>不对数组越界、数值溢出等问题做任何检查，指针也可以随意使用，手动管理的内存容易产生泄漏等问题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27" name="PA_矩形 26"/>
          <p:cNvSpPr/>
          <p:nvPr>
            <p:custDataLst>
              <p:tags r:id="rId7"/>
            </p:custDataLst>
          </p:nvPr>
        </p:nvSpPr>
        <p:spPr>
          <a:xfrm>
            <a:off x="8199818" y="3090450"/>
            <a:ext cx="3032617" cy="1286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“心脏出血”漏洞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( Heartbleed)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重创全球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IT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行业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,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由于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未能在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memcpy()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调用受害用户输入内容作为长度参数之前正确进行边界检查。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28" name="PA_椭圆 31"/>
          <p:cNvSpPr/>
          <p:nvPr>
            <p:custDataLst>
              <p:tags r:id="rId8"/>
            </p:custDataLst>
          </p:nvPr>
        </p:nvSpPr>
        <p:spPr>
          <a:xfrm>
            <a:off x="6789611" y="4469475"/>
            <a:ext cx="895185" cy="10065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9" name="PA_文本框 22"/>
          <p:cNvSpPr txBox="1"/>
          <p:nvPr>
            <p:custDataLst>
              <p:tags r:id="rId9"/>
            </p:custDataLst>
          </p:nvPr>
        </p:nvSpPr>
        <p:spPr>
          <a:xfrm>
            <a:off x="6721854" y="4752484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落落补 汤圆" pitchFamily="2" charset="-128"/>
                <a:sym typeface="Arial"/>
              </a:rPr>
              <a:t>problem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落落补 汤圆" pitchFamily="2" charset="-128"/>
              <a:sym typeface="Arial"/>
            </a:endParaRPr>
          </a:p>
        </p:txBody>
      </p:sp>
      <p:sp>
        <p:nvSpPr>
          <p:cNvPr id="30" name="PA_矩形 29"/>
          <p:cNvSpPr/>
          <p:nvPr>
            <p:custDataLst>
              <p:tags r:id="rId10"/>
            </p:custDataLst>
          </p:nvPr>
        </p:nvSpPr>
        <p:spPr>
          <a:xfrm>
            <a:off x="8199818" y="4584920"/>
            <a:ext cx="3032617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 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     OS/GLIBC/JAVA/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浏览器等频繁爆出重大安全漏洞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90905" y="242980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方正苏新诗柳楷简体-yolan" panose="02000000000000000000" pitchFamily="2" charset="-122"/>
                <a:sym typeface="Arial"/>
              </a:rPr>
              <a:t>立项依据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33" name="图片 32"/>
            <p:cNvPicPr>
              <a:picLocks noChangeAspect="1"/>
            </p:cNvPicPr>
            <p:nvPr userDrawn="1"/>
          </p:nvPicPr>
          <p:blipFill>
            <a:blip r:embed="rId13" cstate="screen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34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25019A96-A9F0-4B09-88C8-7B4AC110FCF4}"/>
              </a:ext>
            </a:extLst>
          </p:cNvPr>
          <p:cNvCxnSpPr/>
          <p:nvPr/>
        </p:nvCxnSpPr>
        <p:spPr>
          <a:xfrm>
            <a:off x="490451" y="4355869"/>
            <a:ext cx="52370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="" xmlns:a16="http://schemas.microsoft.com/office/drawing/2014/main" id="{19D12A11-86EA-4C06-9C62-6991FEE1A093}"/>
              </a:ext>
            </a:extLst>
          </p:cNvPr>
          <p:cNvCxnSpPr/>
          <p:nvPr/>
        </p:nvCxnSpPr>
        <p:spPr>
          <a:xfrm flipV="1">
            <a:off x="1290905" y="1354975"/>
            <a:ext cx="0" cy="342134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7A7F8644-8202-4975-B513-ED95AA12E55D}"/>
              </a:ext>
            </a:extLst>
          </p:cNvPr>
          <p:cNvSpPr txBox="1"/>
          <p:nvPr/>
        </p:nvSpPr>
        <p:spPr>
          <a:xfrm>
            <a:off x="315884" y="1354975"/>
            <a:ext cx="87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控制性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FD9DD1B0-EEF0-4D7B-991F-8F8DCD821896}"/>
              </a:ext>
            </a:extLst>
          </p:cNvPr>
          <p:cNvSpPr txBox="1"/>
          <p:nvPr/>
        </p:nvSpPr>
        <p:spPr>
          <a:xfrm>
            <a:off x="5023363" y="4521442"/>
            <a:ext cx="9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安全性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813984C2-4854-479C-8135-4AE8FFE36693}"/>
              </a:ext>
            </a:extLst>
          </p:cNvPr>
          <p:cNvSpPr txBox="1"/>
          <p:nvPr/>
        </p:nvSpPr>
        <p:spPr>
          <a:xfrm>
            <a:off x="1659669" y="1724307"/>
            <a:ext cx="1109201" cy="38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C/C++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907FE4AB-081D-4C4D-8E7A-32A7352F7D56}"/>
              </a:ext>
            </a:extLst>
          </p:cNvPr>
          <p:cNvSpPr txBox="1"/>
          <p:nvPr/>
        </p:nvSpPr>
        <p:spPr>
          <a:xfrm>
            <a:off x="2577917" y="2623584"/>
            <a:ext cx="209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Java/Python/Ruby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4AAE195C-F923-4993-A31A-8ADB25882F31}"/>
              </a:ext>
            </a:extLst>
          </p:cNvPr>
          <p:cNvSpPr txBox="1"/>
          <p:nvPr/>
        </p:nvSpPr>
        <p:spPr>
          <a:xfrm>
            <a:off x="4921034" y="1711876"/>
            <a:ext cx="92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ADC2E30B-0440-48B5-9C3D-7CB6D9A36A55}"/>
              </a:ext>
            </a:extLst>
          </p:cNvPr>
          <p:cNvSpPr txBox="1"/>
          <p:nvPr/>
        </p:nvSpPr>
        <p:spPr>
          <a:xfrm>
            <a:off x="4902927" y="3378578"/>
            <a:ext cx="97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Haskell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 autoUpdateAnimBg="0"/>
      <p:bldP spid="23" grpId="0"/>
      <p:bldP spid="26" grpId="0" animBg="1" autoUpdateAnimBg="0"/>
      <p:bldP spid="2" grpId="0"/>
      <p:bldP spid="27" grpId="0"/>
      <p:bldP spid="28" grpId="0" animBg="1" autoUpdateAnimBg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3FE3C99-2218-4003-8976-8FFEF26117B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Microsoft Office PowerPoint</Application>
  <PresentationFormat>宽屏</PresentationFormat>
  <Paragraphs>203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0" baseType="lpstr">
      <vt:lpstr>DFPShaoNvW5-GB</vt:lpstr>
      <vt:lpstr>ＭＳ Ｐゴシック</vt:lpstr>
      <vt:lpstr>Raleway</vt:lpstr>
      <vt:lpstr>Raleway Light</vt:lpstr>
      <vt:lpstr>等线</vt:lpstr>
      <vt:lpstr>方正静蕾简体</vt:lpstr>
      <vt:lpstr>方正舒体</vt:lpstr>
      <vt:lpstr>方正苏新诗柳楷简体-yolan</vt:lpstr>
      <vt:lpstr>方正姚体</vt:lpstr>
      <vt:lpstr>华文彩云</vt:lpstr>
      <vt:lpstr>华文行楷</vt:lpstr>
      <vt:lpstr>华文琥珀</vt:lpstr>
      <vt:lpstr>华文细黑</vt:lpstr>
      <vt:lpstr>华文新魏</vt:lpstr>
      <vt:lpstr>落落补 汤圆</vt:lpstr>
      <vt:lpstr>迷你简卡通</vt:lpstr>
      <vt:lpstr>宋体</vt:lpstr>
      <vt:lpstr>微软雅黑</vt:lpstr>
      <vt:lpstr>Agency FB</vt:lpstr>
      <vt:lpstr>Aharoni</vt:lpstr>
      <vt:lpstr>Arial</vt:lpstr>
      <vt:lpstr>Arial Black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/>
  <cp:keywords>第一PPT模板网-WWW.1PPT.COM</cp:keywords>
  <cp:lastModifiedBy/>
  <cp:revision>1</cp:revision>
  <dcterms:created xsi:type="dcterms:W3CDTF">2017-10-20T03:31:41Z</dcterms:created>
  <dcterms:modified xsi:type="dcterms:W3CDTF">2018-04-25T07:40:04Z</dcterms:modified>
</cp:coreProperties>
</file>