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84" r:id="rId2"/>
    <p:sldId id="289" r:id="rId3"/>
    <p:sldId id="286" r:id="rId4"/>
    <p:sldId id="331" r:id="rId5"/>
    <p:sldId id="296" r:id="rId6"/>
    <p:sldId id="297" r:id="rId7"/>
    <p:sldId id="317" r:id="rId8"/>
    <p:sldId id="318" r:id="rId9"/>
    <p:sldId id="319" r:id="rId10"/>
    <p:sldId id="320" r:id="rId11"/>
    <p:sldId id="321" r:id="rId12"/>
    <p:sldId id="316" r:id="rId13"/>
    <p:sldId id="301" r:id="rId14"/>
    <p:sldId id="299" r:id="rId15"/>
    <p:sldId id="300" r:id="rId16"/>
    <p:sldId id="298" r:id="rId17"/>
    <p:sldId id="302" r:id="rId18"/>
    <p:sldId id="303" r:id="rId19"/>
    <p:sldId id="304" r:id="rId20"/>
    <p:sldId id="326" r:id="rId21"/>
    <p:sldId id="325" r:id="rId22"/>
    <p:sldId id="328" r:id="rId23"/>
    <p:sldId id="327" r:id="rId24"/>
    <p:sldId id="324" r:id="rId25"/>
    <p:sldId id="329" r:id="rId26"/>
    <p:sldId id="330" r:id="rId27"/>
    <p:sldId id="305" r:id="rId28"/>
    <p:sldId id="306" r:id="rId29"/>
    <p:sldId id="288" r:id="rId30"/>
    <p:sldId id="285" r:id="rId31"/>
    <p:sldId id="290" r:id="rId32"/>
    <p:sldId id="293" r:id="rId33"/>
    <p:sldId id="323" r:id="rId34"/>
    <p:sldId id="295" r:id="rId35"/>
    <p:sldId id="322" r:id="rId36"/>
    <p:sldId id="291" r:id="rId37"/>
    <p:sldId id="307" r:id="rId38"/>
    <p:sldId id="308" r:id="rId39"/>
    <p:sldId id="309" r:id="rId40"/>
    <p:sldId id="310" r:id="rId41"/>
    <p:sldId id="311" r:id="rId42"/>
    <p:sldId id="312" r:id="rId43"/>
    <p:sldId id="315" r:id="rId44"/>
    <p:sldId id="314" r:id="rId45"/>
    <p:sldId id="313" r:id="rId46"/>
  </p:sldIdLst>
  <p:sldSz cx="9144000" cy="6858000" type="screen4x3"/>
  <p:notesSz cx="6858000" cy="9144000"/>
  <p:embeddedFontLst>
    <p:embeddedFont>
      <p:font typeface="Quicksand" panose="020B0604020202020204" charset="0"/>
      <p:regular r:id="rId48"/>
    </p:embeddedFont>
    <p:embeddedFont>
      <p:font typeface="等线" panose="02010600030101010101" pitchFamily="2" charset="-122"/>
      <p:regular r:id="rId49"/>
      <p:bold r:id="rId50"/>
    </p:embeddedFont>
    <p:embeddedFont>
      <p:font typeface="微软雅黑" panose="020B0503020204020204" pitchFamily="34" charset="-122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F8"/>
    <a:srgbClr val="DC5031"/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25D89A-9329-470B-A6E3-ADA82E9DC90A}">
  <a:tblStyle styleId="{7E25D89A-9329-470B-A6E3-ADA82E9DC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9158" autoAdjust="0"/>
  </p:normalViewPr>
  <p:slideViewPr>
    <p:cSldViewPr snapToGrid="0">
      <p:cViewPr varScale="1">
        <p:scale>
          <a:sx n="103" d="100"/>
          <a:sy n="103" d="100"/>
        </p:scale>
        <p:origin x="10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3793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350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20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67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88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673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41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43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在这个系统中，运行文件系统的设备称为客户端（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），运行中心服务程序的计算机称为服务器（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）。整个系统的网络形态是以服务器为中心的星形结构，如图。客户端可以按需与某个服务器间建立逻辑连接，其上的文件系统也可以独立工作。</a:t>
            </a:r>
          </a:p>
        </p:txBody>
      </p:sp>
    </p:spTree>
    <p:extLst>
      <p:ext uri="{BB962C8B-B14F-4D97-AF65-F5344CB8AC3E}">
        <p14:creationId xmlns:p14="http://schemas.microsoft.com/office/powerpoint/2010/main" val="409532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601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服务器每接收到一串数据，就写入到对应的文件中，同时向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发送回 </a:t>
            </a:r>
            <a:r>
              <a:rPr lang="en-US" altLang="zh-CN" dirty="0" smtClean="0"/>
              <a:t>2bit </a:t>
            </a:r>
            <a:r>
              <a:rPr lang="zh-CN" altLang="en-US" dirty="0" smtClean="0"/>
              <a:t>的字节确认收到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如温度传感器之类的数据，在收集数据的同时也需要处理数据，这部分工作就应由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来完成，监测到的温度过高时发出警报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 smtClean="0"/>
              <a:t>config.json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中存储通信的地址，接口，以及流数据文件的命名格式。</a:t>
            </a:r>
            <a:endParaRPr lang="en-US" altLang="zh-CN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服务器使用多进程开启多个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对象，从不同的端口接收数据（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中每一个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对应一个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对象。通过端口号区分不同类型的数据，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发送数据时也要发送到该数据类型对应的端口号。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3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56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97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8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528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1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510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236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771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9755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断电回复力：通过数据冗余</a:t>
            </a:r>
            <a:r>
              <a:rPr lang="en-US" altLang="zh-CN" dirty="0" smtClean="0"/>
              <a:t>+</a:t>
            </a:r>
            <a:r>
              <a:rPr lang="zh-CN" altLang="en-US" dirty="0" smtClean="0"/>
              <a:t>校验实现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负载均衡性：通过定期修改</a:t>
            </a:r>
            <a:r>
              <a:rPr lang="en-US" altLang="zh-CN" dirty="0" smtClean="0"/>
              <a:t>metadata</a:t>
            </a:r>
            <a:r>
              <a:rPr lang="zh-CN" altLang="en-US" dirty="0" smtClean="0"/>
              <a:t>块的存储位置实现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固定存储使用：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使用带一条线索链的树存储目录，可以在保证查找时间的前提下避免遍历目录时递归栈占用过多</a:t>
            </a:r>
            <a:r>
              <a:rPr lang="en-US" altLang="zh-CN" dirty="0" smtClean="0"/>
              <a:t>ram</a:t>
            </a:r>
            <a:r>
              <a:rPr lang="zh-CN" altLang="en-US" dirty="0" smtClean="0"/>
              <a:t>空间。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350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506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25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154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 smtClean="0"/>
              <a:t>丢弃：适用于资源极度受限的设备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956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365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 smtClean="0"/>
              <a:t>丢弃：适用于资源极度受限的设备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834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988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zh-CN" altLang="en-US" dirty="0" smtClean="0"/>
              <a:t>丢弃：适用于资源极度受限的设备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654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369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007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3130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925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项目不仅包括文件系统，还包括与之相关的配套设施，包括两大组件：适用于物联网设备的文件系统和中心服务程序。</a:t>
            </a:r>
          </a:p>
        </p:txBody>
      </p:sp>
    </p:spTree>
    <p:extLst>
      <p:ext uri="{BB962C8B-B14F-4D97-AF65-F5344CB8AC3E}">
        <p14:creationId xmlns:p14="http://schemas.microsoft.com/office/powerpoint/2010/main" val="3030809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537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115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580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1006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824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2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项目不仅包括文件系统，还包括与之相关的配套设施，包括两大组件：适用于物联网设备的文件系统和中心服务程序。</a:t>
            </a:r>
          </a:p>
        </p:txBody>
      </p:sp>
    </p:spTree>
    <p:extLst>
      <p:ext uri="{BB962C8B-B14F-4D97-AF65-F5344CB8AC3E}">
        <p14:creationId xmlns:p14="http://schemas.microsoft.com/office/powerpoint/2010/main" val="3796857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45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60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021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22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Shape 11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Shape 1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hape 6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Shape 65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2070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>
                <a:latin typeface="等线" panose="02010600030101010101" pitchFamily="2" charset="-122"/>
                <a:ea typeface="等线" panose="02010600030101010101" pitchFamily="2" charset="-122"/>
              </a:rPr>
              <a:t>物联网文件系统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/>
            </a:r>
            <a:b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SATU</a:t>
            </a:r>
            <a:endParaRPr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Shape 71"/>
          <p:cNvSpPr txBox="1">
            <a:spLocks/>
          </p:cNvSpPr>
          <p:nvPr/>
        </p:nvSpPr>
        <p:spPr>
          <a:xfrm>
            <a:off x="1319175" y="5998448"/>
            <a:ext cx="3566334" cy="64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6000"/>
              <a:buFont typeface="Quicksand"/>
              <a:buNone/>
              <a:defRPr sz="60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马凯 李文睿 刘时 金孜达</a:t>
            </a:r>
            <a:endParaRPr 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2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5" y="1730825"/>
            <a:ext cx="5852172" cy="3291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0834" y="22422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工作量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DC503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过大</a:t>
            </a:r>
            <a:endParaRPr lang="zh-CN" altLang="en-US" sz="6400" dirty="0">
              <a:solidFill>
                <a:srgbClr val="DC503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不够平衡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092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5440" y="57018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对原系统的依赖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4505" y="24627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最小替代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额外隔离层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不破不立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.. ]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4144" y="3140024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387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9" y="1730822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6130834" y="22422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隔离</a:t>
            </a:r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0093F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提升</a:t>
            </a:r>
            <a:endParaRPr lang="zh-CN" altLang="en-US" sz="6400" dirty="0">
              <a:solidFill>
                <a:srgbClr val="0093F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与应用程序不接触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510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5" y="3060886"/>
            <a:ext cx="2640907" cy="7001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4" y="1223377"/>
            <a:ext cx="2640907" cy="7001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4" y="4963709"/>
            <a:ext cx="2640907" cy="7001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060886"/>
            <a:ext cx="2640907" cy="700148"/>
          </a:xfrm>
          <a:prstGeom prst="rect">
            <a:avLst/>
          </a:prstGeom>
        </p:spPr>
      </p:pic>
      <p:cxnSp>
        <p:nvCxnSpPr>
          <p:cNvPr id="23" name="直接连接符 22"/>
          <p:cNvCxnSpPr>
            <a:stCxn id="8" idx="3"/>
            <a:endCxn id="14" idx="1"/>
          </p:cNvCxnSpPr>
          <p:nvPr/>
        </p:nvCxnSpPr>
        <p:spPr>
          <a:xfrm>
            <a:off x="4000482" y="3410960"/>
            <a:ext cx="199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000481" y="1573451"/>
            <a:ext cx="1990656" cy="1761932"/>
            <a:chOff x="4000481" y="1573451"/>
            <a:chExt cx="1990656" cy="1761932"/>
          </a:xfrm>
        </p:grpSpPr>
        <p:cxnSp>
          <p:nvCxnSpPr>
            <p:cNvPr id="15" name="直接连接符 14"/>
            <p:cNvCxnSpPr>
              <a:stCxn id="11" idx="3"/>
            </p:cNvCxnSpPr>
            <p:nvPr/>
          </p:nvCxnSpPr>
          <p:spPr>
            <a:xfrm>
              <a:off x="4000481" y="1573451"/>
              <a:ext cx="130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953446" y="1573451"/>
              <a:ext cx="350074" cy="350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953446" y="1923525"/>
              <a:ext cx="0" cy="141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53446" y="3335383"/>
              <a:ext cx="10376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000481" y="3486537"/>
            <a:ext cx="1990656" cy="2177320"/>
            <a:chOff x="4000481" y="3486537"/>
            <a:chExt cx="1990656" cy="2177320"/>
          </a:xfrm>
        </p:grpSpPr>
        <p:cxnSp>
          <p:nvCxnSpPr>
            <p:cNvPr id="30" name="直接连接符 29"/>
            <p:cNvCxnSpPr>
              <a:stCxn id="13" idx="3"/>
            </p:cNvCxnSpPr>
            <p:nvPr/>
          </p:nvCxnSpPr>
          <p:spPr>
            <a:xfrm>
              <a:off x="4000481" y="5313783"/>
              <a:ext cx="130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4953446" y="5313783"/>
              <a:ext cx="350075" cy="350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953446" y="3486537"/>
              <a:ext cx="0" cy="2177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53446" y="3492136"/>
              <a:ext cx="10376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795469" y="1409934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RIOT </a:t>
            </a:r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网络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26164" y="323592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存储器技术设备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7040" y="5150266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 </a:t>
            </a:r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9025" y="323592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Port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4" name="直接连接符 43"/>
          <p:cNvCxnSpPr>
            <a:stCxn id="14" idx="3"/>
          </p:cNvCxnSpPr>
          <p:nvPr/>
        </p:nvCxnSpPr>
        <p:spPr>
          <a:xfrm>
            <a:off x="8632044" y="3410960"/>
            <a:ext cx="1400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627660" y="3496097"/>
            <a:ext cx="138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05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5" y="3060886"/>
            <a:ext cx="2640907" cy="7001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435134"/>
            <a:ext cx="2640907" cy="7001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645428" y="32359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虚拟文件系统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53930" y="36101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应用程序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/>
          <p:cNvCxnSpPr>
            <a:stCxn id="8" idx="1"/>
          </p:cNvCxnSpPr>
          <p:nvPr/>
        </p:nvCxnSpPr>
        <p:spPr>
          <a:xfrm flipH="1" flipV="1">
            <a:off x="-374469" y="3405199"/>
            <a:ext cx="1734044" cy="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-374469" y="3496097"/>
            <a:ext cx="138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761248" y="3503793"/>
            <a:ext cx="251480" cy="25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61248" y="3755273"/>
            <a:ext cx="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61248" y="4545874"/>
            <a:ext cx="4472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5233851" y="3857895"/>
            <a:ext cx="8709" cy="68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33851" y="3857895"/>
            <a:ext cx="757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000482" y="3410960"/>
            <a:ext cx="1990655" cy="374248"/>
            <a:chOff x="4000482" y="3410960"/>
            <a:chExt cx="1990655" cy="374248"/>
          </a:xfrm>
        </p:grpSpPr>
        <p:cxnSp>
          <p:nvCxnSpPr>
            <p:cNvPr id="44" name="直接连接符 43"/>
            <p:cNvCxnSpPr>
              <a:stCxn id="8" idx="3"/>
            </p:cNvCxnSpPr>
            <p:nvPr/>
          </p:nvCxnSpPr>
          <p:spPr>
            <a:xfrm>
              <a:off x="4000482" y="3410960"/>
              <a:ext cx="1181118" cy="11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4" idx="1"/>
            </p:cNvCxnSpPr>
            <p:nvPr/>
          </p:nvCxnSpPr>
          <p:spPr>
            <a:xfrm flipH="1" flipV="1">
              <a:off x="4812929" y="3779023"/>
              <a:ext cx="1178208" cy="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812929" y="3427290"/>
              <a:ext cx="365760" cy="357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530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SATU……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总体结构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网络拓扑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服务端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45472" y="3167572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085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4969469"/>
            <a:ext cx="2640907" cy="700148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5" y="3060886"/>
            <a:ext cx="2640907" cy="7001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1223377"/>
            <a:ext cx="2640907" cy="7001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060886"/>
            <a:ext cx="2640907" cy="700148"/>
          </a:xfrm>
          <a:prstGeom prst="rect">
            <a:avLst/>
          </a:prstGeom>
        </p:spPr>
      </p:pic>
      <p:cxnSp>
        <p:nvCxnSpPr>
          <p:cNvPr id="23" name="直接连接符 22"/>
          <p:cNvCxnSpPr>
            <a:stCxn id="8" idx="3"/>
            <a:endCxn id="14" idx="1"/>
          </p:cNvCxnSpPr>
          <p:nvPr/>
        </p:nvCxnSpPr>
        <p:spPr>
          <a:xfrm>
            <a:off x="4000482" y="3410960"/>
            <a:ext cx="199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669024" y="14041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客户端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79809" y="32359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客户端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69023" y="515026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客户端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9025" y="32359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001691" y="3761034"/>
            <a:ext cx="0" cy="1208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62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SATU……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总体结构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网络拓扑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42015" y="3943320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786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43" y="213686"/>
            <a:ext cx="9373000" cy="527231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122355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6214" y="249020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214" y="347294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214" y="444701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7901" y="117867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服务端功能</a:t>
            </a:r>
            <a:endParaRPr lang="zh-CN" altLang="en-US" sz="3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901" y="246682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流数据存档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7901" y="33819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区分数据类别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7901" y="438137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在线监测</a:t>
            </a:r>
          </a:p>
        </p:txBody>
      </p:sp>
    </p:spTree>
    <p:extLst>
      <p:ext uri="{BB962C8B-B14F-4D97-AF65-F5344CB8AC3E}">
        <p14:creationId xmlns:p14="http://schemas.microsoft.com/office/powerpoint/2010/main" val="784782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SATU……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总体结构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网络拓扑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33385" y="4694223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7359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24601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8" y="757645"/>
            <a:ext cx="8793729" cy="49464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71748" y="35269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50720" y="300881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为物联网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设计的文件系统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94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决定文件系统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xt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系列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FAT32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NTFS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26316" y="2382033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63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5" y="1730825"/>
            <a:ext cx="5852172" cy="3291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内存占用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DC503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过大</a:t>
            </a:r>
            <a:endParaRPr lang="zh-CN" altLang="en-US" sz="6400" dirty="0">
              <a:solidFill>
                <a:srgbClr val="DC503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嵌入式不需要三间接表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15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决定文件系统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xt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系列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FAT32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NTFS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1272" y="3167626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2860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9" y="1730822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解决方案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0093F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经典</a:t>
            </a:r>
            <a:endParaRPr lang="zh-CN" altLang="en-US" sz="6400" dirty="0">
              <a:solidFill>
                <a:srgbClr val="0093F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2093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常用的闪存文件系统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225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决定文件系统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xt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系列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FAT32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NTFS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1272" y="3939888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528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5" y="1730825"/>
            <a:ext cx="5852172" cy="3291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实现难度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50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DC503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复杂</a:t>
            </a:r>
            <a:endParaRPr lang="zh-CN" altLang="en-US" sz="6400" dirty="0">
              <a:solidFill>
                <a:srgbClr val="DC503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不必要的强功能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39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决定文件系统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</a:t>
            </a:r>
            <a:r>
              <a:rPr lang="en-US" altLang="zh-CN" sz="2400" dirty="0" err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xt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系列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FAT32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NTFS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新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出路？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14794" y="4727294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3880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43" y="213686"/>
            <a:ext cx="9373000" cy="527231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122355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6214" y="249020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214" y="347294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214" y="444701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7901" y="117867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跳表</a:t>
            </a:r>
            <a:r>
              <a:rPr lang="zh-CN" altLang="en-US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3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901" y="24668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停电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抗性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7901" y="33819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擦写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损耗均衡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7901" y="43813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常量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内存开销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10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9" y="1730822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系统相性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0093F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平衡</a:t>
            </a:r>
            <a:endParaRPr lang="zh-CN" altLang="en-US" sz="6400" dirty="0">
              <a:solidFill>
                <a:srgbClr val="0093F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体积很小，功能适中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43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24601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5" y="766354"/>
            <a:ext cx="8793729" cy="49464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71748" y="35269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50720" y="3008812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现实中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网络不稳定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50720" y="300881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离线设备将有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大量数据驻留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2408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6" grpId="0"/>
      <p:bldP spid="6" grpId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43" y="213686"/>
            <a:ext cx="9373000" cy="527231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122355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6214" y="249020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214" y="347294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214" y="444701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7901" y="117867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物联网文件系统</a:t>
            </a:r>
            <a:endParaRPr lang="zh-CN" altLang="en-US" sz="3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901" y="2466825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大量数据处理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7901" y="33819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高实时性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7901" y="4381374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性能受限的载体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055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8" y="757645"/>
            <a:ext cx="8793729" cy="494647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1950720" y="3008812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缓存区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满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必须实施替换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0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06" y="2216104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选择替换策略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放弃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先进先出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优先级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保持走势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5358" y="2382023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29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5" y="1730825"/>
            <a:ext cx="5852172" cy="3291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策略效果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 smtClean="0">
                <a:solidFill>
                  <a:srgbClr val="DC503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有限</a:t>
            </a:r>
            <a:endParaRPr lang="zh-CN" altLang="en-US" sz="6400" dirty="0">
              <a:solidFill>
                <a:srgbClr val="DC503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时效太低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461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06" y="2216104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选择替换策略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放弃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先进先出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优先级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保持走势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1350" y="3888324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956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5" y="1730825"/>
            <a:ext cx="5852172" cy="32918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策略效果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50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 smtClean="0">
                <a:solidFill>
                  <a:srgbClr val="DC503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复杂</a:t>
            </a:r>
            <a:endParaRPr lang="zh-CN" altLang="en-US" sz="6400" dirty="0">
              <a:solidFill>
                <a:srgbClr val="DC503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器数据一般平等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43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06" y="2216104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选择替换策略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放弃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先进先出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优先级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保持走势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81350" y="3165605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4591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9" y="1730822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6130834" y="22422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策略效果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0093F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高效率、高时效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181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24601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95" y="766354"/>
            <a:ext cx="8793729" cy="49464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71748" y="35269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50720" y="3008812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应能运行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在不同的嵌入式系统中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0720" y="3024772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底层文件系统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应对用户程序透明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687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6" grpId="0"/>
      <p:bldP spid="6" grpId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43" y="213686"/>
            <a:ext cx="9373000" cy="527231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122355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446214" y="249020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214" y="347294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214" y="444701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7901" y="1178673"/>
            <a:ext cx="271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</a:t>
            </a:r>
            <a:r>
              <a:rPr lang="zh-CN" altLang="en-US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可移植</a:t>
            </a:r>
            <a:endParaRPr lang="zh-CN" altLang="en-US" sz="3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901" y="2466825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程序不变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7901" y="3381939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依环境修改</a:t>
            </a:r>
            <a:r>
              <a:rPr lang="en-US" altLang="zh-CN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Port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7901" y="43813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用户无需操作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05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4" y="1223377"/>
            <a:ext cx="2640907" cy="7001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4" y="4963709"/>
            <a:ext cx="2640907" cy="7001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060886"/>
            <a:ext cx="2640907" cy="700148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4000481" y="1573451"/>
            <a:ext cx="1990656" cy="1761932"/>
            <a:chOff x="4000481" y="1573451"/>
            <a:chExt cx="1990656" cy="1761932"/>
          </a:xfrm>
        </p:grpSpPr>
        <p:cxnSp>
          <p:nvCxnSpPr>
            <p:cNvPr id="15" name="直接连接符 14"/>
            <p:cNvCxnSpPr>
              <a:stCxn id="11" idx="3"/>
            </p:cNvCxnSpPr>
            <p:nvPr/>
          </p:nvCxnSpPr>
          <p:spPr>
            <a:xfrm>
              <a:off x="4000481" y="1573451"/>
              <a:ext cx="130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953446" y="1573451"/>
              <a:ext cx="350074" cy="350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953446" y="1923525"/>
              <a:ext cx="0" cy="141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53446" y="3335383"/>
              <a:ext cx="10376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000481" y="3486537"/>
            <a:ext cx="1990656" cy="2177320"/>
            <a:chOff x="4000481" y="3486537"/>
            <a:chExt cx="1990656" cy="2177320"/>
          </a:xfrm>
        </p:grpSpPr>
        <p:cxnSp>
          <p:nvCxnSpPr>
            <p:cNvPr id="30" name="直接连接符 29"/>
            <p:cNvCxnSpPr>
              <a:stCxn id="13" idx="3"/>
            </p:cNvCxnSpPr>
            <p:nvPr/>
          </p:nvCxnSpPr>
          <p:spPr>
            <a:xfrm>
              <a:off x="4000481" y="5313783"/>
              <a:ext cx="130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4953446" y="5313783"/>
              <a:ext cx="350075" cy="350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953446" y="3486537"/>
              <a:ext cx="0" cy="2177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53446" y="3492136"/>
              <a:ext cx="10376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795469" y="1409934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RIOT OS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7040" y="5150266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 </a:t>
            </a:r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9025" y="323592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Port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4" name="直接连接符 43"/>
          <p:cNvCxnSpPr>
            <a:stCxn id="14" idx="3"/>
          </p:cNvCxnSpPr>
          <p:nvPr/>
        </p:nvCxnSpPr>
        <p:spPr>
          <a:xfrm>
            <a:off x="8632044" y="3410960"/>
            <a:ext cx="1400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627660" y="3496097"/>
            <a:ext cx="138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5" y="3060886"/>
            <a:ext cx="2640907" cy="700148"/>
          </a:xfrm>
          <a:prstGeom prst="rect">
            <a:avLst/>
          </a:prstGeom>
        </p:spPr>
      </p:pic>
      <p:cxnSp>
        <p:nvCxnSpPr>
          <p:cNvPr id="25" name="直接连接符 24"/>
          <p:cNvCxnSpPr>
            <a:stCxn id="24" idx="3"/>
          </p:cNvCxnSpPr>
          <p:nvPr/>
        </p:nvCxnSpPr>
        <p:spPr>
          <a:xfrm>
            <a:off x="4000482" y="3410960"/>
            <a:ext cx="199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526164" y="3235922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Arduino Uno R2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06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43" y="213686"/>
            <a:ext cx="9373000" cy="527231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13" name="矩形 12"/>
          <p:cNvSpPr/>
          <p:nvPr/>
        </p:nvSpPr>
        <p:spPr>
          <a:xfrm>
            <a:off x="1446214" y="249020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214" y="347294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214" y="444701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7901" y="117867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物联网文件系统</a:t>
            </a:r>
            <a:endParaRPr lang="zh-CN" altLang="en-US" sz="3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901" y="24668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数据存储需求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7901" y="33819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计算需求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7901" y="438137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设备通讯需求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05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1" grpId="0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4" y="1223377"/>
            <a:ext cx="2640907" cy="7001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4" y="4963709"/>
            <a:ext cx="2640907" cy="7001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060886"/>
            <a:ext cx="2640907" cy="700148"/>
          </a:xfrm>
          <a:prstGeom prst="rect">
            <a:avLst/>
          </a:prstGeom>
        </p:spPr>
      </p:pic>
      <p:grpSp>
        <p:nvGrpSpPr>
          <p:cNvPr id="49" name="组合 48"/>
          <p:cNvGrpSpPr/>
          <p:nvPr/>
        </p:nvGrpSpPr>
        <p:grpSpPr>
          <a:xfrm>
            <a:off x="4000481" y="1573451"/>
            <a:ext cx="1990656" cy="1761932"/>
            <a:chOff x="4000481" y="1573451"/>
            <a:chExt cx="1990656" cy="1761932"/>
          </a:xfrm>
        </p:grpSpPr>
        <p:cxnSp>
          <p:nvCxnSpPr>
            <p:cNvPr id="15" name="直接连接符 14"/>
            <p:cNvCxnSpPr>
              <a:stCxn id="11" idx="3"/>
            </p:cNvCxnSpPr>
            <p:nvPr/>
          </p:nvCxnSpPr>
          <p:spPr>
            <a:xfrm>
              <a:off x="4000481" y="1573451"/>
              <a:ext cx="130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953446" y="1573451"/>
              <a:ext cx="350074" cy="350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953446" y="1923525"/>
              <a:ext cx="0" cy="141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953446" y="3335383"/>
              <a:ext cx="10376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000481" y="3486537"/>
            <a:ext cx="1990656" cy="2177320"/>
            <a:chOff x="4000481" y="3486537"/>
            <a:chExt cx="1990656" cy="2177320"/>
          </a:xfrm>
        </p:grpSpPr>
        <p:cxnSp>
          <p:nvCxnSpPr>
            <p:cNvPr id="30" name="直接连接符 29"/>
            <p:cNvCxnSpPr>
              <a:stCxn id="13" idx="3"/>
            </p:cNvCxnSpPr>
            <p:nvPr/>
          </p:nvCxnSpPr>
          <p:spPr>
            <a:xfrm>
              <a:off x="4000481" y="5313783"/>
              <a:ext cx="130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4953446" y="5313783"/>
              <a:ext cx="350075" cy="3500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4953446" y="3486537"/>
              <a:ext cx="0" cy="2177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953446" y="3492136"/>
              <a:ext cx="10376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795469" y="1409934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RIOT OS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7040" y="5150266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 </a:t>
            </a:r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9025" y="3235922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Port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44" name="直接连接符 43"/>
          <p:cNvCxnSpPr>
            <a:stCxn id="14" idx="3"/>
          </p:cNvCxnSpPr>
          <p:nvPr/>
        </p:nvCxnSpPr>
        <p:spPr>
          <a:xfrm>
            <a:off x="8632044" y="3410960"/>
            <a:ext cx="1400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8627660" y="3496097"/>
            <a:ext cx="138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84247" y="1409934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Free RTOS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43383" y="3235922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修改后的</a:t>
            </a:r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Port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5" y="3060886"/>
            <a:ext cx="2640907" cy="700148"/>
          </a:xfrm>
          <a:prstGeom prst="rect">
            <a:avLst/>
          </a:prstGeom>
        </p:spPr>
      </p:pic>
      <p:cxnSp>
        <p:nvCxnSpPr>
          <p:cNvPr id="24" name="直接连接符 23"/>
          <p:cNvCxnSpPr>
            <a:stCxn id="23" idx="3"/>
          </p:cNvCxnSpPr>
          <p:nvPr/>
        </p:nvCxnSpPr>
        <p:spPr>
          <a:xfrm>
            <a:off x="4000482" y="3410960"/>
            <a:ext cx="1990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26164" y="3235922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Arduino Uno R2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20178" y="3235922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Raspberry Pi 2B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7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21" grpId="0"/>
      <p:bldP spid="22" grpId="0"/>
      <p:bldP spid="25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5" y="3060886"/>
            <a:ext cx="2640907" cy="7001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37" y="3435134"/>
            <a:ext cx="2640907" cy="70014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645428" y="32359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虚拟文件系统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53930" y="36101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应用程序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3" name="直接连接符 2"/>
          <p:cNvCxnSpPr>
            <a:stCxn id="8" idx="1"/>
          </p:cNvCxnSpPr>
          <p:nvPr/>
        </p:nvCxnSpPr>
        <p:spPr>
          <a:xfrm flipH="1" flipV="1">
            <a:off x="-374469" y="3405199"/>
            <a:ext cx="1734044" cy="5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-374469" y="3496097"/>
            <a:ext cx="1387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761248" y="3503793"/>
            <a:ext cx="251480" cy="25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61248" y="3755273"/>
            <a:ext cx="0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61248" y="4545874"/>
            <a:ext cx="4472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5233851" y="3857895"/>
            <a:ext cx="8709" cy="689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233851" y="3857895"/>
            <a:ext cx="757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4000482" y="3410960"/>
            <a:ext cx="1990655" cy="374248"/>
            <a:chOff x="4000482" y="3410960"/>
            <a:chExt cx="1990655" cy="374248"/>
          </a:xfrm>
        </p:grpSpPr>
        <p:cxnSp>
          <p:nvCxnSpPr>
            <p:cNvPr id="44" name="直接连接符 43"/>
            <p:cNvCxnSpPr>
              <a:stCxn id="8" idx="3"/>
            </p:cNvCxnSpPr>
            <p:nvPr/>
          </p:nvCxnSpPr>
          <p:spPr>
            <a:xfrm>
              <a:off x="4000482" y="3410960"/>
              <a:ext cx="1181118" cy="11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14" idx="1"/>
            </p:cNvCxnSpPr>
            <p:nvPr/>
          </p:nvCxnSpPr>
          <p:spPr>
            <a:xfrm flipH="1" flipV="1">
              <a:off x="4812929" y="3779023"/>
              <a:ext cx="1178208" cy="61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4812929" y="3427290"/>
              <a:ext cx="365760" cy="357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5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9" y="1730822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6130834" y="22422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通用性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0093F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提升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拓宽受众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58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1471748" y="24601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38" y="757645"/>
            <a:ext cx="8793729" cy="49464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471748" y="3526972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50720" y="3008812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</a:t>
            </a:r>
            <a:r>
              <a:rPr lang="zh-CN" altLang="en-US" sz="3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演示</a:t>
            </a:r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环节</a:t>
            </a:r>
            <a:endParaRPr lang="en-US" altLang="zh-CN" sz="3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14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3" y="1174437"/>
            <a:ext cx="8793729" cy="494647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sp>
        <p:nvSpPr>
          <p:cNvPr id="11" name="文本框 10"/>
          <p:cNvSpPr txBox="1"/>
          <p:nvPr/>
        </p:nvSpPr>
        <p:spPr>
          <a:xfrm>
            <a:off x="1942011" y="5701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询问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环节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189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sp>
        <p:nvSpPr>
          <p:cNvPr id="3" name="Shape 71"/>
          <p:cNvSpPr txBox="1">
            <a:spLocks/>
          </p:cNvSpPr>
          <p:nvPr/>
        </p:nvSpPr>
        <p:spPr>
          <a:xfrm>
            <a:off x="1319175" y="2876425"/>
            <a:ext cx="6680400" cy="2070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60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谢谢！</a:t>
            </a:r>
            <a:endParaRPr lang="en-US" sz="6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19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143" y="213686"/>
            <a:ext cx="9373000" cy="5272313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3" name="矩形 12"/>
          <p:cNvSpPr/>
          <p:nvPr/>
        </p:nvSpPr>
        <p:spPr>
          <a:xfrm>
            <a:off x="1446214" y="249020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46214" y="3472945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446214" y="4447014"/>
            <a:ext cx="5878286" cy="548640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17901" y="1178673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物联网文件系统</a:t>
            </a:r>
            <a:endParaRPr lang="zh-CN" altLang="en-US" sz="3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17901" y="24668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分布式计算网络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17901" y="33819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实时系统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17901" y="438137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嵌入式设备</a:t>
            </a:r>
            <a:endParaRPr lang="zh-CN" altLang="en-US" sz="3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4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8" grpId="1" animBg="1"/>
      <p:bldP spid="9" grpId="0" animBg="1"/>
      <p:bldP spid="9" grpId="1" animBg="1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2011" y="570181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SATU……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63222" y="24642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总体结构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网络拓扑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服务端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文件系统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26316" y="2410888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4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5440" y="57018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对原系统的依赖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4505" y="2462796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最小替代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额外隔离层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不破不立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.. ]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26316" y="2403541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2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19" y="1730822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6130834" y="2242227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r>
              <a:rPr lang="zh-CN" altLang="en-US" sz="16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难度 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57599" y="2838139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400" dirty="0">
                <a:solidFill>
                  <a:srgbClr val="0093F8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容易</a:t>
            </a:r>
            <a:endParaRPr lang="zh-CN" altLang="en-US" sz="6400" dirty="0">
              <a:solidFill>
                <a:srgbClr val="0093F8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57599" y="429973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术业有专攻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662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9862" y="640080"/>
            <a:ext cx="4476207" cy="321869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3" y="-254730"/>
            <a:ext cx="5852172" cy="3291847"/>
          </a:xfrm>
          <a:prstGeom prst="rect">
            <a:avLst/>
          </a:prstGeom>
        </p:spPr>
      </p:pic>
      <p:sp>
        <p:nvSpPr>
          <p:cNvPr id="798" name="Shape 79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93" y="2247233"/>
            <a:ext cx="5852172" cy="329184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15440" y="57018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对原系统的依赖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24505" y="24627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替代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6036" y="323188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额外隔离层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7329" y="399054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不破不立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0483" y="4749196"/>
            <a:ext cx="668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 .. ]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14144" y="3963026"/>
            <a:ext cx="3089809" cy="637676"/>
          </a:xfrm>
          <a:prstGeom prst="rect">
            <a:avLst/>
          </a:prstGeom>
          <a:solidFill>
            <a:srgbClr val="3A81BA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075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2" grpId="0"/>
      <p:bldP spid="14" grpId="0"/>
      <p:bldP spid="15" grpId="0"/>
      <p:bldP spid="16" grpId="0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759</Words>
  <Application>Microsoft Office PowerPoint</Application>
  <PresentationFormat>全屏显示(4:3)</PresentationFormat>
  <Paragraphs>225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宋体</vt:lpstr>
      <vt:lpstr>Quicksand</vt:lpstr>
      <vt:lpstr>等线</vt:lpstr>
      <vt:lpstr>Arial</vt:lpstr>
      <vt:lpstr>微软雅黑</vt:lpstr>
      <vt:lpstr>Eleanor template</vt:lpstr>
      <vt:lpstr>物联网文件系统 SATU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物联网文件系统 SATU</dc:title>
  <cp:lastModifiedBy>Sadyx Riessar</cp:lastModifiedBy>
  <cp:revision>52</cp:revision>
  <dcterms:modified xsi:type="dcterms:W3CDTF">2018-06-30T03:04:53Z</dcterms:modified>
</cp:coreProperties>
</file>