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95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91" r:id="rId33"/>
    <p:sldId id="301" r:id="rId34"/>
    <p:sldId id="294" r:id="rId35"/>
    <p:sldId id="296" r:id="rId36"/>
    <p:sldId id="297" r:id="rId37"/>
    <p:sldId id="298" r:id="rId38"/>
    <p:sldId id="302" r:id="rId39"/>
    <p:sldId id="303" r:id="rId40"/>
    <p:sldId id="300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6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25182-A8BD-E44D-B608-C609EC7E8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D7161-5F8A-9341-ADEE-97880030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54749-7E94-B544-8051-AA8317B8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C7740-956B-A548-B71D-48769082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6791E-8B78-434B-8884-E05EB465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14AAB-9213-9D48-B5A0-D650A13E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1DCC5-4366-8C49-A893-B5CB30CD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7B828-48BE-E641-8C32-9E8DEEDB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546D5-7236-C349-B16B-BA6D2C58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0F7C7-51D9-6C4B-BDCC-ABFFA60E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6DE2-98E8-6E41-9131-872A13F7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4835E-7E19-924B-B663-32F7BC52B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E8F42-A057-2F42-8438-829BCDD2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2AF29-1E53-0141-AA94-116E42FC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CEAC1-7BCC-4345-BB8C-C6F664BE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7188-CC1E-7B44-AAE2-5F2CF2FC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7DF3-4051-3742-8646-B873A389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696B5-2245-3C43-BDB0-B91A950C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164F2-042A-654D-9896-DB9D09A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F5BAB-5CD5-444B-A93B-21BFD93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B7A96-EF0D-6B4A-B093-54752838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B852E-9B48-1445-87E1-3ED2DBB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91DF2-8402-B94C-80C9-962E7A59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21B4E-C975-0040-9299-CC85CABC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A2B596-45DB-7740-B1E3-4DA32F35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31164-1BD9-0645-92A0-17C07A1FF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15A23-58A7-BF4B-B8A9-2953E5B2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AB616-F986-5143-BBE1-0655E3EB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CB18A-4C36-FE4F-87C5-3EA767FD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84754-E666-7E46-A2D2-0D21FF7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46A36-E5B3-F94C-9581-4210F41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7D83D-72E0-5946-B5D4-6DAA8128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4BC16-E380-7740-86E8-C234014C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0A327-839B-614D-9D67-1B73CD24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826D5-A68C-7E4B-BD00-9C38E07D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A4839-ACC4-0144-BA13-E6C9D6AC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190BC-3567-1D4C-B643-C0ABDA0C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869CC-C632-D249-80AD-C7BC9F44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268A1-BE4E-A64C-81BE-CD535386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1AB02-EB85-794A-A43A-8770D7A1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E5088-8D2B-EC4A-A1EF-F9BE2FF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05686-B822-2243-AB59-A57781E7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3327-B17B-CD4B-B1A5-38DEC0F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BB840F-7935-9F48-B807-6D1C2772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43169-6B9C-EB4E-85E3-F69B915C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B9B4F-3179-E34B-8363-9BA0D836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655E7-2BC6-D94D-A3E4-F0EA9D2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12462-5578-1F41-A4D2-82D976D2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D19C3-BF90-4E4C-9B4B-DBF31FF5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BB570-94BA-164D-B09D-842DCFC3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4C2C8-F9EB-1944-AE1B-046386BD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01539-2E05-F94C-AF26-82DFA652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28F2B-6C01-594E-9878-9CDEC94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30B31-6B88-3240-AA67-6330CBE8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6FBAA6-BD9F-6D4D-BF82-FFA2EB40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5239F-294E-F44A-B9DF-00F4054D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F5C1-8724-BF4B-9BD1-281C5E7B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F39C3-F0A5-904A-A500-4A990B2E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0A8589-7093-4F4C-B6B1-64B918F5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DD394-0100-2F48-975A-EF95E9A9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8BAE5-DE79-834E-BC5A-AFA54FB15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6/30/18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0DD20-18A9-4E4E-8CE5-30DE7EF92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59DF9-038D-754B-94F5-6B33B88D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944F1-287F-AF48-B237-2A00D64D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Real-time Collaborative Editing System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A910E-250C-044B-B701-DF0A8EC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徐直前 黄子昂 吴永基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金朔苇</a:t>
            </a:r>
          </a:p>
        </p:txBody>
      </p:sp>
    </p:spTree>
    <p:extLst>
      <p:ext uri="{BB962C8B-B14F-4D97-AF65-F5344CB8AC3E}">
        <p14:creationId xmlns:p14="http://schemas.microsoft.com/office/powerpoint/2010/main" val="33155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7FDC-1C47-5749-A1C4-1157BA8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</a:t>
            </a:r>
            <a:br>
              <a:rPr kumimoji="1" lang="en-US" altLang="zh-CN" dirty="0"/>
            </a:br>
            <a:r>
              <a:rPr kumimoji="1" lang="en-US" altLang="zh-CN" dirty="0"/>
              <a:t>Commute + Idempotent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1F6372-5F73-FC4C-89C0-D60106AF4D14}"/>
              </a:ext>
            </a:extLst>
          </p:cNvPr>
          <p:cNvGrpSpPr/>
          <p:nvPr/>
        </p:nvGrpSpPr>
        <p:grpSpPr>
          <a:xfrm>
            <a:off x="5756223" y="1458338"/>
            <a:ext cx="5122599" cy="3934311"/>
            <a:chOff x="5721053" y="1903815"/>
            <a:chExt cx="5122599" cy="39343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977F22-3EDD-0946-BF9F-3A2BDF25958A}"/>
                </a:ext>
              </a:extLst>
            </p:cNvPr>
            <p:cNvSpPr/>
            <p:nvPr/>
          </p:nvSpPr>
          <p:spPr>
            <a:xfrm>
              <a:off x="5721053" y="1903815"/>
              <a:ext cx="5122599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Rule 2:</a:t>
              </a:r>
            </a:p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Idempotence</a:t>
              </a:r>
              <a:endPara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B175CCB-8531-224E-A719-A5156B4F3132}"/>
                </a:ext>
              </a:extLst>
            </p:cNvPr>
            <p:cNvSpPr txBox="1"/>
            <p:nvPr/>
          </p:nvSpPr>
          <p:spPr>
            <a:xfrm>
              <a:off x="6225047" y="2975804"/>
              <a:ext cx="41146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Problem Solved:</a:t>
              </a:r>
            </a:p>
            <a:p>
              <a:pPr algn="ctr"/>
              <a:endParaRPr kumimoji="1" lang="en-US" altLang="zh-CN" dirty="0"/>
            </a:p>
            <a:p>
              <a:pPr marL="285750" indent="-285750" algn="ctr">
                <a:buFontTx/>
                <a:buChar char="-"/>
              </a:pPr>
              <a:r>
                <a:rPr kumimoji="1" lang="en-US" altLang="zh-CN" dirty="0"/>
                <a:t>If the operation the client sent got duplicated. (UDP instead of TCP)</a:t>
              </a:r>
            </a:p>
            <a:p>
              <a:pPr marL="285750" indent="-285750" algn="ctr">
                <a:buFontTx/>
                <a:buChar char="-"/>
              </a:pPr>
              <a:endParaRPr kumimoji="1" lang="en-US" altLang="zh-CN" dirty="0"/>
            </a:p>
            <a:p>
              <a:pPr marL="285750" indent="-285750" algn="ctr">
                <a:buFontTx/>
                <a:buChar char="-"/>
              </a:pPr>
              <a:r>
                <a:rPr kumimoji="1" lang="en-US" altLang="zh-CN" dirty="0"/>
                <a:t>Two clients do the same operation at the same time. </a:t>
              </a:r>
            </a:p>
            <a:p>
              <a:pPr marL="285750" indent="-285750" algn="ctr">
                <a:buFontTx/>
                <a:buChar char="-"/>
              </a:pPr>
              <a:endParaRPr kumimoji="1" lang="en-US" altLang="zh-CN" dirty="0"/>
            </a:p>
            <a:p>
              <a:pPr algn="ctr"/>
              <a:r>
                <a:rPr kumimoji="1" lang="en-US" altLang="zh-CN" dirty="0"/>
                <a:t>Duplicated operation becomes a </a:t>
              </a:r>
              <a:r>
                <a:rPr kumimoji="1" lang="en-US" altLang="zh-CN" i="1" dirty="0" err="1"/>
                <a:t>nop</a:t>
              </a:r>
              <a:r>
                <a:rPr kumimoji="1" lang="en-US" altLang="zh-CN" i="1" dirty="0"/>
                <a:t>.</a:t>
              </a:r>
            </a:p>
            <a:p>
              <a:pPr algn="ctr"/>
              <a:endParaRPr kumimoji="1"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66651-3E89-D445-8533-8AFB96AE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CRDT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62363-6CF9-3947-A1BD-D1A11F9E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data structure which can be replicated across multiple computers in a network, where the replicas can be updated independently and concurrently without coordination between the replicas, and where it is always mathematically possible to resolve inconsistencies which might result.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8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06ECE0-17A5-6241-811C-2271248B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00" y="2890288"/>
            <a:ext cx="6302262" cy="13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576807" y="521694"/>
            <a:ext cx="48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Imagine Alice, Bob and Oscar are operating on a common bag.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B283845-85A9-754A-90DD-1E54D672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28" y="2104604"/>
            <a:ext cx="435357" cy="4906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473846F-1EC1-8147-9737-466E4CA5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519" y="2104604"/>
            <a:ext cx="435357" cy="4906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34A28B0-56CA-F44C-ACFE-5D5EFA8C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01" y="4902010"/>
            <a:ext cx="435357" cy="4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576807" y="521694"/>
            <a:ext cx="48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Imagine Alice, Bob and Oscar are operating on a common bag.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8C7358-1B6A-3543-B23B-CF200DAAC9F7}"/>
              </a:ext>
            </a:extLst>
          </p:cNvPr>
          <p:cNvSpPr txBox="1"/>
          <p:nvPr/>
        </p:nvSpPr>
        <p:spPr>
          <a:xfrm>
            <a:off x="5757988" y="3766066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09A5C-D162-084F-954F-08C3FC95AF56}"/>
              </a:ext>
            </a:extLst>
          </p:cNvPr>
          <p:cNvSpPr txBox="1"/>
          <p:nvPr/>
        </p:nvSpPr>
        <p:spPr>
          <a:xfrm>
            <a:off x="6966857" y="1796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0A82C8-8026-D845-8812-984EF38384E1}"/>
              </a:ext>
            </a:extLst>
          </p:cNvPr>
          <p:cNvSpPr txBox="1"/>
          <p:nvPr/>
        </p:nvSpPr>
        <p:spPr>
          <a:xfrm>
            <a:off x="9318379" y="3766066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100ECB-1C01-2C4D-856F-FD0B3F5E6F2E}"/>
              </a:ext>
            </a:extLst>
          </p:cNvPr>
          <p:cNvSpPr txBox="1"/>
          <p:nvPr/>
        </p:nvSpPr>
        <p:spPr>
          <a:xfrm>
            <a:off x="7796546" y="64934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Add(🍎)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C76F77F-D6CA-3E4B-93E8-2EB1A80D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28" y="2104604"/>
            <a:ext cx="435357" cy="4906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BC51E4-666F-BF42-BB03-2AAE40BA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519" y="2124435"/>
            <a:ext cx="435357" cy="4906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D51AA1C-1EFC-0045-A37C-54B621F5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28" y="4902010"/>
            <a:ext cx="435357" cy="4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576807" y="521694"/>
            <a:ext cx="48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operation first, then remote operations.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8C7358-1B6A-3543-B23B-CF200DAAC9F7}"/>
              </a:ext>
            </a:extLst>
          </p:cNvPr>
          <p:cNvSpPr txBox="1"/>
          <p:nvPr/>
        </p:nvSpPr>
        <p:spPr>
          <a:xfrm>
            <a:off x="7597260" y="1758074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09A5C-D162-084F-954F-08C3FC95AF56}"/>
              </a:ext>
            </a:extLst>
          </p:cNvPr>
          <p:cNvSpPr txBox="1"/>
          <p:nvPr/>
        </p:nvSpPr>
        <p:spPr>
          <a:xfrm>
            <a:off x="6966857" y="1796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0A82C8-8026-D845-8812-984EF38384E1}"/>
              </a:ext>
            </a:extLst>
          </p:cNvPr>
          <p:cNvSpPr txBox="1"/>
          <p:nvPr/>
        </p:nvSpPr>
        <p:spPr>
          <a:xfrm>
            <a:off x="7597260" y="2573536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100ECB-1C01-2C4D-856F-FD0B3F5E6F2E}"/>
              </a:ext>
            </a:extLst>
          </p:cNvPr>
          <p:cNvSpPr txBox="1"/>
          <p:nvPr/>
        </p:nvSpPr>
        <p:spPr>
          <a:xfrm>
            <a:off x="7059222" y="349314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Add(🍎)</a:t>
            </a:r>
            <a:endParaRPr kumimoji="1"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E5888AD-28CE-0F4F-A299-2C07FE6F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27" y="4490600"/>
            <a:ext cx="435357" cy="49064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F459FD9-7994-DB4E-A00B-6D3A7197332D}"/>
              </a:ext>
            </a:extLst>
          </p:cNvPr>
          <p:cNvCxnSpPr>
            <a:cxnSpLocks/>
          </p:cNvCxnSpPr>
          <p:nvPr/>
        </p:nvCxnSpPr>
        <p:spPr>
          <a:xfrm flipH="1">
            <a:off x="7649179" y="2165475"/>
            <a:ext cx="118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595E2A4-D938-8E41-8769-FDC81B85A956}"/>
              </a:ext>
            </a:extLst>
          </p:cNvPr>
          <p:cNvCxnSpPr>
            <a:cxnSpLocks/>
          </p:cNvCxnSpPr>
          <p:nvPr/>
        </p:nvCxnSpPr>
        <p:spPr>
          <a:xfrm>
            <a:off x="7649179" y="2405901"/>
            <a:ext cx="120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7D9C1F6-6EC7-8848-84F5-F86B9677D405}"/>
              </a:ext>
            </a:extLst>
          </p:cNvPr>
          <p:cNvCxnSpPr>
            <a:cxnSpLocks/>
          </p:cNvCxnSpPr>
          <p:nvPr/>
        </p:nvCxnSpPr>
        <p:spPr>
          <a:xfrm flipH="1" flipV="1">
            <a:off x="6817111" y="3433101"/>
            <a:ext cx="532752" cy="66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844E16-E2E1-6743-B056-EE73E9D2D8BD}"/>
              </a:ext>
            </a:extLst>
          </p:cNvPr>
          <p:cNvCxnSpPr>
            <a:cxnSpLocks/>
          </p:cNvCxnSpPr>
          <p:nvPr/>
        </p:nvCxnSpPr>
        <p:spPr>
          <a:xfrm flipV="1">
            <a:off x="8988049" y="3486822"/>
            <a:ext cx="628157" cy="6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B12A206-88D5-0A49-9CD4-6F30DD724F56}"/>
              </a:ext>
            </a:extLst>
          </p:cNvPr>
          <p:cNvSpPr txBox="1"/>
          <p:nvPr/>
        </p:nvSpPr>
        <p:spPr>
          <a:xfrm>
            <a:off x="8298421" y="349314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Add(🍎)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1F6C59-73B9-E74A-BBB8-584B56C6FEBC}"/>
              </a:ext>
            </a:extLst>
          </p:cNvPr>
          <p:cNvSpPr txBox="1"/>
          <p:nvPr/>
        </p:nvSpPr>
        <p:spPr>
          <a:xfrm>
            <a:off x="9664676" y="4324073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273B666-B734-EC47-9CAE-7AAD3B32905A}"/>
              </a:ext>
            </a:extLst>
          </p:cNvPr>
          <p:cNvCxnSpPr>
            <a:cxnSpLocks/>
          </p:cNvCxnSpPr>
          <p:nvPr/>
        </p:nvCxnSpPr>
        <p:spPr>
          <a:xfrm flipH="1">
            <a:off x="9427496" y="3617767"/>
            <a:ext cx="1014300" cy="89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14C68-5E6C-ED40-B333-988CA3695835}"/>
              </a:ext>
            </a:extLst>
          </p:cNvPr>
          <p:cNvSpPr txBox="1"/>
          <p:nvPr/>
        </p:nvSpPr>
        <p:spPr>
          <a:xfrm>
            <a:off x="4875221" y="4139407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Remove(🍎)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A146168-5E45-EB42-842E-63AA23C3B141}"/>
              </a:ext>
            </a:extLst>
          </p:cNvPr>
          <p:cNvCxnSpPr>
            <a:cxnSpLocks/>
          </p:cNvCxnSpPr>
          <p:nvPr/>
        </p:nvCxnSpPr>
        <p:spPr>
          <a:xfrm>
            <a:off x="5958505" y="3495977"/>
            <a:ext cx="716568" cy="9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A320082B-7D5D-0349-B1AE-B240F851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27" y="5366089"/>
            <a:ext cx="435357" cy="4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576807" y="521694"/>
            <a:ext cx="48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operation first, then remote operations.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3F70F-C22C-A74F-B51C-40A8CAB86A1E}"/>
              </a:ext>
            </a:extLst>
          </p:cNvPr>
          <p:cNvSpPr/>
          <p:nvPr/>
        </p:nvSpPr>
        <p:spPr>
          <a:xfrm>
            <a:off x="6221769" y="1908090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9AC299-F304-6245-83B2-80B982213029}"/>
              </a:ext>
            </a:extLst>
          </p:cNvPr>
          <p:cNvSpPr/>
          <p:nvPr/>
        </p:nvSpPr>
        <p:spPr>
          <a:xfrm>
            <a:off x="9782160" y="1908090"/>
            <a:ext cx="510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3F6273-71C0-6145-B3A0-EDD3BBF117F7}"/>
              </a:ext>
            </a:extLst>
          </p:cNvPr>
          <p:cNvSpPr txBox="1"/>
          <p:nvPr/>
        </p:nvSpPr>
        <p:spPr>
          <a:xfrm>
            <a:off x="9452766" y="4685665"/>
            <a:ext cx="18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Receives two remove operations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5C2F3E-096D-7C44-A9F7-6AAD8BA6AD77}"/>
              </a:ext>
            </a:extLst>
          </p:cNvPr>
          <p:cNvSpPr txBox="1"/>
          <p:nvPr/>
        </p:nvSpPr>
        <p:spPr>
          <a:xfrm>
            <a:off x="7315349" y="1631091"/>
            <a:ext cx="186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Alice and Bob:</a:t>
            </a:r>
          </a:p>
          <a:p>
            <a:pPr algn="ctr"/>
            <a:r>
              <a:rPr kumimoji="1" lang="en-US" altLang="zh-CN" dirty="0"/>
              <a:t>Depend on receiving add first or remove first</a:t>
            </a:r>
          </a:p>
        </p:txBody>
      </p:sp>
    </p:spTree>
    <p:extLst>
      <p:ext uri="{BB962C8B-B14F-4D97-AF65-F5344CB8AC3E}">
        <p14:creationId xmlns:p14="http://schemas.microsoft.com/office/powerpoint/2010/main" val="8434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103778" y="234992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98578" y="234992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5271358" y="4269380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Receives remove first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026538" y="4269380"/>
            <a:ext cx="20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Receives add first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52D3CD-954E-AA45-9F88-5965B99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16" y="3004605"/>
            <a:ext cx="435357" cy="4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1471-4D79-0D40-B501-BC16834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FB3E-7BF4-9F4B-A718-F31EF555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Though the two apples are the same, they are all apples.</a:t>
            </a:r>
          </a:p>
          <a:p>
            <a:r>
              <a:rPr kumimoji="1" lang="en-US" altLang="zh-CN" dirty="0"/>
              <a:t>We assign a globally unique identifier to differentiate them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2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576807" y="521694"/>
            <a:ext cx="48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Imagine Alice, Bob and Oscar are operating on a common bag.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8C7358-1B6A-3543-B23B-CF200DAAC9F7}"/>
              </a:ext>
            </a:extLst>
          </p:cNvPr>
          <p:cNvSpPr txBox="1"/>
          <p:nvPr/>
        </p:nvSpPr>
        <p:spPr>
          <a:xfrm>
            <a:off x="7512365" y="1768868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Remove(🍎1)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09A5C-D162-084F-954F-08C3FC95AF56}"/>
              </a:ext>
            </a:extLst>
          </p:cNvPr>
          <p:cNvSpPr txBox="1"/>
          <p:nvPr/>
        </p:nvSpPr>
        <p:spPr>
          <a:xfrm>
            <a:off x="6966857" y="1796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0A82C8-8026-D845-8812-984EF38384E1}"/>
              </a:ext>
            </a:extLst>
          </p:cNvPr>
          <p:cNvSpPr txBox="1"/>
          <p:nvPr/>
        </p:nvSpPr>
        <p:spPr>
          <a:xfrm>
            <a:off x="7511683" y="2573867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Remove(🍎1)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100ECB-1C01-2C4D-856F-FD0B3F5E6F2E}"/>
              </a:ext>
            </a:extLst>
          </p:cNvPr>
          <p:cNvSpPr txBox="1"/>
          <p:nvPr/>
        </p:nvSpPr>
        <p:spPr>
          <a:xfrm>
            <a:off x="7059222" y="34931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Add(🍎2)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F459FD9-7994-DB4E-A00B-6D3A7197332D}"/>
              </a:ext>
            </a:extLst>
          </p:cNvPr>
          <p:cNvCxnSpPr>
            <a:cxnSpLocks/>
          </p:cNvCxnSpPr>
          <p:nvPr/>
        </p:nvCxnSpPr>
        <p:spPr>
          <a:xfrm flipH="1">
            <a:off x="7649179" y="2165475"/>
            <a:ext cx="118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595E2A4-D938-8E41-8769-FDC81B85A956}"/>
              </a:ext>
            </a:extLst>
          </p:cNvPr>
          <p:cNvCxnSpPr>
            <a:cxnSpLocks/>
          </p:cNvCxnSpPr>
          <p:nvPr/>
        </p:nvCxnSpPr>
        <p:spPr>
          <a:xfrm>
            <a:off x="7649179" y="2405901"/>
            <a:ext cx="120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7D9C1F6-6EC7-8848-84F5-F86B9677D405}"/>
              </a:ext>
            </a:extLst>
          </p:cNvPr>
          <p:cNvCxnSpPr>
            <a:cxnSpLocks/>
          </p:cNvCxnSpPr>
          <p:nvPr/>
        </p:nvCxnSpPr>
        <p:spPr>
          <a:xfrm flipH="1" flipV="1">
            <a:off x="6817111" y="3433101"/>
            <a:ext cx="532752" cy="66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844E16-E2E1-6743-B056-EE73E9D2D8BD}"/>
              </a:ext>
            </a:extLst>
          </p:cNvPr>
          <p:cNvCxnSpPr>
            <a:cxnSpLocks/>
          </p:cNvCxnSpPr>
          <p:nvPr/>
        </p:nvCxnSpPr>
        <p:spPr>
          <a:xfrm flipV="1">
            <a:off x="8988049" y="3486822"/>
            <a:ext cx="628157" cy="6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B12A206-88D5-0A49-9CD4-6F30DD724F56}"/>
              </a:ext>
            </a:extLst>
          </p:cNvPr>
          <p:cNvSpPr txBox="1"/>
          <p:nvPr/>
        </p:nvSpPr>
        <p:spPr>
          <a:xfrm>
            <a:off x="8242396" y="34931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Add(🍎2)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1F6C59-73B9-E74A-BBB8-584B56C6FEBC}"/>
              </a:ext>
            </a:extLst>
          </p:cNvPr>
          <p:cNvSpPr txBox="1"/>
          <p:nvPr/>
        </p:nvSpPr>
        <p:spPr>
          <a:xfrm>
            <a:off x="9664676" y="4324073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Remove(🍎1)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273B666-B734-EC47-9CAE-7AAD3B32905A}"/>
              </a:ext>
            </a:extLst>
          </p:cNvPr>
          <p:cNvCxnSpPr>
            <a:cxnSpLocks/>
          </p:cNvCxnSpPr>
          <p:nvPr/>
        </p:nvCxnSpPr>
        <p:spPr>
          <a:xfrm flipH="1">
            <a:off x="9427496" y="3617767"/>
            <a:ext cx="1014300" cy="89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14C68-5E6C-ED40-B333-988CA3695835}"/>
              </a:ext>
            </a:extLst>
          </p:cNvPr>
          <p:cNvSpPr txBox="1"/>
          <p:nvPr/>
        </p:nvSpPr>
        <p:spPr>
          <a:xfrm>
            <a:off x="4875221" y="4139407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Remove(🍎1)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A146168-5E45-EB42-842E-63AA23C3B141}"/>
              </a:ext>
            </a:extLst>
          </p:cNvPr>
          <p:cNvCxnSpPr>
            <a:cxnSpLocks/>
          </p:cNvCxnSpPr>
          <p:nvPr/>
        </p:nvCxnSpPr>
        <p:spPr>
          <a:xfrm>
            <a:off x="5958505" y="3495977"/>
            <a:ext cx="716568" cy="9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92C52A-1A90-1442-95EC-E7EFF36FE39A}"/>
              </a:ext>
            </a:extLst>
          </p:cNvPr>
          <p:cNvGrpSpPr/>
          <p:nvPr/>
        </p:nvGrpSpPr>
        <p:grpSpPr>
          <a:xfrm>
            <a:off x="7902314" y="4509640"/>
            <a:ext cx="820288" cy="490640"/>
            <a:chOff x="7863064" y="4490600"/>
            <a:chExt cx="820288" cy="49064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E5888AD-28CE-0F4F-A299-2C07FE6F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3064" y="4490600"/>
              <a:ext cx="435357" cy="4906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4D5C306-6113-5042-86D8-9B3D4A9C77D9}"/>
                </a:ext>
              </a:extLst>
            </p:cNvPr>
            <p:cNvSpPr txBox="1"/>
            <p:nvPr/>
          </p:nvSpPr>
          <p:spPr>
            <a:xfrm>
              <a:off x="8373652" y="45512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1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EF7F39-5C29-2E43-99C0-2E60B4AAECBD}"/>
              </a:ext>
            </a:extLst>
          </p:cNvPr>
          <p:cNvGrpSpPr/>
          <p:nvPr/>
        </p:nvGrpSpPr>
        <p:grpSpPr>
          <a:xfrm>
            <a:off x="7902314" y="5376736"/>
            <a:ext cx="825008" cy="490640"/>
            <a:chOff x="7858344" y="5366089"/>
            <a:chExt cx="825008" cy="490640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320082B-7D5D-0349-B1AE-B240F851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344" y="5366089"/>
              <a:ext cx="435357" cy="4906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1B25A3-7D80-794A-BE54-19E2D07AD171}"/>
                </a:ext>
              </a:extLst>
            </p:cNvPr>
            <p:cNvSpPr txBox="1"/>
            <p:nvPr/>
          </p:nvSpPr>
          <p:spPr>
            <a:xfrm>
              <a:off x="8373652" y="54267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2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7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26BA40-C85C-E84F-B11E-A10BCC3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 – CRDT Algorithm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CB6C2-53C3-5542-BCF6-09581C7C4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5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37F6-80F6-B24D-B369-D1DBD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The Example of a Bag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AF9B40-F3A8-0B4C-98BB-6A153079272C}"/>
              </a:ext>
            </a:extLst>
          </p:cNvPr>
          <p:cNvSpPr/>
          <p:nvPr/>
        </p:nvSpPr>
        <p:spPr>
          <a:xfrm>
            <a:off x="90820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21DBE-D9E2-F348-A77A-E3B3773D7F4D}"/>
              </a:ext>
            </a:extLst>
          </p:cNvPr>
          <p:cNvSpPr/>
          <p:nvPr/>
        </p:nvSpPr>
        <p:spPr>
          <a:xfrm>
            <a:off x="5576807" y="1469755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A5A376-8E23-004C-818A-9DF226A7E9F7}"/>
              </a:ext>
            </a:extLst>
          </p:cNvPr>
          <p:cNvSpPr/>
          <p:nvPr/>
        </p:nvSpPr>
        <p:spPr>
          <a:xfrm>
            <a:off x="7376807" y="4247330"/>
            <a:ext cx="1800000" cy="18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288C5-62CF-CA49-BC81-1F135E614580}"/>
              </a:ext>
            </a:extLst>
          </p:cNvPr>
          <p:cNvSpPr txBox="1"/>
          <p:nvPr/>
        </p:nvSpPr>
        <p:spPr>
          <a:xfrm>
            <a:off x="6109559" y="3396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69AF29-158E-A44E-B41C-D2B1E3C79299}"/>
              </a:ext>
            </a:extLst>
          </p:cNvPr>
          <p:cNvSpPr txBox="1"/>
          <p:nvPr/>
        </p:nvSpPr>
        <p:spPr>
          <a:xfrm>
            <a:off x="9736475" y="33892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6E069A-6174-EE45-8C19-61C7A953536E}"/>
              </a:ext>
            </a:extLst>
          </p:cNvPr>
          <p:cNvSpPr txBox="1"/>
          <p:nvPr/>
        </p:nvSpPr>
        <p:spPr>
          <a:xfrm>
            <a:off x="7909559" y="6178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Oscar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A232D7-D3B6-3845-A5A3-FCC208380541}"/>
              </a:ext>
            </a:extLst>
          </p:cNvPr>
          <p:cNvSpPr txBox="1"/>
          <p:nvPr/>
        </p:nvSpPr>
        <p:spPr>
          <a:xfrm>
            <a:off x="5485548" y="796301"/>
            <a:ext cx="48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 solved!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46623D-2268-3C43-9EA1-C0A2BF3B3A00}"/>
              </a:ext>
            </a:extLst>
          </p:cNvPr>
          <p:cNvGrpSpPr/>
          <p:nvPr/>
        </p:nvGrpSpPr>
        <p:grpSpPr>
          <a:xfrm>
            <a:off x="7909559" y="4902010"/>
            <a:ext cx="825008" cy="490640"/>
            <a:chOff x="7858344" y="5366089"/>
            <a:chExt cx="825008" cy="49064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4AC05B0-6692-044F-B220-54528A587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344" y="5366089"/>
              <a:ext cx="435357" cy="49064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2F3339B-A388-CD48-9D22-B693658080B9}"/>
                </a:ext>
              </a:extLst>
            </p:cNvPr>
            <p:cNvSpPr txBox="1"/>
            <p:nvPr/>
          </p:nvSpPr>
          <p:spPr>
            <a:xfrm>
              <a:off x="8373652" y="54267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2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4CA581-7838-E84B-82F1-07F2104E7A48}"/>
              </a:ext>
            </a:extLst>
          </p:cNvPr>
          <p:cNvGrpSpPr/>
          <p:nvPr/>
        </p:nvGrpSpPr>
        <p:grpSpPr>
          <a:xfrm>
            <a:off x="6109559" y="2124435"/>
            <a:ext cx="825008" cy="490640"/>
            <a:chOff x="7858344" y="5366089"/>
            <a:chExt cx="825008" cy="49064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D56CC44-119E-0742-AF47-829E0A2D3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344" y="5366089"/>
              <a:ext cx="435357" cy="49064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73D065E-8EB6-8347-84A0-12D4027062A3}"/>
                </a:ext>
              </a:extLst>
            </p:cNvPr>
            <p:cNvSpPr txBox="1"/>
            <p:nvPr/>
          </p:nvSpPr>
          <p:spPr>
            <a:xfrm>
              <a:off x="8373652" y="54267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2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C82126-D62C-5F40-A404-F9C18F97EA36}"/>
              </a:ext>
            </a:extLst>
          </p:cNvPr>
          <p:cNvGrpSpPr/>
          <p:nvPr/>
        </p:nvGrpSpPr>
        <p:grpSpPr>
          <a:xfrm>
            <a:off x="9736475" y="2124435"/>
            <a:ext cx="825008" cy="490640"/>
            <a:chOff x="7858344" y="5366089"/>
            <a:chExt cx="825008" cy="49064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51DDDABF-914B-CD45-AC56-A4A51D5A2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344" y="5366089"/>
              <a:ext cx="435357" cy="49064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1A89DE-F65D-854A-9687-A44D6B4C39CF}"/>
                </a:ext>
              </a:extLst>
            </p:cNvPr>
            <p:cNvSpPr txBox="1"/>
            <p:nvPr/>
          </p:nvSpPr>
          <p:spPr>
            <a:xfrm>
              <a:off x="8373652" y="54267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2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2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260D-6F5C-E84B-B858-A9DA06D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Inspiration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041D7-AAD1-4A42-9614-00640551B594}"/>
              </a:ext>
            </a:extLst>
          </p:cNvPr>
          <p:cNvSpPr txBox="1"/>
          <p:nvPr/>
        </p:nvSpPr>
        <p:spPr>
          <a:xfrm>
            <a:off x="5318709" y="3116481"/>
            <a:ext cx="597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kumimoji="1" lang="en-US" altLang="zh-CN" dirty="0"/>
              <a:t>A text document is an ordered bag of characters!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kumimoji="1" lang="en-US" altLang="zh-CN" dirty="0"/>
              <a:t>Generate unique ID for characters.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kumimoji="1" lang="en-US" altLang="zh-CN" dirty="0"/>
              <a:t>Sort order of those ID =&gt; Sequence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6023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0718A-D11F-AA46-8A1E-704A9C99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 for Characters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50A19-FC1A-2D44-A76E-79014B0EE577}"/>
              </a:ext>
            </a:extLst>
          </p:cNvPr>
          <p:cNvSpPr txBox="1"/>
          <p:nvPr/>
        </p:nvSpPr>
        <p:spPr>
          <a:xfrm>
            <a:off x="7395408" y="1722368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u p r m a c y</a:t>
            </a:r>
          </a:p>
          <a:p>
            <a:r>
              <a:rPr kumimoji="1"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1 2 3 4 5 6 7 8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4D08EC-AAA4-4F4A-9346-4C8E24F165BC}"/>
              </a:ext>
            </a:extLst>
          </p:cNvPr>
          <p:cNvSpPr txBox="1"/>
          <p:nvPr/>
        </p:nvSpPr>
        <p:spPr>
          <a:xfrm>
            <a:off x="7116485" y="3810834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u p r  e  m a c y</a:t>
            </a:r>
          </a:p>
          <a:p>
            <a:r>
              <a:rPr kumimoji="1"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1 2 3 4 4.5 5 6 7 8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DC3E1E-663E-F34B-A1C2-2644AC49F964}"/>
              </a:ext>
            </a:extLst>
          </p:cNvPr>
          <p:cNvSpPr txBox="1"/>
          <p:nvPr/>
        </p:nvSpPr>
        <p:spPr>
          <a:xfrm>
            <a:off x="5661555" y="2837806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 the missing “e”</a:t>
            </a:r>
            <a:endParaRPr kumimoji="1" lang="zh-CN" altLang="en-US" dirty="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C72440D3-AAA2-3843-AD22-8675354E4C6B}"/>
              </a:ext>
            </a:extLst>
          </p:cNvPr>
          <p:cNvSpPr/>
          <p:nvPr/>
        </p:nvSpPr>
        <p:spPr>
          <a:xfrm>
            <a:off x="8320968" y="2610677"/>
            <a:ext cx="425467" cy="993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4DE5E6-156B-D447-BA6C-5E1B01E941A1}"/>
              </a:ext>
            </a:extLst>
          </p:cNvPr>
          <p:cNvSpPr txBox="1"/>
          <p:nvPr/>
        </p:nvSpPr>
        <p:spPr>
          <a:xfrm>
            <a:off x="5817077" y="4788943"/>
            <a:ext cx="49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create a new ID(4.5) for the character “e”</a:t>
            </a:r>
          </a:p>
        </p:txBody>
      </p:sp>
    </p:spTree>
    <p:extLst>
      <p:ext uri="{BB962C8B-B14F-4D97-AF65-F5344CB8AC3E}">
        <p14:creationId xmlns:p14="http://schemas.microsoft.com/office/powerpoint/2010/main" val="20167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5C70-ED42-B54E-93BF-03DBD4B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D7D08-D16E-5143-9E6B-80A849C99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IDs are not necessarily integers, floats are OK, as long as they are globally unique, can be used to identify the position of an individual character.</a:t>
                </a:r>
              </a:p>
              <a:p>
                <a:r>
                  <a:rPr kumimoji="1" lang="en-US" altLang="zh-CN" dirty="0"/>
                  <a:t>So we use floats</a:t>
                </a:r>
              </a:p>
              <a:p>
                <a:r>
                  <a:rPr kumimoji="1" lang="en-US" altLang="zh-CN" dirty="0"/>
                  <a:t>Let ID lay between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Store a list of integers to represent t he digits after the fraction, to overcome the problem of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running out of precision</a:t>
                </a:r>
              </a:p>
              <a:p>
                <a:r>
                  <a:rPr kumimoji="1" lang="en-US" altLang="zh-CN" dirty="0"/>
                  <a:t>0.146 =&gt; {1, 4, 6}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D7D08-D16E-5143-9E6B-80A849C99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92AAA-8C19-A341-A0BC-8C09D220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2F5A0-18D7-034D-B771-0805622C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clients generating the same ID at the same time (e.g. insert a character at the same position concurrently)</a:t>
            </a:r>
          </a:p>
          <a:p>
            <a:r>
              <a:rPr kumimoji="1" lang="en-US" altLang="zh-CN" dirty="0"/>
              <a:t>One client generating an ID that was already generated (e.g. delete a character and reinsert it)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2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D2A4-104A-DF4F-8F84-197BBFB4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C4092-DD71-7B49-9460-9C60DF253A96}"/>
              </a:ext>
            </a:extLst>
          </p:cNvPr>
          <p:cNvSpPr txBox="1"/>
          <p:nvPr/>
        </p:nvSpPr>
        <p:spPr>
          <a:xfrm>
            <a:off x="4909476" y="3393480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Tag the digit of the character with a client ID that generate it!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D2A4-104A-DF4F-8F84-197BBFB4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C4092-DD71-7B49-9460-9C60DF253A96}"/>
              </a:ext>
            </a:extLst>
          </p:cNvPr>
          <p:cNvSpPr txBox="1"/>
          <p:nvPr/>
        </p:nvSpPr>
        <p:spPr>
          <a:xfrm>
            <a:off x="5221279" y="1127358"/>
            <a:ext cx="658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Tag the digit of the character with a client ID that generate it!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849EB3-78DC-4342-8549-0B73EBFB53E2}"/>
              </a:ext>
            </a:extLst>
          </p:cNvPr>
          <p:cNvGrpSpPr/>
          <p:nvPr/>
        </p:nvGrpSpPr>
        <p:grpSpPr>
          <a:xfrm>
            <a:off x="7387634" y="1731486"/>
            <a:ext cx="1796122" cy="3693319"/>
            <a:chOff x="5095007" y="1587533"/>
            <a:chExt cx="1796122" cy="369331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5630B6-22DD-9D41-9FBE-7413B0818C7E}"/>
                </a:ext>
              </a:extLst>
            </p:cNvPr>
            <p:cNvSpPr txBox="1"/>
            <p:nvPr/>
          </p:nvSpPr>
          <p:spPr>
            <a:xfrm>
              <a:off x="5095007" y="1587533"/>
              <a:ext cx="2588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</a:p>
            <a:p>
              <a:r>
                <a:rPr kumimoji="1" lang="en-US" altLang="zh-CN" dirty="0"/>
                <a:t>e</a:t>
              </a:r>
            </a:p>
            <a:p>
              <a:r>
                <a:rPr kumimoji="1" lang="en-US" altLang="zh-CN" dirty="0"/>
                <a:t>r</a:t>
              </a:r>
            </a:p>
            <a:p>
              <a:endParaRPr kumimoji="1" lang="en-US" altLang="zh-CN" dirty="0"/>
            </a:p>
            <a:p>
              <a:r>
                <a:rPr kumimoji="1" lang="en-US" altLang="zh-CN" dirty="0"/>
                <a:t>a</a:t>
              </a:r>
            </a:p>
            <a:p>
              <a:r>
                <a:rPr kumimoji="1" lang="en-US" altLang="zh-CN" dirty="0"/>
                <a:t>d</a:t>
              </a:r>
            </a:p>
            <a:p>
              <a:endParaRPr kumimoji="1" lang="en-US" altLang="zh-CN" dirty="0"/>
            </a:p>
            <a:p>
              <a:r>
                <a:rPr kumimoji="1" lang="en-US" altLang="zh-CN" dirty="0"/>
                <a:t>a</a:t>
              </a:r>
            </a:p>
            <a:p>
              <a:r>
                <a:rPr kumimoji="1" lang="en-US" altLang="zh-CN" dirty="0"/>
                <a:t>s</a:t>
              </a:r>
            </a:p>
            <a:p>
              <a:r>
                <a:rPr kumimoji="1" lang="en-US" altLang="zh-CN" dirty="0"/>
                <a:t>t</a:t>
              </a:r>
            </a:p>
            <a:p>
              <a:r>
                <a:rPr kumimoji="1" lang="en-US" altLang="zh-CN" dirty="0"/>
                <a:t>r</a:t>
              </a:r>
            </a:p>
            <a:p>
              <a:r>
                <a:rPr kumimoji="1" lang="en-US" altLang="zh-CN" dirty="0"/>
                <a:t>a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115576-E0F9-DD49-A6C2-43294404EC90}"/>
                </a:ext>
              </a:extLst>
            </p:cNvPr>
            <p:cNvSpPr txBox="1"/>
            <p:nvPr/>
          </p:nvSpPr>
          <p:spPr>
            <a:xfrm>
              <a:off x="5552660" y="1587533"/>
              <a:ext cx="133846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/>
                <a:t>{(1, Alice)}</a:t>
              </a:r>
            </a:p>
            <a:p>
              <a:pPr algn="r"/>
              <a:r>
                <a:rPr kumimoji="1" lang="en-US" altLang="zh-CN" dirty="0"/>
                <a:t>{(2, Alice)}</a:t>
              </a:r>
            </a:p>
            <a:p>
              <a:pPr algn="r"/>
              <a:r>
                <a:rPr kumimoji="1" lang="en-US" altLang="zh-CN" dirty="0"/>
                <a:t>{(3, Alice)}</a:t>
              </a:r>
            </a:p>
            <a:p>
              <a:pPr algn="r"/>
              <a:r>
                <a:rPr kumimoji="1" lang="en-US" altLang="zh-CN" dirty="0"/>
                <a:t>{(4, Alice)}</a:t>
              </a:r>
            </a:p>
            <a:p>
              <a:pPr algn="r"/>
              <a:r>
                <a:rPr kumimoji="1" lang="en-US" altLang="zh-CN" dirty="0"/>
                <a:t>{(5, Alice)}</a:t>
              </a:r>
            </a:p>
            <a:p>
              <a:pPr algn="r"/>
              <a:r>
                <a:rPr kumimoji="1" lang="en-US" altLang="zh-CN" dirty="0"/>
                <a:t>{(6, Alice)}</a:t>
              </a:r>
            </a:p>
            <a:p>
              <a:pPr algn="r"/>
              <a:r>
                <a:rPr kumimoji="1" lang="en-US" altLang="zh-CN" dirty="0"/>
                <a:t>{(7, Alice)}</a:t>
              </a:r>
            </a:p>
            <a:p>
              <a:pPr algn="r"/>
              <a:r>
                <a:rPr kumimoji="1" lang="en-US" altLang="zh-CN" dirty="0"/>
                <a:t>{(8, Alice)}</a:t>
              </a:r>
            </a:p>
            <a:p>
              <a:pPr algn="r"/>
              <a:r>
                <a:rPr kumimoji="1" lang="en-US" altLang="zh-CN" dirty="0"/>
                <a:t>{(9, Alice)}</a:t>
              </a:r>
            </a:p>
            <a:p>
              <a:pPr algn="r"/>
              <a:r>
                <a:rPr kumimoji="1" lang="en-US" altLang="zh-CN" dirty="0"/>
                <a:t>{(10, Alice)}</a:t>
              </a:r>
            </a:p>
            <a:p>
              <a:pPr algn="r"/>
              <a:r>
                <a:rPr kumimoji="1" lang="en-US" altLang="zh-CN" dirty="0"/>
                <a:t>{(11, Alice)}</a:t>
              </a:r>
            </a:p>
            <a:p>
              <a:pPr algn="r"/>
              <a:r>
                <a:rPr kumimoji="1" lang="en-US" altLang="zh-CN" dirty="0"/>
                <a:t>{(12, Alice)}</a:t>
              </a:r>
            </a:p>
            <a:p>
              <a:pPr algn="r"/>
              <a:endParaRPr kumimoji="1"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5804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D2A4-104A-DF4F-8F84-197BBFB4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C4092-DD71-7B49-9460-9C60DF253A96}"/>
              </a:ext>
            </a:extLst>
          </p:cNvPr>
          <p:cNvSpPr txBox="1"/>
          <p:nvPr/>
        </p:nvSpPr>
        <p:spPr>
          <a:xfrm>
            <a:off x="7038165" y="597270"/>
            <a:ext cx="23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Bob inserts “aspera”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849EB3-78DC-4342-8549-0B73EBFB53E2}"/>
              </a:ext>
            </a:extLst>
          </p:cNvPr>
          <p:cNvGrpSpPr/>
          <p:nvPr/>
        </p:nvGrpSpPr>
        <p:grpSpPr>
          <a:xfrm>
            <a:off x="5875573" y="1106420"/>
            <a:ext cx="4694807" cy="5632311"/>
            <a:chOff x="5095007" y="1587533"/>
            <a:chExt cx="2922556" cy="563231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5630B6-22DD-9D41-9FBE-7413B0818C7E}"/>
                </a:ext>
              </a:extLst>
            </p:cNvPr>
            <p:cNvSpPr txBox="1"/>
            <p:nvPr/>
          </p:nvSpPr>
          <p:spPr>
            <a:xfrm>
              <a:off x="5095007" y="1587533"/>
              <a:ext cx="258872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</a:p>
            <a:p>
              <a:r>
                <a:rPr kumimoji="1" lang="en-US" altLang="zh-CN" dirty="0"/>
                <a:t>e</a:t>
              </a:r>
            </a:p>
            <a:p>
              <a:r>
                <a:rPr kumimoji="1" lang="en-US" altLang="zh-CN" dirty="0"/>
                <a:t>r</a:t>
              </a:r>
            </a:p>
            <a:p>
              <a:endParaRPr kumimoji="1" lang="en-US" altLang="zh-CN" dirty="0"/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a</a:t>
              </a:r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s</a:t>
              </a:r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p</a:t>
              </a:r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e</a:t>
              </a:r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r</a:t>
              </a:r>
            </a:p>
            <a:p>
              <a:r>
                <a:rPr kumimoji="1" lang="en-US" altLang="zh-CN" dirty="0">
                  <a:solidFill>
                    <a:schemeClr val="accent1"/>
                  </a:solidFill>
                </a:rPr>
                <a:t>a</a:t>
              </a:r>
            </a:p>
            <a:p>
              <a:endParaRPr kumimoji="1" lang="en-US" altLang="zh-CN" dirty="0">
                <a:solidFill>
                  <a:schemeClr val="accent1"/>
                </a:solidFill>
              </a:endParaRPr>
            </a:p>
            <a:p>
              <a:r>
                <a:rPr kumimoji="1" lang="en-US" altLang="zh-CN" dirty="0"/>
                <a:t>a</a:t>
              </a:r>
            </a:p>
            <a:p>
              <a:r>
                <a:rPr kumimoji="1" lang="en-US" altLang="zh-CN" dirty="0"/>
                <a:t>d</a:t>
              </a:r>
            </a:p>
            <a:p>
              <a:endParaRPr kumimoji="1" lang="en-US" altLang="zh-CN" dirty="0"/>
            </a:p>
            <a:p>
              <a:r>
                <a:rPr kumimoji="1" lang="en-US" altLang="zh-CN" dirty="0"/>
                <a:t>a</a:t>
              </a:r>
            </a:p>
            <a:p>
              <a:r>
                <a:rPr kumimoji="1" lang="en-US" altLang="zh-CN" dirty="0"/>
                <a:t>s</a:t>
              </a:r>
            </a:p>
            <a:p>
              <a:r>
                <a:rPr kumimoji="1" lang="en-US" altLang="zh-CN" dirty="0"/>
                <a:t>t</a:t>
              </a:r>
            </a:p>
            <a:p>
              <a:r>
                <a:rPr kumimoji="1" lang="en-US" altLang="zh-CN" dirty="0"/>
                <a:t>r</a:t>
              </a:r>
            </a:p>
            <a:p>
              <a:r>
                <a:rPr kumimoji="1" lang="en-US" altLang="zh-CN" dirty="0"/>
                <a:t>a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115576-E0F9-DD49-A6C2-43294404EC90}"/>
                </a:ext>
              </a:extLst>
            </p:cNvPr>
            <p:cNvSpPr txBox="1"/>
            <p:nvPr/>
          </p:nvSpPr>
          <p:spPr>
            <a:xfrm>
              <a:off x="6679094" y="1587533"/>
              <a:ext cx="133846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/>
                <a:t>{(1, Alice)}</a:t>
              </a:r>
            </a:p>
            <a:p>
              <a:pPr algn="r"/>
              <a:r>
                <a:rPr kumimoji="1" lang="en-US" altLang="zh-CN" dirty="0"/>
                <a:t>{(2, Alice)}</a:t>
              </a:r>
            </a:p>
            <a:p>
              <a:pPr algn="r"/>
              <a:r>
                <a:rPr kumimoji="1" lang="en-US" altLang="zh-CN" dirty="0"/>
                <a:t>{(3, Alice)}</a:t>
              </a:r>
            </a:p>
            <a:p>
              <a:pPr algn="r"/>
              <a:r>
                <a:rPr kumimoji="1" lang="en-US" altLang="zh-CN" dirty="0"/>
                <a:t>{(4, Alice)}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{(4,Alice),(1,Bob)}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{(4,Alice),(2,Bob)}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{(4,Alice),(3,Bob)}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{(4,Alice),(4,Bob)}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{(4,Alice),(5,Bob)}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{(4,Alice),(6,Bob)}</a:t>
              </a:r>
            </a:p>
            <a:p>
              <a:pPr algn="r"/>
              <a:r>
                <a:rPr kumimoji="1" lang="en-US" altLang="zh-CN" dirty="0">
                  <a:solidFill>
                    <a:schemeClr val="accent1"/>
                  </a:solidFill>
                </a:rPr>
                <a:t>{(4,Alice),(7,Bob)}</a:t>
              </a:r>
            </a:p>
            <a:p>
              <a:pPr algn="r"/>
              <a:r>
                <a:rPr kumimoji="1" lang="en-US" altLang="zh-CN" dirty="0"/>
                <a:t>{(5, Alice)}</a:t>
              </a:r>
            </a:p>
            <a:p>
              <a:pPr algn="r"/>
              <a:r>
                <a:rPr kumimoji="1" lang="en-US" altLang="zh-CN" dirty="0"/>
                <a:t>{(6, Alice)}</a:t>
              </a:r>
            </a:p>
            <a:p>
              <a:pPr algn="r"/>
              <a:r>
                <a:rPr kumimoji="1" lang="en-US" altLang="zh-CN" dirty="0"/>
                <a:t>{(7, Alice)}</a:t>
              </a:r>
            </a:p>
            <a:p>
              <a:pPr algn="r"/>
              <a:r>
                <a:rPr kumimoji="1" lang="en-US" altLang="zh-CN" dirty="0"/>
                <a:t>{(8, Alice)}</a:t>
              </a:r>
            </a:p>
            <a:p>
              <a:pPr algn="r"/>
              <a:r>
                <a:rPr kumimoji="1" lang="en-US" altLang="zh-CN" dirty="0"/>
                <a:t>{(9, Alice)}</a:t>
              </a:r>
            </a:p>
            <a:p>
              <a:pPr algn="r"/>
              <a:r>
                <a:rPr kumimoji="1" lang="en-US" altLang="zh-CN" dirty="0"/>
                <a:t>{(10, Alice)}</a:t>
              </a:r>
            </a:p>
            <a:p>
              <a:pPr algn="r"/>
              <a:r>
                <a:rPr kumimoji="1" lang="en-US" altLang="zh-CN" dirty="0"/>
                <a:t>{(11, Alice)}</a:t>
              </a:r>
            </a:p>
            <a:p>
              <a:pPr algn="r"/>
              <a:r>
                <a:rPr kumimoji="1" lang="en-US" altLang="zh-CN" dirty="0"/>
                <a:t>{(12, Alice)}</a:t>
              </a:r>
            </a:p>
            <a:p>
              <a:pPr algn="r"/>
              <a:endParaRPr kumimoji="1"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4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BEED-032B-BD4C-AE41-F1251EED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2F646-E9BF-B241-AA81-B8149D07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Position identifier: a tuple (position, clock), the clock is the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at the client</a:t>
            </a:r>
            <a:endParaRPr kumimoji="1" lang="zh-CN" altLang="en-US" dirty="0"/>
          </a:p>
          <a:p>
            <a:r>
              <a:rPr kumimoji="1" lang="en-US" altLang="zh-CN" dirty="0"/>
              <a:t>Position: a list of identifiers</a:t>
            </a:r>
          </a:p>
          <a:p>
            <a:r>
              <a:rPr kumimoji="1" lang="en-US" altLang="zh-CN" dirty="0"/>
              <a:t>Identifier: a tuple of (digit, client id) to represent a single digit in a position</a:t>
            </a:r>
          </a:p>
          <a:p>
            <a:pPr lvl="1"/>
            <a:r>
              <a:rPr kumimoji="1" lang="en-US" altLang="zh-CN" dirty="0"/>
              <a:t>The digit can be in any base, normally we use 256</a:t>
            </a:r>
          </a:p>
        </p:txBody>
      </p:sp>
    </p:spTree>
    <p:extLst>
      <p:ext uri="{BB962C8B-B14F-4D97-AF65-F5344CB8AC3E}">
        <p14:creationId xmlns:p14="http://schemas.microsoft.com/office/powerpoint/2010/main" val="13451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21360-FA1A-6F41-9C7D-431D0F6A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8FF3-17D5-624B-9117-ADC1AF2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Insert: Sent character to insert + position identifier</a:t>
            </a:r>
          </a:p>
          <a:p>
            <a:r>
              <a:rPr kumimoji="1" lang="en-US" altLang="zh-CN" dirty="0"/>
              <a:t>Delete: Sent the position identifier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3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F347-277C-9D49-8F3B-A296FAB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Problem of Synchronization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A9DAE-8D50-4846-84A6-663043A53379}"/>
              </a:ext>
            </a:extLst>
          </p:cNvPr>
          <p:cNvSpPr txBox="1"/>
          <p:nvPr/>
        </p:nvSpPr>
        <p:spPr>
          <a:xfrm>
            <a:off x="5955323" y="2349925"/>
            <a:ext cx="474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cars, instead we got characters.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4E00F6-3924-AC46-8B81-7635CCC856CC}"/>
              </a:ext>
            </a:extLst>
          </p:cNvPr>
          <p:cNvSpPr txBox="1"/>
          <p:nvPr/>
        </p:nvSpPr>
        <p:spPr>
          <a:xfrm>
            <a:off x="5955322" y="4437035"/>
            <a:ext cx="474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cars, instead we got characters.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45E6A-52D6-9743-9A17-D81C0E9CF866}"/>
              </a:ext>
            </a:extLst>
          </p:cNvPr>
          <p:cNvSpPr txBox="1"/>
          <p:nvPr/>
        </p:nvSpPr>
        <p:spPr>
          <a:xfrm>
            <a:off x="5955322" y="19805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Alice: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720D63-4676-4840-8A48-EC5A4C0A10F6}"/>
              </a:ext>
            </a:extLst>
          </p:cNvPr>
          <p:cNvSpPr txBox="1"/>
          <p:nvPr/>
        </p:nvSpPr>
        <p:spPr>
          <a:xfrm>
            <a:off x="5955322" y="40677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Bob: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020C8-CE32-C046-9B61-655C2A12B077}"/>
              </a:ext>
            </a:extLst>
          </p:cNvPr>
          <p:cNvSpPr txBox="1"/>
          <p:nvPr/>
        </p:nvSpPr>
        <p:spPr>
          <a:xfrm>
            <a:off x="7476122" y="112170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0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804E-1FDF-4544-BEFC-ABF522D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CFDAA2-FC79-1C41-A6DC-A06C39D0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Remote change: insertion</a:t>
            </a:r>
          </a:p>
          <a:p>
            <a:pPr lvl="1"/>
            <a:r>
              <a:rPr lang="en-US" altLang="zh-CN" dirty="0"/>
              <a:t>Get index of the preceding character in the CRDT</a:t>
            </a:r>
          </a:p>
          <a:p>
            <a:pPr lvl="1"/>
            <a:r>
              <a:rPr lang="en-US" altLang="zh-CN" dirty="0"/>
              <a:t>Insert character in the CRDT</a:t>
            </a:r>
          </a:p>
          <a:p>
            <a:pPr lvl="1"/>
            <a:r>
              <a:rPr lang="en-US" altLang="zh-CN" dirty="0"/>
              <a:t>Create a local change inserting a character at that index</a:t>
            </a:r>
          </a:p>
          <a:p>
            <a:r>
              <a:rPr lang="en-US" altLang="zh-CN" dirty="0"/>
              <a:t>Remote change: deletion</a:t>
            </a:r>
          </a:p>
          <a:p>
            <a:pPr lvl="1"/>
            <a:r>
              <a:rPr lang="en-US" altLang="zh-CN" dirty="0"/>
              <a:t>Get the index of a character with the same position identifier in the CRDT</a:t>
            </a:r>
          </a:p>
          <a:p>
            <a:pPr lvl="1"/>
            <a:r>
              <a:rPr lang="en-US" altLang="zh-CN" dirty="0"/>
              <a:t>Delete that character in the CRDT</a:t>
            </a:r>
          </a:p>
          <a:p>
            <a:pPr lvl="1"/>
            <a:r>
              <a:rPr lang="en-US" altLang="zh-CN" dirty="0"/>
              <a:t>Create a local change deleting a character at that index</a:t>
            </a:r>
          </a:p>
          <a:p>
            <a:r>
              <a:rPr lang="en-US" altLang="zh-CN" dirty="0"/>
              <a:t>Local change: insertion at position n</a:t>
            </a:r>
          </a:p>
          <a:p>
            <a:pPr lvl="1"/>
            <a:r>
              <a:rPr lang="en-US" altLang="zh-CN" dirty="0"/>
              <a:t>Find the n </a:t>
            </a:r>
            <a:r>
              <a:rPr lang="en-US" altLang="zh-CN" dirty="0" err="1"/>
              <a:t>th</a:t>
            </a:r>
            <a:r>
              <a:rPr lang="en-US" altLang="zh-CN" dirty="0"/>
              <a:t> and (n+1) </a:t>
            </a:r>
            <a:r>
              <a:rPr lang="en-US" altLang="zh-CN" dirty="0" err="1"/>
              <a:t>th</a:t>
            </a:r>
            <a:r>
              <a:rPr lang="en-US" altLang="zh-CN" dirty="0"/>
              <a:t> character in the CRDT</a:t>
            </a:r>
          </a:p>
          <a:p>
            <a:pPr lvl="1"/>
            <a:r>
              <a:rPr lang="en-US" altLang="zh-CN" dirty="0"/>
              <a:t>Create a position identifier between character n and n + 1 and insert character in the CRDT</a:t>
            </a:r>
          </a:p>
          <a:p>
            <a:pPr lvl="1"/>
            <a:r>
              <a:rPr lang="en-US" altLang="zh-CN" dirty="0"/>
              <a:t>Send out a remote insert change for that character</a:t>
            </a:r>
          </a:p>
          <a:p>
            <a:r>
              <a:rPr lang="en-US" altLang="zh-CN" dirty="0"/>
              <a:t>Local change: deletion at position n</a:t>
            </a:r>
          </a:p>
          <a:p>
            <a:pPr lvl="1"/>
            <a:r>
              <a:rPr lang="en-US" altLang="zh-CN" dirty="0"/>
              <a:t>Find the nth character in the CRDT</a:t>
            </a:r>
          </a:p>
          <a:p>
            <a:pPr lvl="1"/>
            <a:r>
              <a:rPr lang="en-US" altLang="zh-CN" dirty="0"/>
              <a:t>Delete that character in the CRDT</a:t>
            </a:r>
          </a:p>
          <a:p>
            <a:pPr lvl="1"/>
            <a:r>
              <a:rPr lang="en-US" altLang="zh-CN" dirty="0"/>
              <a:t>Send out a remote delete change for that character</a:t>
            </a:r>
          </a:p>
        </p:txBody>
      </p:sp>
    </p:spTree>
    <p:extLst>
      <p:ext uri="{BB962C8B-B14F-4D97-AF65-F5344CB8AC3E}">
        <p14:creationId xmlns:p14="http://schemas.microsoft.com/office/powerpoint/2010/main" val="7542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BAF14-9A66-4140-8226-8F7C4FDA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II – Overview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961B4-69A1-724F-BB9E-28B5B14F0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E21C-3C7F-DD40-8384-A99F3405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70A6D-C121-EF46-A0F7-33EFF43C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Implemented CRDT</a:t>
            </a:r>
          </a:p>
          <a:p>
            <a:r>
              <a:rPr kumimoji="1" lang="en-US" altLang="zh-CN" dirty="0"/>
              <a:t>Access Control &amp; Permission Management</a:t>
            </a:r>
          </a:p>
          <a:p>
            <a:r>
              <a:rPr kumimoji="1" lang="en-US" altLang="zh-CN" dirty="0"/>
              <a:t>Markdown Syntax &amp; Live Preview</a:t>
            </a:r>
          </a:p>
        </p:txBody>
      </p:sp>
    </p:spTree>
    <p:extLst>
      <p:ext uri="{BB962C8B-B14F-4D97-AF65-F5344CB8AC3E}">
        <p14:creationId xmlns:p14="http://schemas.microsoft.com/office/powerpoint/2010/main" val="35192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E21C-3C7F-DD40-8384-A99F3405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Permission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70A6D-C121-EF46-A0F7-33EFF43C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 admin (the first user to login) can modify permissions.</a:t>
            </a:r>
          </a:p>
          <a:p>
            <a:r>
              <a:rPr kumimoji="1" lang="en-US" altLang="zh-CN" dirty="0"/>
              <a:t>Admin use \{user}\ command to specify a region that can be edited by the specific user (guest).</a:t>
            </a:r>
          </a:p>
          <a:p>
            <a:r>
              <a:rPr kumimoji="1" lang="en-US" altLang="zh-CN" dirty="0"/>
              <a:t>Guests cannot use that command to modify other guests’ permission.</a:t>
            </a:r>
          </a:p>
          <a:p>
            <a:r>
              <a:rPr kumimoji="1" lang="en-US" altLang="zh-CN" dirty="0"/>
              <a:t>The demo version only supports a single guest editing at a time, but easy to extend.</a:t>
            </a:r>
          </a:p>
        </p:txBody>
      </p:sp>
    </p:spTree>
    <p:extLst>
      <p:ext uri="{BB962C8B-B14F-4D97-AF65-F5344CB8AC3E}">
        <p14:creationId xmlns:p14="http://schemas.microsoft.com/office/powerpoint/2010/main" val="8119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19F4EC-0E99-9D41-83D5-99B038DF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II – Architecture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D2F02-2B4C-CD4E-9797-B13AA43D3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2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磁盘 4"/>
          <p:cNvSpPr/>
          <p:nvPr/>
        </p:nvSpPr>
        <p:spPr>
          <a:xfrm>
            <a:off x="1005840" y="719666"/>
            <a:ext cx="1388225" cy="16411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server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48393" y="4879571"/>
            <a:ext cx="1878676" cy="7232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guest1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217325" y="4807250"/>
            <a:ext cx="1878676" cy="7955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guest2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7982989" y="4952999"/>
            <a:ext cx="1878676" cy="7232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guest3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5749638" y="1142476"/>
            <a:ext cx="1878676" cy="7955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admin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1699953" y="2360815"/>
            <a:ext cx="3456710" cy="244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1699953" y="2360815"/>
            <a:ext cx="7094912" cy="259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V="1">
            <a:off x="1587731" y="2360815"/>
            <a:ext cx="112222" cy="25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3"/>
          </p:cNvCxnSpPr>
          <p:nvPr/>
        </p:nvCxnSpPr>
        <p:spPr>
          <a:xfrm flipV="1">
            <a:off x="1699953" y="1938004"/>
            <a:ext cx="4989023" cy="4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67001" y="1040895"/>
            <a:ext cx="235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服务器负责转发和确认各用户的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信息，并且保留一个副本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1148" y="3896468"/>
            <a:ext cx="213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本地检查权限，发出修改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3316" y="2867891"/>
            <a:ext cx="208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转发给包括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admin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在内的所有客户端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63439" y="4157471"/>
            <a:ext cx="218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收到修改，同步更新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crdt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editor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磁盘 4"/>
          <p:cNvSpPr/>
          <p:nvPr/>
        </p:nvSpPr>
        <p:spPr>
          <a:xfrm>
            <a:off x="1005840" y="719666"/>
            <a:ext cx="1388225" cy="16411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48393" y="4879571"/>
            <a:ext cx="1878676" cy="7232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guest1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217325" y="4807250"/>
            <a:ext cx="1878676" cy="7955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guest2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7982989" y="4952999"/>
            <a:ext cx="1878676" cy="7232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guest3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5749638" y="1142476"/>
            <a:ext cx="1878676" cy="7955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admin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64087" y="719666"/>
            <a:ext cx="181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只有带有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Admin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的权限控制标记是有效的</a:t>
            </a: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flipH="1">
            <a:off x="2394065" y="1540240"/>
            <a:ext cx="3355573" cy="1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64541" y="1181331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拥有完全修改权限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接箭头连接符 21"/>
          <p:cNvCxnSpPr>
            <a:stCxn id="5" idx="3"/>
            <a:endCxn id="6" idx="1"/>
          </p:cNvCxnSpPr>
          <p:nvPr/>
        </p:nvCxnSpPr>
        <p:spPr>
          <a:xfrm flipH="1">
            <a:off x="1587731" y="2360815"/>
            <a:ext cx="112222" cy="25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7" idx="1"/>
          </p:cNvCxnSpPr>
          <p:nvPr/>
        </p:nvCxnSpPr>
        <p:spPr>
          <a:xfrm>
            <a:off x="1699953" y="2360815"/>
            <a:ext cx="3456710" cy="244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8" idx="1"/>
          </p:cNvCxnSpPr>
          <p:nvPr/>
        </p:nvCxnSpPr>
        <p:spPr>
          <a:xfrm>
            <a:off x="1699953" y="2360815"/>
            <a:ext cx="7222374" cy="259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50630" y="3377507"/>
            <a:ext cx="338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客户端接收到以后，更新各自的权限表，根据权限表，可以判断自己是否有权限来修改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C4331F-88D1-D24C-A172-9802E8B3A576}"/>
              </a:ext>
            </a:extLst>
          </p:cNvPr>
          <p:cNvSpPr txBox="1"/>
          <p:nvPr/>
        </p:nvSpPr>
        <p:spPr>
          <a:xfrm>
            <a:off x="5366631" y="3584038"/>
            <a:ext cx="33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不具有修改用户权限的能力</a:t>
            </a:r>
          </a:p>
        </p:txBody>
      </p:sp>
    </p:spTree>
    <p:extLst>
      <p:ext uri="{BB962C8B-B14F-4D97-AF65-F5344CB8AC3E}">
        <p14:creationId xmlns:p14="http://schemas.microsoft.com/office/powerpoint/2010/main" val="25692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7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307B5D-0881-4842-8F57-7D777812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Part IV – 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可改进的部分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0FAA73B-3DEA-CF4C-ADE1-0B03F7EAC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FE6-1AC5-3447-AEF2-85A7785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难点与未来目标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6FD94-0420-9E49-B9F5-0A6CDB7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8" y="697679"/>
            <a:ext cx="6281873" cy="5248622"/>
          </a:xfrm>
        </p:spPr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更友好的用户界面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代码高亮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为用户分配不同标识符（颜色）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多样化渲染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富文本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图片与视频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文档隔离与用户身份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账号管理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多文档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实现完善的用户权限管理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管理员分配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客户分组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5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8DF76A-5196-A349-AD78-E8B73C40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	</a:t>
            </a:r>
            <a:r>
              <a:rPr kumimoji="1" lang="zh-CN" altLang="en-US" dirty="0"/>
              <a:t> </a:t>
            </a:r>
            <a:r>
              <a:rPr kumimoji="1" lang="en-US" altLang="zh-CN" dirty="0"/>
              <a:t>V - Demo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C6A72-3235-B74E-97AE-986303B36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111.231.146.48:4000</a:t>
            </a:r>
          </a:p>
          <a:p>
            <a:r>
              <a:rPr kumimoji="1" lang="en-US" altLang="zh-CN" dirty="0"/>
              <a:t>111.231.146.48:4004</a:t>
            </a:r>
          </a:p>
        </p:txBody>
      </p:sp>
    </p:spTree>
    <p:extLst>
      <p:ext uri="{BB962C8B-B14F-4D97-AF65-F5344CB8AC3E}">
        <p14:creationId xmlns:p14="http://schemas.microsoft.com/office/powerpoint/2010/main" val="28291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F347-277C-9D49-8F3B-A296FAB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Problem of Synchronization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A9DAE-8D50-4846-84A6-663043A53379}"/>
              </a:ext>
            </a:extLst>
          </p:cNvPr>
          <p:cNvSpPr txBox="1"/>
          <p:nvPr/>
        </p:nvSpPr>
        <p:spPr>
          <a:xfrm>
            <a:off x="5955323" y="2349925"/>
            <a:ext cx="517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cars, instead we got </a:t>
            </a:r>
            <a:r>
              <a:rPr kumimoji="1" lang="en-US" altLang="zh-CN" dirty="0">
                <a:solidFill>
                  <a:srgbClr val="FF0000"/>
                </a:solidFill>
              </a:rPr>
              <a:t>140</a:t>
            </a:r>
            <a:r>
              <a:rPr kumimoji="1" lang="en-US" altLang="zh-CN" dirty="0"/>
              <a:t> characters.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4E00F6-3924-AC46-8B81-7635CCC856CC}"/>
              </a:ext>
            </a:extLst>
          </p:cNvPr>
          <p:cNvSpPr txBox="1"/>
          <p:nvPr/>
        </p:nvSpPr>
        <p:spPr>
          <a:xfrm>
            <a:off x="5955322" y="4437035"/>
            <a:ext cx="54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</a:t>
            </a:r>
            <a:r>
              <a:rPr kumimoji="1" lang="en-US" altLang="zh-CN" dirty="0">
                <a:solidFill>
                  <a:srgbClr val="FF0000"/>
                </a:solidFill>
              </a:rPr>
              <a:t>flying</a:t>
            </a:r>
            <a:r>
              <a:rPr kumimoji="1" lang="en-US" altLang="zh-CN" dirty="0"/>
              <a:t> cars, instead we got characters.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45E6A-52D6-9743-9A17-D81C0E9CF866}"/>
              </a:ext>
            </a:extLst>
          </p:cNvPr>
          <p:cNvSpPr txBox="1"/>
          <p:nvPr/>
        </p:nvSpPr>
        <p:spPr>
          <a:xfrm>
            <a:off x="5955322" y="19805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Alice: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720D63-4676-4840-8A48-EC5A4C0A10F6}"/>
              </a:ext>
            </a:extLst>
          </p:cNvPr>
          <p:cNvSpPr txBox="1"/>
          <p:nvPr/>
        </p:nvSpPr>
        <p:spPr>
          <a:xfrm>
            <a:off x="5955322" y="40677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Bob: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020C8-CE32-C046-9B61-655C2A12B077}"/>
              </a:ext>
            </a:extLst>
          </p:cNvPr>
          <p:cNvSpPr txBox="1"/>
          <p:nvPr/>
        </p:nvSpPr>
        <p:spPr>
          <a:xfrm>
            <a:off x="7808360" y="112170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2A17EE-D094-1A4F-B4B5-0394282AFE5B}"/>
              </a:ext>
            </a:extLst>
          </p:cNvPr>
          <p:cNvSpPr txBox="1"/>
          <p:nvPr/>
        </p:nvSpPr>
        <p:spPr>
          <a:xfrm>
            <a:off x="6178884" y="339348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insert(“140 ”, 30)  </a:t>
            </a:r>
            <a:endParaRPr kumimoji="1"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3DDAD-E424-DB48-A7DA-AFC060B9AE92}"/>
              </a:ext>
            </a:extLst>
          </p:cNvPr>
          <p:cNvSpPr txBox="1"/>
          <p:nvPr/>
        </p:nvSpPr>
        <p:spPr>
          <a:xfrm>
            <a:off x="9143179" y="3393480"/>
            <a:ext cx="19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insert(“flying”, 9)  </a:t>
            </a:r>
            <a:endParaRPr kumimoji="1"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D643595-064E-3E4C-A51A-6DBF7DC95AAF}"/>
              </a:ext>
            </a:extLst>
          </p:cNvPr>
          <p:cNvCxnSpPr>
            <a:cxnSpLocks/>
          </p:cNvCxnSpPr>
          <p:nvPr/>
        </p:nvCxnSpPr>
        <p:spPr>
          <a:xfrm>
            <a:off x="8264769" y="2860431"/>
            <a:ext cx="0" cy="1576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F57AF5-D2F9-2A49-9EB7-17075CD2D148}"/>
              </a:ext>
            </a:extLst>
          </p:cNvPr>
          <p:cNvCxnSpPr>
            <a:cxnSpLocks/>
          </p:cNvCxnSpPr>
          <p:nvPr/>
        </p:nvCxnSpPr>
        <p:spPr>
          <a:xfrm flipV="1">
            <a:off x="8956431" y="2860431"/>
            <a:ext cx="0" cy="1576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E396F-3D05-4648-858A-9A0429F0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F347-277C-9D49-8F3B-A296FAB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Problem of Synchronization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A9DAE-8D50-4846-84A6-663043A53379}"/>
              </a:ext>
            </a:extLst>
          </p:cNvPr>
          <p:cNvSpPr txBox="1"/>
          <p:nvPr/>
        </p:nvSpPr>
        <p:spPr>
          <a:xfrm>
            <a:off x="5955323" y="2349925"/>
            <a:ext cx="583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</a:t>
            </a:r>
            <a:r>
              <a:rPr kumimoji="1" lang="en-US" altLang="zh-CN" dirty="0">
                <a:solidFill>
                  <a:schemeClr val="accent1"/>
                </a:solidFill>
              </a:rPr>
              <a:t>flying</a:t>
            </a:r>
            <a:r>
              <a:rPr kumimoji="1" lang="en-US" altLang="zh-CN" dirty="0"/>
              <a:t> cars, instead we got </a:t>
            </a:r>
            <a:r>
              <a:rPr kumimoji="1" lang="en-US" altLang="zh-CN" dirty="0">
                <a:solidFill>
                  <a:srgbClr val="FF0000"/>
                </a:solidFill>
              </a:rPr>
              <a:t>140</a:t>
            </a:r>
            <a:r>
              <a:rPr kumimoji="1" lang="en-US" altLang="zh-CN" dirty="0"/>
              <a:t> characters.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4E00F6-3924-AC46-8B81-7635CCC856CC}"/>
              </a:ext>
            </a:extLst>
          </p:cNvPr>
          <p:cNvSpPr txBox="1"/>
          <p:nvPr/>
        </p:nvSpPr>
        <p:spPr>
          <a:xfrm>
            <a:off x="5955322" y="4437035"/>
            <a:ext cx="583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</a:t>
            </a:r>
            <a:r>
              <a:rPr kumimoji="1" lang="en-US" altLang="zh-CN" dirty="0">
                <a:solidFill>
                  <a:srgbClr val="FF0000"/>
                </a:solidFill>
              </a:rPr>
              <a:t>flying</a:t>
            </a:r>
            <a:r>
              <a:rPr kumimoji="1" lang="en-US" altLang="zh-CN" dirty="0"/>
              <a:t> cars, instead we got </a:t>
            </a:r>
            <a:r>
              <a:rPr kumimoji="1" lang="en-US" altLang="zh-CN" dirty="0">
                <a:solidFill>
                  <a:schemeClr val="accent1"/>
                </a:solidFill>
              </a:rPr>
              <a:t>140</a:t>
            </a:r>
            <a:r>
              <a:rPr kumimoji="1" lang="en-US" altLang="zh-CN" dirty="0"/>
              <a:t> characters.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45E6A-52D6-9743-9A17-D81C0E9CF866}"/>
              </a:ext>
            </a:extLst>
          </p:cNvPr>
          <p:cNvSpPr txBox="1"/>
          <p:nvPr/>
        </p:nvSpPr>
        <p:spPr>
          <a:xfrm>
            <a:off x="5955322" y="19805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Alice: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720D63-4676-4840-8A48-EC5A4C0A10F6}"/>
              </a:ext>
            </a:extLst>
          </p:cNvPr>
          <p:cNvSpPr txBox="1"/>
          <p:nvPr/>
        </p:nvSpPr>
        <p:spPr>
          <a:xfrm>
            <a:off x="5955322" y="40677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Bob: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020C8-CE32-C046-9B61-655C2A12B077}"/>
              </a:ext>
            </a:extLst>
          </p:cNvPr>
          <p:cNvSpPr txBox="1"/>
          <p:nvPr/>
        </p:nvSpPr>
        <p:spPr>
          <a:xfrm>
            <a:off x="6990477" y="1121704"/>
            <a:ext cx="37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Scenario 1: Alice‘s OP arrives first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4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F347-277C-9D49-8F3B-A296FAB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The Problem of Synchronization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A9DAE-8D50-4846-84A6-663043A53379}"/>
              </a:ext>
            </a:extLst>
          </p:cNvPr>
          <p:cNvSpPr txBox="1"/>
          <p:nvPr/>
        </p:nvSpPr>
        <p:spPr>
          <a:xfrm>
            <a:off x="5955323" y="2349925"/>
            <a:ext cx="583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</a:t>
            </a:r>
            <a:r>
              <a:rPr kumimoji="1" lang="en-US" altLang="zh-CN" dirty="0">
                <a:solidFill>
                  <a:schemeClr val="accent1"/>
                </a:solidFill>
              </a:rPr>
              <a:t>flying</a:t>
            </a:r>
            <a:r>
              <a:rPr kumimoji="1" lang="en-US" altLang="zh-CN" dirty="0"/>
              <a:t> cars, instead we got </a:t>
            </a:r>
            <a:r>
              <a:rPr kumimoji="1" lang="en-US" altLang="zh-CN" dirty="0">
                <a:solidFill>
                  <a:srgbClr val="FF0000"/>
                </a:solidFill>
              </a:rPr>
              <a:t>140</a:t>
            </a:r>
            <a:r>
              <a:rPr kumimoji="1" lang="en-US" altLang="zh-CN" dirty="0"/>
              <a:t> characters.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4E00F6-3924-AC46-8B81-7635CCC856CC}"/>
              </a:ext>
            </a:extLst>
          </p:cNvPr>
          <p:cNvSpPr txBox="1"/>
          <p:nvPr/>
        </p:nvSpPr>
        <p:spPr>
          <a:xfrm>
            <a:off x="5955322" y="4437035"/>
            <a:ext cx="583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wanted </a:t>
            </a:r>
            <a:r>
              <a:rPr kumimoji="1" lang="en-US" altLang="zh-CN" dirty="0">
                <a:solidFill>
                  <a:srgbClr val="FF0000"/>
                </a:solidFill>
              </a:rPr>
              <a:t>flying</a:t>
            </a:r>
            <a:r>
              <a:rPr kumimoji="1" lang="en-US" altLang="zh-CN" dirty="0"/>
              <a:t> cars, instead </a:t>
            </a:r>
            <a:r>
              <a:rPr kumimoji="1" lang="en-US" altLang="zh-CN" dirty="0">
                <a:solidFill>
                  <a:schemeClr val="accent1"/>
                </a:solidFill>
              </a:rPr>
              <a:t>140</a:t>
            </a:r>
            <a:r>
              <a:rPr kumimoji="1" lang="en-US" altLang="zh-CN" dirty="0"/>
              <a:t> we got characters.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45E6A-52D6-9743-9A17-D81C0E9CF866}"/>
              </a:ext>
            </a:extLst>
          </p:cNvPr>
          <p:cNvSpPr txBox="1"/>
          <p:nvPr/>
        </p:nvSpPr>
        <p:spPr>
          <a:xfrm>
            <a:off x="5955322" y="19805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Alice: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720D63-4676-4840-8A48-EC5A4C0A10F6}"/>
              </a:ext>
            </a:extLst>
          </p:cNvPr>
          <p:cNvSpPr txBox="1"/>
          <p:nvPr/>
        </p:nvSpPr>
        <p:spPr>
          <a:xfrm>
            <a:off x="5955322" y="40677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Bob: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020C8-CE32-C046-9B61-655C2A12B077}"/>
              </a:ext>
            </a:extLst>
          </p:cNvPr>
          <p:cNvSpPr txBox="1"/>
          <p:nvPr/>
        </p:nvSpPr>
        <p:spPr>
          <a:xfrm>
            <a:off x="7057001" y="1121704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Scenario 2: Bob‘s OP arrives first</a:t>
            </a:r>
            <a:endParaRPr kumimoji="1" lang="zh-CN" altLang="en-US" dirty="0"/>
          </a:p>
        </p:txBody>
      </p:sp>
      <p:sp>
        <p:nvSpPr>
          <p:cNvPr id="3" name="云形标注 2">
            <a:extLst>
              <a:ext uri="{FF2B5EF4-FFF2-40B4-BE49-F238E27FC236}">
                <a16:creationId xmlns:a16="http://schemas.microsoft.com/office/drawing/2014/main" id="{8B56DCF4-8043-6E4C-9A95-A96D51C68A5A}"/>
              </a:ext>
            </a:extLst>
          </p:cNvPr>
          <p:cNvSpPr/>
          <p:nvPr/>
        </p:nvSpPr>
        <p:spPr>
          <a:xfrm>
            <a:off x="4659005" y="556002"/>
            <a:ext cx="2098140" cy="1107169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Oops!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2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7FDC-1C47-5749-A1C4-1157BA8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</a:t>
            </a:r>
            <a:br>
              <a:rPr kumimoji="1" lang="en-US" altLang="zh-CN" dirty="0"/>
            </a:br>
            <a:r>
              <a:rPr kumimoji="1" lang="en-US" altLang="zh-CN" dirty="0"/>
              <a:t>Commute + Idempotent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977F22-3EDD-0946-BF9F-3A2BDF25958A}"/>
              </a:ext>
            </a:extLst>
          </p:cNvPr>
          <p:cNvSpPr/>
          <p:nvPr/>
        </p:nvSpPr>
        <p:spPr>
          <a:xfrm>
            <a:off x="5486783" y="2349925"/>
            <a:ext cx="512259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Rule 1:</a:t>
            </a:r>
          </a:p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Commutativity</a:t>
            </a:r>
            <a:endParaRPr lang="zh-CN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45E2C3-6D3F-7C40-B304-383C698F4617}"/>
              </a:ext>
            </a:extLst>
          </p:cNvPr>
          <p:cNvSpPr/>
          <p:nvPr/>
        </p:nvSpPr>
        <p:spPr>
          <a:xfrm>
            <a:off x="5844335" y="3852260"/>
            <a:ext cx="440749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Rule 2:</a:t>
            </a:r>
          </a:p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Idempotence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8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7FDC-1C47-5749-A1C4-1157BA8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</a:t>
            </a:r>
            <a:br>
              <a:rPr kumimoji="1" lang="en-US" altLang="zh-CN" dirty="0"/>
            </a:br>
            <a:r>
              <a:rPr kumimoji="1" lang="en-US" altLang="zh-CN" dirty="0"/>
              <a:t>Commute + Idempotent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AD9604-A56D-6449-A991-DB32B4FBFBD9}"/>
              </a:ext>
            </a:extLst>
          </p:cNvPr>
          <p:cNvGrpSpPr/>
          <p:nvPr/>
        </p:nvGrpSpPr>
        <p:grpSpPr>
          <a:xfrm>
            <a:off x="5721053" y="1903815"/>
            <a:ext cx="5122599" cy="2902552"/>
            <a:chOff x="5838284" y="1552757"/>
            <a:chExt cx="5122599" cy="29025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977F22-3EDD-0946-BF9F-3A2BDF25958A}"/>
                </a:ext>
              </a:extLst>
            </p:cNvPr>
            <p:cNvSpPr/>
            <p:nvPr/>
          </p:nvSpPr>
          <p:spPr>
            <a:xfrm>
              <a:off x="5838284" y="1552757"/>
              <a:ext cx="5122599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Rule 1:</a:t>
              </a:r>
            </a:p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Commutativity</a:t>
              </a:r>
              <a:endPara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9CAA10D-2B4E-9240-9507-5798DFBB5D72}"/>
                </a:ext>
              </a:extLst>
            </p:cNvPr>
            <p:cNvSpPr txBox="1"/>
            <p:nvPr/>
          </p:nvSpPr>
          <p:spPr>
            <a:xfrm>
              <a:off x="6629397" y="2700983"/>
              <a:ext cx="354037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If every operation could commute with every other operation, the clients would converge to the same state regardless of which messages arrived where first. 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1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7FDC-1C47-5749-A1C4-1157BA8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</a:t>
            </a:r>
            <a:br>
              <a:rPr kumimoji="1" lang="en-US" altLang="zh-CN" dirty="0"/>
            </a:br>
            <a:r>
              <a:rPr kumimoji="1" lang="en-US" altLang="zh-CN" dirty="0"/>
              <a:t>Commute + Idempotent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1F6372-5F73-FC4C-89C0-D60106AF4D14}"/>
              </a:ext>
            </a:extLst>
          </p:cNvPr>
          <p:cNvGrpSpPr/>
          <p:nvPr/>
        </p:nvGrpSpPr>
        <p:grpSpPr>
          <a:xfrm>
            <a:off x="5721053" y="1903815"/>
            <a:ext cx="5122599" cy="2597661"/>
            <a:chOff x="5721053" y="1903815"/>
            <a:chExt cx="5122599" cy="2597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977F22-3EDD-0946-BF9F-3A2BDF25958A}"/>
                </a:ext>
              </a:extLst>
            </p:cNvPr>
            <p:cNvSpPr/>
            <p:nvPr/>
          </p:nvSpPr>
          <p:spPr>
            <a:xfrm>
              <a:off x="5721053" y="1903815"/>
              <a:ext cx="5122599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Rule 2:</a:t>
              </a:r>
            </a:p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Idempotence</a:t>
              </a:r>
              <a:endPara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07D2178-AE4D-D243-B9F7-76763BE916E1}"/>
                    </a:ext>
                  </a:extLst>
                </p:cNvPr>
                <p:cNvSpPr txBox="1"/>
                <p:nvPr/>
              </p:nvSpPr>
              <p:spPr>
                <a:xfrm>
                  <a:off x="7476682" y="3024553"/>
                  <a:ext cx="1611339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07D2178-AE4D-D243-B9F7-76763BE91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682" y="3024553"/>
                  <a:ext cx="1611339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4688" r="-3906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B175CCB-8531-224E-A719-A5156B4F3132}"/>
                </a:ext>
              </a:extLst>
            </p:cNvPr>
            <p:cNvSpPr txBox="1"/>
            <p:nvPr/>
          </p:nvSpPr>
          <p:spPr>
            <a:xfrm>
              <a:off x="6729042" y="3578146"/>
              <a:ext cx="3106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Apply the operation twice gets the same result as applying it once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1483</Words>
  <Application>Microsoft Macintosh PowerPoint</Application>
  <PresentationFormat>宽屏</PresentationFormat>
  <Paragraphs>278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等线 Light</vt:lpstr>
      <vt:lpstr>宋体</vt:lpstr>
      <vt:lpstr>Source Han Sans SC</vt:lpstr>
      <vt:lpstr>Source Han Serif SC</vt:lpstr>
      <vt:lpstr>Arial</vt:lpstr>
      <vt:lpstr>Calibri Light</vt:lpstr>
      <vt:lpstr>Cambria Math</vt:lpstr>
      <vt:lpstr>Menlo</vt:lpstr>
      <vt:lpstr>Rockwell</vt:lpstr>
      <vt:lpstr>Wingdings</vt:lpstr>
      <vt:lpstr>地图集</vt:lpstr>
      <vt:lpstr>Office 主题​​</vt:lpstr>
      <vt:lpstr>Real-time Collaborative Editing System </vt:lpstr>
      <vt:lpstr>Part I – CRDT Algorithm</vt:lpstr>
      <vt:lpstr>Review: The Problem of Synchronization </vt:lpstr>
      <vt:lpstr>Review: The Problem of Synchronization </vt:lpstr>
      <vt:lpstr>Review: The Problem of Synchronization </vt:lpstr>
      <vt:lpstr>Review: The Problem of Synchronization </vt:lpstr>
      <vt:lpstr>Solution: Commute + Idempotent</vt:lpstr>
      <vt:lpstr>Solution: Commute + Idempotent</vt:lpstr>
      <vt:lpstr>Solution: Commute + Idempotent</vt:lpstr>
      <vt:lpstr>Solution: Commute + Idempotent</vt:lpstr>
      <vt:lpstr>CRDT</vt:lpstr>
      <vt:lpstr>Introduction: The Example of a Bag</vt:lpstr>
      <vt:lpstr>Introduction: The Example of a Bag</vt:lpstr>
      <vt:lpstr>Introduction: The Example of a Bag</vt:lpstr>
      <vt:lpstr>Introduction: The Example of a Bag</vt:lpstr>
      <vt:lpstr>Introduction: The Example of a Bag</vt:lpstr>
      <vt:lpstr>Introduction: The Example of a Bag</vt:lpstr>
      <vt:lpstr>Solution</vt:lpstr>
      <vt:lpstr>Introduction: The Example of a Bag</vt:lpstr>
      <vt:lpstr>Introduction: The Example of a Bag</vt:lpstr>
      <vt:lpstr>Inspiration</vt:lpstr>
      <vt:lpstr>ID for Characters</vt:lpstr>
      <vt:lpstr>Notes</vt:lpstr>
      <vt:lpstr>Problems?</vt:lpstr>
      <vt:lpstr>Solution</vt:lpstr>
      <vt:lpstr>Solution</vt:lpstr>
      <vt:lpstr>Solution</vt:lpstr>
      <vt:lpstr>Data Structure</vt:lpstr>
      <vt:lpstr>Operations</vt:lpstr>
      <vt:lpstr>Operations</vt:lpstr>
      <vt:lpstr>Part II – Overview</vt:lpstr>
      <vt:lpstr>Features</vt:lpstr>
      <vt:lpstr>Permission Management</vt:lpstr>
      <vt:lpstr>Part II – Architecture</vt:lpstr>
      <vt:lpstr>PowerPoint 演示文稿</vt:lpstr>
      <vt:lpstr>PowerPoint 演示文稿</vt:lpstr>
      <vt:lpstr>Part IV – 可改进的部分</vt:lpstr>
      <vt:lpstr>难点与未来目标</vt:lpstr>
      <vt:lpstr>Part  V - Demo</vt:lpstr>
      <vt:lpstr>Thanks!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Collaborative Editing System  </dc:title>
  <dc:creator>吴永基</dc:creator>
  <cp:lastModifiedBy>吴永基</cp:lastModifiedBy>
  <cp:revision>64</cp:revision>
  <dcterms:created xsi:type="dcterms:W3CDTF">2018-06-29T14:41:32Z</dcterms:created>
  <dcterms:modified xsi:type="dcterms:W3CDTF">2018-06-30T02:30:55Z</dcterms:modified>
</cp:coreProperties>
</file>