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47" r:id="rId4"/>
    <p:sldId id="260" r:id="rId5"/>
    <p:sldId id="301" r:id="rId6"/>
    <p:sldId id="302" r:id="rId7"/>
    <p:sldId id="264" r:id="rId8"/>
    <p:sldId id="259" r:id="rId9"/>
    <p:sldId id="303" r:id="rId10"/>
    <p:sldId id="262" r:id="rId11"/>
    <p:sldId id="257" r:id="rId12"/>
    <p:sldId id="346" r:id="rId13"/>
    <p:sldId id="344" r:id="rId14"/>
    <p:sldId id="345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6" autoAdjust="0"/>
    <p:restoredTop sz="70240" autoAdjust="0"/>
  </p:normalViewPr>
  <p:slideViewPr>
    <p:cSldViewPr snapToGrid="0" showGuides="1">
      <p:cViewPr varScale="1">
        <p:scale>
          <a:sx n="90" d="100"/>
          <a:sy n="90" d="100"/>
        </p:scale>
        <p:origin x="800" y="184"/>
      </p:cViewPr>
      <p:guideLst>
        <p:guide orient="horz" pos="2160"/>
        <p:guide pos="3840"/>
        <p:guide pos="768"/>
        <p:guide pos="6912"/>
        <p:guide orient="horz" pos="1008"/>
        <p:guide orient="horz" pos="648"/>
        <p:guide orient="horz" pos="3696"/>
        <p:guide pos="7512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AA425-4C49-409C-BBDA-C074EF0CE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9CB0-F580-4E84-87E3-68DE56C12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Improve availability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Accelerate computation 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Reducing computational </a:t>
            </a:r>
            <a:r>
              <a:rPr lang="zh-CN" altLang="en-US" dirty="0">
                <a:sym typeface="+mn-ea"/>
              </a:rPr>
              <a:t>complexity of coding 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69CB0-F580-4E84-87E3-68DE56C12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9A66-49CB-4A06-9C17-CC49CB8E9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F16B-7F2B-4158-B6AA-7513ED337F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824" y="2083901"/>
            <a:ext cx="1005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[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ERASURE CODE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 ON CEPH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]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2545" y="4479290"/>
            <a:ext cx="2344420" cy="2755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MID TERM REPORT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2853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303454" y="259258"/>
            <a:ext cx="448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Case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：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FACEBOOK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63704" y="1926813"/>
            <a:ext cx="12697909" cy="4141217"/>
            <a:chOff x="0" y="1915475"/>
            <a:chExt cx="12697909" cy="4141217"/>
          </a:xfrm>
        </p:grpSpPr>
        <p:grpSp>
          <p:nvGrpSpPr>
            <p:cNvPr id="69" name="组 68"/>
            <p:cNvGrpSpPr/>
            <p:nvPr/>
          </p:nvGrpSpPr>
          <p:grpSpPr>
            <a:xfrm>
              <a:off x="0" y="1915475"/>
              <a:ext cx="3766909" cy="2715426"/>
              <a:chOff x="2433866" y="2289698"/>
              <a:chExt cx="4480755" cy="3230011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433866" y="2771775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X1</a:t>
                </a:r>
                <a:endParaRPr kumimoji="1" lang="zh-CN" altLang="en-US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324922" y="2766487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X2</a:t>
                </a:r>
                <a:endParaRPr kumimoji="1" lang="zh-CN" altLang="en-US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219711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X3</a:t>
                </a:r>
                <a:endParaRPr kumimoji="1" lang="zh-CN" altLang="en-US" dirty="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147759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X4</a:t>
                </a:r>
                <a:endParaRPr kumimoji="1"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6075807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X5</a:t>
                </a:r>
                <a:endParaRPr kumimoji="1"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219711" y="4862484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S</a:t>
                </a:r>
                <a:r>
                  <a:rPr kumimoji="1" lang="en-US" altLang="zh-CN" smtClean="0"/>
                  <a:t>1</a:t>
                </a:r>
                <a:endParaRPr kumimoji="1" lang="zh-CN" altLang="en-US" dirty="0"/>
              </a:p>
            </p:txBody>
          </p:sp>
          <p:cxnSp>
            <p:nvCxnSpPr>
              <p:cNvPr id="10" name="直线箭头连接符 9"/>
              <p:cNvCxnSpPr>
                <a:endCxn id="35" idx="1"/>
              </p:cNvCxnSpPr>
              <p:nvPr/>
            </p:nvCxnSpPr>
            <p:spPr>
              <a:xfrm>
                <a:off x="2853272" y="3438836"/>
                <a:ext cx="1366439" cy="1752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>
                <a:off x="3744823" y="3423712"/>
                <a:ext cx="552534" cy="1455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/>
              <p:cNvCxnSpPr/>
              <p:nvPr/>
            </p:nvCxnSpPr>
            <p:spPr>
              <a:xfrm>
                <a:off x="4639118" y="3438836"/>
                <a:ext cx="0" cy="142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endCxn id="35" idx="3"/>
              </p:cNvCxnSpPr>
              <p:nvPr/>
            </p:nvCxnSpPr>
            <p:spPr>
              <a:xfrm flipH="1">
                <a:off x="5058525" y="3438836"/>
                <a:ext cx="1436689" cy="1752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线箭头连接符 44"/>
              <p:cNvCxnSpPr/>
              <p:nvPr/>
            </p:nvCxnSpPr>
            <p:spPr>
              <a:xfrm flipH="1">
                <a:off x="4970244" y="3438836"/>
                <a:ext cx="596923" cy="142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3744329" y="2289698"/>
                <a:ext cx="195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5 file blocks</a:t>
                </a:r>
                <a:endParaRPr kumimoji="1" lang="zh-CN" altLang="en-US" sz="2400" dirty="0"/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4140409" y="1915475"/>
              <a:ext cx="3766909" cy="2715426"/>
              <a:chOff x="2433866" y="2289698"/>
              <a:chExt cx="4480755" cy="3230011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2433866" y="2771775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X6</a:t>
                </a:r>
                <a:endParaRPr kumimoji="1"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3324922" y="2766487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X7</a:t>
                </a:r>
                <a:endParaRPr kumimoji="1"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219711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X8</a:t>
                </a:r>
                <a:endParaRPr kumimoji="1" lang="zh-CN" altLang="en-US" dirty="0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5147759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X9</a:t>
                </a:r>
                <a:endParaRPr kumimoji="1" lang="zh-CN" altLang="en-US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6075807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X10</a:t>
                </a:r>
                <a:endParaRPr kumimoji="1" lang="zh-CN" altLang="en-US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4219711" y="4862484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</a:t>
                </a:r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cxnSp>
            <p:nvCxnSpPr>
              <p:cNvPr id="77" name="直线箭头连接符 76"/>
              <p:cNvCxnSpPr/>
              <p:nvPr/>
            </p:nvCxnSpPr>
            <p:spPr>
              <a:xfrm>
                <a:off x="2853272" y="3438836"/>
                <a:ext cx="1366439" cy="1752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线箭头连接符 77"/>
              <p:cNvCxnSpPr/>
              <p:nvPr/>
            </p:nvCxnSpPr>
            <p:spPr>
              <a:xfrm>
                <a:off x="3744823" y="3423712"/>
                <a:ext cx="552534" cy="1455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箭头连接符 78"/>
              <p:cNvCxnSpPr/>
              <p:nvPr/>
            </p:nvCxnSpPr>
            <p:spPr>
              <a:xfrm>
                <a:off x="4639118" y="3438836"/>
                <a:ext cx="0" cy="142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 flipH="1">
                <a:off x="5058525" y="3438836"/>
                <a:ext cx="1436689" cy="1752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线箭头连接符 80"/>
              <p:cNvCxnSpPr/>
              <p:nvPr/>
            </p:nvCxnSpPr>
            <p:spPr>
              <a:xfrm flipH="1">
                <a:off x="4970244" y="3438836"/>
                <a:ext cx="596923" cy="142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3744329" y="2289698"/>
                <a:ext cx="1953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5 file blocks</a:t>
                </a:r>
                <a:endParaRPr kumimoji="1" lang="zh-CN" altLang="en-US" sz="2400" dirty="0"/>
              </a:p>
            </p:txBody>
          </p:sp>
        </p:grpSp>
        <p:grpSp>
          <p:nvGrpSpPr>
            <p:cNvPr id="83" name="组 82"/>
            <p:cNvGrpSpPr/>
            <p:nvPr/>
          </p:nvGrpSpPr>
          <p:grpSpPr>
            <a:xfrm>
              <a:off x="8233984" y="1965068"/>
              <a:ext cx="3202252" cy="2715426"/>
              <a:chOff x="3324922" y="2289698"/>
              <a:chExt cx="3809094" cy="323001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3324922" y="2766487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P</a:t>
                </a:r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4219711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P</a:t>
                </a:r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5147759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P</a:t>
                </a:r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6075807" y="2781611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X4</a:t>
                </a:r>
                <a:endParaRPr kumimoji="1" lang="zh-CN" altLang="en-US" dirty="0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4219711" y="4862484"/>
                <a:ext cx="838814" cy="6572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</a:t>
                </a:r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cxnSp>
            <p:nvCxnSpPr>
              <p:cNvPr id="91" name="直线箭头连接符 90"/>
              <p:cNvCxnSpPr/>
              <p:nvPr/>
            </p:nvCxnSpPr>
            <p:spPr>
              <a:xfrm>
                <a:off x="3744823" y="3423712"/>
                <a:ext cx="552534" cy="1455106"/>
              </a:xfrm>
              <a:prstGeom prst="straightConnector1">
                <a:avLst/>
              </a:prstGeom>
              <a:ln>
                <a:solidFill>
                  <a:schemeClr val="dk1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线箭头连接符 91"/>
              <p:cNvCxnSpPr/>
              <p:nvPr/>
            </p:nvCxnSpPr>
            <p:spPr>
              <a:xfrm>
                <a:off x="4639118" y="3438836"/>
                <a:ext cx="0" cy="1423648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线箭头连接符 92"/>
              <p:cNvCxnSpPr/>
              <p:nvPr/>
            </p:nvCxnSpPr>
            <p:spPr>
              <a:xfrm flipH="1">
                <a:off x="5058525" y="3438836"/>
                <a:ext cx="1436689" cy="175226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 flipH="1">
                <a:off x="4970244" y="3438836"/>
                <a:ext cx="596923" cy="1423648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3744329" y="2289698"/>
                <a:ext cx="3389687" cy="54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smtClean="0"/>
                  <a:t>4 RS parity blocks</a:t>
                </a:r>
                <a:endParaRPr kumimoji="1" lang="zh-CN" altLang="en-US" sz="2400" dirty="0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2383210" y="4152534"/>
              <a:ext cx="302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Local parity block</a:t>
              </a:r>
              <a:endParaRPr kumimoji="1"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486328" y="4123589"/>
              <a:ext cx="302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Local parity block</a:t>
              </a:r>
              <a:endParaRPr kumimoji="1"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673469" y="4354641"/>
              <a:ext cx="302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implied parity block</a:t>
              </a:r>
              <a:endParaRPr kumimoji="1" lang="zh-CN" altLang="en-US" dirty="0"/>
            </a:p>
          </p:txBody>
        </p:sp>
        <p:sp>
          <p:nvSpPr>
            <p:cNvPr id="100" name="任意形状 99"/>
            <p:cNvSpPr/>
            <p:nvPr/>
          </p:nvSpPr>
          <p:spPr>
            <a:xfrm>
              <a:off x="5815186" y="4650346"/>
              <a:ext cx="3328987" cy="800100"/>
            </a:xfrm>
            <a:custGeom>
              <a:avLst/>
              <a:gdLst>
                <a:gd name="connsiteX0" fmla="*/ 0 w 3328987"/>
                <a:gd name="connsiteY0" fmla="*/ 0 h 800100"/>
                <a:gd name="connsiteX1" fmla="*/ 1685925 w 3328987"/>
                <a:gd name="connsiteY1" fmla="*/ 800100 h 800100"/>
                <a:gd name="connsiteX2" fmla="*/ 3328987 w 3328987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8987" h="800100">
                  <a:moveTo>
                    <a:pt x="0" y="0"/>
                  </a:moveTo>
                  <a:cubicBezTo>
                    <a:pt x="565547" y="400050"/>
                    <a:pt x="1131094" y="800100"/>
                    <a:pt x="1685925" y="800100"/>
                  </a:cubicBezTo>
                  <a:cubicBezTo>
                    <a:pt x="2240756" y="800100"/>
                    <a:pt x="3262312" y="123825"/>
                    <a:pt x="3328987" y="0"/>
                  </a:cubicBezTo>
                </a:path>
              </a:pathLst>
            </a:cu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任意形状 118"/>
            <p:cNvSpPr/>
            <p:nvPr/>
          </p:nvSpPr>
          <p:spPr>
            <a:xfrm>
              <a:off x="1946820" y="4582288"/>
              <a:ext cx="7272401" cy="1474404"/>
            </a:xfrm>
            <a:custGeom>
              <a:avLst/>
              <a:gdLst>
                <a:gd name="connsiteX0" fmla="*/ 0 w 7429500"/>
                <a:gd name="connsiteY0" fmla="*/ 0 h 1300421"/>
                <a:gd name="connsiteX1" fmla="*/ 3686175 w 7429500"/>
                <a:gd name="connsiteY1" fmla="*/ 1300162 h 1300421"/>
                <a:gd name="connsiteX2" fmla="*/ 7429500 w 7429500"/>
                <a:gd name="connsiteY2" fmla="*/ 114300 h 130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9500" h="1300421">
                  <a:moveTo>
                    <a:pt x="0" y="0"/>
                  </a:moveTo>
                  <a:cubicBezTo>
                    <a:pt x="1223962" y="640556"/>
                    <a:pt x="2447925" y="1281112"/>
                    <a:pt x="3686175" y="1300162"/>
                  </a:cubicBezTo>
                  <a:cubicBezTo>
                    <a:pt x="4924425" y="1319212"/>
                    <a:pt x="7100888" y="283369"/>
                    <a:pt x="7429500" y="114300"/>
                  </a:cubicBezTo>
                </a:path>
              </a:pathLst>
            </a:cu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303708" y="182748"/>
            <a:ext cx="42398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Case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：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Microsoft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609369" y="1290109"/>
            <a:ext cx="8015643" cy="4323970"/>
            <a:chOff x="1609369" y="1290109"/>
            <a:chExt cx="8015643" cy="4323970"/>
          </a:xfrm>
        </p:grpSpPr>
        <p:grpSp>
          <p:nvGrpSpPr>
            <p:cNvPr id="6" name="组 5"/>
            <p:cNvGrpSpPr/>
            <p:nvPr/>
          </p:nvGrpSpPr>
          <p:grpSpPr>
            <a:xfrm>
              <a:off x="1609369" y="2620959"/>
              <a:ext cx="6363057" cy="1121972"/>
              <a:chOff x="1437918" y="2571964"/>
              <a:chExt cx="8689486" cy="1693258"/>
            </a:xfrm>
          </p:grpSpPr>
          <p:sp>
            <p:nvSpPr>
              <p:cNvPr id="5" name="罐形 4"/>
              <p:cNvSpPr/>
              <p:nvPr/>
            </p:nvSpPr>
            <p:spPr>
              <a:xfrm>
                <a:off x="1437918" y="2571964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X0</a:t>
                </a:r>
                <a:endParaRPr kumimoji="1" lang="zh-CN" altLang="en-US" sz="2400" dirty="0"/>
              </a:p>
            </p:txBody>
          </p:sp>
          <p:sp>
            <p:nvSpPr>
              <p:cNvPr id="24" name="罐形 23"/>
              <p:cNvSpPr/>
              <p:nvPr/>
            </p:nvSpPr>
            <p:spPr>
              <a:xfrm>
                <a:off x="8970116" y="2571964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y2</a:t>
                </a:r>
                <a:endParaRPr kumimoji="1" lang="zh-CN" altLang="en-US" sz="2400" dirty="0"/>
              </a:p>
            </p:txBody>
          </p:sp>
          <p:sp>
            <p:nvSpPr>
              <p:cNvPr id="27" name="罐形 26"/>
              <p:cNvSpPr/>
              <p:nvPr/>
            </p:nvSpPr>
            <p:spPr>
              <a:xfrm>
                <a:off x="7508637" y="2592778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y1</a:t>
                </a:r>
                <a:endParaRPr kumimoji="1" lang="zh-CN" altLang="en-US" sz="2400" dirty="0"/>
              </a:p>
            </p:txBody>
          </p:sp>
          <p:sp>
            <p:nvSpPr>
              <p:cNvPr id="32" name="罐形 31"/>
              <p:cNvSpPr/>
              <p:nvPr/>
            </p:nvSpPr>
            <p:spPr>
              <a:xfrm>
                <a:off x="2974128" y="2592778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X1</a:t>
                </a:r>
                <a:endParaRPr kumimoji="1" lang="zh-CN" altLang="en-US" sz="2400" dirty="0"/>
              </a:p>
            </p:txBody>
          </p:sp>
          <p:sp>
            <p:nvSpPr>
              <p:cNvPr id="33" name="罐形 32"/>
              <p:cNvSpPr/>
              <p:nvPr/>
            </p:nvSpPr>
            <p:spPr>
              <a:xfrm>
                <a:off x="4436216" y="2571964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X2</a:t>
                </a:r>
                <a:endParaRPr kumimoji="1" lang="zh-CN" altLang="en-US" sz="2400" dirty="0"/>
              </a:p>
            </p:txBody>
          </p:sp>
          <p:sp>
            <p:nvSpPr>
              <p:cNvPr id="36" name="罐形 35"/>
              <p:cNvSpPr/>
              <p:nvPr/>
            </p:nvSpPr>
            <p:spPr>
              <a:xfrm>
                <a:off x="6047158" y="2571964"/>
                <a:ext cx="1157288" cy="167244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 </a:t>
                </a:r>
                <a:r>
                  <a:rPr kumimoji="1" lang="en-US" altLang="zh-CN" sz="2400" dirty="0" smtClean="0"/>
                  <a:t>y0</a:t>
                </a:r>
                <a:endParaRPr kumimoji="1" lang="zh-CN" altLang="en-US" sz="2400" dirty="0"/>
              </a:p>
            </p:txBody>
          </p:sp>
        </p:grpSp>
        <p:sp>
          <p:nvSpPr>
            <p:cNvPr id="38" name="罐形 37"/>
            <p:cNvSpPr/>
            <p:nvPr/>
          </p:nvSpPr>
          <p:spPr>
            <a:xfrm>
              <a:off x="8777564" y="1290109"/>
              <a:ext cx="847448" cy="110818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 </a:t>
              </a:r>
              <a:r>
                <a:rPr kumimoji="1" lang="en-US" altLang="zh-CN" sz="2400" dirty="0" smtClean="0"/>
                <a:t>y2</a:t>
              </a:r>
              <a:endParaRPr kumimoji="1" lang="zh-CN" altLang="en-US" sz="2400" dirty="0"/>
            </a:p>
          </p:txBody>
        </p:sp>
        <p:sp>
          <p:nvSpPr>
            <p:cNvPr id="40" name="罐形 39"/>
            <p:cNvSpPr/>
            <p:nvPr/>
          </p:nvSpPr>
          <p:spPr>
            <a:xfrm>
              <a:off x="8758999" y="2673278"/>
              <a:ext cx="847448" cy="110818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 </a:t>
              </a:r>
              <a:r>
                <a:rPr kumimoji="1" lang="en-US" altLang="zh-CN" sz="2400" dirty="0" smtClean="0"/>
                <a:t>y2</a:t>
              </a:r>
              <a:endParaRPr kumimoji="1" lang="zh-CN" altLang="en-US" sz="2400" dirty="0"/>
            </a:p>
          </p:txBody>
        </p:sp>
        <p:sp>
          <p:nvSpPr>
            <p:cNvPr id="42" name="罐形 41"/>
            <p:cNvSpPr/>
            <p:nvPr/>
          </p:nvSpPr>
          <p:spPr>
            <a:xfrm>
              <a:off x="8758999" y="4056447"/>
              <a:ext cx="847448" cy="110818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 </a:t>
              </a:r>
              <a:r>
                <a:rPr kumimoji="1" lang="en-US" altLang="zh-CN" sz="2400" dirty="0" err="1" smtClean="0"/>
                <a:t>Py</a:t>
              </a:r>
              <a:endParaRPr kumimoji="1" lang="zh-CN" altLang="en-US" sz="2400" dirty="0"/>
            </a:p>
          </p:txBody>
        </p:sp>
        <p:sp>
          <p:nvSpPr>
            <p:cNvPr id="43" name="罐形 42"/>
            <p:cNvSpPr/>
            <p:nvPr/>
          </p:nvSpPr>
          <p:spPr>
            <a:xfrm>
              <a:off x="4984581" y="4505899"/>
              <a:ext cx="847448" cy="110818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Px</a:t>
              </a:r>
              <a:endParaRPr kumimoji="1" lang="zh-CN" altLang="en-US" sz="2400" dirty="0"/>
            </a:p>
          </p:txBody>
        </p:sp>
      </p:grpSp>
      <p:cxnSp>
        <p:nvCxnSpPr>
          <p:cNvPr id="9" name="直线连接符 8"/>
          <p:cNvCxnSpPr/>
          <p:nvPr/>
        </p:nvCxnSpPr>
        <p:spPr>
          <a:xfrm>
            <a:off x="2212806" y="2900363"/>
            <a:ext cx="5543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2212806" y="3052763"/>
            <a:ext cx="5543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7684399" y="1844200"/>
            <a:ext cx="1074600" cy="1073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7756356" y="3052763"/>
            <a:ext cx="998242" cy="20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弧 47"/>
          <p:cNvSpPr/>
          <p:nvPr/>
        </p:nvSpPr>
        <p:spPr>
          <a:xfrm rot="8105270">
            <a:off x="1582871" y="2053595"/>
            <a:ext cx="1888889" cy="186544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弧 49"/>
          <p:cNvSpPr/>
          <p:nvPr/>
        </p:nvSpPr>
        <p:spPr>
          <a:xfrm rot="8105270">
            <a:off x="2897155" y="2066919"/>
            <a:ext cx="1888889" cy="186544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>
            <a:endCxn id="43" idx="2"/>
          </p:cNvCxnSpPr>
          <p:nvPr/>
        </p:nvCxnSpPr>
        <p:spPr>
          <a:xfrm>
            <a:off x="4517683" y="3685999"/>
            <a:ext cx="466898" cy="1373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弧 52"/>
          <p:cNvSpPr/>
          <p:nvPr/>
        </p:nvSpPr>
        <p:spPr>
          <a:xfrm rot="8105270">
            <a:off x="4806433" y="2120043"/>
            <a:ext cx="1888889" cy="186544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弧 53"/>
          <p:cNvSpPr/>
          <p:nvPr/>
        </p:nvSpPr>
        <p:spPr>
          <a:xfrm rot="8105270">
            <a:off x="6120717" y="2106719"/>
            <a:ext cx="1888889" cy="186544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/>
          <p:cNvCxnSpPr/>
          <p:nvPr/>
        </p:nvCxnSpPr>
        <p:spPr>
          <a:xfrm>
            <a:off x="7696820" y="3664617"/>
            <a:ext cx="1028819" cy="993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2184013" y="2842135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436573" y="2837367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46246" y="2846887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41661" y="2842119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694205" y="2837351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646731" y="2846871"/>
            <a:ext cx="142875" cy="142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三角形 65"/>
          <p:cNvSpPr/>
          <p:nvPr/>
        </p:nvSpPr>
        <p:spPr>
          <a:xfrm>
            <a:off x="2161927" y="2982451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三角形 66"/>
          <p:cNvSpPr/>
          <p:nvPr/>
        </p:nvSpPr>
        <p:spPr>
          <a:xfrm>
            <a:off x="3414494" y="2991971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三角形 67"/>
          <p:cNvSpPr/>
          <p:nvPr/>
        </p:nvSpPr>
        <p:spPr>
          <a:xfrm>
            <a:off x="4409882" y="3001492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三角形 68"/>
          <p:cNvSpPr/>
          <p:nvPr/>
        </p:nvSpPr>
        <p:spPr>
          <a:xfrm>
            <a:off x="5619584" y="3011012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三角形 69"/>
          <p:cNvSpPr/>
          <p:nvPr/>
        </p:nvSpPr>
        <p:spPr>
          <a:xfrm>
            <a:off x="6672120" y="3006244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三角形 83"/>
          <p:cNvSpPr/>
          <p:nvPr/>
        </p:nvSpPr>
        <p:spPr>
          <a:xfrm>
            <a:off x="7624644" y="3015764"/>
            <a:ext cx="201617" cy="1608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800238" y="3505762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109933" y="3529570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433925" y="3567666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43531" y="3577186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367519" y="3572418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691492" y="3553362"/>
            <a:ext cx="128257" cy="152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288" y="-80358"/>
            <a:ext cx="10515600" cy="1325563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innovation point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09169" y="3077964"/>
            <a:ext cx="6773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EFFICIENCY</a:t>
            </a:r>
            <a:endParaRPr lang="zh-CN" altLang="en-US" sz="5400" b="1" cap="none" spc="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375" y="2615858"/>
            <a:ext cx="10515600" cy="1325563"/>
          </a:xfrm>
        </p:spPr>
        <p:txBody>
          <a:bodyPr/>
          <a:lstStyle/>
          <a:p>
            <a:r>
              <a:rPr lang="en-US" altLang="zh-CN" dirty="0"/>
              <a:t>Next Step</a:t>
            </a:r>
            <a:r>
              <a:rPr lang="zh-CN" altLang="en-US" dirty="0"/>
              <a:t>（</a:t>
            </a:r>
            <a:r>
              <a:rPr lang="en-US" altLang="zh-CN" dirty="0" err="1"/>
              <a:t>posssibly</a:t>
            </a:r>
            <a:r>
              <a:rPr lang="zh-CN" altLang="en-US" dirty="0"/>
              <a:t>）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Oval 7"/>
          <p:cNvSpPr/>
          <p:nvPr/>
        </p:nvSpPr>
        <p:spPr>
          <a:xfrm>
            <a:off x="1978204" y="2839848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585913"/>
            <a:ext cx="12442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THANK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YOU </a:t>
            </a:r>
            <a:endParaRPr lang="en-US" sz="7200" dirty="0" smtClean="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  <a:p>
            <a:pPr algn="ctr"/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FOR LISTENING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6991" y="5362278"/>
            <a:ext cx="32810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Reporter : ZHW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Members: CYK,BC,LS,ZMZ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Time:4.19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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36148"/>
            <a:ext cx="1038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Centralized System V.S.  Distributed system 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053588" y="1951132"/>
            <a:ext cx="3749743" cy="3013129"/>
            <a:chOff x="1141137" y="1754791"/>
            <a:chExt cx="3749743" cy="3013129"/>
          </a:xfrm>
        </p:grpSpPr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682" y="1754791"/>
              <a:ext cx="1285064" cy="1071546"/>
            </a:xfrm>
            <a:prstGeom prst="rect">
              <a:avLst/>
            </a:prstGeom>
          </p:spPr>
        </p:pic>
        <p:pic>
          <p:nvPicPr>
            <p:cNvPr id="27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137" y="4209177"/>
              <a:ext cx="841329" cy="484018"/>
            </a:xfrm>
            <a:prstGeom prst="rect">
              <a:avLst/>
            </a:prstGeom>
          </p:spPr>
        </p:pic>
        <p:pic>
          <p:nvPicPr>
            <p:cNvPr id="2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344" y="4283902"/>
              <a:ext cx="841329" cy="484018"/>
            </a:xfrm>
            <a:prstGeom prst="rect">
              <a:avLst/>
            </a:prstGeom>
          </p:spPr>
        </p:pic>
        <p:pic>
          <p:nvPicPr>
            <p:cNvPr id="2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551" y="4178127"/>
              <a:ext cx="841329" cy="484018"/>
            </a:xfrm>
            <a:prstGeom prst="rect">
              <a:avLst/>
            </a:prstGeom>
          </p:spPr>
        </p:pic>
        <p:cxnSp>
          <p:nvCxnSpPr>
            <p:cNvPr id="30" name="直线箭头连接符 29"/>
            <p:cNvCxnSpPr/>
            <p:nvPr/>
          </p:nvCxnSpPr>
          <p:spPr>
            <a:xfrm flipH="1">
              <a:off x="1692613" y="2890283"/>
              <a:ext cx="816190" cy="1141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3479407" y="2874684"/>
              <a:ext cx="722942" cy="10844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2992214" y="2890282"/>
              <a:ext cx="0" cy="12967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6004940" y="1420238"/>
            <a:ext cx="4965701" cy="4206704"/>
            <a:chOff x="6004940" y="1420238"/>
            <a:chExt cx="4965701" cy="4206704"/>
          </a:xfrm>
        </p:grpSpPr>
        <p:pic>
          <p:nvPicPr>
            <p:cNvPr id="3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744" y="1420238"/>
              <a:ext cx="1315608" cy="756871"/>
            </a:xfrm>
            <a:prstGeom prst="rect">
              <a:avLst/>
            </a:prstGeom>
          </p:spPr>
        </p:pic>
        <p:pic>
          <p:nvPicPr>
            <p:cNvPr id="39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512" y="1420238"/>
              <a:ext cx="1064093" cy="887290"/>
            </a:xfrm>
            <a:prstGeom prst="rect">
              <a:avLst/>
            </a:prstGeom>
          </p:spPr>
        </p:pic>
        <p:pic>
          <p:nvPicPr>
            <p:cNvPr id="40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548" y="2924086"/>
              <a:ext cx="1064093" cy="887290"/>
            </a:xfrm>
            <a:prstGeom prst="rect">
              <a:avLst/>
            </a:prstGeom>
          </p:spPr>
        </p:pic>
        <p:pic>
          <p:nvPicPr>
            <p:cNvPr id="42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940" y="4739652"/>
              <a:ext cx="1064093" cy="887290"/>
            </a:xfrm>
            <a:prstGeom prst="rect">
              <a:avLst/>
            </a:prstGeom>
          </p:spPr>
        </p:pic>
        <p:pic>
          <p:nvPicPr>
            <p:cNvPr id="43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730" y="2900376"/>
              <a:ext cx="1315608" cy="756871"/>
            </a:xfrm>
            <a:prstGeom prst="rect">
              <a:avLst/>
            </a:prstGeom>
          </p:spPr>
        </p:pic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940" y="4670098"/>
              <a:ext cx="1315608" cy="756871"/>
            </a:xfrm>
            <a:prstGeom prst="rect">
              <a:avLst/>
            </a:prstGeom>
          </p:spPr>
        </p:pic>
        <p:cxnSp>
          <p:nvCxnSpPr>
            <p:cNvPr id="45" name="直线箭头连接符 44"/>
            <p:cNvCxnSpPr/>
            <p:nvPr/>
          </p:nvCxnSpPr>
          <p:spPr>
            <a:xfrm>
              <a:off x="7402462" y="1798673"/>
              <a:ext cx="12357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 flipV="1">
              <a:off x="8638162" y="2233932"/>
              <a:ext cx="617850" cy="6901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8702290" y="3189960"/>
              <a:ext cx="10316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394988" y="5047700"/>
              <a:ext cx="10825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 flipV="1">
              <a:off x="6536987" y="3667418"/>
              <a:ext cx="938743" cy="9490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21375" y="0"/>
            <a:ext cx="42706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1809" y="160926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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045" y="1725474"/>
            <a:ext cx="46031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Distributed storage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5348" y="1879146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1939620" y="280557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Hadoop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9620" y="349929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Ceph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Arc 2"/>
          <p:cNvSpPr/>
          <p:nvPr/>
        </p:nvSpPr>
        <p:spPr>
          <a:xfrm rot="16200000" flipV="1">
            <a:off x="2959792" y="3108426"/>
            <a:ext cx="2773287" cy="2790560"/>
          </a:xfrm>
          <a:prstGeom prst="arc">
            <a:avLst>
              <a:gd name="adj1" fmla="val 17688587"/>
              <a:gd name="adj2" fmla="val 17647429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2"/>
          <p:cNvSpPr/>
          <p:nvPr/>
        </p:nvSpPr>
        <p:spPr>
          <a:xfrm rot="1463431" flipV="1">
            <a:off x="4263960" y="1147963"/>
            <a:ext cx="2790558" cy="2773287"/>
          </a:xfrm>
          <a:prstGeom prst="arc">
            <a:avLst>
              <a:gd name="adj1" fmla="val 17688587"/>
              <a:gd name="adj2" fmla="val 17615979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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219200" y="25925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CAP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45" name="TextBox 9"/>
          <p:cNvSpPr txBox="1"/>
          <p:nvPr/>
        </p:nvSpPr>
        <p:spPr>
          <a:xfrm>
            <a:off x="4453619" y="1936515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CONSISTENCY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9"/>
          <p:cNvSpPr txBox="1"/>
          <p:nvPr/>
        </p:nvSpPr>
        <p:spPr>
          <a:xfrm>
            <a:off x="5942444" y="4026396"/>
            <a:ext cx="216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PARTITION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TOLERANCE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9"/>
          <p:cNvSpPr txBox="1"/>
          <p:nvPr/>
        </p:nvSpPr>
        <p:spPr>
          <a:xfrm>
            <a:off x="3114430" y="4111870"/>
            <a:ext cx="225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AVAILABILTY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Arc 2"/>
          <p:cNvSpPr/>
          <p:nvPr/>
        </p:nvSpPr>
        <p:spPr>
          <a:xfrm rot="8424016" flipV="1">
            <a:off x="5526820" y="3098287"/>
            <a:ext cx="2773287" cy="2790560"/>
          </a:xfrm>
          <a:prstGeom prst="arc">
            <a:avLst>
              <a:gd name="adj1" fmla="val 17688587"/>
              <a:gd name="adj2" fmla="val 17647429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6"/>
          <p:cNvSpPr/>
          <p:nvPr/>
        </p:nvSpPr>
        <p:spPr>
          <a:xfrm>
            <a:off x="3860689" y="4644915"/>
            <a:ext cx="8942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</a:t>
            </a:r>
            <a:endParaRPr lang="en-US" sz="4400" dirty="0"/>
          </a:p>
        </p:txBody>
      </p:sp>
      <p:sp>
        <p:nvSpPr>
          <p:cNvPr id="50" name="Rectangle 22"/>
          <p:cNvSpPr/>
          <p:nvPr/>
        </p:nvSpPr>
        <p:spPr>
          <a:xfrm>
            <a:off x="5257420" y="2430911"/>
            <a:ext cx="1285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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14"/>
          <p:cNvSpPr/>
          <p:nvPr/>
        </p:nvSpPr>
        <p:spPr>
          <a:xfrm>
            <a:off x="6541242" y="4670350"/>
            <a:ext cx="120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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798" y="6989869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7379" y="7457646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7418"/>
            <a:ext cx="2260315" cy="2085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56962"/>
            <a:ext cx="2260315" cy="601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9242" y="136010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83153" y="4145051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90834" y="1365654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05579" y="2662923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9226" y="272136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ERSURE CODE]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6165997" y="2952843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/>
          <p:cNvSpPr/>
          <p:nvPr/>
        </p:nvSpPr>
        <p:spPr>
          <a:xfrm>
            <a:off x="5606810" y="2952845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/>
          <p:cNvSpPr/>
          <p:nvPr/>
        </p:nvSpPr>
        <p:spPr>
          <a:xfrm>
            <a:off x="5047623" y="2952847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/>
          <p:cNvSpPr/>
          <p:nvPr/>
        </p:nvSpPr>
        <p:spPr>
          <a:xfrm>
            <a:off x="3901773" y="347447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5" name="Rectangle 21"/>
          <p:cNvSpPr/>
          <p:nvPr/>
        </p:nvSpPr>
        <p:spPr>
          <a:xfrm>
            <a:off x="9799516" y="270567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1"/>
          <p:cNvSpPr/>
          <p:nvPr/>
        </p:nvSpPr>
        <p:spPr>
          <a:xfrm>
            <a:off x="9862869" y="3359167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1"/>
          <p:cNvSpPr/>
          <p:nvPr/>
        </p:nvSpPr>
        <p:spPr>
          <a:xfrm>
            <a:off x="5050498" y="347447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1"/>
          <p:cNvSpPr/>
          <p:nvPr/>
        </p:nvSpPr>
        <p:spPr>
          <a:xfrm>
            <a:off x="3767690" y="136010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21"/>
          <p:cNvSpPr/>
          <p:nvPr/>
        </p:nvSpPr>
        <p:spPr>
          <a:xfrm>
            <a:off x="5526755" y="1360100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21"/>
          <p:cNvSpPr/>
          <p:nvPr/>
        </p:nvSpPr>
        <p:spPr>
          <a:xfrm>
            <a:off x="4352805" y="1360100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21"/>
          <p:cNvSpPr/>
          <p:nvPr/>
        </p:nvSpPr>
        <p:spPr>
          <a:xfrm>
            <a:off x="4940876" y="136178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21"/>
          <p:cNvSpPr/>
          <p:nvPr/>
        </p:nvSpPr>
        <p:spPr>
          <a:xfrm>
            <a:off x="3179242" y="192251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21"/>
          <p:cNvSpPr/>
          <p:nvPr/>
        </p:nvSpPr>
        <p:spPr>
          <a:xfrm>
            <a:off x="3767690" y="192251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4" name="Rectangle 21"/>
          <p:cNvSpPr/>
          <p:nvPr/>
        </p:nvSpPr>
        <p:spPr>
          <a:xfrm>
            <a:off x="5526755" y="192251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21"/>
          <p:cNvSpPr/>
          <p:nvPr/>
        </p:nvSpPr>
        <p:spPr>
          <a:xfrm>
            <a:off x="4352805" y="192251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21"/>
          <p:cNvSpPr/>
          <p:nvPr/>
        </p:nvSpPr>
        <p:spPr>
          <a:xfrm>
            <a:off x="4940876" y="1924193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1"/>
          <p:cNvSpPr/>
          <p:nvPr/>
        </p:nvSpPr>
        <p:spPr>
          <a:xfrm>
            <a:off x="3179242" y="248324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1"/>
          <p:cNvSpPr/>
          <p:nvPr/>
        </p:nvSpPr>
        <p:spPr>
          <a:xfrm>
            <a:off x="3767690" y="2483241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21"/>
          <p:cNvSpPr/>
          <p:nvPr/>
        </p:nvSpPr>
        <p:spPr>
          <a:xfrm>
            <a:off x="5530593" y="2493833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4352805" y="2483240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1" name="Rectangle 21"/>
          <p:cNvSpPr/>
          <p:nvPr/>
        </p:nvSpPr>
        <p:spPr>
          <a:xfrm>
            <a:off x="4940876" y="2484922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21"/>
          <p:cNvSpPr/>
          <p:nvPr/>
        </p:nvSpPr>
        <p:spPr>
          <a:xfrm>
            <a:off x="3179242" y="3019888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21"/>
          <p:cNvSpPr/>
          <p:nvPr/>
        </p:nvSpPr>
        <p:spPr>
          <a:xfrm>
            <a:off x="3767690" y="3019888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21"/>
          <p:cNvSpPr/>
          <p:nvPr/>
        </p:nvSpPr>
        <p:spPr>
          <a:xfrm>
            <a:off x="5526755" y="3019887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21"/>
          <p:cNvSpPr/>
          <p:nvPr/>
        </p:nvSpPr>
        <p:spPr>
          <a:xfrm>
            <a:off x="4352805" y="3019887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21"/>
          <p:cNvSpPr/>
          <p:nvPr/>
        </p:nvSpPr>
        <p:spPr>
          <a:xfrm>
            <a:off x="4940876" y="3021569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2" name="Rectangle 21"/>
          <p:cNvSpPr/>
          <p:nvPr/>
        </p:nvSpPr>
        <p:spPr>
          <a:xfrm>
            <a:off x="3179242" y="3574784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21"/>
          <p:cNvSpPr/>
          <p:nvPr/>
        </p:nvSpPr>
        <p:spPr>
          <a:xfrm>
            <a:off x="3767690" y="3574784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21"/>
          <p:cNvSpPr/>
          <p:nvPr/>
        </p:nvSpPr>
        <p:spPr>
          <a:xfrm>
            <a:off x="5526755" y="3574783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5" name="Rectangle 21"/>
          <p:cNvSpPr/>
          <p:nvPr/>
        </p:nvSpPr>
        <p:spPr>
          <a:xfrm>
            <a:off x="4352805" y="3574783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21"/>
          <p:cNvSpPr/>
          <p:nvPr/>
        </p:nvSpPr>
        <p:spPr>
          <a:xfrm>
            <a:off x="4940876" y="3576465"/>
            <a:ext cx="565310" cy="52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23"/>
          <p:cNvSpPr/>
          <p:nvPr/>
        </p:nvSpPr>
        <p:spPr>
          <a:xfrm>
            <a:off x="4940465" y="3037022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8" name="Rectangle 23"/>
          <p:cNvSpPr/>
          <p:nvPr/>
        </p:nvSpPr>
        <p:spPr>
          <a:xfrm>
            <a:off x="4342125" y="2516689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9" name="Rectangle 23"/>
          <p:cNvSpPr/>
          <p:nvPr/>
        </p:nvSpPr>
        <p:spPr>
          <a:xfrm>
            <a:off x="3762393" y="1924201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4" name="Rectangle 23"/>
          <p:cNvSpPr/>
          <p:nvPr/>
        </p:nvSpPr>
        <p:spPr>
          <a:xfrm>
            <a:off x="5523880" y="3577236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0" name="Rectangle 23"/>
          <p:cNvSpPr/>
          <p:nvPr/>
        </p:nvSpPr>
        <p:spPr>
          <a:xfrm>
            <a:off x="9209461" y="3992898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C1</a:t>
            </a:r>
            <a:endParaRPr lang="en-US" dirty="0"/>
          </a:p>
        </p:txBody>
      </p:sp>
      <p:sp>
        <p:nvSpPr>
          <p:cNvPr id="81" name="Rectangle 22"/>
          <p:cNvSpPr/>
          <p:nvPr/>
        </p:nvSpPr>
        <p:spPr>
          <a:xfrm>
            <a:off x="4947804" y="4148131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22"/>
          <p:cNvSpPr/>
          <p:nvPr/>
        </p:nvSpPr>
        <p:spPr>
          <a:xfrm>
            <a:off x="3765528" y="4148079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4358789" y="4147298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22"/>
          <p:cNvSpPr/>
          <p:nvPr/>
        </p:nvSpPr>
        <p:spPr>
          <a:xfrm>
            <a:off x="5536820" y="4147053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tangle 22"/>
          <p:cNvSpPr/>
          <p:nvPr/>
        </p:nvSpPr>
        <p:spPr>
          <a:xfrm>
            <a:off x="3184678" y="4712519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22"/>
          <p:cNvSpPr/>
          <p:nvPr/>
        </p:nvSpPr>
        <p:spPr>
          <a:xfrm>
            <a:off x="4949329" y="4715599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tangle 22"/>
          <p:cNvSpPr/>
          <p:nvPr/>
        </p:nvSpPr>
        <p:spPr>
          <a:xfrm>
            <a:off x="3767053" y="4715547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22"/>
          <p:cNvSpPr/>
          <p:nvPr/>
        </p:nvSpPr>
        <p:spPr>
          <a:xfrm>
            <a:off x="4360314" y="4714766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tangle 22"/>
          <p:cNvSpPr/>
          <p:nvPr/>
        </p:nvSpPr>
        <p:spPr>
          <a:xfrm>
            <a:off x="5538345" y="4714521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tangle 22"/>
          <p:cNvSpPr/>
          <p:nvPr/>
        </p:nvSpPr>
        <p:spPr>
          <a:xfrm>
            <a:off x="3183153" y="5268088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tangle 22"/>
          <p:cNvSpPr/>
          <p:nvPr/>
        </p:nvSpPr>
        <p:spPr>
          <a:xfrm>
            <a:off x="4947804" y="5271168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tangle 22"/>
          <p:cNvSpPr/>
          <p:nvPr/>
        </p:nvSpPr>
        <p:spPr>
          <a:xfrm>
            <a:off x="3765528" y="5271116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tangle 22"/>
          <p:cNvSpPr/>
          <p:nvPr/>
        </p:nvSpPr>
        <p:spPr>
          <a:xfrm>
            <a:off x="4358789" y="5270335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Rectangle 22"/>
          <p:cNvSpPr/>
          <p:nvPr/>
        </p:nvSpPr>
        <p:spPr>
          <a:xfrm>
            <a:off x="5536820" y="5270090"/>
            <a:ext cx="576922" cy="518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4584" y="3037022"/>
            <a:ext cx="1317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/>
              <a:t>*</a:t>
            </a:r>
            <a:endParaRPr kumimoji="1" lang="zh-CN" altLang="en-US" sz="6600" dirty="0"/>
          </a:p>
        </p:txBody>
      </p:sp>
      <p:sp>
        <p:nvSpPr>
          <p:cNvPr id="95" name="Rectangle 25"/>
          <p:cNvSpPr/>
          <p:nvPr/>
        </p:nvSpPr>
        <p:spPr>
          <a:xfrm>
            <a:off x="7305579" y="4253567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  <a:endParaRPr lang="en-US" dirty="0"/>
          </a:p>
        </p:txBody>
      </p:sp>
      <p:sp>
        <p:nvSpPr>
          <p:cNvPr id="96" name="Rectangle 25"/>
          <p:cNvSpPr/>
          <p:nvPr/>
        </p:nvSpPr>
        <p:spPr>
          <a:xfrm>
            <a:off x="7305579" y="3723352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  <a:endParaRPr lang="en-US" dirty="0"/>
          </a:p>
        </p:txBody>
      </p:sp>
      <p:sp>
        <p:nvSpPr>
          <p:cNvPr id="97" name="Rectangle 25"/>
          <p:cNvSpPr/>
          <p:nvPr/>
        </p:nvSpPr>
        <p:spPr>
          <a:xfrm>
            <a:off x="7305579" y="3193138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US" dirty="0"/>
          </a:p>
        </p:txBody>
      </p:sp>
      <p:sp>
        <p:nvSpPr>
          <p:cNvPr id="98" name="Rectangle 25"/>
          <p:cNvSpPr/>
          <p:nvPr/>
        </p:nvSpPr>
        <p:spPr>
          <a:xfrm>
            <a:off x="7305579" y="2132709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131865" y="2800699"/>
            <a:ext cx="1317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/>
              <a:t>=</a:t>
            </a:r>
            <a:endParaRPr kumimoji="1" lang="zh-CN" altLang="en-US" sz="6600" dirty="0"/>
          </a:p>
        </p:txBody>
      </p:sp>
      <p:sp>
        <p:nvSpPr>
          <p:cNvPr id="99" name="Rectangle 25"/>
          <p:cNvSpPr/>
          <p:nvPr/>
        </p:nvSpPr>
        <p:spPr>
          <a:xfrm>
            <a:off x="9212580" y="1884742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US" dirty="0"/>
          </a:p>
        </p:txBody>
      </p:sp>
      <p:sp>
        <p:nvSpPr>
          <p:cNvPr id="101" name="Rectangle 25"/>
          <p:cNvSpPr/>
          <p:nvPr/>
        </p:nvSpPr>
        <p:spPr>
          <a:xfrm>
            <a:off x="9212580" y="3475386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  <a:endParaRPr lang="en-US" dirty="0"/>
          </a:p>
        </p:txBody>
      </p:sp>
      <p:sp>
        <p:nvSpPr>
          <p:cNvPr id="102" name="Rectangle 25"/>
          <p:cNvSpPr/>
          <p:nvPr/>
        </p:nvSpPr>
        <p:spPr>
          <a:xfrm>
            <a:off x="9212580" y="2945171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  <a:endParaRPr lang="en-US" dirty="0"/>
          </a:p>
        </p:txBody>
      </p:sp>
      <p:sp>
        <p:nvSpPr>
          <p:cNvPr id="103" name="Rectangle 25"/>
          <p:cNvSpPr/>
          <p:nvPr/>
        </p:nvSpPr>
        <p:spPr>
          <a:xfrm>
            <a:off x="9212580" y="2414957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US" dirty="0"/>
          </a:p>
        </p:txBody>
      </p:sp>
      <p:sp>
        <p:nvSpPr>
          <p:cNvPr id="104" name="Rectangle 25"/>
          <p:cNvSpPr/>
          <p:nvPr/>
        </p:nvSpPr>
        <p:spPr>
          <a:xfrm>
            <a:off x="9212580" y="1354528"/>
            <a:ext cx="553720" cy="49534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US" dirty="0"/>
          </a:p>
        </p:txBody>
      </p:sp>
      <p:sp>
        <p:nvSpPr>
          <p:cNvPr id="105" name="Rectangle 23"/>
          <p:cNvSpPr/>
          <p:nvPr/>
        </p:nvSpPr>
        <p:spPr>
          <a:xfrm>
            <a:off x="9216101" y="4545893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US" dirty="0"/>
          </a:p>
        </p:txBody>
      </p:sp>
      <p:sp>
        <p:nvSpPr>
          <p:cNvPr id="106" name="Rectangle 23"/>
          <p:cNvSpPr/>
          <p:nvPr/>
        </p:nvSpPr>
        <p:spPr>
          <a:xfrm>
            <a:off x="9216100" y="5114442"/>
            <a:ext cx="583415" cy="538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US" dirty="0"/>
          </a:p>
        </p:txBody>
      </p:sp>
      <p:sp>
        <p:nvSpPr>
          <p:cNvPr id="3" name="右大括号 2"/>
          <p:cNvSpPr/>
          <p:nvPr/>
        </p:nvSpPr>
        <p:spPr>
          <a:xfrm rot="10800000">
            <a:off x="2460808" y="1398987"/>
            <a:ext cx="379546" cy="4382211"/>
          </a:xfrm>
          <a:prstGeom prst="rightBrace">
            <a:avLst>
              <a:gd name="adj1" fmla="val 8333"/>
              <a:gd name="adj2" fmla="val 4973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右大括号 106"/>
          <p:cNvSpPr/>
          <p:nvPr/>
        </p:nvSpPr>
        <p:spPr>
          <a:xfrm rot="16200000">
            <a:off x="4451679" y="-409452"/>
            <a:ext cx="379546" cy="2901231"/>
          </a:xfrm>
          <a:prstGeom prst="rightBrace">
            <a:avLst>
              <a:gd name="adj1" fmla="val 8333"/>
              <a:gd name="adj2" fmla="val 4973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24723" y="293325"/>
            <a:ext cx="14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n</a:t>
            </a:r>
            <a:endParaRPr kumimoji="1" lang="zh-CN" altLang="en-US" sz="28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1427287" y="3306817"/>
            <a:ext cx="14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 n + m</a:t>
            </a:r>
            <a:endParaRPr kumimoji="1" lang="zh-CN" altLang="en-US" sz="2800" dirty="0"/>
          </a:p>
        </p:txBody>
      </p:sp>
      <p:sp>
        <p:nvSpPr>
          <p:cNvPr id="109" name="Rectangle 9"/>
          <p:cNvSpPr/>
          <p:nvPr/>
        </p:nvSpPr>
        <p:spPr>
          <a:xfrm>
            <a:off x="9216100" y="1376180"/>
            <a:ext cx="550200" cy="473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9"/>
          <p:cNvSpPr/>
          <p:nvPr/>
        </p:nvSpPr>
        <p:spPr>
          <a:xfrm>
            <a:off x="9214596" y="5098887"/>
            <a:ext cx="589166" cy="553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9"/>
          <p:cNvSpPr/>
          <p:nvPr/>
        </p:nvSpPr>
        <p:spPr>
          <a:xfrm>
            <a:off x="9209461" y="3488992"/>
            <a:ext cx="550200" cy="473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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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36148"/>
            <a:ext cx="88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CRS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702496" y="2131972"/>
            <a:ext cx="5028838" cy="2859885"/>
            <a:chOff x="263704" y="2120365"/>
            <a:chExt cx="5028838" cy="28598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263704" y="2120365"/>
                  <a:ext cx="3877215" cy="2859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mr-IN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kumimoji="1" lang="mr-IN" altLang="zh-CN" i="1" smtClean="0">
                                          <a:latin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kumimoji="1" lang="mr-IN" altLang="zh-CN" i="1" smtClean="0">
                                          <a:latin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</m:e>
                                  </m:eqArr>
                                </m:e>
                              </m:mr>
                            </m:m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mr-IN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kumimoji="1" lang="mr-IN" altLang="zh-CN" i="1" smtClean="0">
                                          <a:latin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mr-IN" altLang="zh-C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04" y="2120365"/>
                  <a:ext cx="3877215" cy="2859885"/>
                </a:xfrm>
                <a:prstGeom prst="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4132692" y="2882818"/>
                  <a:ext cx="348940" cy="13349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mr-IN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692" y="2882818"/>
                  <a:ext cx="348940" cy="13349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73" name="文本框 72"/>
            <p:cNvSpPr txBox="1"/>
            <p:nvPr/>
          </p:nvSpPr>
          <p:spPr>
            <a:xfrm>
              <a:off x="4530735" y="3319474"/>
              <a:ext cx="544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=</a:t>
              </a:r>
              <a:endParaRPr kumimoji="1"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4839469" y="2520328"/>
                  <a:ext cx="453073" cy="1901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mr-IN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469" y="2520328"/>
                  <a:ext cx="453073" cy="19016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571014" y="2439826"/>
                <a:ext cx="2891112" cy="2085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mr-IN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mr-IN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mr-IN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mr-IN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14" y="2439826"/>
                <a:ext cx="2891112" cy="20858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9664481" y="2894422"/>
                <a:ext cx="348940" cy="1334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81" y="2894422"/>
                <a:ext cx="348940" cy="1334981"/>
              </a:xfrm>
              <a:prstGeom prst="rect">
                <a:avLst/>
              </a:prstGeom>
              <a:blipFill rotWithShape="0">
                <a:blip r:embed="rId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215776" y="3536217"/>
            <a:ext cx="54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=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10735880" y="2393081"/>
                <a:ext cx="453073" cy="217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880" y="2393081"/>
                <a:ext cx="453073" cy="21793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361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SIMD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02496" y="3005862"/>
          <a:ext cx="10287006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432"/>
                <a:gridCol w="522514"/>
                <a:gridCol w="620486"/>
                <a:gridCol w="461040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  <a:gridCol w="60511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table1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table2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2496" y="2101101"/>
          <a:ext cx="1033276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9733"/>
                <a:gridCol w="555171"/>
                <a:gridCol w="598714"/>
                <a:gridCol w="435429"/>
                <a:gridCol w="620486"/>
                <a:gridCol w="664028"/>
                <a:gridCol w="555172"/>
                <a:gridCol w="631371"/>
                <a:gridCol w="609600"/>
                <a:gridCol w="587829"/>
                <a:gridCol w="598714"/>
                <a:gridCol w="620486"/>
                <a:gridCol w="598714"/>
                <a:gridCol w="573308"/>
                <a:gridCol w="628002"/>
                <a:gridCol w="628002"/>
                <a:gridCol w="6280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table1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6" y="1195387"/>
            <a:ext cx="10468014" cy="442164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7208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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4055" y="2275195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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2909" y="3463955"/>
            <a:ext cx="56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FontAwesome" pitchFamily="2" charset="0"/>
              </a:rPr>
              <a:t>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8482" y="465271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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3" idx="2"/>
            <a:endCxn id="13" idx="0"/>
          </p:cNvCxnSpPr>
          <p:nvPr/>
        </p:nvCxnSpPr>
        <p:spPr>
          <a:xfrm>
            <a:off x="6096000" y="2859970"/>
            <a:ext cx="0" cy="60398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  <a:endCxn id="14" idx="0"/>
          </p:cNvCxnSpPr>
          <p:nvPr/>
        </p:nvCxnSpPr>
        <p:spPr>
          <a:xfrm>
            <a:off x="6096000" y="4048730"/>
            <a:ext cx="0" cy="60398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1484" y="2388225"/>
            <a:ext cx="331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stripe writes</a:t>
            </a:r>
            <a:endParaRPr lang="en-US" sz="36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7698" y="3438289"/>
            <a:ext cx="371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Reconstruct Writes</a:t>
            </a:r>
            <a:endParaRPr lang="en-US" sz="36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2518" y="4456797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Read-modify writes</a:t>
            </a:r>
            <a:endParaRPr lang="en-US" sz="36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3704" y="143632"/>
            <a:ext cx="877584" cy="877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3614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environment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598" y="6472806"/>
            <a:ext cx="75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 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43855" y="2403697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</a:t>
            </a:r>
            <a:endParaRPr lang="en-US" sz="4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597" y="2403697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</a:t>
            </a:r>
            <a:endParaRPr lang="en-US" sz="4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3338" y="2403697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</a:t>
            </a:r>
            <a:endParaRPr lang="en-US" sz="4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8" y="1196786"/>
            <a:ext cx="5080000" cy="50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493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GeosansLight</vt:lpstr>
      <vt:lpstr>Segoe Print</vt:lpstr>
      <vt:lpstr>Open Sans</vt:lpstr>
      <vt:lpstr>Simple-Line-Icons</vt:lpstr>
      <vt:lpstr>MV Boli</vt:lpstr>
      <vt:lpstr>FontAwesome</vt:lpstr>
      <vt:lpstr>Calibri</vt:lpstr>
      <vt:lpstr>微软雅黑</vt:lpstr>
      <vt:lpstr>Arial Unicode MS</vt:lpstr>
      <vt:lpstr>Calibri Light</vt:lpstr>
      <vt:lpstr>等线</vt:lpstr>
      <vt:lpstr>SWAstro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innovation point </vt:lpstr>
      <vt:lpstr>Next Step（posssibly）?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wowz</cp:lastModifiedBy>
  <cp:revision>278</cp:revision>
  <dcterms:created xsi:type="dcterms:W3CDTF">2014-06-17T03:21:00Z</dcterms:created>
  <dcterms:modified xsi:type="dcterms:W3CDTF">2019-04-19T02:17:43Z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