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9CE31-2D87-4DB3-9A79-B59A3A3BD4CF}" v="110" dt="2019-04-17T12:09:47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245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6AD5D04-66C9-4CE5-AEB6-623E98CC91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31FB86-58A8-47A2-B9A0-CCBA4CFCB3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ADD3-DCFF-49A8-8E6B-0429AF1E167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B43489-57A4-4E31-9558-237D688434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540FEE-78DE-415A-A583-5CB35C9905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1E40-8992-4426-9EF4-01FA2A166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1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97448-E9F0-4B05-A2C6-9565CD3A6984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233E2-4505-45C4-BBDD-F9B85E393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61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大家好，我们“月卡”组做的项目是在数据流架构的智能网卡上硬件卸载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eBPF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程序，我是月卡组组长兼月卡行业创始人，同时和我一起卖月卡的还有陈昂，陶柯宇，付佳伟和李喆昊。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（幻灯片切换）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233E2-4505-45C4-BBDD-F9B85E3932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22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（幻灯片）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最后呢，智能网卡另一个很关键的特性是它可以编程。我们小组的工作呢，是用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eBPF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来编程智能网卡。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eBPF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是专为包处理设计的，一种虚拟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的架构，并且有概念上的多种存储结构和函数。同时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eBPF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也是一种指令集，它本身有自己的字节码，这意味着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我们可以通过适当的工具链，从高级语言来编程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这节省了我们的工作。事实上，从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语言编写到编程到网卡上的整条工具链，都是被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和智能网卡本身支持的，所以说我们可以省下功夫来，只要专注于优化我们的程序本身，让程序更短更快，更能并行，来提高我们的包处理速度。这就是我们的工作，针对不同的网络数据处理需求来编程不同的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eBPF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，针对性的优化他们，希望能获得纳秒级别的延迟，并且打满网络带宽的速度。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233E2-4505-45C4-BBDD-F9B85E3932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59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233E2-4505-45C4-BBDD-F9B85E3932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9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大家电脑上的网卡应该都是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带宽的，这意味着什么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，意味着你的网卡，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，一秒钟最多可以接收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现在这个数据撞到了你的网卡上，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你的网卡当然要把这些数据先存进内存里备用，理想情况下你存入的速度就是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每秒，当然这也比较容易实现，毕竟现在内存都很快。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然后你的网卡会申请硬件中断，通知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现在有数据到了。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会调用网卡驱动，来处理你这个中断请求，同时网卡会禁用硬件中断，这样网卡可以不断地写入数据而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不受影响。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然后驱动就会开始读取内存中的网络数据，理想情况下也是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每秒，然后将数据交给上层的操作系统内核。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（幻灯片切换）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233E2-4505-45C4-BBDD-F9B85E3932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4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内核部分的数据传输其实是很复杂的，比如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就涉及到多层函数、接口，还要经过多层的复制、打包和格式转换，经过一长串之后才能把数据包交给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来处理。比如说你并不需要这个数据然后要丢掉它，但是它居然过了这么久才真正进行了这样一个简单的操作。所以一般来讲，就算你接收网络数据和内存读写可以打满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每秒，但是处理速度远远没有这么大，完整一个流程起码要损失几倍的效率。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所以有人提出了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，钩子这样的操作，它会在你的整个数据通路的某一个部分提前拿钩子钩上一个程序，这个程序可以在数据经过这里时提前把处理操作做完，也就是我们少了一大段数据传输路径。直观上来讲你的钩子约低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越靠近网卡本身，你跳过的数据通路就越多，处理速度就会越高，越接近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128M/s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的极限。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下这样大概就能提高好多效率了，大家平时上网的时候基本下载也都很快，慢了也会是网速的问题不是你电脑的问题。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233E2-4505-45C4-BBDD-F9B85E3932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57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（幻灯片切换）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但是问题其实是没有从根本上解决的，如果我让你的带宽加上三个零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——128G/s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。这是什么概念？如果你的内存真的以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每秒来读入数据，你一定要保证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能跟上你的速度，快速处理完你的数据，不然这些数据就会等在内存里，不断地占用空间。就算你从数据读进来到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处理完它只有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秒的延迟，你的内存也是扛不住的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更何况刚才我们看的那么长的数据通路，大家用电脑的时候也没有这么快。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233E2-4505-45C4-BBDD-F9B85E3932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7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（幻灯片切换）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问题的关键在哪？在于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的处理速度。冯诺依曼架构大家都清楚，那么它有哪些核心的缺陷？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第一，数据传输效率远小于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计算效率；网络对冯诺依曼来说属于输入输出设备，是比内存还要低一级的，从网卡到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这么长的路径会影响你的速度。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在架构上限制了高并行性。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，是控制流的概念，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控制了你下一步执行哪个指令，可以说就是指令顺序执行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并行是正好相反的。网络包一定程度上，不同的一些包之间是彼此独立的，如果我们能并行处理许许多多的独立的包那肯定是最好的，而且不会出现互相的上下文影响。确实，这些架构上的瓶颈是有所缓解的，比如我们引入了多级缓存，又引入了流水线、分支预测、超标量和乱序这种来提高并行性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那我们这就够了么，真的要用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来处理网络包，用许多核心，许多流水线和超标量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，来达到我们所需要的并行效率吗？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每秒如此庞大的数据流量真的要让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来负担吗？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233E2-4505-45C4-BBDD-F9B85E3932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6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（幻灯片切换）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真正能用到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1Tbps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这么大带宽的，基本上都是像亚马逊这种数据中心、云计算提供商等等。它们花了大价钱，买行业里最先进的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，在上面运行最领先的机器学习，管理者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万大规模存储，还有各种用户上百万的云应用和配套与虚拟机和容器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它们不会让这么贵的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去仅仅简简单单地处理网络数据。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一个事实是，现在的数据中心有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的工作负载来自网络。如果我们再让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负担网络处理，比如我们想一下会消耗多少内存、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和流水线资源，这些资源本来可以用来运行多少云程序？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233E2-4505-45C4-BBDD-F9B85E3932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61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（幻灯片切换）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所以这些企业终究要切换思路。那么我们想，大家买电脑现在都会看什么？你会仅仅看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的型号么？你要打游戏，你一定会看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是图形加速硬件，它不像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可以干一切可计算的东西，它是专门为图形处理来设计的，它的硬件上专门加速了图形处理的一些东西，所以它做图形处理比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要强得多。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现在巴黎圣母院被烧没了，然后育碧说我们刺客信条大革命一周内免费，于是你从土豆服务器上好不容易下载下来却发现，你要有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1070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的显卡才能看清巴黎圣母院的细节。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所以说我们有了硬件卸载的概念</a:t>
            </a:r>
            <a:r>
              <a:rPr lang="en-US" altLang="zh-CN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，我们原本是在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上用软件来实现诸如网络包处理，图形处理的，现在我们引入一个专业的硬件，让硬件来负担这个工作。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233E2-4505-45C4-BBDD-F9B85E3932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09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（幻灯片切换）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现在我们想，我们有什么硬件是专门为网络处理而生的呢。我们引入数据流处理器（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，他是“数据流”驱动的，不同于冯诺依曼架构是控制流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驱动的。数据流驱动，就是只要你的数据准备好了，我的指令就立刻开始执行，然后执行结果也是数据，数据会流向另一个指令那里让它做执行。所以数据流驱动的指令是依赖于彼此的数据关系的，想想看，它可以最大程度上让你的指令并行，没有控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的限制。这正好符合我们网络数据处理彼此高并发的需求。图上就是我们要用的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架构，里面有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个核心，每个核心支持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个线程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我们可以同时处理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个网络包，这是哪个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自己都不可能做到的。然后我们想，网络数据的通路太长，太慢，我们要尽早处理，那么最早能摸到数据包的就是网卡了。所以，我们把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放到网卡上，就有了智能网卡，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让智能网卡直接把网络包处理好。同时智能网卡是优化了数据传输的，并且减少一些输入输出操作，可以尽最大可能避免冯诺依曼里访存过慢的另一个问题。所以说智能网卡是专门为我们的需求所定制的。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233E2-4505-45C4-BBDD-F9B85E39329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71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（幻灯片切换）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那智能网卡有多好，我们来看一下，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网络处理第一个是速度，智能网卡的速度是单核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倍；第二个就是延迟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（动画）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，因为你要降低延迟避免过多的占用内存和缓存。硬件卸载是延迟最低的，而且很平稳，因为网卡专门来做这个事情；而在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上就延迟更高且不稳定，因为涉及到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上还有其他应用会影响你的效率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涉及到调度。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233E2-4505-45C4-BBDD-F9B85E3932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35566-F3A6-4316-A293-B86FD7C15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31193-BB3E-4EDC-8B9C-F695FFD6E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F5A08-D79E-4E27-A1E2-495986BB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1FE-3D28-4E6F-9565-D778B684682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CEFEA-24AB-4D30-B7BB-790392EA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EFE9D-5527-41E2-BE6E-BBC2A034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49A0-DDC3-427A-BD1C-94BF5DDC3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8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CBA0-C3D7-431E-AC2F-60FF02BF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3237F-52AA-471D-93EA-E436BA2FE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6053D-2A66-4FC0-A965-AB71EFDA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1FE-3D28-4E6F-9565-D778B684682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D5B63-0161-4093-90D8-FF9B57A1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BF44E-39CD-44DF-860B-33D0F209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49A0-DDC3-427A-BD1C-94BF5DDC3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3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5C2970-F958-4C40-940C-9DFED7156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DB07C-EEC7-447D-A44A-07A354B51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ECDEF-FF33-4CD0-AC68-48A8B3FE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1FE-3D28-4E6F-9565-D778B684682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043D3-5C41-4A22-B57B-7F015784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FD1BE-F102-4B90-A5F9-9FA91652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49A0-DDC3-427A-BD1C-94BF5DDC3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D4EFC-8506-4DF0-AE31-B87265E4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05E94-0F38-4190-ABD9-B213E232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504E4-70A8-4E14-9E5C-D2D2D85A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1FE-3D28-4E6F-9565-D778B684682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DE1B1-7533-40ED-93E8-DFA9460A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8244B-21D1-420E-9E2D-A802DC1E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49A0-DDC3-427A-BD1C-94BF5DDC3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7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F46C7-DB2A-4D40-8115-CD25AB36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0B1F7-EDA0-4644-B40B-5429CA5A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A775C-E69C-415A-9832-946D596E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1FE-3D28-4E6F-9565-D778B684682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21A33-B485-4019-B76B-34228CCF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1F5F9-6BE1-496F-8606-85078824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49A0-DDC3-427A-BD1C-94BF5DDC3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6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6031D-E311-4DCD-8306-D42AE9CA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1E28D-2165-4D5B-8B93-E29FD79A1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D768E5-092A-4DF6-9461-FC1D4415C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44BC-94F2-433F-92C5-983A42B1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1FE-3D28-4E6F-9565-D778B684682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34872-5F0E-4004-9B29-AA238292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DB723-1842-4946-B20C-F2E926D1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49A0-DDC3-427A-BD1C-94BF5DDC3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0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BEA8C-03B1-4179-9683-A9C33C08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34C81-C97D-4F40-981C-3D577EF54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5AF20A-70F0-4A97-A1D9-EAEAA46B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D34885-EEE6-4122-9484-6BF67F56D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786520-EC1A-4D97-B840-E4E822C0D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F9C32B-55E6-4B4C-B930-4448F7FC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1FE-3D28-4E6F-9565-D778B684682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E1E338-5B68-40AF-B0B6-47F2965A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25D2A0-E157-4DE3-96DD-32408079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49A0-DDC3-427A-BD1C-94BF5DDC3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9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FCD41-2922-4539-BF9F-6EF9E8D8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6814D1-E4C4-4623-8827-292078B8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1FE-3D28-4E6F-9565-D778B684682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5D2AA7-8B8D-4643-BB46-FC2D5863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271399-ED84-4E5C-A7F4-3B9C8620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49A0-DDC3-427A-BD1C-94BF5DDC3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B0B589-29E5-40B2-BCD2-556D452B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1FE-3D28-4E6F-9565-D778B684682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79EED0-2EC1-4724-AB34-68E91464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60E90C-B305-478B-A938-B3CBFD36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49A0-DDC3-427A-BD1C-94BF5DDC3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CA62B-1559-466F-9242-2BFD2223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AAD2F-D0D2-4350-BA5B-45D51656E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5E1A9-6AB6-430C-A007-50A1B41AE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35BD1E-A984-4F68-982D-47B8BF51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1FE-3D28-4E6F-9565-D778B684682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4C285-87D2-491A-A380-F0CCEBF2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32DE7-F4C4-46D6-B021-31B89D0C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49A0-DDC3-427A-BD1C-94BF5DDC3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1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D5284-54BD-4B3F-9B59-501633E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5F994C-F4DA-4B32-9F52-E69BB041C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E1968-F3D1-416B-AFC8-1B92F93A8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5E858-2AF4-489A-954A-F189C6DB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01FE-3D28-4E6F-9565-D778B684682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7B224E-1C40-49E8-A6B3-D23F2CDC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D9A26-8E1B-45AC-849E-4C8252F4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49A0-DDC3-427A-BD1C-94BF5DDC3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4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53000">
              <a:schemeClr val="accent3">
                <a:lumMod val="45000"/>
                <a:lumOff val="55000"/>
              </a:schemeClr>
            </a:gs>
            <a:gs pos="77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5DB926-E9A2-4679-AD3B-9B74E780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2DC43-CFE9-42A1-AD13-EE805361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4CCDD-F806-43C4-B2E0-7ACB7D770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501FE-3D28-4E6F-9565-D778B684682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73549-04B2-42C9-A600-1FBD3372A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BFDDD-BCD2-4ADF-A03F-DCD4FF14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49A0-DDC3-427A-BD1C-94BF5DDC3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1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70E78-C1E4-481C-8BE3-32507C35E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eBPF</a:t>
            </a:r>
            <a:r>
              <a:rPr lang="en-US" altLang="zh-CN" b="1" dirty="0"/>
              <a:t> Hardware offload on</a:t>
            </a:r>
            <a:br>
              <a:rPr lang="en-US" altLang="zh-CN" b="1" dirty="0"/>
            </a:br>
            <a:r>
              <a:rPr lang="en-US" altLang="zh-CN" b="1" dirty="0"/>
              <a:t>NFP based </a:t>
            </a:r>
            <a:r>
              <a:rPr lang="en-US" altLang="zh-CN" b="1" dirty="0" err="1"/>
              <a:t>SmartNICs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684EBF-3E57-49FB-A55D-D3B8D6404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Monthly-subscription Group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Jiaxing Zhao (Leader)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Ang Chen,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Keyu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Tao, Jiawei Fu, 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Zhehao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li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22FE5-66A7-41E1-92E9-A25DC447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and optimize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SmartNICs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specific needs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17EE9058-AB16-49F8-A674-D38F27F37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0" y="1700212"/>
            <a:ext cx="5705475" cy="344805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A1234-BEA6-461C-8D73-8F7BC91B0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sz="18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800" b="1" dirty="0" err="1">
                <a:solidFill>
                  <a:schemeClr val="bg2">
                    <a:lumMod val="50000"/>
                  </a:schemeClr>
                </a:solidFill>
              </a:rPr>
              <a:t>eBPF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</a:rPr>
              <a:t> : Virtual CPU, Maps, Helper functions, etc.</a:t>
            </a:r>
          </a:p>
          <a:p>
            <a:endParaRPr lang="en-US" altLang="zh-CN" sz="18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</a:rPr>
              <a:t>Offload tool chains: C, clang, LLVM, JIT, ……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A5FF38-611E-446A-8795-B428C2A6D4A8}"/>
              </a:ext>
            </a:extLst>
          </p:cNvPr>
          <p:cNvSpPr txBox="1"/>
          <p:nvPr/>
        </p:nvSpPr>
        <p:spPr>
          <a:xfrm>
            <a:off x="171449" y="22860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2">
                    <a:lumMod val="50000"/>
                  </a:schemeClr>
                </a:solidFill>
              </a:rPr>
              <a:t>eBPF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 Programming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图片 8" descr="图片包含 屏幕截图&#10;&#10;描述已自动生成">
            <a:extLst>
              <a:ext uri="{FF2B5EF4-FFF2-40B4-BE49-F238E27FC236}">
                <a16:creationId xmlns:a16="http://schemas.microsoft.com/office/drawing/2014/main" id="{E5D686D3-E519-40CB-8D5F-680FB8A00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"/>
            <a:ext cx="5075301" cy="64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2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179D607-343B-4404-9EE7-F93AD60AE816}"/>
              </a:ext>
            </a:extLst>
          </p:cNvPr>
          <p:cNvSpPr txBox="1"/>
          <p:nvPr/>
        </p:nvSpPr>
        <p:spPr>
          <a:xfrm>
            <a:off x="3428260" y="2644170"/>
            <a:ext cx="5335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zh-CN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1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70E78-C1E4-481C-8BE3-32507C35E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Thank you !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684EBF-3E57-49FB-A55D-D3B8D6404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Monthly-subscription Group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Jiaxing Zhao (Leader)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Ang Chen,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Keyu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Tao, Jiawei Fu, 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Zhehao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li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>
            <a:extLst>
              <a:ext uri="{FF2B5EF4-FFF2-40B4-BE49-F238E27FC236}">
                <a16:creationId xmlns:a16="http://schemas.microsoft.com/office/drawing/2014/main" id="{B895EA90-B94E-4E14-919A-DEA29730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59"/>
            <a:ext cx="10515600" cy="1996281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you have a 1Gbps Networking Bandwidth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0CCDFE-086F-4B6B-8B57-C50BE297FA61}"/>
              </a:ext>
            </a:extLst>
          </p:cNvPr>
          <p:cNvSpPr txBox="1"/>
          <p:nvPr/>
        </p:nvSpPr>
        <p:spPr>
          <a:xfrm>
            <a:off x="171449" y="22860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Network Packet Datapath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箭头: 虚尾 7">
            <a:extLst>
              <a:ext uri="{FF2B5EF4-FFF2-40B4-BE49-F238E27FC236}">
                <a16:creationId xmlns:a16="http://schemas.microsoft.com/office/drawing/2014/main" id="{C1E4C991-FD10-4F00-BAF7-D4A7CBF99202}"/>
              </a:ext>
            </a:extLst>
          </p:cNvPr>
          <p:cNvSpPr/>
          <p:nvPr/>
        </p:nvSpPr>
        <p:spPr>
          <a:xfrm>
            <a:off x="2790825" y="3095625"/>
            <a:ext cx="2325288" cy="62865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 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箭头: 虚尾 9">
            <a:extLst>
              <a:ext uri="{FF2B5EF4-FFF2-40B4-BE49-F238E27FC236}">
                <a16:creationId xmlns:a16="http://schemas.microsoft.com/office/drawing/2014/main" id="{8FE3FE69-AB00-47C2-8086-F2FA6D9BD417}"/>
              </a:ext>
            </a:extLst>
          </p:cNvPr>
          <p:cNvSpPr/>
          <p:nvPr/>
        </p:nvSpPr>
        <p:spPr>
          <a:xfrm>
            <a:off x="3264195" y="1558145"/>
            <a:ext cx="3076576" cy="105607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Memory Access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128MiB/s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7BD831-3ECB-4A61-87C1-4A178FF6D7BE}"/>
              </a:ext>
            </a:extLst>
          </p:cNvPr>
          <p:cNvSpPr/>
          <p:nvPr/>
        </p:nvSpPr>
        <p:spPr>
          <a:xfrm>
            <a:off x="7820024" y="1690684"/>
            <a:ext cx="1299568" cy="823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DE9C4CC-A6FD-42C3-A70B-E33BFF096B3C}"/>
              </a:ext>
            </a:extLst>
          </p:cNvPr>
          <p:cNvSpPr/>
          <p:nvPr/>
        </p:nvSpPr>
        <p:spPr>
          <a:xfrm>
            <a:off x="9119592" y="1690684"/>
            <a:ext cx="1299568" cy="823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0772A0-458F-4274-9ACC-9C541F9E4E57}"/>
              </a:ext>
            </a:extLst>
          </p:cNvPr>
          <p:cNvSpPr/>
          <p:nvPr/>
        </p:nvSpPr>
        <p:spPr>
          <a:xfrm>
            <a:off x="10419160" y="1690684"/>
            <a:ext cx="1299568" cy="823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CCF731-A61D-495E-B78A-AF6590CB1ADD}"/>
              </a:ext>
            </a:extLst>
          </p:cNvPr>
          <p:cNvSpPr/>
          <p:nvPr/>
        </p:nvSpPr>
        <p:spPr>
          <a:xfrm>
            <a:off x="6520456" y="1690684"/>
            <a:ext cx="1299568" cy="823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083C2BFC-DBCC-4F59-9E52-0269AF9086AE}"/>
              </a:ext>
            </a:extLst>
          </p:cNvPr>
          <p:cNvSpPr/>
          <p:nvPr/>
        </p:nvSpPr>
        <p:spPr>
          <a:xfrm>
            <a:off x="1284684" y="3357561"/>
            <a:ext cx="2087163" cy="140017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!!CPU">
            <a:extLst>
              <a:ext uri="{FF2B5EF4-FFF2-40B4-BE49-F238E27FC236}">
                <a16:creationId xmlns:a16="http://schemas.microsoft.com/office/drawing/2014/main" id="{7F4AE4E6-9B19-49A3-B38F-8DBF3B1E9B31}"/>
              </a:ext>
            </a:extLst>
          </p:cNvPr>
          <p:cNvSpPr/>
          <p:nvPr/>
        </p:nvSpPr>
        <p:spPr>
          <a:xfrm>
            <a:off x="1046559" y="4857750"/>
            <a:ext cx="2591991" cy="15811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004D109-A0E3-4B29-B687-F54E84F3CB82}"/>
              </a:ext>
            </a:extLst>
          </p:cNvPr>
          <p:cNvSpPr/>
          <p:nvPr/>
        </p:nvSpPr>
        <p:spPr>
          <a:xfrm>
            <a:off x="3900485" y="5327510"/>
            <a:ext cx="4391025" cy="68580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IRQ Handler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!!NICDRIVER">
            <a:extLst>
              <a:ext uri="{FF2B5EF4-FFF2-40B4-BE49-F238E27FC236}">
                <a16:creationId xmlns:a16="http://schemas.microsoft.com/office/drawing/2014/main" id="{BE42B409-A733-4E7A-B7A7-B4DC318BD218}"/>
              </a:ext>
            </a:extLst>
          </p:cNvPr>
          <p:cNvSpPr/>
          <p:nvPr/>
        </p:nvSpPr>
        <p:spPr>
          <a:xfrm>
            <a:off x="8553452" y="4857750"/>
            <a:ext cx="2524123" cy="15811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</a:t>
            </a:r>
          </a:p>
          <a:p>
            <a:pPr algn="ctr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A774D4C-3CB3-4C4D-ADE4-93CE061C0144}"/>
              </a:ext>
            </a:extLst>
          </p:cNvPr>
          <p:cNvSpPr/>
          <p:nvPr/>
        </p:nvSpPr>
        <p:spPr>
          <a:xfrm>
            <a:off x="5372098" y="2271712"/>
            <a:ext cx="1447800" cy="23145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Interface Controller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箭头: 圆角右 22">
            <a:extLst>
              <a:ext uri="{FF2B5EF4-FFF2-40B4-BE49-F238E27FC236}">
                <a16:creationId xmlns:a16="http://schemas.microsoft.com/office/drawing/2014/main" id="{4222E3D1-6555-4EB4-BE1D-B082FD5F6E7D}"/>
              </a:ext>
            </a:extLst>
          </p:cNvPr>
          <p:cNvSpPr/>
          <p:nvPr/>
        </p:nvSpPr>
        <p:spPr>
          <a:xfrm flipH="1">
            <a:off x="3371847" y="2990849"/>
            <a:ext cx="6143628" cy="1695451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 IRQ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箭头: 上下 23">
            <a:extLst>
              <a:ext uri="{FF2B5EF4-FFF2-40B4-BE49-F238E27FC236}">
                <a16:creationId xmlns:a16="http://schemas.microsoft.com/office/drawing/2014/main" id="{0B1317E3-0503-425F-BCAE-66C8AA72B4AA}"/>
              </a:ext>
            </a:extLst>
          </p:cNvPr>
          <p:cNvSpPr/>
          <p:nvPr/>
        </p:nvSpPr>
        <p:spPr>
          <a:xfrm>
            <a:off x="9713550" y="2614220"/>
            <a:ext cx="1608534" cy="215780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  <a:p>
            <a:pPr algn="ctr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</a:p>
          <a:p>
            <a:pPr algn="ctr"/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D7F6DE-D548-446E-82F6-6DEBCCAFFED8}"/>
              </a:ext>
            </a:extLst>
          </p:cNvPr>
          <p:cNvSpPr/>
          <p:nvPr/>
        </p:nvSpPr>
        <p:spPr>
          <a:xfrm>
            <a:off x="5116114" y="2476500"/>
            <a:ext cx="1959769" cy="1866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PACKET</a:t>
            </a:r>
          </a:p>
          <a:p>
            <a:pPr algn="ctr"/>
            <a:r>
              <a:rPr lang="en-US" altLang="zh-C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128MiB/s</a:t>
            </a:r>
            <a:endParaRPr lang="zh-CN" alt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45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37734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6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781 -0.1888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1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 animBg="1"/>
      <p:bldP spid="8" grpId="1" animBg="1"/>
      <p:bldP spid="10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7" grpId="0" animBg="1"/>
      <p:bldP spid="7" grpId="1" animBg="1"/>
      <p:bldP spid="23" grpId="0" animBg="1"/>
      <p:bldP spid="24" grpId="0" animBg="1"/>
      <p:bldP spid="5" grpId="0" animBg="1"/>
      <p:bldP spid="5" grpId="1" animBg="1"/>
      <p:bldP spid="5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BAF5AA-225A-4DC6-9643-D7DF2F16DEF6}"/>
              </a:ext>
            </a:extLst>
          </p:cNvPr>
          <p:cNvSpPr txBox="1"/>
          <p:nvPr/>
        </p:nvSpPr>
        <p:spPr>
          <a:xfrm>
            <a:off x="171449" y="22860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Network Packet Datapath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!!CPU">
            <a:extLst>
              <a:ext uri="{FF2B5EF4-FFF2-40B4-BE49-F238E27FC236}">
                <a16:creationId xmlns:a16="http://schemas.microsoft.com/office/drawing/2014/main" id="{F9440DC6-8A56-4CDD-A9EA-1F36C7F6F5EC}"/>
              </a:ext>
            </a:extLst>
          </p:cNvPr>
          <p:cNvSpPr/>
          <p:nvPr/>
        </p:nvSpPr>
        <p:spPr>
          <a:xfrm>
            <a:off x="1046558" y="879308"/>
            <a:ext cx="2591991" cy="15811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!!NICDRIVER">
            <a:extLst>
              <a:ext uri="{FF2B5EF4-FFF2-40B4-BE49-F238E27FC236}">
                <a16:creationId xmlns:a16="http://schemas.microsoft.com/office/drawing/2014/main" id="{B4B59E17-55E9-48A1-BE6D-9CA166617D83}"/>
              </a:ext>
            </a:extLst>
          </p:cNvPr>
          <p:cNvSpPr/>
          <p:nvPr/>
        </p:nvSpPr>
        <p:spPr>
          <a:xfrm>
            <a:off x="8553451" y="879308"/>
            <a:ext cx="2524123" cy="15811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</a:t>
            </a:r>
          </a:p>
          <a:p>
            <a:pPr algn="ctr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13C4AAB-6126-413B-9319-54C6BFC6C74D}"/>
              </a:ext>
            </a:extLst>
          </p:cNvPr>
          <p:cNvSpPr/>
          <p:nvPr/>
        </p:nvSpPr>
        <p:spPr>
          <a:xfrm>
            <a:off x="1046558" y="3096126"/>
            <a:ext cx="10031016" cy="15811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Kernel structure</a:t>
            </a:r>
          </a:p>
          <a:p>
            <a:pPr algn="ctr"/>
            <a:r>
              <a:rPr lang="en-US" altLang="zh-CN" sz="3200" dirty="0"/>
              <a:t>Complex : Soft IRQ, socket, etc.</a:t>
            </a:r>
            <a:endParaRPr lang="en-US" altLang="zh-CN" sz="48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AB87C2B-CFC2-43F2-8BF5-3C2357DDFEEF}"/>
              </a:ext>
            </a:extLst>
          </p:cNvPr>
          <p:cNvSpPr/>
          <p:nvPr/>
        </p:nvSpPr>
        <p:spPr>
          <a:xfrm>
            <a:off x="1046558" y="5261811"/>
            <a:ext cx="10031016" cy="13675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User Space</a:t>
            </a:r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56D38CAB-2AE3-40EC-B0B5-1D3275E898E5}"/>
              </a:ext>
            </a:extLst>
          </p:cNvPr>
          <p:cNvSpPr/>
          <p:nvPr/>
        </p:nvSpPr>
        <p:spPr>
          <a:xfrm>
            <a:off x="2142027" y="2460458"/>
            <a:ext cx="401052" cy="63566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下 9">
            <a:extLst>
              <a:ext uri="{FF2B5EF4-FFF2-40B4-BE49-F238E27FC236}">
                <a16:creationId xmlns:a16="http://schemas.microsoft.com/office/drawing/2014/main" id="{A9EE3D88-7F98-477D-861B-3C05EBDEA05D}"/>
              </a:ext>
            </a:extLst>
          </p:cNvPr>
          <p:cNvSpPr/>
          <p:nvPr/>
        </p:nvSpPr>
        <p:spPr>
          <a:xfrm>
            <a:off x="9646664" y="2460458"/>
            <a:ext cx="403309" cy="63566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下 11">
            <a:extLst>
              <a:ext uri="{FF2B5EF4-FFF2-40B4-BE49-F238E27FC236}">
                <a16:creationId xmlns:a16="http://schemas.microsoft.com/office/drawing/2014/main" id="{01698C4E-2B28-46A4-98EA-E65715581313}"/>
              </a:ext>
            </a:extLst>
          </p:cNvPr>
          <p:cNvSpPr/>
          <p:nvPr/>
        </p:nvSpPr>
        <p:spPr>
          <a:xfrm>
            <a:off x="5853518" y="4677276"/>
            <a:ext cx="417095" cy="58453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0AE985-7DFB-453B-9063-1F82902C8E4D}"/>
              </a:ext>
            </a:extLst>
          </p:cNvPr>
          <p:cNvSpPr txBox="1"/>
          <p:nvPr/>
        </p:nvSpPr>
        <p:spPr>
          <a:xfrm>
            <a:off x="7262636" y="2429560"/>
            <a:ext cx="238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transfer</a:t>
            </a:r>
          </a:p>
          <a:p>
            <a:pPr algn="r"/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128MiB/s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6752CA-460B-4D27-A621-C8BD6BC01F30}"/>
              </a:ext>
            </a:extLst>
          </p:cNvPr>
          <p:cNvSpPr txBox="1"/>
          <p:nvPr/>
        </p:nvSpPr>
        <p:spPr>
          <a:xfrm>
            <a:off x="2543079" y="2449795"/>
            <a:ext cx="238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transfer</a:t>
            </a:r>
          </a:p>
          <a:p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128MiB/s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735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2" grpId="0" animBg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3F3FE1C-0D20-46D0-B95A-9F333742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59"/>
            <a:ext cx="10515600" cy="1996281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you have a </a:t>
            </a:r>
            <a:r>
              <a:rPr lang="en-US" altLang="zh-C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1Tbps </a:t>
            </a:r>
            <a:r>
              <a: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 Bandwidth ???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2A7AEB-C994-4680-AB91-FA48A0F56B12}"/>
              </a:ext>
            </a:extLst>
          </p:cNvPr>
          <p:cNvSpPr txBox="1"/>
          <p:nvPr/>
        </p:nvSpPr>
        <p:spPr>
          <a:xfrm>
            <a:off x="171449" y="22860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Technical bottleneck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2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3425E1-F0E0-4018-824A-DBD3545E2804}"/>
              </a:ext>
            </a:extLst>
          </p:cNvPr>
          <p:cNvSpPr txBox="1"/>
          <p:nvPr/>
        </p:nvSpPr>
        <p:spPr>
          <a:xfrm>
            <a:off x="171449" y="22860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Technical bottleneck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1C4C20AE-99E3-40F8-BC04-373AA3F37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07" y="2183907"/>
            <a:ext cx="6971610" cy="4030463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2382565B-5C71-4EA2-9867-20ECB11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 Neumann architecture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113060-69B1-42C3-9663-A24578A80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sz="18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Slow data transfer between Memory and CPU</a:t>
            </a:r>
          </a:p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Program Counter vs. parallel</a:t>
            </a:r>
          </a:p>
          <a:p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Still use CPU to process Network data?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93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DC132BB-7375-4118-9FBB-B85F3DEC7069}"/>
              </a:ext>
            </a:extLst>
          </p:cNvPr>
          <p:cNvSpPr txBox="1"/>
          <p:nvPr/>
        </p:nvSpPr>
        <p:spPr>
          <a:xfrm>
            <a:off x="171449" y="22860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Technical bottleneck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40F52F-8A67-4AF0-978A-E79BDB3564CB}"/>
              </a:ext>
            </a:extLst>
          </p:cNvPr>
          <p:cNvSpPr txBox="1"/>
          <p:nvPr/>
        </p:nvSpPr>
        <p:spPr>
          <a:xfrm>
            <a:off x="8360639" y="2254825"/>
            <a:ext cx="210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6" name="Picture 8" descr=" ">
            <a:extLst>
              <a:ext uri="{FF2B5EF4-FFF2-40B4-BE49-F238E27FC236}">
                <a16:creationId xmlns:a16="http://schemas.microsoft.com/office/drawing/2014/main" id="{A4EC6F4E-E889-4025-AB16-2B35AC9C3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93" y="1190553"/>
            <a:ext cx="26289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 ">
            <a:extLst>
              <a:ext uri="{FF2B5EF4-FFF2-40B4-BE49-F238E27FC236}">
                <a16:creationId xmlns:a16="http://schemas.microsoft.com/office/drawing/2014/main" id="{3461DA0F-4A38-4695-83E9-12C953F1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07" y="968950"/>
            <a:ext cx="26193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53BF047-A356-414D-A250-CAAB9F524ACA}"/>
              </a:ext>
            </a:extLst>
          </p:cNvPr>
          <p:cNvSpPr txBox="1"/>
          <p:nvPr/>
        </p:nvSpPr>
        <p:spPr>
          <a:xfrm>
            <a:off x="1595435" y="2343092"/>
            <a:ext cx="2104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60" name="Picture 12" descr="AWs-SiteMerch-Lightsail-Tiles_Launch">
            <a:extLst>
              <a:ext uri="{FF2B5EF4-FFF2-40B4-BE49-F238E27FC236}">
                <a16:creationId xmlns:a16="http://schemas.microsoft.com/office/drawing/2014/main" id="{60033B79-11C2-45D9-B5B7-10D43C9F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07" y="3800788"/>
            <a:ext cx="26289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49996A6-BDC7-4BA5-85A4-0FCC29FAEE05}"/>
              </a:ext>
            </a:extLst>
          </p:cNvPr>
          <p:cNvSpPr txBox="1"/>
          <p:nvPr/>
        </p:nvSpPr>
        <p:spPr>
          <a:xfrm>
            <a:off x="1645857" y="5057350"/>
            <a:ext cx="2257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Applications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62" name="Picture 14" descr="Docker-Logo_Horizontel_279x131">
            <a:extLst>
              <a:ext uri="{FF2B5EF4-FFF2-40B4-BE49-F238E27FC236}">
                <a16:creationId xmlns:a16="http://schemas.microsoft.com/office/drawing/2014/main" id="{88D4C01E-4E34-4AA7-A8C9-36708B7E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777" y="3712011"/>
            <a:ext cx="3344171" cy="157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4F5BC92-C842-4389-853D-8D32E97EA87B}"/>
              </a:ext>
            </a:extLst>
          </p:cNvPr>
          <p:cNvSpPr txBox="1"/>
          <p:nvPr/>
        </p:nvSpPr>
        <p:spPr>
          <a:xfrm>
            <a:off x="8283906" y="5272793"/>
            <a:ext cx="2257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64" name="Picture 16" descr="âAWSâçå¾çæç´¢ç»æ">
            <a:extLst>
              <a:ext uri="{FF2B5EF4-FFF2-40B4-BE49-F238E27FC236}">
                <a16:creationId xmlns:a16="http://schemas.microsoft.com/office/drawing/2014/main" id="{A201BA0D-E020-4520-9CBF-BEDE5AB7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 descr="图片包含 屏幕截图&#10;&#10;描述已自动生成">
            <a:extLst>
              <a:ext uri="{FF2B5EF4-FFF2-40B4-BE49-F238E27FC236}">
                <a16:creationId xmlns:a16="http://schemas.microsoft.com/office/drawing/2014/main" id="{F39B73E9-A6EA-4BAA-B2D8-75EFD87C7D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7" y="846543"/>
            <a:ext cx="11649406" cy="516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A5887D-02C3-4A48-9E28-B3598BF59961}"/>
              </a:ext>
            </a:extLst>
          </p:cNvPr>
          <p:cNvSpPr txBox="1"/>
          <p:nvPr/>
        </p:nvSpPr>
        <p:spPr>
          <a:xfrm>
            <a:off x="171449" y="22860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Hardware offload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8" name="Picture 6" descr="âiNTELâçå¾çæç´¢ç»æ">
            <a:extLst>
              <a:ext uri="{FF2B5EF4-FFF2-40B4-BE49-F238E27FC236}">
                <a16:creationId xmlns:a16="http://schemas.microsoft.com/office/drawing/2014/main" id="{CFA9FE95-3373-40D1-AD47-E3CB1556E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13" y="1918939"/>
            <a:ext cx="2262173" cy="30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âNVIDIAâçå¾çæç´¢ç»æ">
            <a:extLst>
              <a:ext uri="{FF2B5EF4-FFF2-40B4-BE49-F238E27FC236}">
                <a16:creationId xmlns:a16="http://schemas.microsoft.com/office/drawing/2014/main" id="{6503318D-2AA3-4D31-90DD-2BA22D99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73" y="2564603"/>
            <a:ext cx="4255481" cy="172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3E04CF-7062-424F-80C2-7DB8F2ACA61E}"/>
              </a:ext>
            </a:extLst>
          </p:cNvPr>
          <p:cNvSpPr txBox="1"/>
          <p:nvPr/>
        </p:nvSpPr>
        <p:spPr>
          <a:xfrm>
            <a:off x="2931618" y="5113538"/>
            <a:ext cx="6328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for Special functionality !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è²ç¢§Uplayãåºå®¢ä¿¡æ¡ï¼å¤§é©å½ãææ ä»å®35.4å">
            <a:extLst>
              <a:ext uri="{FF2B5EF4-FFF2-40B4-BE49-F238E27FC236}">
                <a16:creationId xmlns:a16="http://schemas.microsoft.com/office/drawing/2014/main" id="{F08ADDE5-641D-49BC-908C-B30F9E879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33" y="627487"/>
            <a:ext cx="9964132" cy="560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1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85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84079D-8574-4233-A931-A1B10CE5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built for network processing?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2EA6FE-7E54-43BD-AEA6-00CC12CEB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</a:rPr>
              <a:t>Network Flow Processor (NFP)</a:t>
            </a:r>
          </a:p>
          <a:p>
            <a:endParaRPr lang="en-US" altLang="zh-CN" sz="24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</a:rPr>
              <a:t>NFP based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</a:rPr>
              <a:t>SmartNICs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A6B2DB-C1EA-478F-AB6B-DDD24B2A5002}"/>
              </a:ext>
            </a:extLst>
          </p:cNvPr>
          <p:cNvSpPr txBox="1"/>
          <p:nvPr/>
        </p:nvSpPr>
        <p:spPr>
          <a:xfrm>
            <a:off x="171449" y="22860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Hardware offload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内容占位符 11" descr="图片包含 屏幕截图&#10;&#10;描述已自动生成">
            <a:extLst>
              <a:ext uri="{FF2B5EF4-FFF2-40B4-BE49-F238E27FC236}">
                <a16:creationId xmlns:a16="http://schemas.microsoft.com/office/drawing/2014/main" id="{0E4D28E0-5E20-41CB-A077-5FFBE8EE6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45746"/>
            <a:ext cx="6172200" cy="3556983"/>
          </a:xfr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DB9E26F-D0C6-4206-8D90-7872FCFF8A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2391" b="11683"/>
          <a:stretch/>
        </p:blipFill>
        <p:spPr>
          <a:xfrm>
            <a:off x="4438835" y="1961964"/>
            <a:ext cx="7597509" cy="28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04BD2-9850-490E-99F1-74990667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845" y="2173919"/>
            <a:ext cx="5674310" cy="2510161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happens with </a:t>
            </a:r>
            <a:r>
              <a:rPr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SmartNICs</a:t>
            </a:r>
            <a:r>
              <a: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br>
              <a: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Offload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81DB7D-F9A9-46E7-9322-37A43C670221}"/>
              </a:ext>
            </a:extLst>
          </p:cNvPr>
          <p:cNvSpPr txBox="1"/>
          <p:nvPr/>
        </p:nvSpPr>
        <p:spPr>
          <a:xfrm>
            <a:off x="171449" y="22860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Hardware offload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图片 10" descr="图片包含 屏幕截图&#10;&#10;描述已自动生成">
            <a:extLst>
              <a:ext uri="{FF2B5EF4-FFF2-40B4-BE49-F238E27FC236}">
                <a16:creationId xmlns:a16="http://schemas.microsoft.com/office/drawing/2014/main" id="{745D3586-DBCE-4A68-ADA6-9CFC329D4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7620000" cy="4572000"/>
          </a:xfrm>
          <a:prstGeom prst="rect">
            <a:avLst/>
          </a:prstGeom>
        </p:spPr>
      </p:pic>
      <p:pic>
        <p:nvPicPr>
          <p:cNvPr id="13" name="图片 12" descr="图片包含 文字, 地图&#10;&#10;描述已自动生成">
            <a:extLst>
              <a:ext uri="{FF2B5EF4-FFF2-40B4-BE49-F238E27FC236}">
                <a16:creationId xmlns:a16="http://schemas.microsoft.com/office/drawing/2014/main" id="{427DDFCE-012A-4B20-842F-487901EB3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81125"/>
            <a:ext cx="7620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6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2018</Words>
  <Application>Microsoft Office PowerPoint</Application>
  <PresentationFormat>宽屏</PresentationFormat>
  <Paragraphs>97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eBPF Hardware offload on NFP based SmartNICs</vt:lpstr>
      <vt:lpstr>When you have a 1Gbps Networking Bandwidth</vt:lpstr>
      <vt:lpstr>PowerPoint 演示文稿</vt:lpstr>
      <vt:lpstr>When you have a 1Tbps Networking Bandwidth ???</vt:lpstr>
      <vt:lpstr>Von Neumann architecture</vt:lpstr>
      <vt:lpstr>PowerPoint 演示文稿</vt:lpstr>
      <vt:lpstr>PowerPoint 演示文稿</vt:lpstr>
      <vt:lpstr>Hardware built for network processing?</vt:lpstr>
      <vt:lpstr>What happens with SmartNICs’ Hardware Offload</vt:lpstr>
      <vt:lpstr>Program and optimize SmartNICs with specific needs</vt:lpstr>
      <vt:lpstr>PowerPoint 演示文稿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eBPF Hardware offload on NFP based SmartNICs</dc:title>
  <dc:creator>Jiaxing Zhao</dc:creator>
  <cp:lastModifiedBy>Jiaxing Zhao</cp:lastModifiedBy>
  <cp:revision>43</cp:revision>
  <dcterms:created xsi:type="dcterms:W3CDTF">2019-04-11T08:10:31Z</dcterms:created>
  <dcterms:modified xsi:type="dcterms:W3CDTF">2019-04-18T14:01:31Z</dcterms:modified>
</cp:coreProperties>
</file>