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8393" r:id="rId2"/>
    <p:sldId id="8388" r:id="rId3"/>
    <p:sldId id="286" r:id="rId4"/>
    <p:sldId id="272" r:id="rId5"/>
    <p:sldId id="7198" r:id="rId6"/>
    <p:sldId id="8389" r:id="rId7"/>
    <p:sldId id="269" r:id="rId8"/>
    <p:sldId id="8394" r:id="rId9"/>
    <p:sldId id="8395" r:id="rId10"/>
    <p:sldId id="309" r:id="rId11"/>
    <p:sldId id="8396" r:id="rId12"/>
    <p:sldId id="7202" r:id="rId13"/>
    <p:sldId id="8397" r:id="rId14"/>
    <p:sldId id="8398" r:id="rId15"/>
    <p:sldId id="8391" r:id="rId16"/>
    <p:sldId id="264" r:id="rId17"/>
    <p:sldId id="7212" r:id="rId18"/>
    <p:sldId id="8390" r:id="rId19"/>
    <p:sldId id="289" r:id="rId20"/>
    <p:sldId id="263" r:id="rId21"/>
    <p:sldId id="8392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 showGuides="1">
      <p:cViewPr varScale="1">
        <p:scale>
          <a:sx n="81" d="100"/>
          <a:sy n="81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8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69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2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30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74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B4572-018F-4CE0-AE77-578DC4349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7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40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0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6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9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8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3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8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523C4883-F4D9-423F-8B4C-213341C15729}"/>
              </a:ext>
            </a:extLst>
          </p:cNvPr>
          <p:cNvSpPr txBox="1"/>
          <p:nvPr/>
        </p:nvSpPr>
        <p:spPr>
          <a:xfrm>
            <a:off x="5033802" y="4809812"/>
            <a:ext cx="1668655" cy="315336"/>
          </a:xfrm>
          <a:prstGeom prst="rect">
            <a:avLst/>
          </a:prstGeom>
          <a:solidFill>
            <a:srgbClr val="3B3838"/>
          </a:solidFill>
        </p:spPr>
        <p:txBody>
          <a:bodyPr wrap="squar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2019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4001859" y="4002249"/>
            <a:ext cx="4188279" cy="40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队员：詹佑翊 曹宇昂 万琪 琚泽谦 张衎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A6D5BF-70B5-4D5B-9A4F-9EEE461CA033}"/>
              </a:ext>
            </a:extLst>
          </p:cNvPr>
          <p:cNvSpPr txBox="1"/>
          <p:nvPr/>
        </p:nvSpPr>
        <p:spPr>
          <a:xfrm>
            <a:off x="2023618" y="2561300"/>
            <a:ext cx="8559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搭建一个分布式时序计算平台</a:t>
            </a: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628715" y="2053542"/>
            <a:ext cx="4318231" cy="143983"/>
            <a:chOff x="1507396" y="1628800"/>
            <a:chExt cx="4320480" cy="14401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7173077" y="2036918"/>
            <a:ext cx="4318231" cy="143983"/>
            <a:chOff x="1507396" y="1628800"/>
            <a:chExt cx="4320480" cy="144016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757323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85132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05330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325527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45723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50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65920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60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86118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70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06314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80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26511" y="1755128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90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01845" y="1755128"/>
            <a:ext cx="545237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100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993199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470875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50678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430482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10284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50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390087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60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9891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70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349694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80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829496" y="1738504"/>
            <a:ext cx="425011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90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264441" y="1738504"/>
            <a:ext cx="545237" cy="338504"/>
          </a:xfrm>
          <a:prstGeom prst="rect">
            <a:avLst/>
          </a:prstGeom>
          <a:noFill/>
        </p:spPr>
        <p:txBody>
          <a:bodyPr wrap="none" lIns="91388" tIns="45695" rIns="91388" bIns="45695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100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3" name="五边形 142"/>
          <p:cNvSpPr/>
          <p:nvPr/>
        </p:nvSpPr>
        <p:spPr>
          <a:xfrm flipH="1">
            <a:off x="3424459" y="2535307"/>
            <a:ext cx="1522485" cy="32392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4" name="五边形 143"/>
          <p:cNvSpPr/>
          <p:nvPr/>
        </p:nvSpPr>
        <p:spPr>
          <a:xfrm flipH="1">
            <a:off x="3010529" y="3505976"/>
            <a:ext cx="1953616" cy="323925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5" name="五边形 144"/>
          <p:cNvSpPr/>
          <p:nvPr/>
        </p:nvSpPr>
        <p:spPr>
          <a:xfrm flipH="1">
            <a:off x="3733337" y="4476645"/>
            <a:ext cx="1213607" cy="32392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46" name="五边形 145"/>
          <p:cNvSpPr/>
          <p:nvPr/>
        </p:nvSpPr>
        <p:spPr>
          <a:xfrm flipH="1">
            <a:off x="1808905" y="5393433"/>
            <a:ext cx="3138037" cy="323925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42252" y="2519932"/>
            <a:ext cx="389745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低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49954" y="3477940"/>
            <a:ext cx="1005298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相对更小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198450" y="4449453"/>
            <a:ext cx="2441589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未做单独优化，速度较慢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13521" y="5393433"/>
            <a:ext cx="1005298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多种查询</a:t>
            </a:r>
          </a:p>
        </p:txBody>
      </p:sp>
      <p:sp>
        <p:nvSpPr>
          <p:cNvPr id="157" name="五边形 156"/>
          <p:cNvSpPr/>
          <p:nvPr/>
        </p:nvSpPr>
        <p:spPr>
          <a:xfrm>
            <a:off x="7173076" y="2542380"/>
            <a:ext cx="3248591" cy="32392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58" name="五边形 157"/>
          <p:cNvSpPr/>
          <p:nvPr/>
        </p:nvSpPr>
        <p:spPr>
          <a:xfrm>
            <a:off x="7173076" y="3505976"/>
            <a:ext cx="2781629" cy="323925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59" name="五边形 158"/>
          <p:cNvSpPr/>
          <p:nvPr/>
        </p:nvSpPr>
        <p:spPr>
          <a:xfrm>
            <a:off x="7173076" y="4476644"/>
            <a:ext cx="2937199" cy="32392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60" name="五边形 159"/>
          <p:cNvSpPr/>
          <p:nvPr/>
        </p:nvSpPr>
        <p:spPr>
          <a:xfrm>
            <a:off x="7173077" y="5430165"/>
            <a:ext cx="1075872" cy="323925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421667" y="2524224"/>
            <a:ext cx="389745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高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0128983" y="4370593"/>
            <a:ext cx="1826036" cy="584725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包含了时序数据处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理的优化与功能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456542" y="5412612"/>
            <a:ext cx="2851958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许多其余查询试验中表现不佳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234278" y="2466246"/>
            <a:ext cx="1723444" cy="400059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数据累计速度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24356" y="3446996"/>
            <a:ext cx="697522" cy="400059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规模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083155" y="4413456"/>
            <a:ext cx="1979924" cy="400059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时序相关的查询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490758" y="5412612"/>
            <a:ext cx="1210483" cy="400059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查询模式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C731EA1-74F3-4E84-AE56-71213BEDC131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A0A7713-615D-4BCE-B182-0A50E48AD0F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时序数据库（</a:t>
              </a:r>
              <a:r>
                <a:rPr lang="en-US" altLang="zh-CN" sz="2400" dirty="0"/>
                <a:t>TSDB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）</a:t>
              </a:r>
            </a:p>
          </p:txBody>
        </p:sp>
        <p:cxnSp>
          <p:nvCxnSpPr>
            <p:cNvPr id="83" name="0 _4">
              <a:extLst>
                <a:ext uri="{FF2B5EF4-FFF2-40B4-BE49-F238E27FC236}">
                  <a16:creationId xmlns:a16="http://schemas.microsoft.com/office/drawing/2014/main" id="{3BCEBDE4-5F01-436A-82EA-D36E164BA6B5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DF142A3-A6C6-43AA-9099-5243475B25F0}"/>
              </a:ext>
            </a:extLst>
          </p:cNvPr>
          <p:cNvSpPr txBox="1"/>
          <p:nvPr/>
        </p:nvSpPr>
        <p:spPr>
          <a:xfrm>
            <a:off x="2419245" y="1164465"/>
            <a:ext cx="263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普通关系型数据库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1975C0-BEA6-4CEB-94BA-97EB22EA342D}"/>
              </a:ext>
            </a:extLst>
          </p:cNvPr>
          <p:cNvSpPr txBox="1"/>
          <p:nvPr/>
        </p:nvSpPr>
        <p:spPr>
          <a:xfrm>
            <a:off x="7208445" y="1164465"/>
            <a:ext cx="239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时序数据库</a:t>
            </a:r>
          </a:p>
        </p:txBody>
      </p:sp>
      <p:sp>
        <p:nvSpPr>
          <p:cNvPr id="87" name="TextBox 150">
            <a:extLst>
              <a:ext uri="{FF2B5EF4-FFF2-40B4-BE49-F238E27FC236}">
                <a16:creationId xmlns:a16="http://schemas.microsoft.com/office/drawing/2014/main" id="{AE6F86F1-90A6-45EB-AAFC-6A728A6545D9}"/>
              </a:ext>
            </a:extLst>
          </p:cNvPr>
          <p:cNvSpPr txBox="1"/>
          <p:nvPr/>
        </p:nvSpPr>
        <p:spPr>
          <a:xfrm>
            <a:off x="10082396" y="3484328"/>
            <a:ext cx="1005298" cy="338504"/>
          </a:xfrm>
          <a:prstGeom prst="rect">
            <a:avLst/>
          </a:prstGeom>
          <a:noFill/>
          <a:effectLst/>
        </p:spPr>
        <p:txBody>
          <a:bodyPr wrap="none" lIns="91388" tIns="45695" rIns="91388" bIns="45695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相对更大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50" grpId="0"/>
      <p:bldP spid="151" grpId="0"/>
      <p:bldP spid="152" grpId="0"/>
      <p:bldP spid="153" grpId="0"/>
      <p:bldP spid="157" grpId="0" animBg="1"/>
      <p:bldP spid="158" grpId="0" animBg="1"/>
      <p:bldP spid="159" grpId="0" animBg="1"/>
      <p:bldP spid="160" grpId="0" animBg="1"/>
      <p:bldP spid="164" grpId="0"/>
      <p:bldP spid="166" grpId="0"/>
      <p:bldP spid="167" grpId="0"/>
      <p:bldP spid="171" grpId="0"/>
      <p:bldP spid="172" grpId="0"/>
      <p:bldP spid="173" grpId="0"/>
      <p:bldP spid="174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04800" y="1518996"/>
            <a:ext cx="7813903" cy="715541"/>
            <a:chOff x="1050204" y="1751160"/>
            <a:chExt cx="6840667" cy="679005"/>
          </a:xfrm>
        </p:grpSpPr>
        <p:sp>
          <p:nvSpPr>
            <p:cNvPr id="24" name="矩形 23"/>
            <p:cNvSpPr/>
            <p:nvPr/>
          </p:nvSpPr>
          <p:spPr>
            <a:xfrm>
              <a:off x="1050204" y="1751160"/>
              <a:ext cx="6840667" cy="67900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易筋经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800" b="1" dirty="0" err="1">
                  <a:solidFill>
                    <a:schemeClr val="tx1"/>
                  </a:solidFill>
                </a:rPr>
                <a:t>yijinjing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)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48003" y="1875269"/>
              <a:ext cx="184712" cy="461657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pPr algn="r" defTabSz="914273"/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5336903" y="2373548"/>
            <a:ext cx="4394086" cy="4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一个时间序列内存数据库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61458" y="1520996"/>
            <a:ext cx="806534" cy="744072"/>
            <a:chOff x="6588983" y="2230703"/>
            <a:chExt cx="533400" cy="533400"/>
          </a:xfrm>
        </p:grpSpPr>
        <p:sp>
          <p:nvSpPr>
            <p:cNvPr id="22" name="椭圆 21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3" fontAlgn="ctr"/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02998" y="2276591"/>
              <a:ext cx="517192" cy="4045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73" fontAlgn="ctr">
                <a:lnSpc>
                  <a:spcPct val="120000"/>
                </a:lnSpc>
              </a:pP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3B59A46-2C74-4DE6-90DF-50EF6B6571E8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9D792F-02B5-44C2-9AC5-326E1EA82C86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时序数据库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7" name="0 _4">
              <a:extLst>
                <a:ext uri="{FF2B5EF4-FFF2-40B4-BE49-F238E27FC236}">
                  <a16:creationId xmlns:a16="http://schemas.microsoft.com/office/drawing/2014/main" id="{60686C79-3936-4FB1-B3D8-254063F4AF9C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01796BE-F8E8-4C92-AFB6-A5EC4F561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68" y="2622522"/>
            <a:ext cx="2589085" cy="34969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8FD306-1844-4463-B0CB-BA2F11D8D177}"/>
              </a:ext>
            </a:extLst>
          </p:cNvPr>
          <p:cNvSpPr txBox="1"/>
          <p:nvPr/>
        </p:nvSpPr>
        <p:spPr>
          <a:xfrm>
            <a:off x="5336903" y="3631436"/>
            <a:ext cx="414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将内容存放在内存中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F4B46-B808-46FF-BAB8-E2D48982D4E5}"/>
              </a:ext>
            </a:extLst>
          </p:cNvPr>
          <p:cNvSpPr txBox="1"/>
          <p:nvPr/>
        </p:nvSpPr>
        <p:spPr>
          <a:xfrm>
            <a:off x="5336903" y="4977384"/>
            <a:ext cx="393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开源，规模不大，易于使用</a:t>
            </a:r>
          </a:p>
        </p:txBody>
      </p:sp>
    </p:spTree>
    <p:extLst>
      <p:ext uri="{BB962C8B-B14F-4D97-AF65-F5344CB8AC3E}">
        <p14:creationId xmlns:p14="http://schemas.microsoft.com/office/powerpoint/2010/main" val="51915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1907024" y="4117611"/>
            <a:ext cx="2230653" cy="1630572"/>
            <a:chOff x="1458841" y="2943034"/>
            <a:chExt cx="1887144" cy="1379472"/>
          </a:xfrm>
          <a:solidFill>
            <a:schemeClr val="bg2"/>
          </a:solidFill>
          <a:effectLst/>
        </p:grpSpPr>
        <p:sp>
          <p:nvSpPr>
            <p:cNvPr id="97" name="矩形 7"/>
            <p:cNvSpPr/>
            <p:nvPr/>
          </p:nvSpPr>
          <p:spPr>
            <a:xfrm flipH="1" flipV="1">
              <a:off x="1458841" y="2943034"/>
              <a:ext cx="1862287" cy="1379472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 flipH="1">
              <a:off x="1639942" y="4060156"/>
              <a:ext cx="1706043" cy="0"/>
            </a:xfrm>
            <a:prstGeom prst="line">
              <a:avLst/>
            </a:prstGeom>
            <a:grpFill/>
            <a:ln w="19050" cap="flat" cmpd="sng" algn="ctr">
              <a:noFill/>
              <a:prstDash val="sysDash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1658617" y="3407235"/>
              <a:ext cx="1462734" cy="3905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结构与分类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045148" y="1813359"/>
            <a:ext cx="3007592" cy="2170207"/>
            <a:chOff x="685067" y="915566"/>
            <a:chExt cx="2728160" cy="1968576"/>
          </a:xfrm>
          <a:solidFill>
            <a:schemeClr val="bg1"/>
          </a:solidFill>
          <a:effectLst/>
        </p:grpSpPr>
        <p:sp>
          <p:nvSpPr>
            <p:cNvPr id="106" name="矩形 7"/>
            <p:cNvSpPr/>
            <p:nvPr/>
          </p:nvSpPr>
          <p:spPr>
            <a:xfrm flipH="1">
              <a:off x="685067" y="915566"/>
              <a:ext cx="2728160" cy="1968576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定义</a:t>
              </a:r>
              <a:endParaRPr 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8250" y="1405625"/>
              <a:ext cx="1825587" cy="326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defRPr/>
              </a:pPr>
              <a:endParaRPr lang="zh-CN" altLang="en-US" sz="2135" b="0" dirty="0">
                <a:solidFill>
                  <a:schemeClr val="bg1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178028" y="4095384"/>
            <a:ext cx="3183689" cy="1972661"/>
            <a:chOff x="3390310" y="2983512"/>
            <a:chExt cx="2818421" cy="1746336"/>
          </a:xfrm>
          <a:effectLst/>
        </p:grpSpPr>
        <p:sp>
          <p:nvSpPr>
            <p:cNvPr id="110" name="矩形 7"/>
            <p:cNvSpPr/>
            <p:nvPr/>
          </p:nvSpPr>
          <p:spPr>
            <a:xfrm flipH="1">
              <a:off x="3390310" y="2983512"/>
              <a:ext cx="2333818" cy="1746336"/>
            </a:xfrm>
            <a:custGeom>
              <a:avLst/>
              <a:gdLst/>
              <a:ahLst/>
              <a:cxnLst/>
              <a:rect l="l" t="t" r="r" b="b"/>
              <a:pathLst>
                <a:path w="4824536" h="2880320">
                  <a:moveTo>
                    <a:pt x="3763347" y="2880320"/>
                  </a:moveTo>
                  <a:lnTo>
                    <a:pt x="2646548" y="2880320"/>
                  </a:lnTo>
                  <a:lnTo>
                    <a:pt x="1529749" y="2880320"/>
                  </a:lnTo>
                  <a:lnTo>
                    <a:pt x="0" y="2880320"/>
                  </a:lnTo>
                  <a:lnTo>
                    <a:pt x="0" y="1584176"/>
                  </a:lnTo>
                  <a:lnTo>
                    <a:pt x="0" y="1296144"/>
                  </a:lnTo>
                  <a:lnTo>
                    <a:pt x="0" y="1061189"/>
                  </a:lnTo>
                  <a:cubicBezTo>
                    <a:pt x="0" y="475110"/>
                    <a:pt x="475110" y="0"/>
                    <a:pt x="1061189" y="0"/>
                  </a:cubicBezTo>
                  <a:lnTo>
                    <a:pt x="2177988" y="0"/>
                  </a:lnTo>
                  <a:lnTo>
                    <a:pt x="3294787" y="0"/>
                  </a:lnTo>
                  <a:lnTo>
                    <a:pt x="4824536" y="0"/>
                  </a:lnTo>
                  <a:lnTo>
                    <a:pt x="4824536" y="1296144"/>
                  </a:lnTo>
                  <a:lnTo>
                    <a:pt x="4824536" y="1584176"/>
                  </a:lnTo>
                  <a:lnTo>
                    <a:pt x="4824536" y="1819131"/>
                  </a:lnTo>
                  <a:cubicBezTo>
                    <a:pt x="4824536" y="2405210"/>
                    <a:pt x="4349426" y="2880320"/>
                    <a:pt x="3763347" y="288032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45958" y="3534759"/>
              <a:ext cx="2062773" cy="40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应用</a:t>
              </a:r>
            </a:p>
          </p:txBody>
        </p:sp>
      </p:grpSp>
      <p:sp>
        <p:nvSpPr>
          <p:cNvPr id="114" name="矩形 7"/>
          <p:cNvSpPr/>
          <p:nvPr/>
        </p:nvSpPr>
        <p:spPr>
          <a:xfrm flipH="1" flipV="1">
            <a:off x="4175794" y="2353612"/>
            <a:ext cx="2201273" cy="1630572"/>
          </a:xfrm>
          <a:custGeom>
            <a:avLst/>
            <a:gdLst/>
            <a:ahLst/>
            <a:cxnLst/>
            <a:rect l="l" t="t" r="r" b="b"/>
            <a:pathLst>
              <a:path w="4824536" h="2880320">
                <a:moveTo>
                  <a:pt x="3763347" y="2880320"/>
                </a:moveTo>
                <a:lnTo>
                  <a:pt x="2646548" y="2880320"/>
                </a:lnTo>
                <a:lnTo>
                  <a:pt x="1529749" y="2880320"/>
                </a:lnTo>
                <a:lnTo>
                  <a:pt x="0" y="2880320"/>
                </a:lnTo>
                <a:lnTo>
                  <a:pt x="0" y="1584176"/>
                </a:lnTo>
                <a:lnTo>
                  <a:pt x="0" y="1296144"/>
                </a:lnTo>
                <a:lnTo>
                  <a:pt x="0" y="1061189"/>
                </a:lnTo>
                <a:cubicBezTo>
                  <a:pt x="0" y="475110"/>
                  <a:pt x="475110" y="0"/>
                  <a:pt x="1061189" y="0"/>
                </a:cubicBezTo>
                <a:lnTo>
                  <a:pt x="2177988" y="0"/>
                </a:lnTo>
                <a:lnTo>
                  <a:pt x="3294787" y="0"/>
                </a:lnTo>
                <a:lnTo>
                  <a:pt x="4824536" y="0"/>
                </a:lnTo>
                <a:lnTo>
                  <a:pt x="4824536" y="1296144"/>
                </a:lnTo>
                <a:lnTo>
                  <a:pt x="4824536" y="1584176"/>
                </a:lnTo>
                <a:lnTo>
                  <a:pt x="4824536" y="1819131"/>
                </a:lnTo>
                <a:cubicBezTo>
                  <a:pt x="4824536" y="2405210"/>
                  <a:pt x="4349426" y="2880320"/>
                  <a:pt x="3763347" y="2880320"/>
                </a:cubicBezTo>
                <a:close/>
              </a:path>
            </a:pathLst>
          </a:custGeom>
          <a:solidFill>
            <a:schemeClr val="accent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DBE649-A92D-4E59-8039-0FF5D902A202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C79060-6E20-4341-9900-FECBA2C127D6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分布式计算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7AFCA42A-B058-4D93-AC1A-883FD823ED80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4D6DF26-BACF-4DE8-AAB8-030EF9B88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38" y="672574"/>
            <a:ext cx="2756426" cy="2756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373D25-C65C-4296-90DF-D21BB8AC6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84" y="3435999"/>
            <a:ext cx="2636280" cy="31919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F08052-A3CA-4E15-9519-0D519475CCC9}"/>
              </a:ext>
            </a:extLst>
          </p:cNvPr>
          <p:cNvSpPr txBox="1"/>
          <p:nvPr/>
        </p:nvSpPr>
        <p:spPr>
          <a:xfrm>
            <a:off x="4870907" y="2898462"/>
            <a:ext cx="8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96000" y="1904955"/>
            <a:ext cx="3823515" cy="3660104"/>
            <a:chOff x="3070623" y="1427560"/>
            <a:chExt cx="2869406" cy="2746772"/>
          </a:xfrm>
        </p:grpSpPr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3882629" y="2181226"/>
              <a:ext cx="1245394" cy="12501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070623" y="2126457"/>
              <a:ext cx="721519" cy="1337072"/>
            </a:xfrm>
            <a:custGeom>
              <a:avLst/>
              <a:gdLst>
                <a:gd name="T0" fmla="*/ 135 w 135"/>
                <a:gd name="T1" fmla="*/ 52 h 250"/>
                <a:gd name="T2" fmla="*/ 44 w 135"/>
                <a:gd name="T3" fmla="*/ 0 h 250"/>
                <a:gd name="T4" fmla="*/ 43 w 135"/>
                <a:gd name="T5" fmla="*/ 250 h 250"/>
                <a:gd name="T6" fmla="*/ 134 w 135"/>
                <a:gd name="T7" fmla="*/ 200 h 250"/>
                <a:gd name="T8" fmla="*/ 116 w 135"/>
                <a:gd name="T9" fmla="*/ 127 h 250"/>
                <a:gd name="T10" fmla="*/ 135 w 135"/>
                <a:gd name="T11" fmla="*/ 5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250">
                  <a:moveTo>
                    <a:pt x="135" y="52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" y="78"/>
                    <a:pt x="0" y="172"/>
                    <a:pt x="43" y="250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2" y="178"/>
                    <a:pt x="116" y="153"/>
                    <a:pt x="116" y="127"/>
                  </a:cubicBezTo>
                  <a:cubicBezTo>
                    <a:pt x="116" y="100"/>
                    <a:pt x="123" y="74"/>
                    <a:pt x="135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4507707" y="3233738"/>
              <a:ext cx="1165622" cy="940594"/>
            </a:xfrm>
            <a:custGeom>
              <a:avLst/>
              <a:gdLst>
                <a:gd name="T0" fmla="*/ 130 w 218"/>
                <a:gd name="T1" fmla="*/ 0 h 176"/>
                <a:gd name="T2" fmla="*/ 218 w 218"/>
                <a:gd name="T3" fmla="*/ 55 h 176"/>
                <a:gd name="T4" fmla="*/ 0 w 218"/>
                <a:gd name="T5" fmla="*/ 176 h 176"/>
                <a:gd name="T6" fmla="*/ 0 w 218"/>
                <a:gd name="T7" fmla="*/ 73 h 176"/>
                <a:gd name="T8" fmla="*/ 130 w 218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76">
                  <a:moveTo>
                    <a:pt x="130" y="0"/>
                  </a:moveTo>
                  <a:cubicBezTo>
                    <a:pt x="218" y="55"/>
                    <a:pt x="218" y="55"/>
                    <a:pt x="218" y="55"/>
                  </a:cubicBezTo>
                  <a:cubicBezTo>
                    <a:pt x="171" y="130"/>
                    <a:pt x="89" y="176"/>
                    <a:pt x="0" y="17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5" y="73"/>
                    <a:pt x="103" y="44"/>
                    <a:pt x="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3332560" y="1427560"/>
              <a:ext cx="1164431" cy="951309"/>
            </a:xfrm>
            <a:custGeom>
              <a:avLst/>
              <a:gdLst>
                <a:gd name="T0" fmla="*/ 218 w 218"/>
                <a:gd name="T1" fmla="*/ 105 h 178"/>
                <a:gd name="T2" fmla="*/ 216 w 218"/>
                <a:gd name="T3" fmla="*/ 0 h 178"/>
                <a:gd name="T4" fmla="*/ 0 w 218"/>
                <a:gd name="T5" fmla="*/ 123 h 178"/>
                <a:gd name="T6" fmla="*/ 89 w 218"/>
                <a:gd name="T7" fmla="*/ 178 h 178"/>
                <a:gd name="T8" fmla="*/ 218 w 218"/>
                <a:gd name="T9" fmla="*/ 10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78">
                  <a:moveTo>
                    <a:pt x="218" y="105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128" y="1"/>
                    <a:pt x="46" y="48"/>
                    <a:pt x="0" y="123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16" y="135"/>
                    <a:pt x="163" y="106"/>
                    <a:pt x="218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5218510" y="2149079"/>
              <a:ext cx="721519" cy="1329928"/>
            </a:xfrm>
            <a:custGeom>
              <a:avLst/>
              <a:gdLst>
                <a:gd name="T0" fmla="*/ 1 w 135"/>
                <a:gd name="T1" fmla="*/ 50 h 249"/>
                <a:gd name="T2" fmla="*/ 93 w 135"/>
                <a:gd name="T3" fmla="*/ 0 h 249"/>
                <a:gd name="T4" fmla="*/ 90 w 135"/>
                <a:gd name="T5" fmla="*/ 249 h 249"/>
                <a:gd name="T6" fmla="*/ 0 w 135"/>
                <a:gd name="T7" fmla="*/ 198 h 249"/>
                <a:gd name="T8" fmla="*/ 19 w 135"/>
                <a:gd name="T9" fmla="*/ 123 h 249"/>
                <a:gd name="T10" fmla="*/ 1 w 135"/>
                <a:gd name="T11" fmla="*/ 5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249">
                  <a:moveTo>
                    <a:pt x="1" y="5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135" y="78"/>
                    <a:pt x="134" y="172"/>
                    <a:pt x="90" y="24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2" y="176"/>
                    <a:pt x="19" y="150"/>
                    <a:pt x="19" y="123"/>
                  </a:cubicBezTo>
                  <a:cubicBezTo>
                    <a:pt x="19" y="97"/>
                    <a:pt x="13" y="72"/>
                    <a:pt x="1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524376" y="1427560"/>
              <a:ext cx="1165622" cy="957263"/>
            </a:xfrm>
            <a:custGeom>
              <a:avLst/>
              <a:gdLst>
                <a:gd name="T0" fmla="*/ 0 w 218"/>
                <a:gd name="T1" fmla="*/ 105 h 179"/>
                <a:gd name="T2" fmla="*/ 2 w 218"/>
                <a:gd name="T3" fmla="*/ 0 h 179"/>
                <a:gd name="T4" fmla="*/ 218 w 218"/>
                <a:gd name="T5" fmla="*/ 126 h 179"/>
                <a:gd name="T6" fmla="*/ 128 w 218"/>
                <a:gd name="T7" fmla="*/ 179 h 179"/>
                <a:gd name="T8" fmla="*/ 0 w 218"/>
                <a:gd name="T9" fmla="*/ 10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79">
                  <a:moveTo>
                    <a:pt x="0" y="105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1" y="2"/>
                    <a:pt x="172" y="50"/>
                    <a:pt x="218" y="126"/>
                  </a:cubicBezTo>
                  <a:cubicBezTo>
                    <a:pt x="128" y="179"/>
                    <a:pt x="128" y="179"/>
                    <a:pt x="128" y="179"/>
                  </a:cubicBezTo>
                  <a:cubicBezTo>
                    <a:pt x="101" y="136"/>
                    <a:pt x="54" y="107"/>
                    <a:pt x="0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3317082" y="3212306"/>
              <a:ext cx="1164431" cy="962025"/>
            </a:xfrm>
            <a:custGeom>
              <a:avLst/>
              <a:gdLst>
                <a:gd name="T0" fmla="*/ 90 w 218"/>
                <a:gd name="T1" fmla="*/ 0 h 180"/>
                <a:gd name="T2" fmla="*/ 0 w 218"/>
                <a:gd name="T3" fmla="*/ 53 h 180"/>
                <a:gd name="T4" fmla="*/ 214 w 218"/>
                <a:gd name="T5" fmla="*/ 180 h 180"/>
                <a:gd name="T6" fmla="*/ 218 w 218"/>
                <a:gd name="T7" fmla="*/ 77 h 180"/>
                <a:gd name="T8" fmla="*/ 90 w 218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80">
                  <a:moveTo>
                    <a:pt x="90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45" y="130"/>
                    <a:pt x="126" y="178"/>
                    <a:pt x="214" y="180"/>
                  </a:cubicBezTo>
                  <a:cubicBezTo>
                    <a:pt x="218" y="77"/>
                    <a:pt x="218" y="77"/>
                    <a:pt x="218" y="77"/>
                  </a:cubicBezTo>
                  <a:cubicBezTo>
                    <a:pt x="163" y="75"/>
                    <a:pt x="116" y="45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84" tIns="45693" rIns="91384" bIns="4569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16" name="Freeform 526"/>
            <p:cNvSpPr>
              <a:spLocks noChangeAspect="1"/>
            </p:cNvSpPr>
            <p:nvPr/>
          </p:nvSpPr>
          <p:spPr bwMode="auto">
            <a:xfrm>
              <a:off x="5462588" y="2632473"/>
              <a:ext cx="277416" cy="359569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635" tIns="121817" rIns="243635" bIns="121817" anchor="ctr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75622" y="3874294"/>
              <a:ext cx="57150" cy="54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5091113" y="3874294"/>
              <a:ext cx="58341" cy="54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4836319" y="3602832"/>
              <a:ext cx="382191" cy="251222"/>
            </a:xfrm>
            <a:custGeom>
              <a:avLst/>
              <a:gdLst>
                <a:gd name="T0" fmla="*/ 383 w 390"/>
                <a:gd name="T1" fmla="*/ 64 h 265"/>
                <a:gd name="T2" fmla="*/ 364 w 390"/>
                <a:gd name="T3" fmla="*/ 57 h 265"/>
                <a:gd name="T4" fmla="*/ 105 w 390"/>
                <a:gd name="T5" fmla="*/ 57 h 265"/>
                <a:gd name="T6" fmla="*/ 102 w 390"/>
                <a:gd name="T7" fmla="*/ 44 h 265"/>
                <a:gd name="T8" fmla="*/ 61 w 390"/>
                <a:gd name="T9" fmla="*/ 0 h 265"/>
                <a:gd name="T10" fmla="*/ 0 w 390"/>
                <a:gd name="T11" fmla="*/ 0 h 265"/>
                <a:gd name="T12" fmla="*/ 14 w 390"/>
                <a:gd name="T13" fmla="*/ 28 h 265"/>
                <a:gd name="T14" fmla="*/ 62 w 390"/>
                <a:gd name="T15" fmla="*/ 28 h 265"/>
                <a:gd name="T16" fmla="*/ 75 w 390"/>
                <a:gd name="T17" fmla="*/ 44 h 265"/>
                <a:gd name="T18" fmla="*/ 116 w 390"/>
                <a:gd name="T19" fmla="*/ 242 h 265"/>
                <a:gd name="T20" fmla="*/ 163 w 390"/>
                <a:gd name="T21" fmla="*/ 265 h 265"/>
                <a:gd name="T22" fmla="*/ 327 w 390"/>
                <a:gd name="T23" fmla="*/ 265 h 265"/>
                <a:gd name="T24" fmla="*/ 352 w 390"/>
                <a:gd name="T25" fmla="*/ 239 h 265"/>
                <a:gd name="T26" fmla="*/ 166 w 390"/>
                <a:gd name="T27" fmla="*/ 239 h 265"/>
                <a:gd name="T28" fmla="*/ 138 w 390"/>
                <a:gd name="T29" fmla="*/ 213 h 265"/>
                <a:gd name="T30" fmla="*/ 130 w 390"/>
                <a:gd name="T31" fmla="*/ 172 h 265"/>
                <a:gd name="T32" fmla="*/ 362 w 390"/>
                <a:gd name="T33" fmla="*/ 172 h 265"/>
                <a:gd name="T34" fmla="*/ 362 w 390"/>
                <a:gd name="T35" fmla="*/ 172 h 265"/>
                <a:gd name="T36" fmla="*/ 382 w 390"/>
                <a:gd name="T37" fmla="*/ 153 h 265"/>
                <a:gd name="T38" fmla="*/ 390 w 390"/>
                <a:gd name="T39" fmla="*/ 81 h 265"/>
                <a:gd name="T40" fmla="*/ 383 w 390"/>
                <a:gd name="T41" fmla="*/ 64 h 265"/>
                <a:gd name="T42" fmla="*/ 356 w 390"/>
                <a:gd name="T43" fmla="*/ 143 h 265"/>
                <a:gd name="T44" fmla="*/ 123 w 390"/>
                <a:gd name="T45" fmla="*/ 143 h 265"/>
                <a:gd name="T46" fmla="*/ 112 w 390"/>
                <a:gd name="T47" fmla="*/ 90 h 265"/>
                <a:gd name="T48" fmla="*/ 362 w 390"/>
                <a:gd name="T49" fmla="*/ 90 h 265"/>
                <a:gd name="T50" fmla="*/ 356 w 390"/>
                <a:gd name="T51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" h="265">
                  <a:moveTo>
                    <a:pt x="383" y="64"/>
                  </a:moveTo>
                  <a:cubicBezTo>
                    <a:pt x="377" y="57"/>
                    <a:pt x="364" y="57"/>
                    <a:pt x="364" y="57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96" y="0"/>
                    <a:pt x="61" y="0"/>
                  </a:cubicBezTo>
                  <a:cubicBezTo>
                    <a:pt x="26" y="0"/>
                    <a:pt x="0" y="0"/>
                    <a:pt x="0" y="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73" y="25"/>
                    <a:pt x="75" y="44"/>
                  </a:cubicBezTo>
                  <a:cubicBezTo>
                    <a:pt x="116" y="242"/>
                    <a:pt x="116" y="242"/>
                    <a:pt x="116" y="242"/>
                  </a:cubicBezTo>
                  <a:cubicBezTo>
                    <a:pt x="116" y="242"/>
                    <a:pt x="123" y="265"/>
                    <a:pt x="163" y="265"/>
                  </a:cubicBezTo>
                  <a:cubicBezTo>
                    <a:pt x="163" y="265"/>
                    <a:pt x="304" y="265"/>
                    <a:pt x="327" y="265"/>
                  </a:cubicBezTo>
                  <a:cubicBezTo>
                    <a:pt x="350" y="265"/>
                    <a:pt x="352" y="239"/>
                    <a:pt x="352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66" y="239"/>
                    <a:pt x="142" y="241"/>
                    <a:pt x="138" y="213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72" y="171"/>
                    <a:pt x="381" y="163"/>
                    <a:pt x="382" y="153"/>
                  </a:cubicBezTo>
                  <a:cubicBezTo>
                    <a:pt x="390" y="81"/>
                    <a:pt x="390" y="81"/>
                    <a:pt x="390" y="81"/>
                  </a:cubicBezTo>
                  <a:cubicBezTo>
                    <a:pt x="390" y="74"/>
                    <a:pt x="390" y="70"/>
                    <a:pt x="383" y="64"/>
                  </a:cubicBezTo>
                  <a:close/>
                  <a:moveTo>
                    <a:pt x="356" y="143"/>
                  </a:moveTo>
                  <a:cubicBezTo>
                    <a:pt x="123" y="143"/>
                    <a:pt x="123" y="143"/>
                    <a:pt x="123" y="143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362" y="90"/>
                    <a:pt x="362" y="90"/>
                    <a:pt x="362" y="90"/>
                  </a:cubicBezTo>
                  <a:lnTo>
                    <a:pt x="356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845" tIns="60923" rIns="121845" bIns="6092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3915966" y="3704035"/>
              <a:ext cx="34528" cy="29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3969544" y="3704035"/>
              <a:ext cx="33338" cy="29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4020741" y="3704035"/>
              <a:ext cx="33338" cy="29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3915966" y="3752850"/>
              <a:ext cx="3452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969544" y="3752850"/>
              <a:ext cx="3333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4020741" y="3752850"/>
              <a:ext cx="3333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915966" y="3800475"/>
              <a:ext cx="3452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3865960" y="3752850"/>
              <a:ext cx="29765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3865960" y="3800475"/>
              <a:ext cx="3333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3969544" y="3800475"/>
              <a:ext cx="3333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020741" y="3800475"/>
              <a:ext cx="33338" cy="2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3811191" y="3609975"/>
              <a:ext cx="295275" cy="265510"/>
            </a:xfrm>
            <a:custGeom>
              <a:avLst/>
              <a:gdLst>
                <a:gd name="T0" fmla="*/ 157 w 157"/>
                <a:gd name="T1" fmla="*/ 0 h 141"/>
                <a:gd name="T2" fmla="*/ 135 w 157"/>
                <a:gd name="T3" fmla="*/ 0 h 141"/>
                <a:gd name="T4" fmla="*/ 135 w 157"/>
                <a:gd name="T5" fmla="*/ 15 h 141"/>
                <a:gd name="T6" fmla="*/ 114 w 157"/>
                <a:gd name="T7" fmla="*/ 15 h 141"/>
                <a:gd name="T8" fmla="*/ 114 w 157"/>
                <a:gd name="T9" fmla="*/ 0 h 141"/>
                <a:gd name="T10" fmla="*/ 47 w 157"/>
                <a:gd name="T11" fmla="*/ 0 h 141"/>
                <a:gd name="T12" fmla="*/ 47 w 157"/>
                <a:gd name="T13" fmla="*/ 15 h 141"/>
                <a:gd name="T14" fmla="*/ 25 w 157"/>
                <a:gd name="T15" fmla="*/ 15 h 141"/>
                <a:gd name="T16" fmla="*/ 25 w 157"/>
                <a:gd name="T17" fmla="*/ 0 h 141"/>
                <a:gd name="T18" fmla="*/ 0 w 157"/>
                <a:gd name="T19" fmla="*/ 0 h 141"/>
                <a:gd name="T20" fmla="*/ 0 w 157"/>
                <a:gd name="T21" fmla="*/ 141 h 141"/>
                <a:gd name="T22" fmla="*/ 12 w 157"/>
                <a:gd name="T23" fmla="*/ 141 h 141"/>
                <a:gd name="T24" fmla="*/ 146 w 157"/>
                <a:gd name="T25" fmla="*/ 141 h 141"/>
                <a:gd name="T26" fmla="*/ 157 w 157"/>
                <a:gd name="T27" fmla="*/ 141 h 141"/>
                <a:gd name="T28" fmla="*/ 157 w 157"/>
                <a:gd name="T29" fmla="*/ 0 h 141"/>
                <a:gd name="T30" fmla="*/ 146 w 157"/>
                <a:gd name="T31" fmla="*/ 129 h 141"/>
                <a:gd name="T32" fmla="*/ 12 w 157"/>
                <a:gd name="T33" fmla="*/ 129 h 141"/>
                <a:gd name="T34" fmla="*/ 12 w 157"/>
                <a:gd name="T35" fmla="*/ 40 h 141"/>
                <a:gd name="T36" fmla="*/ 146 w 157"/>
                <a:gd name="T37" fmla="*/ 40 h 141"/>
                <a:gd name="T38" fmla="*/ 146 w 157"/>
                <a:gd name="T39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41">
                  <a:moveTo>
                    <a:pt x="157" y="0"/>
                  </a:moveTo>
                  <a:lnTo>
                    <a:pt x="135" y="0"/>
                  </a:lnTo>
                  <a:lnTo>
                    <a:pt x="135" y="15"/>
                  </a:lnTo>
                  <a:lnTo>
                    <a:pt x="114" y="15"/>
                  </a:lnTo>
                  <a:lnTo>
                    <a:pt x="114" y="0"/>
                  </a:lnTo>
                  <a:lnTo>
                    <a:pt x="47" y="0"/>
                  </a:lnTo>
                  <a:lnTo>
                    <a:pt x="47" y="15"/>
                  </a:lnTo>
                  <a:lnTo>
                    <a:pt x="25" y="15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12" y="141"/>
                  </a:lnTo>
                  <a:lnTo>
                    <a:pt x="146" y="141"/>
                  </a:lnTo>
                  <a:lnTo>
                    <a:pt x="157" y="141"/>
                  </a:lnTo>
                  <a:lnTo>
                    <a:pt x="157" y="0"/>
                  </a:lnTo>
                  <a:close/>
                  <a:moveTo>
                    <a:pt x="146" y="129"/>
                  </a:moveTo>
                  <a:lnTo>
                    <a:pt x="12" y="129"/>
                  </a:lnTo>
                  <a:lnTo>
                    <a:pt x="12" y="40"/>
                  </a:lnTo>
                  <a:lnTo>
                    <a:pt x="146" y="40"/>
                  </a:lnTo>
                  <a:lnTo>
                    <a:pt x="146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845" tIns="60923" rIns="121845" bIns="60923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867150" y="3588544"/>
              <a:ext cx="25004" cy="41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4031456" y="3588544"/>
              <a:ext cx="28575" cy="41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45" tIns="60923" rIns="121845" bIns="60923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4" name="AutoShape 28"/>
            <p:cNvSpPr/>
            <p:nvPr/>
          </p:nvSpPr>
          <p:spPr bwMode="auto">
            <a:xfrm>
              <a:off x="3267075" y="2620566"/>
              <a:ext cx="285750" cy="284559"/>
            </a:xfrm>
            <a:custGeom>
              <a:avLst/>
              <a:gdLst>
                <a:gd name="T0" fmla="*/ 18076 w 21600"/>
                <a:gd name="T1" fmla="*/ 8547 h 21558"/>
                <a:gd name="T2" fmla="*/ 20670 w 21600"/>
                <a:gd name="T3" fmla="*/ 11749 h 21558"/>
                <a:gd name="T4" fmla="*/ 21599 w 21600"/>
                <a:gd name="T5" fmla="*/ 15179 h 21558"/>
                <a:gd name="T6" fmla="*/ 20832 w 21600"/>
                <a:gd name="T7" fmla="*/ 17815 h 21558"/>
                <a:gd name="T8" fmla="*/ 18660 w 21600"/>
                <a:gd name="T9" fmla="*/ 19812 h 21558"/>
                <a:gd name="T10" fmla="*/ 15252 w 21600"/>
                <a:gd name="T11" fmla="*/ 21098 h 21558"/>
                <a:gd name="T12" fmla="*/ 10800 w 21600"/>
                <a:gd name="T13" fmla="*/ 21558 h 21558"/>
                <a:gd name="T14" fmla="*/ 6350 w 21600"/>
                <a:gd name="T15" fmla="*/ 21098 h 21558"/>
                <a:gd name="T16" fmla="*/ 2936 w 21600"/>
                <a:gd name="T17" fmla="*/ 19812 h 21558"/>
                <a:gd name="T18" fmla="*/ 761 w 21600"/>
                <a:gd name="T19" fmla="*/ 17809 h 21558"/>
                <a:gd name="T20" fmla="*/ 0 w 21600"/>
                <a:gd name="T21" fmla="*/ 15179 h 21558"/>
                <a:gd name="T22" fmla="*/ 948 w 21600"/>
                <a:gd name="T23" fmla="*/ 11757 h 21558"/>
                <a:gd name="T24" fmla="*/ 3557 w 21600"/>
                <a:gd name="T25" fmla="*/ 8547 h 21558"/>
                <a:gd name="T26" fmla="*/ 4056 w 21600"/>
                <a:gd name="T27" fmla="*/ 8369 h 21558"/>
                <a:gd name="T28" fmla="*/ 4527 w 21600"/>
                <a:gd name="T29" fmla="*/ 8654 h 21558"/>
                <a:gd name="T30" fmla="*/ 4527 w 21600"/>
                <a:gd name="T31" fmla="*/ 9045 h 21558"/>
                <a:gd name="T32" fmla="*/ 4318 w 21600"/>
                <a:gd name="T33" fmla="*/ 10177 h 21558"/>
                <a:gd name="T34" fmla="*/ 4259 w 21600"/>
                <a:gd name="T35" fmla="*/ 11546 h 21558"/>
                <a:gd name="T36" fmla="*/ 4452 w 21600"/>
                <a:gd name="T37" fmla="*/ 12915 h 21558"/>
                <a:gd name="T38" fmla="*/ 5020 w 21600"/>
                <a:gd name="T39" fmla="*/ 14047 h 21558"/>
                <a:gd name="T40" fmla="*/ 6184 w 21600"/>
                <a:gd name="T41" fmla="*/ 14709 h 21558"/>
                <a:gd name="T42" fmla="*/ 5588 w 21600"/>
                <a:gd name="T43" fmla="*/ 10757 h 21558"/>
                <a:gd name="T44" fmla="*/ 6318 w 21600"/>
                <a:gd name="T45" fmla="*/ 7265 h 21558"/>
                <a:gd name="T46" fmla="*/ 7835 w 21600"/>
                <a:gd name="T47" fmla="*/ 4339 h 21558"/>
                <a:gd name="T48" fmla="*/ 9607 w 21600"/>
                <a:gd name="T49" fmla="*/ 2089 h 21558"/>
                <a:gd name="T50" fmla="*/ 11068 w 21600"/>
                <a:gd name="T51" fmla="*/ 653 h 21558"/>
                <a:gd name="T52" fmla="*/ 11711 w 21600"/>
                <a:gd name="T53" fmla="*/ 124 h 21558"/>
                <a:gd name="T54" fmla="*/ 12416 w 21600"/>
                <a:gd name="T55" fmla="*/ 124 h 21558"/>
                <a:gd name="T56" fmla="*/ 12616 w 21600"/>
                <a:gd name="T57" fmla="*/ 414 h 21558"/>
                <a:gd name="T58" fmla="*/ 12609 w 21600"/>
                <a:gd name="T59" fmla="*/ 746 h 21558"/>
                <a:gd name="T60" fmla="*/ 12375 w 21600"/>
                <a:gd name="T61" fmla="*/ 1318 h 21558"/>
                <a:gd name="T62" fmla="*/ 12057 w 21600"/>
                <a:gd name="T63" fmla="*/ 2692 h 21558"/>
                <a:gd name="T64" fmla="*/ 12160 w 21600"/>
                <a:gd name="T65" fmla="*/ 4503 h 21558"/>
                <a:gd name="T66" fmla="*/ 13221 w 21600"/>
                <a:gd name="T67" fmla="*/ 6339 h 21558"/>
                <a:gd name="T68" fmla="*/ 14229 w 21600"/>
                <a:gd name="T69" fmla="*/ 7485 h 21558"/>
                <a:gd name="T70" fmla="*/ 15006 w 21600"/>
                <a:gd name="T71" fmla="*/ 8744 h 21558"/>
                <a:gd name="T72" fmla="*/ 15515 w 21600"/>
                <a:gd name="T73" fmla="*/ 10363 h 21558"/>
                <a:gd name="T74" fmla="*/ 15702 w 21600"/>
                <a:gd name="T75" fmla="*/ 12554 h 21558"/>
                <a:gd name="T76" fmla="*/ 15237 w 21600"/>
                <a:gd name="T77" fmla="*/ 13078 h 21558"/>
                <a:gd name="T78" fmla="*/ 14872 w 21600"/>
                <a:gd name="T79" fmla="*/ 13027 h 21558"/>
                <a:gd name="T80" fmla="*/ 14625 w 21600"/>
                <a:gd name="T81" fmla="*/ 12768 h 21558"/>
                <a:gd name="T82" fmla="*/ 13998 w 21600"/>
                <a:gd name="T83" fmla="*/ 12109 h 21558"/>
                <a:gd name="T84" fmla="*/ 13056 w 21600"/>
                <a:gd name="T85" fmla="*/ 11867 h 21558"/>
                <a:gd name="T86" fmla="*/ 11870 w 21600"/>
                <a:gd name="T87" fmla="*/ 12318 h 21558"/>
                <a:gd name="T88" fmla="*/ 11383 w 21600"/>
                <a:gd name="T89" fmla="*/ 13419 h 21558"/>
                <a:gd name="T90" fmla="*/ 13714 w 21600"/>
                <a:gd name="T91" fmla="*/ 15035 h 21558"/>
                <a:gd name="T92" fmla="*/ 15998 w 21600"/>
                <a:gd name="T93" fmla="*/ 14185 h 21558"/>
                <a:gd name="T94" fmla="*/ 16797 w 21600"/>
                <a:gd name="T95" fmla="*/ 12819 h 21558"/>
                <a:gd name="T96" fmla="*/ 17103 w 21600"/>
                <a:gd name="T97" fmla="*/ 11273 h 21558"/>
                <a:gd name="T98" fmla="*/ 17134 w 21600"/>
                <a:gd name="T99" fmla="*/ 9893 h 21558"/>
                <a:gd name="T100" fmla="*/ 17075 w 21600"/>
                <a:gd name="T101" fmla="*/ 9048 h 21558"/>
                <a:gd name="T102" fmla="*/ 17075 w 21600"/>
                <a:gd name="T103" fmla="*/ 8657 h 21558"/>
                <a:gd name="T104" fmla="*/ 17546 w 21600"/>
                <a:gd name="T105" fmla="*/ 8372 h 21558"/>
                <a:gd name="T106" fmla="*/ 18076 w 21600"/>
                <a:gd name="T107" fmla="*/ 8547 h 2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599" y="14075"/>
                    <a:pt x="21599" y="15179"/>
                  </a:cubicBezTo>
                  <a:cubicBezTo>
                    <a:pt x="21599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8"/>
                    <a:pt x="10800" y="21558"/>
                  </a:cubicBezTo>
                  <a:cubicBezTo>
                    <a:pt x="9168" y="21558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8076" tIns="38076" rIns="38076" bIns="38076" anchor="ctr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5" name="AutoShape 455"/>
            <p:cNvSpPr/>
            <p:nvPr/>
          </p:nvSpPr>
          <p:spPr bwMode="auto">
            <a:xfrm>
              <a:off x="4883944" y="1800225"/>
              <a:ext cx="147638" cy="185738"/>
            </a:xfrm>
            <a:custGeom>
              <a:avLst/>
              <a:gdLst>
                <a:gd name="T0" fmla="*/ 13938 w 21470"/>
                <a:gd name="T1" fmla="*/ 18089 h 21600"/>
                <a:gd name="T2" fmla="*/ 13938 w 21470"/>
                <a:gd name="T3" fmla="*/ 18075 h 21600"/>
                <a:gd name="T4" fmla="*/ 18829 w 21470"/>
                <a:gd name="T5" fmla="*/ 12741 h 21600"/>
                <a:gd name="T6" fmla="*/ 21003 w 21470"/>
                <a:gd name="T7" fmla="*/ 9256 h 21600"/>
                <a:gd name="T8" fmla="*/ 21396 w 21470"/>
                <a:gd name="T9" fmla="*/ 6302 h 21600"/>
                <a:gd name="T10" fmla="*/ 21332 w 21470"/>
                <a:gd name="T11" fmla="*/ 3287 h 21600"/>
                <a:gd name="T12" fmla="*/ 15449 w 21470"/>
                <a:gd name="T13" fmla="*/ 0 h 21600"/>
                <a:gd name="T14" fmla="*/ 9566 w 21470"/>
                <a:gd name="T15" fmla="*/ 3295 h 21600"/>
                <a:gd name="T16" fmla="*/ 9504 w 21470"/>
                <a:gd name="T17" fmla="*/ 6301 h 21600"/>
                <a:gd name="T18" fmla="*/ 9900 w 21470"/>
                <a:gd name="T19" fmla="*/ 9263 h 21600"/>
                <a:gd name="T20" fmla="*/ 12556 w 21470"/>
                <a:gd name="T21" fmla="*/ 13231 h 21600"/>
                <a:gd name="T22" fmla="*/ 3865 w 21470"/>
                <a:gd name="T23" fmla="*/ 16187 h 21600"/>
                <a:gd name="T24" fmla="*/ 0 w 21470"/>
                <a:gd name="T25" fmla="*/ 19055 h 21600"/>
                <a:gd name="T26" fmla="*/ 0 w 21470"/>
                <a:gd name="T27" fmla="*/ 21600 h 21600"/>
                <a:gd name="T28" fmla="*/ 13940 w 21470"/>
                <a:gd name="T29" fmla="*/ 21598 h 21600"/>
                <a:gd name="T30" fmla="*/ 13940 w 21470"/>
                <a:gd name="T31" fmla="*/ 18100 h 21600"/>
                <a:gd name="T32" fmla="*/ 13940 w 21470"/>
                <a:gd name="T33" fmla="*/ 18089 h 21600"/>
                <a:gd name="T34" fmla="*/ 13938 w 21470"/>
                <a:gd name="T35" fmla="*/ 18089 h 21600"/>
                <a:gd name="T36" fmla="*/ 13938 w 21470"/>
                <a:gd name="T37" fmla="*/ 180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70" h="21600">
                  <a:moveTo>
                    <a:pt x="13938" y="18089"/>
                  </a:moveTo>
                  <a:lnTo>
                    <a:pt x="13938" y="18075"/>
                  </a:lnTo>
                  <a:cubicBezTo>
                    <a:pt x="13949" y="17312"/>
                    <a:pt x="14370" y="14919"/>
                    <a:pt x="18829" y="12741"/>
                  </a:cubicBezTo>
                  <a:cubicBezTo>
                    <a:pt x="19646" y="11856"/>
                    <a:pt x="20317" y="10649"/>
                    <a:pt x="21003" y="9256"/>
                  </a:cubicBezTo>
                  <a:cubicBezTo>
                    <a:pt x="21476" y="8293"/>
                    <a:pt x="21396" y="7471"/>
                    <a:pt x="21396" y="6302"/>
                  </a:cubicBezTo>
                  <a:cubicBezTo>
                    <a:pt x="21396" y="5437"/>
                    <a:pt x="21600" y="4050"/>
                    <a:pt x="21332" y="3287"/>
                  </a:cubicBezTo>
                  <a:cubicBezTo>
                    <a:pt x="20424" y="712"/>
                    <a:pt x="18134" y="0"/>
                    <a:pt x="15449" y="0"/>
                  </a:cubicBezTo>
                  <a:cubicBezTo>
                    <a:pt x="12764" y="0"/>
                    <a:pt x="10471" y="714"/>
                    <a:pt x="9566" y="3295"/>
                  </a:cubicBezTo>
                  <a:cubicBezTo>
                    <a:pt x="9299" y="4054"/>
                    <a:pt x="9504" y="5439"/>
                    <a:pt x="9504" y="6301"/>
                  </a:cubicBezTo>
                  <a:cubicBezTo>
                    <a:pt x="9504" y="7473"/>
                    <a:pt x="9424" y="8297"/>
                    <a:pt x="9900" y="9263"/>
                  </a:cubicBezTo>
                  <a:cubicBezTo>
                    <a:pt x="10724" y="10935"/>
                    <a:pt x="11509" y="12336"/>
                    <a:pt x="12556" y="13231"/>
                  </a:cubicBezTo>
                  <a:cubicBezTo>
                    <a:pt x="8479" y="13828"/>
                    <a:pt x="5724" y="15525"/>
                    <a:pt x="3865" y="16187"/>
                  </a:cubicBezTo>
                  <a:cubicBezTo>
                    <a:pt x="18" y="17556"/>
                    <a:pt x="0" y="19055"/>
                    <a:pt x="0" y="19055"/>
                  </a:cubicBezTo>
                  <a:lnTo>
                    <a:pt x="0" y="21600"/>
                  </a:lnTo>
                  <a:lnTo>
                    <a:pt x="13940" y="21598"/>
                  </a:lnTo>
                  <a:lnTo>
                    <a:pt x="13940" y="18100"/>
                  </a:lnTo>
                  <a:lnTo>
                    <a:pt x="13940" y="18089"/>
                  </a:lnTo>
                  <a:lnTo>
                    <a:pt x="13938" y="18089"/>
                  </a:lnTo>
                  <a:close/>
                  <a:moveTo>
                    <a:pt x="13938" y="1808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6" name="AutoShape 456"/>
            <p:cNvSpPr/>
            <p:nvPr/>
          </p:nvSpPr>
          <p:spPr bwMode="auto">
            <a:xfrm>
              <a:off x="5004198" y="1725216"/>
              <a:ext cx="292894" cy="255984"/>
            </a:xfrm>
            <a:custGeom>
              <a:avLst/>
              <a:gdLst>
                <a:gd name="T0" fmla="*/ 18895 w 21600"/>
                <a:gd name="T1" fmla="*/ 16182 h 21600"/>
                <a:gd name="T2" fmla="*/ 12789 w 21600"/>
                <a:gd name="T3" fmla="*/ 13222 h 21600"/>
                <a:gd name="T4" fmla="*/ 14647 w 21600"/>
                <a:gd name="T5" fmla="*/ 9256 h 21600"/>
                <a:gd name="T6" fmla="*/ 14921 w 21600"/>
                <a:gd name="T7" fmla="*/ 6300 h 21600"/>
                <a:gd name="T8" fmla="*/ 14876 w 21600"/>
                <a:gd name="T9" fmla="*/ 3287 h 21600"/>
                <a:gd name="T10" fmla="*/ 10775 w 21600"/>
                <a:gd name="T11" fmla="*/ 0 h 21600"/>
                <a:gd name="T12" fmla="*/ 6672 w 21600"/>
                <a:gd name="T13" fmla="*/ 3294 h 21600"/>
                <a:gd name="T14" fmla="*/ 6628 w 21600"/>
                <a:gd name="T15" fmla="*/ 6300 h 21600"/>
                <a:gd name="T16" fmla="*/ 6904 w 21600"/>
                <a:gd name="T17" fmla="*/ 9262 h 21600"/>
                <a:gd name="T18" fmla="*/ 8756 w 21600"/>
                <a:gd name="T19" fmla="*/ 13231 h 21600"/>
                <a:gd name="T20" fmla="*/ 2695 w 21600"/>
                <a:gd name="T21" fmla="*/ 16187 h 21600"/>
                <a:gd name="T22" fmla="*/ 0 w 21600"/>
                <a:gd name="T23" fmla="*/ 19054 h 21600"/>
                <a:gd name="T24" fmla="*/ 0 w 21600"/>
                <a:gd name="T25" fmla="*/ 21600 h 21600"/>
                <a:gd name="T26" fmla="*/ 21600 w 21600"/>
                <a:gd name="T27" fmla="*/ 21597 h 21600"/>
                <a:gd name="T28" fmla="*/ 21600 w 21600"/>
                <a:gd name="T29" fmla="*/ 19054 h 21600"/>
                <a:gd name="T30" fmla="*/ 18895 w 21600"/>
                <a:gd name="T31" fmla="*/ 16182 h 21600"/>
                <a:gd name="T32" fmla="*/ 18895 w 21600"/>
                <a:gd name="T33" fmla="*/ 161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00" h="21600">
                  <a:moveTo>
                    <a:pt x="18895" y="16182"/>
                  </a:moveTo>
                  <a:cubicBezTo>
                    <a:pt x="17591" y="15518"/>
                    <a:pt x="15655" y="13809"/>
                    <a:pt x="12789" y="13222"/>
                  </a:cubicBezTo>
                  <a:cubicBezTo>
                    <a:pt x="13522" y="12323"/>
                    <a:pt x="14076" y="10920"/>
                    <a:pt x="14647" y="9256"/>
                  </a:cubicBezTo>
                  <a:cubicBezTo>
                    <a:pt x="14978" y="8292"/>
                    <a:pt x="14921" y="7470"/>
                    <a:pt x="14921" y="6300"/>
                  </a:cubicBezTo>
                  <a:cubicBezTo>
                    <a:pt x="14921" y="5435"/>
                    <a:pt x="15063" y="4048"/>
                    <a:pt x="14876" y="3287"/>
                  </a:cubicBezTo>
                  <a:cubicBezTo>
                    <a:pt x="14244" y="710"/>
                    <a:pt x="12647" y="0"/>
                    <a:pt x="10775" y="0"/>
                  </a:cubicBezTo>
                  <a:cubicBezTo>
                    <a:pt x="8902" y="0"/>
                    <a:pt x="7303" y="714"/>
                    <a:pt x="6672" y="3294"/>
                  </a:cubicBezTo>
                  <a:cubicBezTo>
                    <a:pt x="6486" y="4054"/>
                    <a:pt x="6628" y="5438"/>
                    <a:pt x="6628" y="6300"/>
                  </a:cubicBezTo>
                  <a:cubicBezTo>
                    <a:pt x="6628" y="7473"/>
                    <a:pt x="6572" y="8297"/>
                    <a:pt x="6904" y="9262"/>
                  </a:cubicBezTo>
                  <a:cubicBezTo>
                    <a:pt x="7479" y="10934"/>
                    <a:pt x="8026" y="12336"/>
                    <a:pt x="8756" y="13231"/>
                  </a:cubicBezTo>
                  <a:cubicBezTo>
                    <a:pt x="5913" y="13828"/>
                    <a:pt x="3991" y="15526"/>
                    <a:pt x="2695" y="16187"/>
                  </a:cubicBezTo>
                  <a:cubicBezTo>
                    <a:pt x="13" y="17556"/>
                    <a:pt x="0" y="19054"/>
                    <a:pt x="0" y="19054"/>
                  </a:cubicBezTo>
                  <a:lnTo>
                    <a:pt x="0" y="21600"/>
                  </a:lnTo>
                  <a:lnTo>
                    <a:pt x="21600" y="21597"/>
                  </a:lnTo>
                  <a:lnTo>
                    <a:pt x="21600" y="19054"/>
                  </a:lnTo>
                  <a:cubicBezTo>
                    <a:pt x="21600" y="19054"/>
                    <a:pt x="21587" y="17551"/>
                    <a:pt x="18895" y="16182"/>
                  </a:cubicBezTo>
                  <a:close/>
                  <a:moveTo>
                    <a:pt x="18895" y="1618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57" name="Freeform 2"/>
            <p:cNvSpPr>
              <a:spLocks noChangeAspect="1"/>
            </p:cNvSpPr>
            <p:nvPr/>
          </p:nvSpPr>
          <p:spPr bwMode="auto">
            <a:xfrm>
              <a:off x="3765948" y="1676400"/>
              <a:ext cx="358378" cy="359569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1250 h 6844"/>
                <a:gd name="T40" fmla="*/ 1407 w 6844"/>
                <a:gd name="T41" fmla="*/ 2375 h 6844"/>
                <a:gd name="T42" fmla="*/ 0 w 6844"/>
                <a:gd name="T43" fmla="*/ 188 h 6844"/>
                <a:gd name="T44" fmla="*/ 1188 w 6844"/>
                <a:gd name="T45" fmla="*/ 1032 h 6844"/>
                <a:gd name="T46" fmla="*/ 2000 w 6844"/>
                <a:gd name="T47" fmla="*/ 875 h 6844"/>
                <a:gd name="T48" fmla="*/ 3437 w 6844"/>
                <a:gd name="T49" fmla="*/ 875 h 6844"/>
                <a:gd name="T50" fmla="*/ 4843 w 6844"/>
                <a:gd name="T51" fmla="*/ 875 h 6844"/>
                <a:gd name="T52" fmla="*/ 5656 w 6844"/>
                <a:gd name="T53" fmla="*/ 1000 h 6844"/>
                <a:gd name="T54" fmla="*/ 6843 w 6844"/>
                <a:gd name="T55" fmla="*/ 188 h 6844"/>
                <a:gd name="T56" fmla="*/ 4562 w 6844"/>
                <a:gd name="T57" fmla="*/ 1188 h 6844"/>
                <a:gd name="T58" fmla="*/ 2282 w 6844"/>
                <a:gd name="T59" fmla="*/ 1188 h 6844"/>
                <a:gd name="T60" fmla="*/ 3157 w 6844"/>
                <a:gd name="T61" fmla="*/ 3157 h 6844"/>
                <a:gd name="T62" fmla="*/ 4562 w 6844"/>
                <a:gd name="T63" fmla="*/ 2469 h 6844"/>
                <a:gd name="T64" fmla="*/ 4562 w 6844"/>
                <a:gd name="T65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243647" tIns="121823" rIns="243647" bIns="121823" anchor="ctr"/>
            <a:lstStyle/>
            <a:p>
              <a:endParaRPr lang="zh-CN" altLang="en-US" sz="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77252" y="2041807"/>
            <a:ext cx="1934629" cy="822315"/>
            <a:chOff x="468937" y="2419540"/>
            <a:chExt cx="1934629" cy="822315"/>
          </a:xfrm>
        </p:grpSpPr>
        <p:sp>
          <p:nvSpPr>
            <p:cNvPr id="59" name="TextBox 18"/>
            <p:cNvSpPr txBox="1"/>
            <p:nvPr/>
          </p:nvSpPr>
          <p:spPr>
            <a:xfrm flipH="1">
              <a:off x="468937" y="24195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开源框架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70268" y="2823664"/>
              <a:ext cx="193329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易于改造个性化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677252" y="4080159"/>
            <a:ext cx="2195537" cy="1558064"/>
            <a:chOff x="468937" y="2419540"/>
            <a:chExt cx="2195537" cy="817155"/>
          </a:xfrm>
        </p:grpSpPr>
        <p:sp>
          <p:nvSpPr>
            <p:cNvPr id="62" name="TextBox 18"/>
            <p:cNvSpPr txBox="1"/>
            <p:nvPr/>
          </p:nvSpPr>
          <p:spPr>
            <a:xfrm flipH="1">
              <a:off x="468937" y="2419540"/>
              <a:ext cx="2195537" cy="50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R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ust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核心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Python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接口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70268" y="2823664"/>
              <a:ext cx="1933298" cy="413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保障效率安全性的同时兼顾易用性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706702" y="2059202"/>
            <a:ext cx="1934629" cy="1191647"/>
            <a:chOff x="468937" y="2419540"/>
            <a:chExt cx="1934629" cy="1191647"/>
          </a:xfrm>
        </p:grpSpPr>
        <p:sp>
          <p:nvSpPr>
            <p:cNvPr id="65" name="TextBox 18"/>
            <p:cNvSpPr txBox="1"/>
            <p:nvPr/>
          </p:nvSpPr>
          <p:spPr>
            <a:xfrm flipH="1">
              <a:off x="468937" y="241954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易于部署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0268" y="2823664"/>
              <a:ext cx="1933298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框架主体只有一个二进制文件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706702" y="4080157"/>
            <a:ext cx="1934629" cy="1191647"/>
            <a:chOff x="468937" y="2419540"/>
            <a:chExt cx="1934629" cy="1191647"/>
          </a:xfrm>
        </p:grpSpPr>
        <p:sp>
          <p:nvSpPr>
            <p:cNvPr id="68" name="TextBox 18"/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轻量级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0268" y="2823664"/>
              <a:ext cx="1933298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较小的规模使得学习与改造更容易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F63B5B1-2D1D-469A-8F27-9F3EDA648B84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02D4A7E-8542-42ED-BCC9-9BA093FD9AD7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分布式计算框架：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Rain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72" name="0 _4">
              <a:extLst>
                <a:ext uri="{FF2B5EF4-FFF2-40B4-BE49-F238E27FC236}">
                  <a16:creationId xmlns:a16="http://schemas.microsoft.com/office/drawing/2014/main" id="{0C77B45A-9687-41B1-868F-21802212C82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形 2">
            <a:extLst>
              <a:ext uri="{FF2B5EF4-FFF2-40B4-BE49-F238E27FC236}">
                <a16:creationId xmlns:a16="http://schemas.microsoft.com/office/drawing/2014/main" id="{018BB9A6-9283-4B80-ACAF-317F16910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6070" y="2775784"/>
            <a:ext cx="1953229" cy="19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ua-150x150[1]">
            <a:extLst>
              <a:ext uri="{FF2B5EF4-FFF2-40B4-BE49-F238E27FC236}">
                <a16:creationId xmlns:a16="http://schemas.microsoft.com/office/drawing/2014/main" id="{E3627F52-CF3E-4A24-AE81-AFDB65E4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88" y="825127"/>
            <a:ext cx="3015615" cy="301561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A2A366D-D5CA-4098-A93E-D34BBA0259B9}"/>
              </a:ext>
            </a:extLst>
          </p:cNvPr>
          <p:cNvGrpSpPr/>
          <p:nvPr/>
        </p:nvGrpSpPr>
        <p:grpSpPr>
          <a:xfrm>
            <a:off x="5646878" y="3840742"/>
            <a:ext cx="1677670" cy="2377440"/>
            <a:chOff x="9442" y="6568"/>
            <a:chExt cx="2642" cy="3744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D6E7892-0215-4420-A660-E3F1752BF5A4}"/>
                </a:ext>
              </a:extLst>
            </p:cNvPr>
            <p:cNvCxnSpPr/>
            <p:nvPr/>
          </p:nvCxnSpPr>
          <p:spPr>
            <a:xfrm flipH="1">
              <a:off x="9448" y="6568"/>
              <a:ext cx="24" cy="3721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16734B1-B6A9-4A58-9C1A-1411F277B989}"/>
                </a:ext>
              </a:extLst>
            </p:cNvPr>
            <p:cNvCxnSpPr/>
            <p:nvPr/>
          </p:nvCxnSpPr>
          <p:spPr>
            <a:xfrm flipH="1">
              <a:off x="12054" y="6568"/>
              <a:ext cx="24" cy="3721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A4C6F-6AF7-4B4A-9F4B-1037CFDB8C76}"/>
                </a:ext>
              </a:extLst>
            </p:cNvPr>
            <p:cNvCxnSpPr/>
            <p:nvPr/>
          </p:nvCxnSpPr>
          <p:spPr>
            <a:xfrm flipH="1" flipV="1">
              <a:off x="9448" y="10289"/>
              <a:ext cx="2636" cy="22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8D2AB52-6E8C-43B0-A5C6-42D2144806B3}"/>
                </a:ext>
              </a:extLst>
            </p:cNvPr>
            <p:cNvCxnSpPr/>
            <p:nvPr/>
          </p:nvCxnSpPr>
          <p:spPr>
            <a:xfrm>
              <a:off x="9442" y="9465"/>
              <a:ext cx="2612" cy="22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1EA3B25-2931-4DBE-BDA1-E23517BB5A51}"/>
                </a:ext>
              </a:extLst>
            </p:cNvPr>
            <p:cNvCxnSpPr/>
            <p:nvPr/>
          </p:nvCxnSpPr>
          <p:spPr>
            <a:xfrm>
              <a:off x="9442" y="7045"/>
              <a:ext cx="2612" cy="22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F9E87F-9986-4722-9D30-61547DB6C1E6}"/>
                </a:ext>
              </a:extLst>
            </p:cNvPr>
            <p:cNvCxnSpPr/>
            <p:nvPr/>
          </p:nvCxnSpPr>
          <p:spPr>
            <a:xfrm>
              <a:off x="9442" y="7833"/>
              <a:ext cx="2612" cy="22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E0D4F5E-AF30-4BED-9952-B54FDC9142D4}"/>
                </a:ext>
              </a:extLst>
            </p:cNvPr>
            <p:cNvCxnSpPr/>
            <p:nvPr/>
          </p:nvCxnSpPr>
          <p:spPr>
            <a:xfrm>
              <a:off x="9442" y="8662"/>
              <a:ext cx="2612" cy="22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F47C8C-5B30-4605-AFBC-430F4133C3E8}"/>
                </a:ext>
              </a:extLst>
            </p:cNvPr>
            <p:cNvSpPr txBox="1"/>
            <p:nvPr/>
          </p:nvSpPr>
          <p:spPr>
            <a:xfrm>
              <a:off x="10240" y="9732"/>
              <a:ext cx="1053" cy="580"/>
            </a:xfrm>
            <a:prstGeom prst="rect">
              <a:avLst/>
            </a:prstGeom>
            <a:noFill/>
            <a:ln w="28575" cmpd="dbl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accent5"/>
                  </a:solidFill>
                </a:rPr>
                <a:t>变量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35FF7BE-C040-42A5-AF6A-CB74AC94747E}"/>
                </a:ext>
              </a:extLst>
            </p:cNvPr>
            <p:cNvSpPr txBox="1"/>
            <p:nvPr/>
          </p:nvSpPr>
          <p:spPr>
            <a:xfrm>
              <a:off x="10221" y="8930"/>
              <a:ext cx="1053" cy="580"/>
            </a:xfrm>
            <a:prstGeom prst="rect">
              <a:avLst/>
            </a:prstGeom>
            <a:noFill/>
            <a:ln w="28575" cmpd="dbl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accent5"/>
                  </a:solidFill>
                </a:rPr>
                <a:t>函数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C62A0AB-5C70-4E17-A9FF-A7F0F9FDDB9D}"/>
                </a:ext>
              </a:extLst>
            </p:cNvPr>
            <p:cNvSpPr txBox="1"/>
            <p:nvPr/>
          </p:nvSpPr>
          <p:spPr>
            <a:xfrm>
              <a:off x="10221" y="8082"/>
              <a:ext cx="1053" cy="580"/>
            </a:xfrm>
            <a:prstGeom prst="rect">
              <a:avLst/>
            </a:prstGeom>
            <a:noFill/>
            <a:ln w="28575" cmpd="dbl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accent5"/>
                  </a:solidFill>
                </a:rPr>
                <a:t>变量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24D79F-1EFA-4DC6-91DB-D832674FFC0C}"/>
                </a:ext>
              </a:extLst>
            </p:cNvPr>
            <p:cNvSpPr txBox="1"/>
            <p:nvPr/>
          </p:nvSpPr>
          <p:spPr>
            <a:xfrm>
              <a:off x="10221" y="7253"/>
              <a:ext cx="1053" cy="580"/>
            </a:xfrm>
            <a:prstGeom prst="rect">
              <a:avLst/>
            </a:prstGeom>
            <a:noFill/>
            <a:ln w="28575" cmpd="dbl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accent5"/>
                  </a:solidFill>
                </a:rPr>
                <a:t>函数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5AC1A28C-6B57-4CD4-AAF0-9C6B55F1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38" y="1098177"/>
            <a:ext cx="1450340" cy="143637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77F3659-513C-4C9B-A291-4D29C0F51576}"/>
              </a:ext>
            </a:extLst>
          </p:cNvPr>
          <p:cNvSpPr txBox="1"/>
          <p:nvPr/>
        </p:nvSpPr>
        <p:spPr>
          <a:xfrm>
            <a:off x="8278318" y="1516007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Rain</a:t>
            </a:r>
          </a:p>
        </p:txBody>
      </p:sp>
      <p:sp>
        <p:nvSpPr>
          <p:cNvPr id="17" name="圆角矩形 23">
            <a:extLst>
              <a:ext uri="{FF2B5EF4-FFF2-40B4-BE49-F238E27FC236}">
                <a16:creationId xmlns:a16="http://schemas.microsoft.com/office/drawing/2014/main" id="{9DDC0819-9050-451D-8213-2229FAEFCDF5}"/>
              </a:ext>
            </a:extLst>
          </p:cNvPr>
          <p:cNvSpPr/>
          <p:nvPr/>
        </p:nvSpPr>
        <p:spPr>
          <a:xfrm>
            <a:off x="7917003" y="3928372"/>
            <a:ext cx="1412875" cy="9029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易筋经</a:t>
            </a:r>
          </a:p>
        </p:txBody>
      </p:sp>
      <p:sp>
        <p:nvSpPr>
          <p:cNvPr id="18" name="任意多边形 27">
            <a:extLst>
              <a:ext uri="{FF2B5EF4-FFF2-40B4-BE49-F238E27FC236}">
                <a16:creationId xmlns:a16="http://schemas.microsoft.com/office/drawing/2014/main" id="{6F37D729-B960-469C-923D-822266679DB0}"/>
              </a:ext>
            </a:extLst>
          </p:cNvPr>
          <p:cNvSpPr/>
          <p:nvPr/>
        </p:nvSpPr>
        <p:spPr>
          <a:xfrm>
            <a:off x="6175833" y="1884307"/>
            <a:ext cx="1659255" cy="1833245"/>
          </a:xfrm>
          <a:custGeom>
            <a:avLst/>
            <a:gdLst>
              <a:gd name="connisteX0" fmla="*/ 0 w 1659338"/>
              <a:gd name="connsiteY0" fmla="*/ 1833497 h 1833497"/>
              <a:gd name="connisteX1" fmla="*/ 276860 w 1659338"/>
              <a:gd name="connsiteY1" fmla="*/ 857502 h 1833497"/>
              <a:gd name="connisteX2" fmla="*/ 830580 w 1659338"/>
              <a:gd name="connsiteY2" fmla="*/ 187577 h 1833497"/>
              <a:gd name="connisteX3" fmla="*/ 1588135 w 1659338"/>
              <a:gd name="connsiteY3" fmla="*/ 12952 h 1833497"/>
              <a:gd name="connisteX4" fmla="*/ 1602740 w 1659338"/>
              <a:gd name="connsiteY4" fmla="*/ 26922 h 1833497"/>
              <a:gd name="connisteX5" fmla="*/ 1616710 w 1659338"/>
              <a:gd name="connsiteY5" fmla="*/ 56132 h 18334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659339" h="1833498">
                <a:moveTo>
                  <a:pt x="0" y="1833498"/>
                </a:moveTo>
                <a:cubicBezTo>
                  <a:pt x="44450" y="1651888"/>
                  <a:pt x="110490" y="1186433"/>
                  <a:pt x="276860" y="857503"/>
                </a:cubicBezTo>
                <a:cubicBezTo>
                  <a:pt x="443230" y="528573"/>
                  <a:pt x="568325" y="356488"/>
                  <a:pt x="830580" y="187578"/>
                </a:cubicBezTo>
                <a:cubicBezTo>
                  <a:pt x="1092835" y="18668"/>
                  <a:pt x="1433830" y="45338"/>
                  <a:pt x="1588135" y="12953"/>
                </a:cubicBezTo>
                <a:cubicBezTo>
                  <a:pt x="1742440" y="-19432"/>
                  <a:pt x="1597025" y="18033"/>
                  <a:pt x="1602740" y="26923"/>
                </a:cubicBezTo>
                <a:cubicBezTo>
                  <a:pt x="1608455" y="35813"/>
                  <a:pt x="1614170" y="50418"/>
                  <a:pt x="1616710" y="56133"/>
                </a:cubicBezTo>
              </a:path>
            </a:pathLst>
          </a:custGeom>
          <a:noFill/>
          <a:ln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28">
            <a:extLst>
              <a:ext uri="{FF2B5EF4-FFF2-40B4-BE49-F238E27FC236}">
                <a16:creationId xmlns:a16="http://schemas.microsoft.com/office/drawing/2014/main" id="{47EFD49C-8B37-4621-9D38-4A1324A8B18B}"/>
              </a:ext>
            </a:extLst>
          </p:cNvPr>
          <p:cNvSpPr/>
          <p:nvPr/>
        </p:nvSpPr>
        <p:spPr>
          <a:xfrm>
            <a:off x="6587948" y="3133352"/>
            <a:ext cx="1690370" cy="707390"/>
          </a:xfrm>
          <a:custGeom>
            <a:avLst/>
            <a:gdLst>
              <a:gd name="connisteX0" fmla="*/ 0 w 1325880"/>
              <a:gd name="connsiteY0" fmla="*/ 599607 h 628817"/>
              <a:gd name="connisteX1" fmla="*/ 320675 w 1325880"/>
              <a:gd name="connsiteY1" fmla="*/ 133517 h 628817"/>
              <a:gd name="connisteX2" fmla="*/ 990600 w 1325880"/>
              <a:gd name="connsiteY2" fmla="*/ 45887 h 628817"/>
              <a:gd name="connisteX3" fmla="*/ 1325880 w 1325880"/>
              <a:gd name="connsiteY3" fmla="*/ 628817 h 6288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25880" h="628817">
                <a:moveTo>
                  <a:pt x="0" y="599607"/>
                </a:moveTo>
                <a:cubicBezTo>
                  <a:pt x="50800" y="508167"/>
                  <a:pt x="122555" y="244007"/>
                  <a:pt x="320675" y="133517"/>
                </a:cubicBezTo>
                <a:cubicBezTo>
                  <a:pt x="518795" y="23027"/>
                  <a:pt x="789305" y="-53173"/>
                  <a:pt x="990600" y="45887"/>
                </a:cubicBezTo>
                <a:cubicBezTo>
                  <a:pt x="1191895" y="144947"/>
                  <a:pt x="1271905" y="510707"/>
                  <a:pt x="1325880" y="628817"/>
                </a:cubicBezTo>
              </a:path>
            </a:pathLst>
          </a:custGeom>
          <a:noFill/>
          <a:ln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29">
            <a:extLst>
              <a:ext uri="{FF2B5EF4-FFF2-40B4-BE49-F238E27FC236}">
                <a16:creationId xmlns:a16="http://schemas.microsoft.com/office/drawing/2014/main" id="{BC3477BE-D0E6-43D1-A201-F2858646B274}"/>
              </a:ext>
            </a:extLst>
          </p:cNvPr>
          <p:cNvSpPr/>
          <p:nvPr/>
        </p:nvSpPr>
        <p:spPr>
          <a:xfrm>
            <a:off x="5127448" y="2297692"/>
            <a:ext cx="891540" cy="1507490"/>
          </a:xfrm>
          <a:custGeom>
            <a:avLst/>
            <a:gdLst>
              <a:gd name="connisteX0" fmla="*/ 873760 w 891572"/>
              <a:gd name="connsiteY0" fmla="*/ 1507287 h 1507287"/>
              <a:gd name="connisteX1" fmla="*/ 873760 w 891572"/>
              <a:gd name="connsiteY1" fmla="*/ 662102 h 1507287"/>
              <a:gd name="connisteX2" fmla="*/ 684530 w 891572"/>
              <a:gd name="connsiteY2" fmla="*/ 254432 h 1507287"/>
              <a:gd name="connisteX3" fmla="*/ 422275 w 891572"/>
              <a:gd name="connsiteY3" fmla="*/ 79807 h 1507287"/>
              <a:gd name="connisteX4" fmla="*/ 218440 w 891572"/>
              <a:gd name="connsiteY4" fmla="*/ 6782 h 1507287"/>
              <a:gd name="connisteX5" fmla="*/ 0 w 891572"/>
              <a:gd name="connsiteY5" fmla="*/ 6782 h 15072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891572" h="1507288">
                <a:moveTo>
                  <a:pt x="873760" y="1507288"/>
                </a:moveTo>
                <a:cubicBezTo>
                  <a:pt x="877570" y="1346633"/>
                  <a:pt x="911860" y="912928"/>
                  <a:pt x="873760" y="662103"/>
                </a:cubicBezTo>
                <a:cubicBezTo>
                  <a:pt x="835660" y="411278"/>
                  <a:pt x="774700" y="370638"/>
                  <a:pt x="684530" y="254433"/>
                </a:cubicBezTo>
                <a:cubicBezTo>
                  <a:pt x="594360" y="138228"/>
                  <a:pt x="515620" y="129338"/>
                  <a:pt x="422275" y="79808"/>
                </a:cubicBezTo>
                <a:cubicBezTo>
                  <a:pt x="328930" y="30278"/>
                  <a:pt x="302895" y="21388"/>
                  <a:pt x="218440" y="6783"/>
                </a:cubicBezTo>
                <a:cubicBezTo>
                  <a:pt x="133985" y="-7822"/>
                  <a:pt x="39370" y="5513"/>
                  <a:pt x="0" y="6783"/>
                </a:cubicBezTo>
              </a:path>
            </a:pathLst>
          </a:custGeom>
          <a:noFill/>
          <a:ln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760948-02B7-4904-8887-A120D46B1A28}"/>
              </a:ext>
            </a:extLst>
          </p:cNvPr>
          <p:cNvSpPr txBox="1"/>
          <p:nvPr/>
        </p:nvSpPr>
        <p:spPr>
          <a:xfrm>
            <a:off x="9693098" y="1632212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Rust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5F1F9B-E734-4CB2-AFE4-9F88B802A3B8}"/>
              </a:ext>
            </a:extLst>
          </p:cNvPr>
          <p:cNvSpPr txBox="1"/>
          <p:nvPr/>
        </p:nvSpPr>
        <p:spPr>
          <a:xfrm>
            <a:off x="9731198" y="4195707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C++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BAF430-452B-443F-B9C4-246A97970826}"/>
              </a:ext>
            </a:extLst>
          </p:cNvPr>
          <p:cNvSpPr txBox="1"/>
          <p:nvPr/>
        </p:nvSpPr>
        <p:spPr>
          <a:xfrm>
            <a:off x="2082623" y="3966472"/>
            <a:ext cx="291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“glue lauguage”</a:t>
            </a:r>
            <a:r>
              <a:rPr lang="zh-CN" altLang="en-US">
                <a:solidFill>
                  <a:schemeClr val="accent1"/>
                </a:solidFill>
              </a:rPr>
              <a:t>，胶水语言</a:t>
            </a:r>
          </a:p>
        </p:txBody>
      </p:sp>
    </p:spTree>
    <p:extLst>
      <p:ext uri="{BB962C8B-B14F-4D97-AF65-F5344CB8AC3E}">
        <p14:creationId xmlns:p14="http://schemas.microsoft.com/office/powerpoint/2010/main" val="2795271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6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计划工作</a:t>
            </a:r>
          </a:p>
          <a:p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3252" y="3591563"/>
            <a:ext cx="271171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数据库与分布式框架的学习，连接与调试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1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3B59A46-2C74-4DE6-90DF-50EF6B6571E8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9D792F-02B5-44C2-9AC5-326E1EA82C86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Rain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的结构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7" name="0 _4">
              <a:extLst>
                <a:ext uri="{FF2B5EF4-FFF2-40B4-BE49-F238E27FC236}">
                  <a16:creationId xmlns:a16="http://schemas.microsoft.com/office/drawing/2014/main" id="{60686C79-3936-4FB1-B3D8-254063F4AF9C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形 2">
            <a:extLst>
              <a:ext uri="{FF2B5EF4-FFF2-40B4-BE49-F238E27FC236}">
                <a16:creationId xmlns:a16="http://schemas.microsoft.com/office/drawing/2014/main" id="{50DA8797-14AF-490C-BC06-BD059210E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619" y="805009"/>
            <a:ext cx="9907203" cy="58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5C2530D-E34C-4A32-8F81-8201D7D5B3E0}"/>
              </a:ext>
            </a:extLst>
          </p:cNvPr>
          <p:cNvSpPr/>
          <p:nvPr/>
        </p:nvSpPr>
        <p:spPr>
          <a:xfrm>
            <a:off x="5107351" y="2995265"/>
            <a:ext cx="5834675" cy="543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9E2DEF-271C-475C-995D-C867CDCD8B4F}"/>
              </a:ext>
            </a:extLst>
          </p:cNvPr>
          <p:cNvSpPr/>
          <p:nvPr/>
        </p:nvSpPr>
        <p:spPr>
          <a:xfrm>
            <a:off x="667657" y="3535824"/>
            <a:ext cx="6762696" cy="543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6031" y="1488239"/>
            <a:ext cx="2845655" cy="2874775"/>
            <a:chOff x="1922526" y="662512"/>
            <a:chExt cx="2847411" cy="2876550"/>
          </a:xfrm>
        </p:grpSpPr>
        <p:sp>
          <p:nvSpPr>
            <p:cNvPr id="20" name="平行四边形 19"/>
            <p:cNvSpPr/>
            <p:nvPr/>
          </p:nvSpPr>
          <p:spPr>
            <a:xfrm flipH="1">
              <a:off x="3164096" y="2568575"/>
              <a:ext cx="1605841" cy="481752"/>
            </a:xfrm>
            <a:prstGeom prst="parallelogram">
              <a:avLst>
                <a:gd name="adj" fmla="val 63945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2851120" y="2568575"/>
              <a:ext cx="1605841" cy="970487"/>
            </a:xfrm>
            <a:prstGeom prst="parallelogram">
              <a:avLst>
                <a:gd name="adj" fmla="val 38669"/>
              </a:avLst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22526" y="662512"/>
              <a:ext cx="2150430" cy="2876550"/>
              <a:chOff x="1922526" y="662512"/>
              <a:chExt cx="2150430" cy="2876550"/>
            </a:xfrm>
            <a:solidFill>
              <a:schemeClr val="accent2"/>
            </a:solidFill>
          </p:grpSpPr>
          <p:sp>
            <p:nvSpPr>
              <p:cNvPr id="23" name="等腰三角形 22"/>
              <p:cNvSpPr/>
              <p:nvPr/>
            </p:nvSpPr>
            <p:spPr>
              <a:xfrm flipH="1">
                <a:off x="1922526" y="662512"/>
                <a:ext cx="2150430" cy="1368456"/>
              </a:xfrm>
              <a:prstGeom prst="triangle">
                <a:avLst>
                  <a:gd name="adj" fmla="val 65232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flipH="1">
                <a:off x="2371923" y="2023986"/>
                <a:ext cx="1701033" cy="1515076"/>
              </a:xfrm>
              <a:prstGeom prst="parallelogram">
                <a:avLst>
                  <a:gd name="adj" fmla="val 30532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3589097" y="3438402"/>
            <a:ext cx="1132091" cy="522897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sz="373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+??%</a:t>
            </a:r>
          </a:p>
        </p:txBody>
      </p:sp>
      <p:grpSp>
        <p:nvGrpSpPr>
          <p:cNvPr id="6" name="组合 5"/>
          <p:cNvGrpSpPr/>
          <p:nvPr/>
        </p:nvGrpSpPr>
        <p:grpSpPr>
          <a:xfrm rot="10800000" flipH="1" flipV="1">
            <a:off x="6701389" y="1488239"/>
            <a:ext cx="2845656" cy="2874775"/>
            <a:chOff x="2074926" y="1130300"/>
            <a:chExt cx="2847411" cy="2876550"/>
          </a:xfrm>
        </p:grpSpPr>
        <p:sp>
          <p:nvSpPr>
            <p:cNvPr id="11" name="平行四边形 10"/>
            <p:cNvSpPr/>
            <p:nvPr/>
          </p:nvSpPr>
          <p:spPr>
            <a:xfrm>
              <a:off x="2074926" y="3036363"/>
              <a:ext cx="1605841" cy="481752"/>
            </a:xfrm>
            <a:prstGeom prst="parallelogram">
              <a:avLst>
                <a:gd name="adj" fmla="val 63945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2387902" y="3036363"/>
              <a:ext cx="1605841" cy="970487"/>
            </a:xfrm>
            <a:prstGeom prst="parallelogram">
              <a:avLst>
                <a:gd name="adj" fmla="val 38669"/>
              </a:avLst>
            </a:pr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771907" y="1130300"/>
              <a:ext cx="2150430" cy="1368456"/>
            </a:xfrm>
            <a:prstGeom prst="triangle">
              <a:avLst>
                <a:gd name="adj" fmla="val 65232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771907" y="2491774"/>
              <a:ext cx="1701033" cy="1515076"/>
            </a:xfrm>
            <a:prstGeom prst="parallelogram">
              <a:avLst>
                <a:gd name="adj" fmla="val 30532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576055" y="3531877"/>
            <a:ext cx="1132092" cy="522897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sz="373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+??%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448902" y="4785007"/>
            <a:ext cx="2791642" cy="1427866"/>
            <a:chOff x="468937" y="2419540"/>
            <a:chExt cx="2791642" cy="1427866"/>
          </a:xfrm>
        </p:grpSpPr>
        <p:sp>
          <p:nvSpPr>
            <p:cNvPr id="30" name="TextBox 18"/>
            <p:cNvSpPr txBox="1"/>
            <p:nvPr/>
          </p:nvSpPr>
          <p:spPr>
            <a:xfrm flipH="1">
              <a:off x="468937" y="241954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搭建计算框架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0267" y="2823664"/>
              <a:ext cx="2790312" cy="1023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利用以上工具，实现一个分布式的适用于时序数据处理的平台，加速时序数据处理。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32811" y="4785007"/>
            <a:ext cx="2414233" cy="1104700"/>
            <a:chOff x="468937" y="2419540"/>
            <a:chExt cx="2414233" cy="1104700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测试运行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70267" y="2823664"/>
              <a:ext cx="2412903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尝试以量化交易中的一个小实例，测试平台的效果。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E0C5C9-9222-4A27-96E2-4AF9F36985B7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42341E1-41C6-42BB-86FF-B96B0BAB7147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实现目标</a:t>
              </a:r>
            </a:p>
          </p:txBody>
        </p:sp>
        <p:cxnSp>
          <p:nvCxnSpPr>
            <p:cNvPr id="28" name="0 _4">
              <a:extLst>
                <a:ext uri="{FF2B5EF4-FFF2-40B4-BE49-F238E27FC236}">
                  <a16:creationId xmlns:a16="http://schemas.microsoft.com/office/drawing/2014/main" id="{1EB9A3BA-756C-44E2-BDF5-9B67A6DBFC52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1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>
              <a:defRPr/>
            </a:pPr>
            <a:r>
              <a:rPr lang="zh-CN" altLang="en-US" sz="36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项目意义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62674" y="3622341"/>
            <a:ext cx="27117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用于游戏平台或证券交易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12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685" y="3080839"/>
            <a:ext cx="2031888" cy="149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41320" y="3080839"/>
            <a:ext cx="2031888" cy="1492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67955" y="3080839"/>
            <a:ext cx="2031888" cy="1492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094589" y="3080839"/>
            <a:ext cx="2031888" cy="1492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684" y="1970227"/>
            <a:ext cx="0" cy="11106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685" y="1970225"/>
            <a:ext cx="91435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41319" y="1970227"/>
            <a:ext cx="0" cy="11106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41319" y="1970225"/>
            <a:ext cx="914351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367955" y="1970227"/>
            <a:ext cx="0" cy="111061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67954" y="1970225"/>
            <a:ext cx="914351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094589" y="1970227"/>
            <a:ext cx="0" cy="111061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094590" y="1970225"/>
            <a:ext cx="914351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40357" y="3290954"/>
            <a:ext cx="1287083" cy="328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十多年前</a:t>
            </a:r>
            <a:endParaRPr 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13723" y="3290954"/>
            <a:ext cx="1287083" cy="328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几十年前</a:t>
            </a:r>
            <a:endParaRPr 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66992" y="3290954"/>
            <a:ext cx="1287083" cy="328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如今</a:t>
            </a:r>
            <a:endParaRPr 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87088" y="3290954"/>
            <a:ext cx="1287083" cy="328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过去</a:t>
            </a:r>
            <a:endParaRPr 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42" name="Freeform 228"/>
          <p:cNvSpPr/>
          <p:nvPr/>
        </p:nvSpPr>
        <p:spPr bwMode="auto">
          <a:xfrm>
            <a:off x="1710778" y="3852475"/>
            <a:ext cx="439701" cy="483988"/>
          </a:xfrm>
          <a:custGeom>
            <a:avLst/>
            <a:gdLst>
              <a:gd name="T0" fmla="*/ 102 w 204"/>
              <a:gd name="T1" fmla="*/ 42 h 224"/>
              <a:gd name="T2" fmla="*/ 150 w 204"/>
              <a:gd name="T3" fmla="*/ 1 h 224"/>
              <a:gd name="T4" fmla="*/ 188 w 204"/>
              <a:gd name="T5" fmla="*/ 20 h 224"/>
              <a:gd name="T6" fmla="*/ 204 w 204"/>
              <a:gd name="T7" fmla="*/ 58 h 224"/>
              <a:gd name="T8" fmla="*/ 188 w 204"/>
              <a:gd name="T9" fmla="*/ 117 h 224"/>
              <a:gd name="T10" fmla="*/ 150 w 204"/>
              <a:gd name="T11" fmla="*/ 173 h 224"/>
              <a:gd name="T12" fmla="*/ 101 w 204"/>
              <a:gd name="T13" fmla="*/ 224 h 224"/>
              <a:gd name="T14" fmla="*/ 55 w 204"/>
              <a:gd name="T15" fmla="*/ 175 h 224"/>
              <a:gd name="T16" fmla="*/ 16 w 204"/>
              <a:gd name="T17" fmla="*/ 119 h 224"/>
              <a:gd name="T18" fmla="*/ 0 w 204"/>
              <a:gd name="T19" fmla="*/ 63 h 224"/>
              <a:gd name="T20" fmla="*/ 15 w 204"/>
              <a:gd name="T21" fmla="*/ 21 h 224"/>
              <a:gd name="T22" fmla="*/ 53 w 204"/>
              <a:gd name="T23" fmla="*/ 0 h 224"/>
              <a:gd name="T24" fmla="*/ 102 w 204"/>
              <a:gd name="T25" fmla="*/ 4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4" h="224">
                <a:moveTo>
                  <a:pt x="102" y="42"/>
                </a:moveTo>
                <a:cubicBezTo>
                  <a:pt x="111" y="21"/>
                  <a:pt x="127" y="1"/>
                  <a:pt x="150" y="1"/>
                </a:cubicBezTo>
                <a:cubicBezTo>
                  <a:pt x="164" y="1"/>
                  <a:pt x="176" y="7"/>
                  <a:pt x="188" y="20"/>
                </a:cubicBezTo>
                <a:cubicBezTo>
                  <a:pt x="198" y="33"/>
                  <a:pt x="204" y="45"/>
                  <a:pt x="204" y="58"/>
                </a:cubicBezTo>
                <a:cubicBezTo>
                  <a:pt x="204" y="77"/>
                  <a:pt x="199" y="96"/>
                  <a:pt x="188" y="117"/>
                </a:cubicBezTo>
                <a:cubicBezTo>
                  <a:pt x="180" y="135"/>
                  <a:pt x="167" y="153"/>
                  <a:pt x="150" y="173"/>
                </a:cubicBezTo>
                <a:cubicBezTo>
                  <a:pt x="138" y="188"/>
                  <a:pt x="121" y="205"/>
                  <a:pt x="101" y="224"/>
                </a:cubicBezTo>
                <a:cubicBezTo>
                  <a:pt x="84" y="207"/>
                  <a:pt x="69" y="191"/>
                  <a:pt x="55" y="175"/>
                </a:cubicBezTo>
                <a:cubicBezTo>
                  <a:pt x="39" y="155"/>
                  <a:pt x="26" y="136"/>
                  <a:pt x="16" y="119"/>
                </a:cubicBezTo>
                <a:cubicBezTo>
                  <a:pt x="6" y="98"/>
                  <a:pt x="0" y="80"/>
                  <a:pt x="0" y="63"/>
                </a:cubicBezTo>
                <a:cubicBezTo>
                  <a:pt x="0" y="48"/>
                  <a:pt x="5" y="34"/>
                  <a:pt x="15" y="21"/>
                </a:cubicBezTo>
                <a:cubicBezTo>
                  <a:pt x="25" y="7"/>
                  <a:pt x="38" y="0"/>
                  <a:pt x="53" y="0"/>
                </a:cubicBezTo>
                <a:cubicBezTo>
                  <a:pt x="77" y="0"/>
                  <a:pt x="93" y="20"/>
                  <a:pt x="102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13" tIns="60956" rIns="121913" bIns="60956" numCol="1" anchor="t" anchorCtr="0" compatLnSpc="1"/>
          <a:lstStyle/>
          <a:p>
            <a:pPr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4334871" y="3850644"/>
            <a:ext cx="584597" cy="487653"/>
            <a:chOff x="2292350" y="272256"/>
            <a:chExt cx="315913" cy="263525"/>
          </a:xfrm>
          <a:solidFill>
            <a:schemeClr val="bg1"/>
          </a:solidFill>
        </p:grpSpPr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2292350" y="451643"/>
              <a:ext cx="53975" cy="841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1705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2379663" y="391318"/>
              <a:ext cx="53975" cy="14446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1705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466975" y="332581"/>
              <a:ext cx="55563" cy="2032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1705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554288" y="272256"/>
              <a:ext cx="53975" cy="263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50000"/>
                </a:lnSpc>
              </a:pPr>
              <a:endParaRPr lang="en-US" sz="1705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9" name="Freeform 151"/>
          <p:cNvSpPr>
            <a:spLocks noChangeAspect="1" noEditPoints="1"/>
          </p:cNvSpPr>
          <p:nvPr/>
        </p:nvSpPr>
        <p:spPr bwMode="auto">
          <a:xfrm>
            <a:off x="7103859" y="3850644"/>
            <a:ext cx="609568" cy="487653"/>
          </a:xfrm>
          <a:custGeom>
            <a:avLst/>
            <a:gdLst>
              <a:gd name="T0" fmla="*/ 95 w 286"/>
              <a:gd name="T1" fmla="*/ 163 h 228"/>
              <a:gd name="T2" fmla="*/ 161 w 286"/>
              <a:gd name="T3" fmla="*/ 97 h 228"/>
              <a:gd name="T4" fmla="*/ 95 w 286"/>
              <a:gd name="T5" fmla="*/ 31 h 228"/>
              <a:gd name="T6" fmla="*/ 29 w 286"/>
              <a:gd name="T7" fmla="*/ 97 h 228"/>
              <a:gd name="T8" fmla="*/ 95 w 286"/>
              <a:gd name="T9" fmla="*/ 163 h 228"/>
              <a:gd name="T10" fmla="*/ 145 w 286"/>
              <a:gd name="T11" fmla="*/ 116 h 228"/>
              <a:gd name="T12" fmla="*/ 98 w 286"/>
              <a:gd name="T13" fmla="*/ 149 h 228"/>
              <a:gd name="T14" fmla="*/ 51 w 286"/>
              <a:gd name="T15" fmla="*/ 116 h 228"/>
              <a:gd name="T16" fmla="*/ 145 w 286"/>
              <a:gd name="T17" fmla="*/ 116 h 228"/>
              <a:gd name="T18" fmla="*/ 135 w 286"/>
              <a:gd name="T19" fmla="*/ 171 h 228"/>
              <a:gd name="T20" fmla="*/ 95 w 286"/>
              <a:gd name="T21" fmla="*/ 181 h 228"/>
              <a:gd name="T22" fmla="*/ 55 w 286"/>
              <a:gd name="T23" fmla="*/ 171 h 228"/>
              <a:gd name="T24" fmla="*/ 0 w 286"/>
              <a:gd name="T25" fmla="*/ 228 h 228"/>
              <a:gd name="T26" fmla="*/ 190 w 286"/>
              <a:gd name="T27" fmla="*/ 228 h 228"/>
              <a:gd name="T28" fmla="*/ 135 w 286"/>
              <a:gd name="T29" fmla="*/ 171 h 228"/>
              <a:gd name="T30" fmla="*/ 174 w 286"/>
              <a:gd name="T31" fmla="*/ 86 h 228"/>
              <a:gd name="T32" fmla="*/ 241 w 286"/>
              <a:gd name="T33" fmla="*/ 86 h 228"/>
              <a:gd name="T34" fmla="*/ 194 w 286"/>
              <a:gd name="T35" fmla="*/ 118 h 228"/>
              <a:gd name="T36" fmla="*/ 173 w 286"/>
              <a:gd name="T37" fmla="*/ 113 h 228"/>
              <a:gd name="T38" fmla="*/ 168 w 286"/>
              <a:gd name="T39" fmla="*/ 128 h 228"/>
              <a:gd name="T40" fmla="*/ 191 w 286"/>
              <a:gd name="T41" fmla="*/ 132 h 228"/>
              <a:gd name="T42" fmla="*/ 257 w 286"/>
              <a:gd name="T43" fmla="*/ 66 h 228"/>
              <a:gd name="T44" fmla="*/ 191 w 286"/>
              <a:gd name="T45" fmla="*/ 0 h 228"/>
              <a:gd name="T46" fmla="*/ 136 w 286"/>
              <a:gd name="T47" fmla="*/ 29 h 228"/>
              <a:gd name="T48" fmla="*/ 174 w 286"/>
              <a:gd name="T49" fmla="*/ 86 h 228"/>
              <a:gd name="T50" fmla="*/ 231 w 286"/>
              <a:gd name="T51" fmla="*/ 140 h 228"/>
              <a:gd name="T52" fmla="*/ 191 w 286"/>
              <a:gd name="T53" fmla="*/ 150 h 228"/>
              <a:gd name="T54" fmla="*/ 159 w 286"/>
              <a:gd name="T55" fmla="*/ 144 h 228"/>
              <a:gd name="T56" fmla="*/ 144 w 286"/>
              <a:gd name="T57" fmla="*/ 160 h 228"/>
              <a:gd name="T58" fmla="*/ 192 w 286"/>
              <a:gd name="T59" fmla="*/ 197 h 228"/>
              <a:gd name="T60" fmla="*/ 286 w 286"/>
              <a:gd name="T61" fmla="*/ 197 h 228"/>
              <a:gd name="T62" fmla="*/ 231 w 286"/>
              <a:gd name="T63" fmla="*/ 14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6" h="228">
                <a:moveTo>
                  <a:pt x="95" y="163"/>
                </a:moveTo>
                <a:cubicBezTo>
                  <a:pt x="132" y="163"/>
                  <a:pt x="161" y="133"/>
                  <a:pt x="161" y="97"/>
                </a:cubicBezTo>
                <a:cubicBezTo>
                  <a:pt x="161" y="60"/>
                  <a:pt x="132" y="31"/>
                  <a:pt x="95" y="31"/>
                </a:cubicBezTo>
                <a:cubicBezTo>
                  <a:pt x="59" y="31"/>
                  <a:pt x="29" y="60"/>
                  <a:pt x="29" y="97"/>
                </a:cubicBezTo>
                <a:cubicBezTo>
                  <a:pt x="29" y="133"/>
                  <a:pt x="59" y="163"/>
                  <a:pt x="95" y="163"/>
                </a:cubicBezTo>
                <a:close/>
                <a:moveTo>
                  <a:pt x="145" y="116"/>
                </a:moveTo>
                <a:cubicBezTo>
                  <a:pt x="135" y="136"/>
                  <a:pt x="118" y="149"/>
                  <a:pt x="98" y="149"/>
                </a:cubicBezTo>
                <a:cubicBezTo>
                  <a:pt x="79" y="149"/>
                  <a:pt x="61" y="136"/>
                  <a:pt x="51" y="116"/>
                </a:cubicBezTo>
                <a:lnTo>
                  <a:pt x="145" y="116"/>
                </a:lnTo>
                <a:close/>
                <a:moveTo>
                  <a:pt x="135" y="171"/>
                </a:moveTo>
                <a:cubicBezTo>
                  <a:pt x="123" y="178"/>
                  <a:pt x="109" y="181"/>
                  <a:pt x="95" y="181"/>
                </a:cubicBezTo>
                <a:cubicBezTo>
                  <a:pt x="81" y="181"/>
                  <a:pt x="67" y="178"/>
                  <a:pt x="55" y="171"/>
                </a:cubicBezTo>
                <a:cubicBezTo>
                  <a:pt x="30" y="178"/>
                  <a:pt x="9" y="194"/>
                  <a:pt x="0" y="228"/>
                </a:cubicBezTo>
                <a:cubicBezTo>
                  <a:pt x="190" y="228"/>
                  <a:pt x="190" y="228"/>
                  <a:pt x="190" y="228"/>
                </a:cubicBezTo>
                <a:cubicBezTo>
                  <a:pt x="181" y="194"/>
                  <a:pt x="161" y="178"/>
                  <a:pt x="135" y="171"/>
                </a:cubicBezTo>
                <a:close/>
                <a:moveTo>
                  <a:pt x="174" y="86"/>
                </a:moveTo>
                <a:cubicBezTo>
                  <a:pt x="241" y="86"/>
                  <a:pt x="241" y="86"/>
                  <a:pt x="241" y="86"/>
                </a:cubicBezTo>
                <a:cubicBezTo>
                  <a:pt x="231" y="105"/>
                  <a:pt x="214" y="118"/>
                  <a:pt x="194" y="118"/>
                </a:cubicBezTo>
                <a:cubicBezTo>
                  <a:pt x="187" y="118"/>
                  <a:pt x="180" y="116"/>
                  <a:pt x="173" y="113"/>
                </a:cubicBezTo>
                <a:cubicBezTo>
                  <a:pt x="172" y="118"/>
                  <a:pt x="170" y="123"/>
                  <a:pt x="168" y="128"/>
                </a:cubicBezTo>
                <a:cubicBezTo>
                  <a:pt x="175" y="130"/>
                  <a:pt x="183" y="132"/>
                  <a:pt x="191" y="132"/>
                </a:cubicBezTo>
                <a:cubicBezTo>
                  <a:pt x="227" y="132"/>
                  <a:pt x="257" y="102"/>
                  <a:pt x="257" y="66"/>
                </a:cubicBezTo>
                <a:cubicBezTo>
                  <a:pt x="257" y="29"/>
                  <a:pt x="227" y="0"/>
                  <a:pt x="191" y="0"/>
                </a:cubicBezTo>
                <a:cubicBezTo>
                  <a:pt x="168" y="0"/>
                  <a:pt x="148" y="11"/>
                  <a:pt x="136" y="29"/>
                </a:cubicBezTo>
                <a:cubicBezTo>
                  <a:pt x="156" y="41"/>
                  <a:pt x="171" y="61"/>
                  <a:pt x="174" y="86"/>
                </a:cubicBezTo>
                <a:close/>
                <a:moveTo>
                  <a:pt x="231" y="140"/>
                </a:moveTo>
                <a:cubicBezTo>
                  <a:pt x="219" y="147"/>
                  <a:pt x="205" y="150"/>
                  <a:pt x="191" y="150"/>
                </a:cubicBezTo>
                <a:cubicBezTo>
                  <a:pt x="180" y="150"/>
                  <a:pt x="169" y="148"/>
                  <a:pt x="159" y="144"/>
                </a:cubicBezTo>
                <a:cubicBezTo>
                  <a:pt x="155" y="150"/>
                  <a:pt x="150" y="155"/>
                  <a:pt x="144" y="160"/>
                </a:cubicBezTo>
                <a:cubicBezTo>
                  <a:pt x="165" y="166"/>
                  <a:pt x="181" y="179"/>
                  <a:pt x="192" y="197"/>
                </a:cubicBezTo>
                <a:cubicBezTo>
                  <a:pt x="286" y="197"/>
                  <a:pt x="286" y="197"/>
                  <a:pt x="286" y="197"/>
                </a:cubicBezTo>
                <a:cubicBezTo>
                  <a:pt x="277" y="163"/>
                  <a:pt x="256" y="147"/>
                  <a:pt x="231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52" name="Freeform 133"/>
          <p:cNvSpPr>
            <a:spLocks noEditPoints="1"/>
          </p:cNvSpPr>
          <p:nvPr/>
        </p:nvSpPr>
        <p:spPr bwMode="auto">
          <a:xfrm>
            <a:off x="9897820" y="3880699"/>
            <a:ext cx="425427" cy="427543"/>
          </a:xfrm>
          <a:custGeom>
            <a:avLst/>
            <a:gdLst>
              <a:gd name="T0" fmla="*/ 296 w 296"/>
              <a:gd name="T1" fmla="*/ 148 h 296"/>
              <a:gd name="T2" fmla="*/ 191 w 296"/>
              <a:gd name="T3" fmla="*/ 107 h 296"/>
              <a:gd name="T4" fmla="*/ 196 w 296"/>
              <a:gd name="T5" fmla="*/ 69 h 296"/>
              <a:gd name="T6" fmla="*/ 186 w 296"/>
              <a:gd name="T7" fmla="*/ 65 h 296"/>
              <a:gd name="T8" fmla="*/ 196 w 296"/>
              <a:gd name="T9" fmla="*/ 69 h 296"/>
              <a:gd name="T10" fmla="*/ 117 w 296"/>
              <a:gd name="T11" fmla="*/ 26 h 296"/>
              <a:gd name="T12" fmla="*/ 103 w 296"/>
              <a:gd name="T13" fmla="*/ 26 h 296"/>
              <a:gd name="T14" fmla="*/ 105 w 296"/>
              <a:gd name="T15" fmla="*/ 34 h 296"/>
              <a:gd name="T16" fmla="*/ 95 w 296"/>
              <a:gd name="T17" fmla="*/ 27 h 296"/>
              <a:gd name="T18" fmla="*/ 88 w 296"/>
              <a:gd name="T19" fmla="*/ 30 h 296"/>
              <a:gd name="T20" fmla="*/ 87 w 296"/>
              <a:gd name="T21" fmla="*/ 39 h 296"/>
              <a:gd name="T22" fmla="*/ 81 w 296"/>
              <a:gd name="T23" fmla="*/ 43 h 296"/>
              <a:gd name="T24" fmla="*/ 71 w 296"/>
              <a:gd name="T25" fmla="*/ 40 h 296"/>
              <a:gd name="T26" fmla="*/ 70 w 296"/>
              <a:gd name="T27" fmla="*/ 54 h 296"/>
              <a:gd name="T28" fmla="*/ 17 w 296"/>
              <a:gd name="T29" fmla="*/ 162 h 296"/>
              <a:gd name="T30" fmla="*/ 17 w 296"/>
              <a:gd name="T31" fmla="*/ 162 h 296"/>
              <a:gd name="T32" fmla="*/ 82 w 296"/>
              <a:gd name="T33" fmla="*/ 266 h 296"/>
              <a:gd name="T34" fmla="*/ 71 w 296"/>
              <a:gd name="T35" fmla="*/ 202 h 296"/>
              <a:gd name="T36" fmla="*/ 18 w 296"/>
              <a:gd name="T37" fmla="*/ 152 h 296"/>
              <a:gd name="T38" fmla="*/ 50 w 296"/>
              <a:gd name="T39" fmla="*/ 58 h 296"/>
              <a:gd name="T40" fmla="*/ 80 w 296"/>
              <a:gd name="T41" fmla="*/ 55 h 296"/>
              <a:gd name="T42" fmla="*/ 95 w 296"/>
              <a:gd name="T43" fmla="*/ 37 h 296"/>
              <a:gd name="T44" fmla="*/ 88 w 296"/>
              <a:gd name="T45" fmla="*/ 57 h 296"/>
              <a:gd name="T46" fmla="*/ 105 w 296"/>
              <a:gd name="T47" fmla="*/ 38 h 296"/>
              <a:gd name="T48" fmla="*/ 116 w 296"/>
              <a:gd name="T49" fmla="*/ 40 h 296"/>
              <a:gd name="T50" fmla="*/ 120 w 296"/>
              <a:gd name="T51" fmla="*/ 67 h 296"/>
              <a:gd name="T52" fmla="*/ 114 w 296"/>
              <a:gd name="T53" fmla="*/ 76 h 296"/>
              <a:gd name="T54" fmla="*/ 102 w 296"/>
              <a:gd name="T55" fmla="*/ 51 h 296"/>
              <a:gd name="T56" fmla="*/ 76 w 296"/>
              <a:gd name="T57" fmla="*/ 94 h 296"/>
              <a:gd name="T58" fmla="*/ 102 w 296"/>
              <a:gd name="T59" fmla="*/ 78 h 296"/>
              <a:gd name="T60" fmla="*/ 127 w 296"/>
              <a:gd name="T61" fmla="*/ 115 h 296"/>
              <a:gd name="T62" fmla="*/ 124 w 296"/>
              <a:gd name="T63" fmla="*/ 110 h 296"/>
              <a:gd name="T64" fmla="*/ 112 w 296"/>
              <a:gd name="T65" fmla="*/ 117 h 296"/>
              <a:gd name="T66" fmla="*/ 76 w 296"/>
              <a:gd name="T67" fmla="*/ 161 h 296"/>
              <a:gd name="T68" fmla="*/ 48 w 296"/>
              <a:gd name="T69" fmla="*/ 154 h 296"/>
              <a:gd name="T70" fmla="*/ 45 w 296"/>
              <a:gd name="T71" fmla="*/ 173 h 296"/>
              <a:gd name="T72" fmla="*/ 98 w 296"/>
              <a:gd name="T73" fmla="*/ 187 h 296"/>
              <a:gd name="T74" fmla="*/ 149 w 296"/>
              <a:gd name="T75" fmla="*/ 218 h 296"/>
              <a:gd name="T76" fmla="*/ 88 w 296"/>
              <a:gd name="T77" fmla="*/ 73 h 296"/>
              <a:gd name="T78" fmla="*/ 94 w 296"/>
              <a:gd name="T79" fmla="*/ 69 h 296"/>
              <a:gd name="T80" fmla="*/ 143 w 296"/>
              <a:gd name="T81" fmla="*/ 59 h 296"/>
              <a:gd name="T82" fmla="*/ 134 w 296"/>
              <a:gd name="T83" fmla="*/ 25 h 296"/>
              <a:gd name="T84" fmla="*/ 147 w 296"/>
              <a:gd name="T85" fmla="*/ 15 h 296"/>
              <a:gd name="T86" fmla="*/ 145 w 296"/>
              <a:gd name="T87" fmla="*/ 76 h 296"/>
              <a:gd name="T88" fmla="*/ 198 w 296"/>
              <a:gd name="T89" fmla="*/ 195 h 296"/>
              <a:gd name="T90" fmla="*/ 182 w 296"/>
              <a:gd name="T91" fmla="*/ 139 h 296"/>
              <a:gd name="T92" fmla="*/ 193 w 296"/>
              <a:gd name="T93" fmla="*/ 118 h 296"/>
              <a:gd name="T94" fmla="*/ 216 w 296"/>
              <a:gd name="T95" fmla="*/ 90 h 296"/>
              <a:gd name="T96" fmla="*/ 233 w 296"/>
              <a:gd name="T97" fmla="*/ 49 h 296"/>
              <a:gd name="T98" fmla="*/ 254 w 296"/>
              <a:gd name="T99" fmla="*/ 69 h 296"/>
              <a:gd name="T100" fmla="*/ 279 w 296"/>
              <a:gd name="T101" fmla="*/ 123 h 296"/>
              <a:gd name="T102" fmla="*/ 277 w 296"/>
              <a:gd name="T103" fmla="*/ 18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96" h="296"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30"/>
                  <a:pt x="66" y="296"/>
                  <a:pt x="148" y="296"/>
                </a:cubicBezTo>
                <a:cubicBezTo>
                  <a:pt x="230" y="296"/>
                  <a:pt x="296" y="230"/>
                  <a:pt x="296" y="148"/>
                </a:cubicBezTo>
                <a:cubicBezTo>
                  <a:pt x="296" y="66"/>
                  <a:pt x="230" y="0"/>
                  <a:pt x="148" y="0"/>
                </a:cubicBezTo>
                <a:close/>
                <a:moveTo>
                  <a:pt x="197" y="102"/>
                </a:moveTo>
                <a:cubicBezTo>
                  <a:pt x="197" y="106"/>
                  <a:pt x="197" y="106"/>
                  <a:pt x="197" y="106"/>
                </a:cubicBezTo>
                <a:cubicBezTo>
                  <a:pt x="191" y="107"/>
                  <a:pt x="191" y="107"/>
                  <a:pt x="191" y="107"/>
                </a:cubicBezTo>
                <a:cubicBezTo>
                  <a:pt x="188" y="101"/>
                  <a:pt x="188" y="101"/>
                  <a:pt x="188" y="101"/>
                </a:cubicBezTo>
                <a:cubicBezTo>
                  <a:pt x="188" y="88"/>
                  <a:pt x="188" y="88"/>
                  <a:pt x="188" y="88"/>
                </a:cubicBezTo>
                <a:lnTo>
                  <a:pt x="197" y="102"/>
                </a:lnTo>
                <a:close/>
                <a:moveTo>
                  <a:pt x="196" y="69"/>
                </a:moveTo>
                <a:cubicBezTo>
                  <a:pt x="193" y="72"/>
                  <a:pt x="193" y="72"/>
                  <a:pt x="193" y="72"/>
                </a:cubicBezTo>
                <a:cubicBezTo>
                  <a:pt x="187" y="71"/>
                  <a:pt x="187" y="71"/>
                  <a:pt x="187" y="71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91" y="66"/>
                  <a:pt x="191" y="66"/>
                  <a:pt x="191" y="66"/>
                </a:cubicBezTo>
                <a:cubicBezTo>
                  <a:pt x="195" y="65"/>
                  <a:pt x="195" y="65"/>
                  <a:pt x="195" y="65"/>
                </a:cubicBezTo>
                <a:cubicBezTo>
                  <a:pt x="197" y="65"/>
                  <a:pt x="197" y="65"/>
                  <a:pt x="197" y="65"/>
                </a:cubicBezTo>
                <a:lnTo>
                  <a:pt x="196" y="69"/>
                </a:lnTo>
                <a:close/>
                <a:moveTo>
                  <a:pt x="115" y="22"/>
                </a:moveTo>
                <a:cubicBezTo>
                  <a:pt x="118" y="19"/>
                  <a:pt x="118" y="19"/>
                  <a:pt x="118" y="19"/>
                </a:cubicBezTo>
                <a:cubicBezTo>
                  <a:pt x="122" y="18"/>
                  <a:pt x="127" y="17"/>
                  <a:pt x="131" y="1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0" y="26"/>
                  <a:pt x="110" y="26"/>
                  <a:pt x="110" y="26"/>
                </a:cubicBezTo>
                <a:lnTo>
                  <a:pt x="115" y="22"/>
                </a:lnTo>
                <a:close/>
                <a:moveTo>
                  <a:pt x="101" y="25"/>
                </a:moveTo>
                <a:cubicBezTo>
                  <a:pt x="103" y="26"/>
                  <a:pt x="103" y="26"/>
                  <a:pt x="103" y="26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00" y="31"/>
                  <a:pt x="100" y="31"/>
                  <a:pt x="100" y="31"/>
                </a:cubicBezTo>
                <a:lnTo>
                  <a:pt x="101" y="25"/>
                </a:lnTo>
                <a:close/>
                <a:moveTo>
                  <a:pt x="95" y="26"/>
                </a:moveTo>
                <a:cubicBezTo>
                  <a:pt x="95" y="27"/>
                  <a:pt x="95" y="27"/>
                  <a:pt x="95" y="27"/>
                </a:cubicBezTo>
                <a:cubicBezTo>
                  <a:pt x="94" y="29"/>
                  <a:pt x="94" y="29"/>
                  <a:pt x="94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88" y="31"/>
                  <a:pt x="88" y="31"/>
                  <a:pt x="88" y="31"/>
                </a:cubicBezTo>
                <a:cubicBezTo>
                  <a:pt x="88" y="30"/>
                  <a:pt x="88" y="30"/>
                  <a:pt x="88" y="30"/>
                </a:cubicBezTo>
                <a:cubicBezTo>
                  <a:pt x="90" y="29"/>
                  <a:pt x="92" y="27"/>
                  <a:pt x="95" y="26"/>
                </a:cubicBezTo>
                <a:close/>
                <a:moveTo>
                  <a:pt x="81" y="43"/>
                </a:moveTo>
                <a:cubicBezTo>
                  <a:pt x="86" y="38"/>
                  <a:pt x="86" y="38"/>
                  <a:pt x="86" y="38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2"/>
                  <a:pt x="87" y="42"/>
                  <a:pt x="87" y="42"/>
                </a:cubicBezTo>
                <a:cubicBezTo>
                  <a:pt x="84" y="45"/>
                  <a:pt x="84" y="45"/>
                  <a:pt x="84" y="45"/>
                </a:cubicBezTo>
                <a:cubicBezTo>
                  <a:pt x="80" y="45"/>
                  <a:pt x="80" y="45"/>
                  <a:pt x="80" y="45"/>
                </a:cubicBezTo>
                <a:lnTo>
                  <a:pt x="81" y="43"/>
                </a:lnTo>
                <a:close/>
                <a:moveTo>
                  <a:pt x="54" y="54"/>
                </a:move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62" y="47"/>
                  <a:pt x="66" y="43"/>
                  <a:pt x="71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8" y="39"/>
                  <a:pt x="78" y="39"/>
                  <a:pt x="78" y="39"/>
                </a:cubicBezTo>
                <a:cubicBezTo>
                  <a:pt x="78" y="46"/>
                  <a:pt x="78" y="46"/>
                  <a:pt x="78" y="46"/>
                </a:cubicBezTo>
                <a:cubicBezTo>
                  <a:pt x="70" y="54"/>
                  <a:pt x="70" y="54"/>
                  <a:pt x="70" y="54"/>
                </a:cubicBezTo>
                <a:cubicBezTo>
                  <a:pt x="60" y="59"/>
                  <a:pt x="60" y="59"/>
                  <a:pt x="60" y="59"/>
                </a:cubicBezTo>
                <a:cubicBezTo>
                  <a:pt x="54" y="55"/>
                  <a:pt x="54" y="55"/>
                  <a:pt x="54" y="55"/>
                </a:cubicBezTo>
                <a:lnTo>
                  <a:pt x="54" y="54"/>
                </a:lnTo>
                <a:close/>
                <a:moveTo>
                  <a:pt x="17" y="162"/>
                </a:moveTo>
                <a:cubicBezTo>
                  <a:pt x="15" y="156"/>
                  <a:pt x="15" y="156"/>
                  <a:pt x="15" y="156"/>
                </a:cubicBezTo>
                <a:cubicBezTo>
                  <a:pt x="15" y="156"/>
                  <a:pt x="15" y="155"/>
                  <a:pt x="15" y="155"/>
                </a:cubicBezTo>
                <a:cubicBezTo>
                  <a:pt x="17" y="160"/>
                  <a:pt x="17" y="160"/>
                  <a:pt x="17" y="160"/>
                </a:cubicBezTo>
                <a:lnTo>
                  <a:pt x="17" y="162"/>
                </a:lnTo>
                <a:close/>
                <a:moveTo>
                  <a:pt x="141" y="245"/>
                </a:moveTo>
                <a:cubicBezTo>
                  <a:pt x="126" y="256"/>
                  <a:pt x="126" y="256"/>
                  <a:pt x="126" y="256"/>
                </a:cubicBezTo>
                <a:cubicBezTo>
                  <a:pt x="109" y="277"/>
                  <a:pt x="109" y="277"/>
                  <a:pt x="109" y="277"/>
                </a:cubicBezTo>
                <a:cubicBezTo>
                  <a:pt x="100" y="274"/>
                  <a:pt x="91" y="270"/>
                  <a:pt x="82" y="266"/>
                </a:cubicBezTo>
                <a:cubicBezTo>
                  <a:pt x="82" y="249"/>
                  <a:pt x="82" y="249"/>
                  <a:pt x="82" y="249"/>
                </a:cubicBezTo>
                <a:cubicBezTo>
                  <a:pt x="66" y="218"/>
                  <a:pt x="66" y="218"/>
                  <a:pt x="66" y="218"/>
                </a:cubicBezTo>
                <a:cubicBezTo>
                  <a:pt x="67" y="212"/>
                  <a:pt x="67" y="212"/>
                  <a:pt x="67" y="212"/>
                </a:cubicBezTo>
                <a:cubicBezTo>
                  <a:pt x="71" y="202"/>
                  <a:pt x="71" y="202"/>
                  <a:pt x="71" y="202"/>
                </a:cubicBezTo>
                <a:cubicBezTo>
                  <a:pt x="71" y="194"/>
                  <a:pt x="71" y="194"/>
                  <a:pt x="71" y="194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30" y="173"/>
                  <a:pt x="30" y="173"/>
                  <a:pt x="30" y="173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14" y="151"/>
                  <a:pt x="14" y="151"/>
                  <a:pt x="14" y="150"/>
                </a:cubicBezTo>
                <a:cubicBezTo>
                  <a:pt x="14" y="115"/>
                  <a:pt x="28" y="82"/>
                  <a:pt x="50" y="58"/>
                </a:cubicBezTo>
                <a:cubicBezTo>
                  <a:pt x="54" y="60"/>
                  <a:pt x="54" y="60"/>
                  <a:pt x="54" y="60"/>
                </a:cubicBezTo>
                <a:cubicBezTo>
                  <a:pt x="77" y="56"/>
                  <a:pt x="77" y="56"/>
                  <a:pt x="77" y="56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5"/>
                  <a:pt x="80" y="55"/>
                  <a:pt x="80" y="55"/>
                </a:cubicBezTo>
                <a:cubicBezTo>
                  <a:pt x="79" y="59"/>
                  <a:pt x="79" y="59"/>
                  <a:pt x="79" y="59"/>
                </a:cubicBezTo>
                <a:cubicBezTo>
                  <a:pt x="78" y="60"/>
                  <a:pt x="78" y="60"/>
                  <a:pt x="78" y="60"/>
                </a:cubicBezTo>
                <a:cubicBezTo>
                  <a:pt x="94" y="38"/>
                  <a:pt x="94" y="38"/>
                  <a:pt x="94" y="38"/>
                </a:cubicBezTo>
                <a:cubicBezTo>
                  <a:pt x="95" y="37"/>
                  <a:pt x="95" y="37"/>
                  <a:pt x="95" y="37"/>
                </a:cubicBezTo>
                <a:cubicBezTo>
                  <a:pt x="96" y="37"/>
                  <a:pt x="96" y="37"/>
                  <a:pt x="96" y="37"/>
                </a:cubicBezTo>
                <a:cubicBezTo>
                  <a:pt x="97" y="38"/>
                  <a:pt x="97" y="38"/>
                  <a:pt x="97" y="38"/>
                </a:cubicBezTo>
                <a:cubicBezTo>
                  <a:pt x="98" y="39"/>
                  <a:pt x="98" y="39"/>
                  <a:pt x="98" y="39"/>
                </a:cubicBezTo>
                <a:cubicBezTo>
                  <a:pt x="88" y="57"/>
                  <a:pt x="88" y="57"/>
                  <a:pt x="88" y="57"/>
                </a:cubicBezTo>
                <a:cubicBezTo>
                  <a:pt x="92" y="61"/>
                  <a:pt x="92" y="61"/>
                  <a:pt x="92" y="61"/>
                </a:cubicBezTo>
                <a:cubicBezTo>
                  <a:pt x="97" y="57"/>
                  <a:pt x="97" y="57"/>
                  <a:pt x="97" y="57"/>
                </a:cubicBezTo>
                <a:cubicBezTo>
                  <a:pt x="99" y="40"/>
                  <a:pt x="99" y="40"/>
                  <a:pt x="99" y="40"/>
                </a:cubicBezTo>
                <a:cubicBezTo>
                  <a:pt x="105" y="38"/>
                  <a:pt x="105" y="38"/>
                  <a:pt x="105" y="38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2" y="57"/>
                  <a:pt x="112" y="57"/>
                  <a:pt x="112" y="57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99" y="60"/>
                  <a:pt x="99" y="60"/>
                  <a:pt x="99" y="60"/>
                </a:cubicBezTo>
                <a:cubicBezTo>
                  <a:pt x="77" y="77"/>
                  <a:pt x="77" y="77"/>
                  <a:pt x="77" y="77"/>
                </a:cubicBezTo>
                <a:cubicBezTo>
                  <a:pt x="70" y="88"/>
                  <a:pt x="70" y="88"/>
                  <a:pt x="70" y="88"/>
                </a:cubicBezTo>
                <a:cubicBezTo>
                  <a:pt x="76" y="94"/>
                  <a:pt x="76" y="94"/>
                  <a:pt x="76" y="94"/>
                </a:cubicBezTo>
                <a:cubicBezTo>
                  <a:pt x="86" y="99"/>
                  <a:pt x="86" y="99"/>
                  <a:pt x="86" y="99"/>
                </a:cubicBezTo>
                <a:cubicBezTo>
                  <a:pt x="90" y="103"/>
                  <a:pt x="90" y="103"/>
                  <a:pt x="90" y="103"/>
                </a:cubicBezTo>
                <a:cubicBezTo>
                  <a:pt x="99" y="81"/>
                  <a:pt x="99" y="81"/>
                  <a:pt x="99" y="81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27" y="115"/>
                  <a:pt x="127" y="115"/>
                  <a:pt x="127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4" y="110"/>
                  <a:pt x="124" y="110"/>
                  <a:pt x="124" y="110"/>
                </a:cubicBezTo>
                <a:cubicBezTo>
                  <a:pt x="124" y="108"/>
                  <a:pt x="124" y="108"/>
                  <a:pt x="124" y="108"/>
                </a:cubicBezTo>
                <a:cubicBezTo>
                  <a:pt x="123" y="107"/>
                  <a:pt x="123" y="107"/>
                  <a:pt x="123" y="107"/>
                </a:cubicBezTo>
                <a:cubicBezTo>
                  <a:pt x="105" y="112"/>
                  <a:pt x="105" y="112"/>
                  <a:pt x="105" y="112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16" y="118"/>
                  <a:pt x="116" y="118"/>
                  <a:pt x="116" y="118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76" y="152"/>
                  <a:pt x="76" y="152"/>
                  <a:pt x="76" y="152"/>
                </a:cubicBezTo>
                <a:cubicBezTo>
                  <a:pt x="76" y="161"/>
                  <a:pt x="76" y="161"/>
                  <a:pt x="76" y="161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42" y="170"/>
                  <a:pt x="42" y="170"/>
                  <a:pt x="42" y="170"/>
                </a:cubicBezTo>
                <a:cubicBezTo>
                  <a:pt x="45" y="173"/>
                  <a:pt x="45" y="173"/>
                  <a:pt x="45" y="173"/>
                </a:cubicBezTo>
                <a:cubicBezTo>
                  <a:pt x="53" y="169"/>
                  <a:pt x="53" y="169"/>
                  <a:pt x="53" y="169"/>
                </a:cubicBezTo>
                <a:cubicBezTo>
                  <a:pt x="56" y="169"/>
                  <a:pt x="56" y="169"/>
                  <a:pt x="56" y="169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98" y="187"/>
                  <a:pt x="98" y="187"/>
                  <a:pt x="98" y="187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123" y="207"/>
                  <a:pt x="123" y="207"/>
                  <a:pt x="123" y="207"/>
                </a:cubicBezTo>
                <a:cubicBezTo>
                  <a:pt x="142" y="213"/>
                  <a:pt x="142" y="213"/>
                  <a:pt x="142" y="213"/>
                </a:cubicBezTo>
                <a:cubicBezTo>
                  <a:pt x="149" y="218"/>
                  <a:pt x="149" y="218"/>
                  <a:pt x="149" y="218"/>
                </a:cubicBezTo>
                <a:lnTo>
                  <a:pt x="141" y="245"/>
                </a:lnTo>
                <a:close/>
                <a:moveTo>
                  <a:pt x="95" y="72"/>
                </a:moveTo>
                <a:cubicBezTo>
                  <a:pt x="94" y="73"/>
                  <a:pt x="94" y="73"/>
                  <a:pt x="94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7" y="73"/>
                  <a:pt x="87" y="73"/>
                  <a:pt x="87" y="73"/>
                </a:cubicBezTo>
                <a:cubicBezTo>
                  <a:pt x="92" y="67"/>
                  <a:pt x="92" y="67"/>
                  <a:pt x="92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4" y="69"/>
                  <a:pt x="94" y="69"/>
                  <a:pt x="94" y="69"/>
                </a:cubicBezTo>
                <a:lnTo>
                  <a:pt x="95" y="72"/>
                </a:lnTo>
                <a:close/>
                <a:moveTo>
                  <a:pt x="145" y="76"/>
                </a:moveTo>
                <a:cubicBezTo>
                  <a:pt x="142" y="67"/>
                  <a:pt x="142" y="67"/>
                  <a:pt x="142" y="67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5" y="29"/>
                  <a:pt x="145" y="29"/>
                  <a:pt x="145" y="29"/>
                </a:cubicBezTo>
                <a:cubicBezTo>
                  <a:pt x="136" y="28"/>
                  <a:pt x="136" y="28"/>
                  <a:pt x="136" y="28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2" y="16"/>
                  <a:pt x="145" y="15"/>
                  <a:pt x="147" y="15"/>
                </a:cubicBezTo>
                <a:cubicBezTo>
                  <a:pt x="165" y="15"/>
                  <a:pt x="181" y="19"/>
                  <a:pt x="197" y="25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50" y="81"/>
                  <a:pt x="150" y="81"/>
                  <a:pt x="150" y="81"/>
                </a:cubicBezTo>
                <a:lnTo>
                  <a:pt x="145" y="76"/>
                </a:lnTo>
                <a:close/>
                <a:moveTo>
                  <a:pt x="277" y="185"/>
                </a:moveTo>
                <a:cubicBezTo>
                  <a:pt x="269" y="214"/>
                  <a:pt x="250" y="240"/>
                  <a:pt x="226" y="258"/>
                </a:cubicBezTo>
                <a:cubicBezTo>
                  <a:pt x="208" y="197"/>
                  <a:pt x="208" y="197"/>
                  <a:pt x="208" y="197"/>
                </a:cubicBezTo>
                <a:cubicBezTo>
                  <a:pt x="198" y="195"/>
                  <a:pt x="198" y="195"/>
                  <a:pt x="198" y="195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64" y="187"/>
                  <a:pt x="164" y="187"/>
                  <a:pt x="164" y="187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82" y="139"/>
                  <a:pt x="182" y="139"/>
                  <a:pt x="182" y="139"/>
                </a:cubicBezTo>
                <a:cubicBezTo>
                  <a:pt x="181" y="132"/>
                  <a:pt x="181" y="132"/>
                  <a:pt x="181" y="132"/>
                </a:cubicBezTo>
                <a:cubicBezTo>
                  <a:pt x="182" y="126"/>
                  <a:pt x="182" y="126"/>
                  <a:pt x="182" y="126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18"/>
                  <a:pt x="193" y="118"/>
                  <a:pt x="193" y="118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0" y="112"/>
                  <a:pt x="190" y="112"/>
                  <a:pt x="190" y="112"/>
                </a:cubicBezTo>
                <a:cubicBezTo>
                  <a:pt x="216" y="93"/>
                  <a:pt x="216" y="93"/>
                  <a:pt x="216" y="93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07" y="83"/>
                  <a:pt x="207" y="83"/>
                  <a:pt x="207" y="83"/>
                </a:cubicBezTo>
                <a:cubicBezTo>
                  <a:pt x="206" y="79"/>
                  <a:pt x="206" y="79"/>
                  <a:pt x="206" y="79"/>
                </a:cubicBezTo>
                <a:cubicBezTo>
                  <a:pt x="226" y="53"/>
                  <a:pt x="226" y="53"/>
                  <a:pt x="226" y="53"/>
                </a:cubicBezTo>
                <a:cubicBezTo>
                  <a:pt x="233" y="49"/>
                  <a:pt x="233" y="49"/>
                  <a:pt x="233" y="49"/>
                </a:cubicBezTo>
                <a:cubicBezTo>
                  <a:pt x="237" y="50"/>
                  <a:pt x="237" y="50"/>
                  <a:pt x="237" y="50"/>
                </a:cubicBezTo>
                <a:cubicBezTo>
                  <a:pt x="242" y="54"/>
                  <a:pt x="247" y="59"/>
                  <a:pt x="251" y="64"/>
                </a:cubicBezTo>
                <a:cubicBezTo>
                  <a:pt x="249" y="64"/>
                  <a:pt x="249" y="64"/>
                  <a:pt x="249" y="64"/>
                </a:cubicBezTo>
                <a:cubicBezTo>
                  <a:pt x="254" y="69"/>
                  <a:pt x="254" y="69"/>
                  <a:pt x="254" y="69"/>
                </a:cubicBezTo>
                <a:cubicBezTo>
                  <a:pt x="255" y="69"/>
                  <a:pt x="255" y="69"/>
                  <a:pt x="255" y="69"/>
                </a:cubicBezTo>
                <a:cubicBezTo>
                  <a:pt x="266" y="84"/>
                  <a:pt x="275" y="101"/>
                  <a:pt x="279" y="121"/>
                </a:cubicBezTo>
                <a:cubicBezTo>
                  <a:pt x="278" y="122"/>
                  <a:pt x="278" y="122"/>
                  <a:pt x="278" y="12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81" y="131"/>
                  <a:pt x="282" y="140"/>
                  <a:pt x="282" y="148"/>
                </a:cubicBezTo>
                <a:cubicBezTo>
                  <a:pt x="282" y="160"/>
                  <a:pt x="280" y="172"/>
                  <a:pt x="277" y="183"/>
                </a:cubicBezTo>
                <a:cubicBezTo>
                  <a:pt x="276" y="184"/>
                  <a:pt x="276" y="184"/>
                  <a:pt x="276" y="184"/>
                </a:cubicBezTo>
                <a:lnTo>
                  <a:pt x="277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13" tIns="60956" rIns="121913" bIns="60956" numCol="1" anchor="t" anchorCtr="0" compatLnSpc="1"/>
          <a:lstStyle/>
          <a:p>
            <a:pPr>
              <a:lnSpc>
                <a:spcPct val="150000"/>
              </a:lnSpc>
            </a:pPr>
            <a:endParaRPr 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60032" y="4960267"/>
            <a:ext cx="1934629" cy="679712"/>
            <a:chOff x="468937" y="2419540"/>
            <a:chExt cx="1934629" cy="679712"/>
          </a:xfrm>
        </p:grpSpPr>
        <p:sp>
          <p:nvSpPr>
            <p:cNvPr id="35" name="TextBox 18"/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口头报价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70268" y="2823664"/>
              <a:ext cx="1933298" cy="275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60" name="TextBox 18"/>
          <p:cNvSpPr txBox="1"/>
          <p:nvPr/>
        </p:nvSpPr>
        <p:spPr>
          <a:xfrm flipH="1">
            <a:off x="3818472" y="4960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电子报价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sp>
        <p:nvSpPr>
          <p:cNvPr id="66" name="TextBox 18"/>
          <p:cNvSpPr txBox="1"/>
          <p:nvPr/>
        </p:nvSpPr>
        <p:spPr>
          <a:xfrm flipH="1">
            <a:off x="6470232" y="4960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高频交易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sp>
        <p:nvSpPr>
          <p:cNvPr id="69" name="TextBox 18"/>
          <p:cNvSpPr txBox="1"/>
          <p:nvPr/>
        </p:nvSpPr>
        <p:spPr>
          <a:xfrm flipH="1">
            <a:off x="9228672" y="4960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军备竞赛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31C7BD4-37D2-4E7C-B8E1-23A9D07FAC8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EB028D6-0350-414B-9BD2-CE12F083074D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证券交易之高频交易</a:t>
              </a:r>
            </a:p>
          </p:txBody>
        </p:sp>
        <p:cxnSp>
          <p:nvCxnSpPr>
            <p:cNvPr id="40" name="0 _4">
              <a:extLst>
                <a:ext uri="{FF2B5EF4-FFF2-40B4-BE49-F238E27FC236}">
                  <a16:creationId xmlns:a16="http://schemas.microsoft.com/office/drawing/2014/main" id="{03457FD2-FE5B-48ED-AC69-5634C612FC5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282759D-3874-495B-884F-CE780D51A77D}"/>
              </a:ext>
            </a:extLst>
          </p:cNvPr>
          <p:cNvSpPr txBox="1"/>
          <p:nvPr/>
        </p:nvSpPr>
        <p:spPr>
          <a:xfrm>
            <a:off x="741143" y="1262026"/>
            <a:ext cx="71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利润以光速奔腾，交易决胜于瞬息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B600B-DEA3-4A09-BE87-67585E7DA2B5}"/>
              </a:ext>
            </a:extLst>
          </p:cNvPr>
          <p:cNvSpPr txBox="1"/>
          <p:nvPr/>
        </p:nvSpPr>
        <p:spPr>
          <a:xfrm>
            <a:off x="1385740" y="2130458"/>
            <a:ext cx="91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速度慢效率低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42631F-0E5B-4C5A-9277-0C6AA3AFC5BF}"/>
              </a:ext>
            </a:extLst>
          </p:cNvPr>
          <p:cNvSpPr txBox="1"/>
          <p:nvPr/>
        </p:nvSpPr>
        <p:spPr>
          <a:xfrm>
            <a:off x="4013723" y="2130458"/>
            <a:ext cx="122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瞬间处理大量交易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875CF-3330-461E-A87A-7590585B0296}"/>
              </a:ext>
            </a:extLst>
          </p:cNvPr>
          <p:cNvSpPr txBox="1"/>
          <p:nvPr/>
        </p:nvSpPr>
        <p:spPr>
          <a:xfrm>
            <a:off x="6664751" y="2130458"/>
            <a:ext cx="164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监控市场</a:t>
            </a:r>
            <a:endParaRPr lang="en-US" altLang="zh-CN" dirty="0"/>
          </a:p>
          <a:p>
            <a:r>
              <a:rPr lang="zh-CN" altLang="en-US" dirty="0"/>
              <a:t>迅速处理数据积累利润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133A4B-C8A8-4D21-AAFE-759216ADA69C}"/>
              </a:ext>
            </a:extLst>
          </p:cNvPr>
          <p:cNvSpPr txBox="1"/>
          <p:nvPr/>
        </p:nvSpPr>
        <p:spPr>
          <a:xfrm>
            <a:off x="9379670" y="2130458"/>
            <a:ext cx="1661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更快的设备</a:t>
            </a:r>
            <a:endParaRPr lang="en-US" altLang="zh-CN" dirty="0"/>
          </a:p>
          <a:p>
            <a:r>
              <a:rPr lang="zh-CN" altLang="en-US" dirty="0"/>
              <a:t>意味着更高的利润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  <p:bldP spid="50" grpId="0" animBg="1"/>
      <p:bldP spid="56" grpId="0" animBg="1"/>
      <p:bldP spid="75" grpId="0"/>
      <p:bldP spid="74" grpId="0"/>
      <p:bldP spid="76" grpId="0"/>
      <p:bldP spid="73" grpId="0"/>
      <p:bldP spid="42" grpId="0" animBg="1"/>
      <p:bldP spid="49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4943359" cy="1088004"/>
            <a:chOff x="568560" y="3186685"/>
            <a:chExt cx="4943359" cy="108800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4943359" cy="1088004"/>
              <a:chOff x="568560" y="3186685"/>
              <a:chExt cx="4943359" cy="1088004"/>
            </a:xfrm>
          </p:grpSpPr>
          <p:grpSp>
            <p:nvGrpSpPr>
              <p:cNvPr id="77" name="原创设计师QQ69613753    _6">
                <a:extLst>
                  <a:ext uri="{FF2B5EF4-FFF2-40B4-BE49-F238E27FC236}">
                    <a16:creationId xmlns:a16="http://schemas.microsoft.com/office/drawing/2014/main" id="{21DFD4C6-B46B-4114-A1CD-113F9EBD8D6C}"/>
                  </a:ext>
                </a:extLst>
              </p:cNvPr>
              <p:cNvGrpSpPr/>
              <p:nvPr/>
            </p:nvGrpSpPr>
            <p:grpSpPr>
              <a:xfrm>
                <a:off x="1673788" y="3300482"/>
                <a:ext cx="3838131" cy="974207"/>
                <a:chOff x="1754849" y="2297933"/>
                <a:chExt cx="3838131" cy="974207"/>
              </a:xfrm>
            </p:grpSpPr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6FF01AF-CCCB-40CC-82E4-C182E331F654}"/>
                    </a:ext>
                  </a:extLst>
                </p:cNvPr>
                <p:cNvSpPr txBox="1"/>
                <p:nvPr/>
              </p:nvSpPr>
              <p:spPr>
                <a:xfrm>
                  <a:off x="1754849" y="2687365"/>
                  <a:ext cx="38381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B3838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利用</a:t>
                  </a:r>
                  <a:r>
                    <a:rPr kumimoji="0" lang="en-US" altLang="zh-CN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3B3838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lua</a:t>
                  </a:r>
                  <a:r>
                    <a:rPr lang="zh-CN" altLang="en-US" sz="16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连接现有的分布式计算框架与时序数据库来搭建平台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812A3E6-25ED-4580-B8C4-C165B748E2A2}"/>
                    </a:ext>
                  </a:extLst>
                </p:cNvPr>
                <p:cNvSpPr txBox="1"/>
                <p:nvPr/>
              </p:nvSpPr>
              <p:spPr>
                <a:xfrm>
                  <a:off x="1754849" y="2297933"/>
                  <a:ext cx="27889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zh-CN" altLang="en-US" sz="20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项目介绍</a:t>
                  </a:r>
                </a:p>
              </p:txBody>
            </p:sp>
          </p:grp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4991309" cy="1067414"/>
            <a:chOff x="233397" y="4890514"/>
            <a:chExt cx="4991309" cy="1067414"/>
          </a:xfrm>
        </p:grpSpPr>
        <p:grpSp>
          <p:nvGrpSpPr>
            <p:cNvPr id="82" name="原创设计师QQ69613753    _7">
              <a:extLst>
                <a:ext uri="{FF2B5EF4-FFF2-40B4-BE49-F238E27FC236}">
                  <a16:creationId xmlns:a16="http://schemas.microsoft.com/office/drawing/2014/main" id="{7F54F8E1-33E3-4A1B-8029-73F63158FA86}"/>
                </a:ext>
              </a:extLst>
            </p:cNvPr>
            <p:cNvGrpSpPr/>
            <p:nvPr/>
          </p:nvGrpSpPr>
          <p:grpSpPr>
            <a:xfrm>
              <a:off x="1386575" y="4983721"/>
              <a:ext cx="3838131" cy="974207"/>
              <a:chOff x="1467636" y="2297933"/>
              <a:chExt cx="3838131" cy="97420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4CEB06-CED6-42B7-AB3A-C2979C5360EA}"/>
                  </a:ext>
                </a:extLst>
              </p:cNvPr>
              <p:cNvSpPr txBox="1"/>
              <p:nvPr/>
            </p:nvSpPr>
            <p:spPr>
              <a:xfrm>
                <a:off x="1467636" y="2687365"/>
                <a:ext cx="38381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数据库与分布式框架的学习，尝试连接与调试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1787185-81F1-409B-8488-11E2B30D36D3}"/>
                  </a:ext>
                </a:extLst>
              </p:cNvPr>
              <p:cNvSpPr txBox="1"/>
              <p:nvPr/>
            </p:nvSpPr>
            <p:spPr>
              <a:xfrm>
                <a:off x="1467636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计划工作</a:t>
                </a:r>
              </a:p>
            </p:txBody>
          </p:sp>
        </p:grp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5050147" cy="914400"/>
            <a:chOff x="6887633" y="3186685"/>
            <a:chExt cx="5050147" cy="914400"/>
          </a:xfrm>
        </p:grpSpPr>
        <p:grpSp>
          <p:nvGrpSpPr>
            <p:cNvPr id="88" name="原创设计师QQ69613753    _8">
              <a:extLst>
                <a:ext uri="{FF2B5EF4-FFF2-40B4-BE49-F238E27FC236}">
                  <a16:creationId xmlns:a16="http://schemas.microsoft.com/office/drawing/2014/main" id="{CB040841-F811-4C3C-858C-8D2030AA83B2}"/>
                </a:ext>
              </a:extLst>
            </p:cNvPr>
            <p:cNvGrpSpPr/>
            <p:nvPr/>
          </p:nvGrpSpPr>
          <p:grpSpPr>
            <a:xfrm>
              <a:off x="8099649" y="3300482"/>
              <a:ext cx="3838131" cy="727986"/>
              <a:chOff x="640080" y="2297933"/>
              <a:chExt cx="3838131" cy="727986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A30C3D3-D87E-4DDD-B5C8-50A7E829FA82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时序数据库与分布式计算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A23347A-99A2-46AC-A651-153CACA0D4FD}"/>
                  </a:ext>
                </a:extLst>
              </p:cNvPr>
              <p:cNvSpPr txBox="1"/>
              <p:nvPr/>
            </p:nvSpPr>
            <p:spPr>
              <a:xfrm>
                <a:off x="640080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概念简介</a:t>
                </a:r>
              </a:p>
            </p:txBody>
          </p:sp>
        </p:grp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5050147" cy="914400"/>
            <a:chOff x="6887633" y="4890514"/>
            <a:chExt cx="5050147" cy="914400"/>
          </a:xfrm>
        </p:grpSpPr>
        <p:grpSp>
          <p:nvGrpSpPr>
            <p:cNvPr id="94" name="原创设计师QQ69613753    _9">
              <a:extLst>
                <a:ext uri="{FF2B5EF4-FFF2-40B4-BE49-F238E27FC236}">
                  <a16:creationId xmlns:a16="http://schemas.microsoft.com/office/drawing/2014/main" id="{B169FB78-2DDC-44C8-BA87-2C493598F996}"/>
                </a:ext>
              </a:extLst>
            </p:cNvPr>
            <p:cNvGrpSpPr/>
            <p:nvPr/>
          </p:nvGrpSpPr>
          <p:grpSpPr>
            <a:xfrm>
              <a:off x="8099649" y="4983721"/>
              <a:ext cx="3838131" cy="727986"/>
              <a:chOff x="640080" y="2297933"/>
              <a:chExt cx="3838131" cy="727986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B993A3E-B0E0-44B7-93DA-4F10B1FE49A6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用于游戏平台或证券交易</a:t>
                </a: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4C9F625-2362-423E-860B-E8B10BC46A35}"/>
                  </a:ext>
                </a:extLst>
              </p:cNvPr>
              <p:cNvSpPr txBox="1"/>
              <p:nvPr/>
            </p:nvSpPr>
            <p:spPr>
              <a:xfrm>
                <a:off x="640080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项目意义</a:t>
                </a:r>
              </a:p>
            </p:txBody>
          </p:sp>
        </p:grp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79185" y="2137551"/>
            <a:ext cx="4723945" cy="3850377"/>
            <a:chOff x="0" y="-1"/>
            <a:chExt cx="3851441" cy="304800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82517" y="85859"/>
              <a:ext cx="3656677" cy="200760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defTabSz="914273">
                <a:spcBef>
                  <a:spcPct val="0"/>
                </a:spcBef>
                <a:buNone/>
                <a:defRPr/>
              </a:pPr>
              <a:endParaRPr lang="zh-CN" altLang="zh-CN" sz="1867" dirty="0">
                <a:solidFill>
                  <a:srgbClr val="FFFFFF"/>
                </a:solidFill>
                <a:sym typeface="Source Han Serif SC" panose="02020400000000000000" pitchFamily="18" charset="-122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0" y="-1"/>
              <a:ext cx="3851441" cy="3048007"/>
              <a:chOff x="0" y="-1"/>
              <a:chExt cx="3851441" cy="3048007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0" y="-1"/>
                <a:ext cx="3851441" cy="3048007"/>
                <a:chOff x="0" y="-1"/>
                <a:chExt cx="3732582" cy="2953943"/>
              </a:xfrm>
            </p:grpSpPr>
            <p:sp>
              <p:nvSpPr>
                <p:cNvPr id="11" name="圆角矩形 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32582" cy="2447190"/>
                </a:xfrm>
                <a:custGeom>
                  <a:avLst/>
                  <a:gdLst>
                    <a:gd name="T0" fmla="*/ 110325 w 5436000"/>
                    <a:gd name="T1" fmla="*/ 105407 h 3564000"/>
                    <a:gd name="T2" fmla="*/ 110325 w 5436000"/>
                    <a:gd name="T3" fmla="*/ 1344447 h 3564000"/>
                    <a:gd name="T4" fmla="*/ 2452619 w 5436000"/>
                    <a:gd name="T5" fmla="*/ 1344447 h 3564000"/>
                    <a:gd name="T6" fmla="*/ 2452619 w 5436000"/>
                    <a:gd name="T7" fmla="*/ 105407 h 3564000"/>
                    <a:gd name="T8" fmla="*/ 110325 w 5436000"/>
                    <a:gd name="T9" fmla="*/ 105407 h 3564000"/>
                    <a:gd name="T10" fmla="*/ 91444 w 5436000"/>
                    <a:gd name="T11" fmla="*/ 0 h 3564000"/>
                    <a:gd name="T12" fmla="*/ 2471501 w 5436000"/>
                    <a:gd name="T13" fmla="*/ 0 h 3564000"/>
                    <a:gd name="T14" fmla="*/ 2562945 w 5436000"/>
                    <a:gd name="T15" fmla="*/ 91444 h 3564000"/>
                    <a:gd name="T16" fmla="*/ 2562945 w 5436000"/>
                    <a:gd name="T17" fmla="*/ 1588898 h 3564000"/>
                    <a:gd name="T18" fmla="*/ 2471501 w 5436000"/>
                    <a:gd name="T19" fmla="*/ 1680342 h 3564000"/>
                    <a:gd name="T20" fmla="*/ 91444 w 5436000"/>
                    <a:gd name="T21" fmla="*/ 1680342 h 3564000"/>
                    <a:gd name="T22" fmla="*/ 0 w 5436000"/>
                    <a:gd name="T23" fmla="*/ 1588898 h 3564000"/>
                    <a:gd name="T24" fmla="*/ 0 w 5436000"/>
                    <a:gd name="T25" fmla="*/ 91444 h 3564000"/>
                    <a:gd name="T26" fmla="*/ 91444 w 5436000"/>
                    <a:gd name="T27" fmla="*/ 0 h 35640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436000"/>
                    <a:gd name="T43" fmla="*/ 0 h 3564000"/>
                    <a:gd name="T44" fmla="*/ 5436000 w 5436000"/>
                    <a:gd name="T45" fmla="*/ 3564000 h 35640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436000" h="3564000">
                      <a:moveTo>
                        <a:pt x="234000" y="223568"/>
                      </a:moveTo>
                      <a:lnTo>
                        <a:pt x="234000" y="2851568"/>
                      </a:lnTo>
                      <a:lnTo>
                        <a:pt x="5202000" y="2851568"/>
                      </a:lnTo>
                      <a:lnTo>
                        <a:pt x="5202000" y="223568"/>
                      </a:lnTo>
                      <a:lnTo>
                        <a:pt x="234000" y="223568"/>
                      </a:lnTo>
                      <a:close/>
                      <a:moveTo>
                        <a:pt x="193953" y="0"/>
                      </a:moveTo>
                      <a:lnTo>
                        <a:pt x="5242047" y="0"/>
                      </a:lnTo>
                      <a:cubicBezTo>
                        <a:pt x="5349164" y="0"/>
                        <a:pt x="5436000" y="86836"/>
                        <a:pt x="5436000" y="193953"/>
                      </a:cubicBezTo>
                      <a:lnTo>
                        <a:pt x="5436000" y="3370047"/>
                      </a:lnTo>
                      <a:cubicBezTo>
                        <a:pt x="5436000" y="3477164"/>
                        <a:pt x="5349164" y="3564000"/>
                        <a:pt x="5242047" y="3564000"/>
                      </a:cubicBezTo>
                      <a:lnTo>
                        <a:pt x="193953" y="3564000"/>
                      </a:lnTo>
                      <a:cubicBezTo>
                        <a:pt x="86836" y="3564000"/>
                        <a:pt x="0" y="3477164"/>
                        <a:pt x="0" y="3370047"/>
                      </a:cubicBezTo>
                      <a:lnTo>
                        <a:pt x="0" y="193953"/>
                      </a:lnTo>
                      <a:cubicBezTo>
                        <a:pt x="0" y="86836"/>
                        <a:pt x="86836" y="0"/>
                        <a:pt x="19395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914273"/>
                  <a:endParaRPr lang="zh-CN" altLang="en-US" sz="1867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2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0" y="1"/>
                  <a:ext cx="3732582" cy="2111515"/>
                </a:xfrm>
                <a:custGeom>
                  <a:avLst/>
                  <a:gdLst>
                    <a:gd name="T0" fmla="*/ 110325 w 5436000"/>
                    <a:gd name="T1" fmla="*/ 105407 h 3075136"/>
                    <a:gd name="T2" fmla="*/ 110325 w 5436000"/>
                    <a:gd name="T3" fmla="*/ 1344446 h 3075136"/>
                    <a:gd name="T4" fmla="*/ 2452619 w 5436000"/>
                    <a:gd name="T5" fmla="*/ 1344446 h 3075136"/>
                    <a:gd name="T6" fmla="*/ 2452619 w 5436000"/>
                    <a:gd name="T7" fmla="*/ 105407 h 3075136"/>
                    <a:gd name="T8" fmla="*/ 110325 w 5436000"/>
                    <a:gd name="T9" fmla="*/ 105407 h 3075136"/>
                    <a:gd name="T10" fmla="*/ 91444 w 5436000"/>
                    <a:gd name="T11" fmla="*/ 0 h 3075136"/>
                    <a:gd name="T12" fmla="*/ 2471501 w 5436000"/>
                    <a:gd name="T13" fmla="*/ 0 h 3075136"/>
                    <a:gd name="T14" fmla="*/ 2562945 w 5436000"/>
                    <a:gd name="T15" fmla="*/ 91444 h 3075136"/>
                    <a:gd name="T16" fmla="*/ 2562945 w 5436000"/>
                    <a:gd name="T17" fmla="*/ 1449853 h 3075136"/>
                    <a:gd name="T18" fmla="*/ 0 w 5436000"/>
                    <a:gd name="T19" fmla="*/ 1449853 h 3075136"/>
                    <a:gd name="T20" fmla="*/ 0 w 5436000"/>
                    <a:gd name="T21" fmla="*/ 91444 h 3075136"/>
                    <a:gd name="T22" fmla="*/ 91444 w 5436000"/>
                    <a:gd name="T23" fmla="*/ 0 h 30751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36000"/>
                    <a:gd name="T37" fmla="*/ 0 h 3075136"/>
                    <a:gd name="T38" fmla="*/ 5436000 w 5436000"/>
                    <a:gd name="T39" fmla="*/ 3075136 h 30751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36000" h="3075136">
                      <a:moveTo>
                        <a:pt x="234000" y="223568"/>
                      </a:moveTo>
                      <a:lnTo>
                        <a:pt x="234000" y="2851568"/>
                      </a:lnTo>
                      <a:lnTo>
                        <a:pt x="5202000" y="2851568"/>
                      </a:lnTo>
                      <a:lnTo>
                        <a:pt x="5202000" y="223568"/>
                      </a:lnTo>
                      <a:lnTo>
                        <a:pt x="234000" y="223568"/>
                      </a:lnTo>
                      <a:close/>
                      <a:moveTo>
                        <a:pt x="193953" y="0"/>
                      </a:moveTo>
                      <a:lnTo>
                        <a:pt x="5242047" y="0"/>
                      </a:lnTo>
                      <a:cubicBezTo>
                        <a:pt x="5349164" y="0"/>
                        <a:pt x="5436000" y="86836"/>
                        <a:pt x="5436000" y="193953"/>
                      </a:cubicBezTo>
                      <a:lnTo>
                        <a:pt x="5436000" y="3075136"/>
                      </a:lnTo>
                      <a:lnTo>
                        <a:pt x="0" y="3075136"/>
                      </a:lnTo>
                      <a:lnTo>
                        <a:pt x="0" y="193953"/>
                      </a:lnTo>
                      <a:cubicBezTo>
                        <a:pt x="0" y="86836"/>
                        <a:pt x="86836" y="0"/>
                        <a:pt x="19395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914273"/>
                  <a:endParaRPr lang="zh-CN" altLang="en-US" sz="1867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3" name="矩形 14"/>
                <p:cNvSpPr>
                  <a:spLocks noChangeArrowheads="1"/>
                </p:cNvSpPr>
                <p:nvPr/>
              </p:nvSpPr>
              <p:spPr bwMode="auto">
                <a:xfrm>
                  <a:off x="160674" y="153511"/>
                  <a:ext cx="3411233" cy="1804493"/>
                </a:xfrm>
                <a:custGeom>
                  <a:avLst/>
                  <a:gdLst>
                    <a:gd name="T0" fmla="*/ 8487 w 4968000"/>
                    <a:gd name="T1" fmla="*/ 8487 h 2628000"/>
                    <a:gd name="T2" fmla="*/ 8487 w 4968000"/>
                    <a:gd name="T3" fmla="*/ 1230552 h 2628000"/>
                    <a:gd name="T4" fmla="*/ 2333807 w 4968000"/>
                    <a:gd name="T5" fmla="*/ 1230552 h 2628000"/>
                    <a:gd name="T6" fmla="*/ 2333807 w 4968000"/>
                    <a:gd name="T7" fmla="*/ 8487 h 2628000"/>
                    <a:gd name="T8" fmla="*/ 8487 w 4968000"/>
                    <a:gd name="T9" fmla="*/ 8487 h 2628000"/>
                    <a:gd name="T10" fmla="*/ 0 w 4968000"/>
                    <a:gd name="T11" fmla="*/ 0 h 2628000"/>
                    <a:gd name="T12" fmla="*/ 2342293 w 4968000"/>
                    <a:gd name="T13" fmla="*/ 0 h 2628000"/>
                    <a:gd name="T14" fmla="*/ 2342293 w 4968000"/>
                    <a:gd name="T15" fmla="*/ 1239039 h 2628000"/>
                    <a:gd name="T16" fmla="*/ 0 w 4968000"/>
                    <a:gd name="T17" fmla="*/ 1239039 h 2628000"/>
                    <a:gd name="T18" fmla="*/ 0 w 4968000"/>
                    <a:gd name="T19" fmla="*/ 0 h 26280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968000"/>
                    <a:gd name="T31" fmla="*/ 0 h 2628000"/>
                    <a:gd name="T32" fmla="*/ 4968000 w 4968000"/>
                    <a:gd name="T33" fmla="*/ 2628000 h 26280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968000" h="2628000">
                      <a:moveTo>
                        <a:pt x="18000" y="18000"/>
                      </a:moveTo>
                      <a:lnTo>
                        <a:pt x="18000" y="2610000"/>
                      </a:lnTo>
                      <a:lnTo>
                        <a:pt x="4950000" y="2610000"/>
                      </a:lnTo>
                      <a:lnTo>
                        <a:pt x="4950000" y="18000"/>
                      </a:lnTo>
                      <a:lnTo>
                        <a:pt x="18000" y="18000"/>
                      </a:lnTo>
                      <a:close/>
                      <a:moveTo>
                        <a:pt x="0" y="0"/>
                      </a:moveTo>
                      <a:lnTo>
                        <a:pt x="4968000" y="0"/>
                      </a:lnTo>
                      <a:lnTo>
                        <a:pt x="4968000" y="2628000"/>
                      </a:lnTo>
                      <a:lnTo>
                        <a:pt x="0" y="262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914273"/>
                  <a:endParaRPr lang="zh-CN" altLang="en-US" sz="1867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4" name="矩形 39"/>
                <p:cNvSpPr>
                  <a:spLocks noChangeArrowheads="1"/>
                </p:cNvSpPr>
                <p:nvPr/>
              </p:nvSpPr>
              <p:spPr bwMode="auto">
                <a:xfrm>
                  <a:off x="1421298" y="2447190"/>
                  <a:ext cx="889986" cy="9888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9pPr>
                </a:lstStyle>
                <a:p>
                  <a:pPr algn="ctr" defTabSz="914273">
                    <a:spcBef>
                      <a:spcPct val="0"/>
                    </a:spcBef>
                    <a:buNone/>
                  </a:pPr>
                  <a:endParaRPr lang="zh-CN" altLang="zh-CN" sz="1867" dirty="0">
                    <a:solidFill>
                      <a:srgbClr val="FFFFFF"/>
                    </a:solidFill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5" name="矩形 40"/>
                <p:cNvSpPr>
                  <a:spLocks noChangeArrowheads="1"/>
                </p:cNvSpPr>
                <p:nvPr/>
              </p:nvSpPr>
              <p:spPr bwMode="auto">
                <a:xfrm>
                  <a:off x="1421298" y="2546077"/>
                  <a:ext cx="889986" cy="27191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9pPr>
                </a:lstStyle>
                <a:p>
                  <a:pPr algn="ctr" defTabSz="914273">
                    <a:spcBef>
                      <a:spcPct val="0"/>
                    </a:spcBef>
                    <a:buNone/>
                  </a:pPr>
                  <a:endParaRPr lang="zh-CN" altLang="zh-CN" sz="1867" dirty="0">
                    <a:solidFill>
                      <a:srgbClr val="FFFFFF"/>
                    </a:solidFill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6" name="圆角矩形 41"/>
                <p:cNvSpPr>
                  <a:spLocks noChangeArrowheads="1"/>
                </p:cNvSpPr>
                <p:nvPr/>
              </p:nvSpPr>
              <p:spPr bwMode="auto">
                <a:xfrm>
                  <a:off x="1124636" y="2817987"/>
                  <a:ext cx="1483310" cy="13595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9pPr>
                </a:lstStyle>
                <a:p>
                  <a:pPr algn="ctr" defTabSz="914273">
                    <a:spcBef>
                      <a:spcPct val="0"/>
                    </a:spcBef>
                    <a:buNone/>
                  </a:pPr>
                  <a:endParaRPr lang="zh-CN" altLang="zh-CN" sz="1867" dirty="0">
                    <a:solidFill>
                      <a:srgbClr val="FFFFFF"/>
                    </a:solidFill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7" name="椭圆 42"/>
                <p:cNvSpPr>
                  <a:spLocks noChangeArrowheads="1"/>
                </p:cNvSpPr>
                <p:nvPr/>
              </p:nvSpPr>
              <p:spPr bwMode="auto">
                <a:xfrm>
                  <a:off x="1829416" y="41325"/>
                  <a:ext cx="74157" cy="7415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defRPr>
                  </a:lvl9pPr>
                </a:lstStyle>
                <a:p>
                  <a:pPr algn="ctr" defTabSz="914273">
                    <a:spcBef>
                      <a:spcPct val="0"/>
                    </a:spcBef>
                    <a:buNone/>
                  </a:pPr>
                  <a:endParaRPr lang="zh-CN" altLang="zh-CN" sz="1867" dirty="0">
                    <a:solidFill>
                      <a:srgbClr val="FFFFFF"/>
                    </a:solidFill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18" name="矩形 23"/>
                <p:cNvSpPr>
                  <a:spLocks noChangeArrowheads="1"/>
                </p:cNvSpPr>
                <p:nvPr/>
              </p:nvSpPr>
              <p:spPr bwMode="auto">
                <a:xfrm>
                  <a:off x="2042559" y="-1"/>
                  <a:ext cx="1690023" cy="2447190"/>
                </a:xfrm>
                <a:custGeom>
                  <a:avLst/>
                  <a:gdLst>
                    <a:gd name="T0" fmla="*/ 0 w 2461290"/>
                    <a:gd name="T1" fmla="*/ 0 h 3564000"/>
                    <a:gd name="T2" fmla="*/ 1068995 w 2461290"/>
                    <a:gd name="T3" fmla="*/ 0 h 3564000"/>
                    <a:gd name="T4" fmla="*/ 1160439 w 2461290"/>
                    <a:gd name="T5" fmla="*/ 91444 h 3564000"/>
                    <a:gd name="T6" fmla="*/ 1160439 w 2461290"/>
                    <a:gd name="T7" fmla="*/ 1588898 h 3564000"/>
                    <a:gd name="T8" fmla="*/ 1068995 w 2461290"/>
                    <a:gd name="T9" fmla="*/ 1680342 h 3564000"/>
                    <a:gd name="T10" fmla="*/ 782140 w 2461290"/>
                    <a:gd name="T11" fmla="*/ 1680342 h 3564000"/>
                    <a:gd name="T12" fmla="*/ 0 w 2461290"/>
                    <a:gd name="T13" fmla="*/ 0 h 35640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61290"/>
                    <a:gd name="T22" fmla="*/ 0 h 3564000"/>
                    <a:gd name="T23" fmla="*/ 2461290 w 2461290"/>
                    <a:gd name="T24" fmla="*/ 3564000 h 356400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61290" h="3564000">
                      <a:moveTo>
                        <a:pt x="0" y="0"/>
                      </a:moveTo>
                      <a:lnTo>
                        <a:pt x="2267337" y="0"/>
                      </a:lnTo>
                      <a:cubicBezTo>
                        <a:pt x="2374454" y="0"/>
                        <a:pt x="2461290" y="86836"/>
                        <a:pt x="2461290" y="193953"/>
                      </a:cubicBezTo>
                      <a:lnTo>
                        <a:pt x="2461290" y="3370047"/>
                      </a:lnTo>
                      <a:cubicBezTo>
                        <a:pt x="2461290" y="3477164"/>
                        <a:pt x="2374454" y="3564000"/>
                        <a:pt x="2267337" y="3564000"/>
                      </a:cubicBezTo>
                      <a:lnTo>
                        <a:pt x="1658918" y="356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914273"/>
                  <a:endParaRPr lang="zh-CN" altLang="en-US" sz="1867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</p:grpSp>
          <p:pic>
            <p:nvPicPr>
              <p:cNvPr id="10" name="图片 3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0577" y="2226718"/>
                <a:ext cx="190285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6356021" y="2927100"/>
            <a:ext cx="3780036" cy="77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defTabSz="914273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机器根据一定的策略自动买入卖出，避免人为心理因素做出不理智决策。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6378052" y="2311762"/>
            <a:ext cx="1980011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defTabSz="914273">
              <a:spcBef>
                <a:spcPct val="0"/>
              </a:spcBef>
            </a:pPr>
            <a:r>
              <a:rPr lang="zh-CN" altLang="en-US" sz="2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rPr>
              <a:t>自动化交易</a:t>
            </a:r>
          </a:p>
        </p:txBody>
      </p:sp>
      <p:sp>
        <p:nvSpPr>
          <p:cNvPr id="21" name="矩形 20"/>
          <p:cNvSpPr/>
          <p:nvPr/>
        </p:nvSpPr>
        <p:spPr>
          <a:xfrm>
            <a:off x="6456882" y="2806159"/>
            <a:ext cx="79973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273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76682" y="2806159"/>
            <a:ext cx="1620000" cy="540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273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356021" y="4997939"/>
            <a:ext cx="3780036" cy="113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defTabSz="914273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根据一段时间到现在的数据实时分析，进行预测并做出行动。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defTabSz="914273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时间就是金钱，市场瞬息万变。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6378052" y="4382601"/>
            <a:ext cx="1980011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defTabSz="914273">
              <a:spcBef>
                <a:spcPct val="0"/>
              </a:spcBef>
            </a:pPr>
            <a:r>
              <a:rPr lang="zh-CN" altLang="en-US" sz="2800" b="1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rPr>
              <a:t>更快地行动</a:t>
            </a:r>
          </a:p>
        </p:txBody>
      </p:sp>
      <p:sp>
        <p:nvSpPr>
          <p:cNvPr id="25" name="矩形 24"/>
          <p:cNvSpPr/>
          <p:nvPr/>
        </p:nvSpPr>
        <p:spPr>
          <a:xfrm>
            <a:off x="6456882" y="4876998"/>
            <a:ext cx="79973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273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76682" y="4876998"/>
            <a:ext cx="1620000" cy="54000"/>
          </a:xfrm>
          <a:prstGeom prst="rect">
            <a:avLst/>
          </a:prstGeom>
          <a:solidFill>
            <a:srgbClr val="DE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273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F8A8B3-641B-4A05-8747-8E0CC382F7D8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F22C6BB-973C-4A1A-BD33-702597A7BC80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证券交易之量化分析</a:t>
              </a:r>
            </a:p>
          </p:txBody>
        </p:sp>
        <p:cxnSp>
          <p:nvCxnSpPr>
            <p:cNvPr id="29" name="0 _4">
              <a:extLst>
                <a:ext uri="{FF2B5EF4-FFF2-40B4-BE49-F238E27FC236}">
                  <a16:creationId xmlns:a16="http://schemas.microsoft.com/office/drawing/2014/main" id="{ED9CB4BD-8A7F-4FE1-B39B-ED5ABD600EEC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043F8B-24CA-4510-9A02-0FF859A98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34" y="2322436"/>
            <a:ext cx="4317247" cy="24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 rot="16200000">
            <a:off x="3041166" y="4512581"/>
            <a:ext cx="1820107" cy="156905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1" name="六边形 20"/>
          <p:cNvSpPr/>
          <p:nvPr/>
        </p:nvSpPr>
        <p:spPr>
          <a:xfrm rot="16200000">
            <a:off x="4724248" y="4512581"/>
            <a:ext cx="1820107" cy="156905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2" name="六边形 21"/>
          <p:cNvSpPr/>
          <p:nvPr/>
        </p:nvSpPr>
        <p:spPr>
          <a:xfrm rot="16200000">
            <a:off x="5562184" y="2980945"/>
            <a:ext cx="1820107" cy="156905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3" name="六边形 22"/>
          <p:cNvSpPr/>
          <p:nvPr/>
        </p:nvSpPr>
        <p:spPr>
          <a:xfrm rot="16200000">
            <a:off x="7265531" y="2980945"/>
            <a:ext cx="1820107" cy="156905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4" name="六边形 23"/>
          <p:cNvSpPr/>
          <p:nvPr/>
        </p:nvSpPr>
        <p:spPr>
          <a:xfrm rot="16200000">
            <a:off x="8103468" y="1476781"/>
            <a:ext cx="1820107" cy="156905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10552" y="3222907"/>
            <a:ext cx="3076607" cy="781535"/>
            <a:chOff x="468937" y="2419540"/>
            <a:chExt cx="3076607" cy="781535"/>
          </a:xfrm>
        </p:grpSpPr>
        <p:sp>
          <p:nvSpPr>
            <p:cNvPr id="15" name="TextBox 18"/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天气预报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0268" y="2823664"/>
              <a:ext cx="3075276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分布式框架下大量的计算会更加容易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81810" y="5297110"/>
            <a:ext cx="4052674" cy="781535"/>
            <a:chOff x="468937" y="2419540"/>
            <a:chExt cx="4052674" cy="781535"/>
          </a:xfrm>
        </p:grpSpPr>
        <p:sp>
          <p:nvSpPr>
            <p:cNvPr id="18" name="TextBox 18"/>
            <p:cNvSpPr txBox="1"/>
            <p:nvPr/>
          </p:nvSpPr>
          <p:spPr>
            <a:xfrm flipH="1">
              <a:off x="468937" y="241954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人口统计与经济调查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0267" y="2823664"/>
              <a:ext cx="4051344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由过往数据分析，得到人口增长与经济发展规律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0402" y="1717957"/>
            <a:ext cx="3295650" cy="781535"/>
            <a:chOff x="468937" y="2419540"/>
            <a:chExt cx="3295650" cy="781535"/>
          </a:xfrm>
        </p:grpSpPr>
        <p:sp>
          <p:nvSpPr>
            <p:cNvPr id="27" name="TextBox 18"/>
            <p:cNvSpPr txBox="1"/>
            <p:nvPr/>
          </p:nvSpPr>
          <p:spPr>
            <a:xfrm flipH="1">
              <a:off x="468937" y="241954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游戏时序数据的处理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0266" y="2823664"/>
              <a:ext cx="3294321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根据玩家的实时操作数据，分析并反馈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716352" y="3241957"/>
            <a:ext cx="1933298" cy="1489766"/>
            <a:chOff x="468937" y="2419540"/>
            <a:chExt cx="1933298" cy="1489766"/>
          </a:xfrm>
        </p:grpSpPr>
        <p:sp>
          <p:nvSpPr>
            <p:cNvPr id="30" name="TextBox 18"/>
            <p:cNvSpPr txBox="1"/>
            <p:nvPr/>
          </p:nvSpPr>
          <p:spPr>
            <a:xfrm flipH="1">
              <a:off x="468937" y="24195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通信工程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68937" y="2885564"/>
              <a:ext cx="1933298" cy="1023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借助时序数据库，信号数据得以更好保存与使用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其他应用</a:t>
              </a: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12D36DC-5113-463E-812E-1DB382A72BD5}"/>
              </a:ext>
            </a:extLst>
          </p:cNvPr>
          <p:cNvSpPr txBox="1"/>
          <p:nvPr/>
        </p:nvSpPr>
        <p:spPr>
          <a:xfrm>
            <a:off x="1121790" y="1036948"/>
            <a:ext cx="193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此外</a:t>
            </a:r>
            <a:r>
              <a:rPr lang="en-US" altLang="zh-CN" sz="3200" dirty="0"/>
              <a:t>······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09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Thanks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90B107DF-52BF-455D-8824-2F1B39AD8BEF}"/>
              </a:ext>
            </a:extLst>
          </p:cNvPr>
          <p:cNvSpPr txBox="1"/>
          <p:nvPr/>
        </p:nvSpPr>
        <p:spPr>
          <a:xfrm>
            <a:off x="5261671" y="4750161"/>
            <a:ext cx="1668655" cy="315336"/>
          </a:xfrm>
          <a:prstGeom prst="rect">
            <a:avLst/>
          </a:prstGeom>
          <a:solidFill>
            <a:srgbClr val="3B3838"/>
          </a:solidFill>
        </p:spPr>
        <p:txBody>
          <a:bodyPr wrap="squar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2019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29561D-59CE-462D-BE14-28B1902042A7}"/>
              </a:ext>
            </a:extLst>
          </p:cNvPr>
          <p:cNvSpPr/>
          <p:nvPr/>
        </p:nvSpPr>
        <p:spPr>
          <a:xfrm>
            <a:off x="4001860" y="3895698"/>
            <a:ext cx="4188279" cy="40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队员：詹佑翊 曹宇昂 万琪 琚泽谦 张衎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6" y="2714400"/>
            <a:ext cx="3904343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6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项目介绍</a:t>
            </a:r>
          </a:p>
          <a:p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3964" y="3428999"/>
            <a:ext cx="271171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8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利用</a:t>
            </a:r>
            <a:r>
              <a:rPr lang="en-US" altLang="zh-CN" sz="1800" dirty="0" err="1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lua</a:t>
            </a:r>
            <a:r>
              <a:rPr lang="zh-CN" altLang="en-US" sz="18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连接现有的分布式计算框架与时序数据库来搭建平台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1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>
            <a:extLst>
              <a:ext uri="{FF2B5EF4-FFF2-40B4-BE49-F238E27FC236}">
                <a16:creationId xmlns:a16="http://schemas.microsoft.com/office/drawing/2014/main" id="{4FCD6DBB-F016-4D1E-AAF8-8A64E327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141" y="1308202"/>
            <a:ext cx="1247449" cy="467675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sym typeface="Source Han Serif SC" panose="02020400000000000000" pitchFamily="18" charset="-122"/>
              </a:rPr>
              <a:t>Lua</a:t>
            </a:r>
          </a:p>
          <a:p>
            <a:pPr algn="ctr" defTabSz="914273"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  <a:p>
            <a:pPr algn="ctr" defTabSz="914273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一个脚本语言                 </a:t>
            </a:r>
            <a:endParaRPr lang="zh-CN" altLang="zh-CN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81540" y="1309264"/>
            <a:ext cx="5544407" cy="218771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8607"/>
                </a:solidFill>
                <a:sym typeface="Source Han Serif SC" panose="02020400000000000000" pitchFamily="18" charset="-122"/>
              </a:rPr>
              <a:t>                 </a:t>
            </a: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80218" y="2031274"/>
            <a:ext cx="1537745" cy="782431"/>
            <a:chOff x="4644009" y="1703896"/>
            <a:chExt cx="573732" cy="573732"/>
          </a:xfrm>
        </p:grpSpPr>
        <p:sp>
          <p:nvSpPr>
            <p:cNvPr id="7" name="椭圆 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081540" y="3802366"/>
            <a:ext cx="5544407" cy="218771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80219" y="4505008"/>
            <a:ext cx="1537745" cy="782431"/>
            <a:chOff x="4644009" y="1703896"/>
            <a:chExt cx="573732" cy="573732"/>
          </a:xfrm>
        </p:grpSpPr>
        <p:sp>
          <p:nvSpPr>
            <p:cNvPr id="17" name="椭圆 1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" name="AutoShape 2" descr="https://github.com/substantic/rain/raw/master/docs/imgs/logo.svg?sanitize=true">
            <a:extLst>
              <a:ext uri="{FF2B5EF4-FFF2-40B4-BE49-F238E27FC236}">
                <a16:creationId xmlns:a16="http://schemas.microsoft.com/office/drawing/2014/main" id="{5F377EDF-A0A1-4817-B88E-DCF516923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5575" y="29278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F8E908E-E2C9-4ADA-A79D-0D8567A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088" y="1432499"/>
            <a:ext cx="1961842" cy="19412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FBC23E-DD9E-4665-986E-A55EF5C93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" y="4209265"/>
            <a:ext cx="2739886" cy="11820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48659F-B673-4E62-861A-CC275DE94B1E}"/>
              </a:ext>
            </a:extLst>
          </p:cNvPr>
          <p:cNvSpPr txBox="1"/>
          <p:nvPr/>
        </p:nvSpPr>
        <p:spPr>
          <a:xfrm>
            <a:off x="3821426" y="1854954"/>
            <a:ext cx="259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3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分布式计算框架</a:t>
            </a:r>
            <a:r>
              <a:rPr lang="en-US" altLang="zh-CN" sz="3600" dirty="0">
                <a:solidFill>
                  <a:schemeClr val="bg1"/>
                </a:solidFill>
                <a:sym typeface="Source Han Serif SC" panose="02020400000000000000" pitchFamily="18" charset="-122"/>
              </a:rPr>
              <a:t>Rain</a:t>
            </a:r>
            <a:endParaRPr lang="zh-CN" altLang="zh-CN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634A99-CED0-4602-8936-7E084CF72E1F}"/>
              </a:ext>
            </a:extLst>
          </p:cNvPr>
          <p:cNvSpPr txBox="1"/>
          <p:nvPr/>
        </p:nvSpPr>
        <p:spPr>
          <a:xfrm>
            <a:off x="4244134" y="4241081"/>
            <a:ext cx="1745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时序数据库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yijinjing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矩形 1">
            <a:extLst>
              <a:ext uri="{FF2B5EF4-FFF2-40B4-BE49-F238E27FC236}">
                <a16:creationId xmlns:a16="http://schemas.microsoft.com/office/drawing/2014/main" id="{C03A9C77-31EA-4550-9FE2-AD401E03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096" y="1308202"/>
            <a:ext cx="2494313" cy="467675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一个可利用分布式计算处理时序数据的平台</a:t>
            </a:r>
            <a:endParaRPr lang="en-US" altLang="zh-CN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  <a:p>
            <a:pPr algn="ctr" defTabSz="914273"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  <a:p>
            <a:pPr algn="ctr" defTabSz="914273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sym typeface="Source Han Serif SC" panose="02020400000000000000" pitchFamily="18" charset="-122"/>
              </a:rPr>
              <a:t>SPIDER!</a:t>
            </a:r>
            <a:endParaRPr lang="zh-CN" altLang="zh-CN" sz="24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0848FB-B487-4FE0-8874-8101B3061B32}"/>
              </a:ext>
            </a:extLst>
          </p:cNvPr>
          <p:cNvSpPr/>
          <p:nvPr/>
        </p:nvSpPr>
        <p:spPr>
          <a:xfrm>
            <a:off x="3303371" y="318300"/>
            <a:ext cx="554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项目简介</a:t>
            </a:r>
          </a:p>
        </p:txBody>
      </p:sp>
      <p:cxnSp>
        <p:nvCxnSpPr>
          <p:cNvPr id="33" name="0 _4">
            <a:extLst>
              <a:ext uri="{FF2B5EF4-FFF2-40B4-BE49-F238E27FC236}">
                <a16:creationId xmlns:a16="http://schemas.microsoft.com/office/drawing/2014/main" id="{D787A5F6-3EBE-4A3D-859D-293F73BFB8A8}"/>
              </a:ext>
            </a:extLst>
          </p:cNvPr>
          <p:cNvCxnSpPr/>
          <p:nvPr/>
        </p:nvCxnSpPr>
        <p:spPr>
          <a:xfrm>
            <a:off x="3467253" y="936280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头3"/>
          <p:cNvSpPr/>
          <p:nvPr/>
        </p:nvSpPr>
        <p:spPr bwMode="gray">
          <a:xfrm flipV="1">
            <a:off x="1714618" y="3768398"/>
            <a:ext cx="1067427" cy="148510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0" name="箭头1"/>
          <p:cNvSpPr/>
          <p:nvPr/>
        </p:nvSpPr>
        <p:spPr bwMode="gray">
          <a:xfrm>
            <a:off x="1707754" y="2146082"/>
            <a:ext cx="1067427" cy="172034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80884" tIns="40441" rIns="80884" bIns="4044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gray">
          <a:xfrm>
            <a:off x="4411745" y="1018095"/>
            <a:ext cx="6255782" cy="263058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3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3" name="文本3"/>
          <p:cNvSpPr>
            <a:spLocks noChangeArrowheads="1"/>
          </p:cNvSpPr>
          <p:nvPr/>
        </p:nvSpPr>
        <p:spPr bwMode="ltGray">
          <a:xfrm>
            <a:off x="4411745" y="3648681"/>
            <a:ext cx="6255781" cy="274269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5"/>
            </a:solidFill>
            <a:prstDash val="solid"/>
          </a:ln>
          <a:effectLst/>
        </p:spPr>
        <p:txBody>
          <a:bodyPr lIns="80884" tIns="40441" rIns="80884" bIns="4044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06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6325" y="3035289"/>
            <a:ext cx="1501497" cy="1501500"/>
            <a:chOff x="2193192" y="1899414"/>
            <a:chExt cx="2421375" cy="2421376"/>
          </a:xfrm>
          <a:effectLst/>
        </p:grpSpPr>
        <p:sp>
          <p:nvSpPr>
            <p:cNvPr id="25" name="椭圆 24"/>
            <p:cNvSpPr/>
            <p:nvPr/>
          </p:nvSpPr>
          <p:spPr>
            <a:xfrm>
              <a:off x="2193192" y="1899414"/>
              <a:ext cx="2421375" cy="2421376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6802" y="2093026"/>
              <a:ext cx="2034160" cy="2034160"/>
            </a:xfrm>
            <a:prstGeom prst="ellipse">
              <a:avLst/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accent1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3873" y="3371942"/>
            <a:ext cx="1244458" cy="913327"/>
            <a:chOff x="8922206" y="2437732"/>
            <a:chExt cx="1019785" cy="935231"/>
          </a:xfrm>
        </p:grpSpPr>
        <p:sp>
          <p:nvSpPr>
            <p:cNvPr id="28" name="文本框 37"/>
            <p:cNvSpPr txBox="1"/>
            <p:nvPr/>
          </p:nvSpPr>
          <p:spPr>
            <a:xfrm>
              <a:off x="8931338" y="2437732"/>
              <a:ext cx="1010653" cy="93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5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文本框 38"/>
            <p:cNvSpPr txBox="1"/>
            <p:nvPr/>
          </p:nvSpPr>
          <p:spPr>
            <a:xfrm>
              <a:off x="8922206" y="2445047"/>
              <a:ext cx="1010653" cy="85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理论上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可用于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12677" y="1387008"/>
            <a:ext cx="1237983" cy="2083563"/>
            <a:chOff x="3237545" y="4561747"/>
            <a:chExt cx="1146960" cy="1146960"/>
          </a:xfrm>
        </p:grpSpPr>
        <p:sp>
          <p:nvSpPr>
            <p:cNvPr id="31" name="圆角矩形 30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9039"/>
              </a:avLst>
            </a:prstGeom>
            <a:solidFill>
              <a:schemeClr val="accent3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329042" y="4642031"/>
              <a:ext cx="976147" cy="986387"/>
            </a:xfrm>
            <a:prstGeom prst="roundRect">
              <a:avLst>
                <a:gd name="adj" fmla="val 9613"/>
              </a:avLst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游戏时序数据处理</a:t>
              </a:r>
            </a:p>
          </p:txBody>
        </p:sp>
      </p:grpSp>
      <p:sp>
        <p:nvSpPr>
          <p:cNvPr id="33" name="Text Placeholder 4"/>
          <p:cNvSpPr txBox="1"/>
          <p:nvPr/>
        </p:nvSpPr>
        <p:spPr>
          <a:xfrm>
            <a:off x="3749817" y="2275739"/>
            <a:ext cx="1000647" cy="2212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910626" y="3768397"/>
            <a:ext cx="1237983" cy="2251387"/>
            <a:chOff x="3237545" y="4561747"/>
            <a:chExt cx="1146960" cy="1146960"/>
          </a:xfrm>
        </p:grpSpPr>
        <p:sp>
          <p:nvSpPr>
            <p:cNvPr id="39" name="圆角矩形 38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9039"/>
              </a:avLst>
            </a:prstGeom>
            <a:solidFill>
              <a:schemeClr val="accent5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329042" y="4642031"/>
              <a:ext cx="976147" cy="986387"/>
            </a:xfrm>
            <a:prstGeom prst="roundRect">
              <a:avLst>
                <a:gd name="adj" fmla="val 9613"/>
              </a:avLst>
            </a:prstGeom>
            <a:noFill/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444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1" name="Text Placeholder 4"/>
          <p:cNvSpPr txBox="1"/>
          <p:nvPr/>
        </p:nvSpPr>
        <p:spPr>
          <a:xfrm>
            <a:off x="3054261" y="4772805"/>
            <a:ext cx="1000647" cy="2706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证券交易与量化分析</a:t>
            </a:r>
            <a:endParaRPr lang="en-GB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项目效果与应用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D923C21-6A11-4BAB-B918-84434EDB8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44" y="1027312"/>
            <a:ext cx="2612147" cy="2612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DABD67-E0C8-4D18-A6BB-BEFAFB111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67" y="3925988"/>
            <a:ext cx="5158915" cy="2149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33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36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概念简介</a:t>
            </a:r>
          </a:p>
          <a:p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3584125"/>
            <a:ext cx="27117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8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时序数据库与分布式计算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2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12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064303" y="1532906"/>
            <a:ext cx="2282212" cy="403544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矩形 45"/>
          <p:cNvSpPr>
            <a:spLocks noChangeArrowheads="1"/>
          </p:cNvSpPr>
          <p:nvPr/>
        </p:nvSpPr>
        <p:spPr bwMode="auto">
          <a:xfrm>
            <a:off x="1318910" y="2905784"/>
            <a:ext cx="1839069" cy="10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sym typeface="Source Han Serif SC" panose="02020400000000000000" pitchFamily="18" charset="-122"/>
              </a:rPr>
              <a:t>一系列数据点与时间密切相关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时序数据</a:t>
              </a: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F5A17E-8865-4EE6-8E81-1558D9D96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22" y="1532906"/>
            <a:ext cx="7981102" cy="4035445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820B08D-0AC6-475F-AA75-D4C47662E9CD}"/>
              </a:ext>
            </a:extLst>
          </p:cNvPr>
          <p:cNvSpPr/>
          <p:nvPr/>
        </p:nvSpPr>
        <p:spPr>
          <a:xfrm>
            <a:off x="4326903" y="5052767"/>
            <a:ext cx="5646656" cy="14140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E962B6FF-246B-4622-B429-E97F643D90E8}"/>
              </a:ext>
            </a:extLst>
          </p:cNvPr>
          <p:cNvSpPr/>
          <p:nvPr/>
        </p:nvSpPr>
        <p:spPr>
          <a:xfrm rot="19712194">
            <a:off x="7003571" y="2166703"/>
            <a:ext cx="162307" cy="8456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7AAF20-0F05-40F2-971C-3250F1470A92}"/>
              </a:ext>
            </a:extLst>
          </p:cNvPr>
          <p:cNvSpPr txBox="1"/>
          <p:nvPr/>
        </p:nvSpPr>
        <p:spPr>
          <a:xfrm>
            <a:off x="5081047" y="4590854"/>
            <a:ext cx="29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随着时间变化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A1A18B-4CEE-442F-B58F-2C7FFE6E232A}"/>
              </a:ext>
            </a:extLst>
          </p:cNvPr>
          <p:cNvSpPr txBox="1"/>
          <p:nvPr/>
        </p:nvSpPr>
        <p:spPr>
          <a:xfrm>
            <a:off x="6196663" y="1800257"/>
            <a:ext cx="18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数据也随之变化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C1F2AFE-D954-48A3-A166-48DB454D8653}"/>
              </a:ext>
            </a:extLst>
          </p:cNvPr>
          <p:cNvSpPr/>
          <p:nvPr/>
        </p:nvSpPr>
        <p:spPr>
          <a:xfrm rot="18840220">
            <a:off x="7819725" y="1940118"/>
            <a:ext cx="145733" cy="19233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1EA651D-2950-4509-9E5B-C7ADAB2C7D1F}"/>
              </a:ext>
            </a:extLst>
          </p:cNvPr>
          <p:cNvSpPr/>
          <p:nvPr/>
        </p:nvSpPr>
        <p:spPr>
          <a:xfrm rot="764267">
            <a:off x="6277943" y="2211496"/>
            <a:ext cx="169876" cy="18782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5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4" grpId="0" animBg="1"/>
      <p:bldP spid="5" grpId="0" animBg="1"/>
      <p:bldP spid="7" grpId="0"/>
      <p:bldP spid="13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H="1">
            <a:off x="7230359" y="4067646"/>
            <a:ext cx="2627520" cy="2260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5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6" name="矩形 42"/>
          <p:cNvSpPr>
            <a:spLocks noChangeArrowheads="1"/>
          </p:cNvSpPr>
          <p:nvPr/>
        </p:nvSpPr>
        <p:spPr bwMode="auto">
          <a:xfrm>
            <a:off x="9980912" y="4067648"/>
            <a:ext cx="922867" cy="22606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125619" y="1322630"/>
            <a:ext cx="2877228" cy="2260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4" name="矩形 44"/>
          <p:cNvSpPr>
            <a:spLocks noChangeArrowheads="1"/>
          </p:cNvSpPr>
          <p:nvPr/>
        </p:nvSpPr>
        <p:spPr bwMode="auto">
          <a:xfrm>
            <a:off x="7805124" y="4920951"/>
            <a:ext cx="3098655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Source Han Serif SC" panose="02020400000000000000" pitchFamily="18" charset="-122"/>
              </a:rPr>
              <a:t>人口统计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矩形 45"/>
          <p:cNvSpPr>
            <a:spLocks noChangeArrowheads="1"/>
          </p:cNvSpPr>
          <p:nvPr/>
        </p:nvSpPr>
        <p:spPr bwMode="auto">
          <a:xfrm>
            <a:off x="1579976" y="2111952"/>
            <a:ext cx="2754596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sym typeface="Source Han Serif SC" panose="02020400000000000000" pitchFamily="18" charset="-122"/>
              </a:rPr>
              <a:t>天气预报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时序数据</a:t>
              </a: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B0CADB4-0CDC-4640-BFCB-8C9C902FA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77" y="979512"/>
            <a:ext cx="5007996" cy="2997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BA8F8F-54FB-4B8B-8FF0-08EE2918F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2" y="3583230"/>
            <a:ext cx="4712635" cy="25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0" grpId="0" animBg="1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H="1">
            <a:off x="7352065" y="4067646"/>
            <a:ext cx="2505813" cy="2260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5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6" name="矩形 42"/>
          <p:cNvSpPr>
            <a:spLocks noChangeArrowheads="1"/>
          </p:cNvSpPr>
          <p:nvPr/>
        </p:nvSpPr>
        <p:spPr bwMode="auto">
          <a:xfrm>
            <a:off x="9980912" y="4067648"/>
            <a:ext cx="922867" cy="22606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070459" y="1350073"/>
            <a:ext cx="2877228" cy="2260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4" name="矩形 44"/>
          <p:cNvSpPr>
            <a:spLocks noChangeArrowheads="1"/>
          </p:cNvSpPr>
          <p:nvPr/>
        </p:nvSpPr>
        <p:spPr bwMode="auto">
          <a:xfrm>
            <a:off x="8029042" y="4920952"/>
            <a:ext cx="3098655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Source Han Serif SC" panose="02020400000000000000" pitchFamily="18" charset="-122"/>
              </a:rPr>
              <a:t>天文学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矩形 45"/>
          <p:cNvSpPr>
            <a:spLocks noChangeArrowheads="1"/>
          </p:cNvSpPr>
          <p:nvPr/>
        </p:nvSpPr>
        <p:spPr bwMode="auto">
          <a:xfrm>
            <a:off x="1391440" y="1865730"/>
            <a:ext cx="2754596" cy="98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sym typeface="Source Han Serif SC" panose="02020400000000000000" pitchFamily="18" charset="-122"/>
              </a:rPr>
              <a:t>证券交易</a:t>
            </a:r>
            <a:endParaRPr lang="en-US" altLang="zh-CN" sz="28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  <a:p>
            <a:pPr defTabSz="914273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sym typeface="Source Han Serif SC" panose="02020400000000000000" pitchFamily="18" charset="-122"/>
              </a:rPr>
              <a:t>与盘后分析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时序数据</a:t>
              </a: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9A75510-47C3-4D8C-AD5C-16BE66A5E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15" y="1281079"/>
            <a:ext cx="4187464" cy="27865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A864D-1171-4BE6-9024-E58B231D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0" y="3583170"/>
            <a:ext cx="4405226" cy="27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3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0" grpId="0" animBg="1"/>
      <p:bldP spid="14" grpId="0"/>
      <p:bldP spid="19" grpId="0"/>
    </p:bldLst>
  </p:timing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618</Words>
  <Application>Microsoft Office PowerPoint</Application>
  <PresentationFormat>宽屏</PresentationFormat>
  <Paragraphs>186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AAAAAAAAAAAAAAAAAA）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yy zhan</cp:lastModifiedBy>
  <cp:revision>40</cp:revision>
  <dcterms:created xsi:type="dcterms:W3CDTF">2019-01-17T09:32:26Z</dcterms:created>
  <dcterms:modified xsi:type="dcterms:W3CDTF">2019-04-18T13:12:01Z</dcterms:modified>
</cp:coreProperties>
</file>