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303" r:id="rId4"/>
    <p:sldId id="299" r:id="rId5"/>
    <p:sldId id="263" r:id="rId6"/>
    <p:sldId id="279" r:id="rId7"/>
    <p:sldId id="278" r:id="rId8"/>
    <p:sldId id="291" r:id="rId9"/>
    <p:sldId id="293" r:id="rId10"/>
    <p:sldId id="294" r:id="rId11"/>
    <p:sldId id="257" r:id="rId12"/>
    <p:sldId id="305" r:id="rId13"/>
    <p:sldId id="306" r:id="rId14"/>
    <p:sldId id="308" r:id="rId15"/>
    <p:sldId id="302" r:id="rId16"/>
    <p:sldId id="272" r:id="rId17"/>
    <p:sldId id="304" r:id="rId18"/>
    <p:sldId id="300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00B0F0"/>
    <a:srgbClr val="0D8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2" autoAdjust="0"/>
    <p:restoredTop sz="79699" autoAdjust="0"/>
  </p:normalViewPr>
  <p:slideViewPr>
    <p:cSldViewPr snapToGrid="0" showGuides="1">
      <p:cViewPr varScale="1">
        <p:scale>
          <a:sx n="64" d="100"/>
          <a:sy n="64" d="100"/>
        </p:scale>
        <p:origin x="412" y="49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2F5BD-5648-4223-8D90-D5276EA4D7E0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2002F-FB5B-4646-BA5E-A49F3E4D26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For development of graph database    For high scalability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这块主要提供的是上层软件，用来与用户交互。</a:t>
            </a:r>
            <a:endParaRPr lang="en-US" altLang="zh-CN" dirty="0"/>
          </a:p>
          <a:p>
            <a:r>
              <a:rPr lang="zh-CN" altLang="en-US" dirty="0"/>
              <a:t>首先，作为一个上层的软件，它需要和底层的图数据库进行交互。而这里选用</a:t>
            </a:r>
            <a:r>
              <a:rPr lang="en-US" altLang="zh-CN" dirty="0"/>
              <a:t>python</a:t>
            </a:r>
            <a:r>
              <a:rPr lang="zh-CN" altLang="en-US" dirty="0"/>
              <a:t>的一大原因就是</a:t>
            </a:r>
            <a:r>
              <a:rPr lang="en-US" altLang="zh-CN" dirty="0"/>
              <a:t>python</a:t>
            </a:r>
            <a:r>
              <a:rPr lang="zh-CN" altLang="en-US" dirty="0"/>
              <a:t>中有不少支持</a:t>
            </a:r>
            <a:r>
              <a:rPr lang="en-US" altLang="zh-CN" dirty="0"/>
              <a:t>neo4j</a:t>
            </a:r>
            <a:r>
              <a:rPr lang="zh-CN" altLang="en-US" dirty="0"/>
              <a:t>的模块，据官方推荐就有三个，后面会稍微介绍一下。</a:t>
            </a:r>
            <a:endParaRPr lang="en-US" altLang="zh-CN" dirty="0"/>
          </a:p>
          <a:p>
            <a:r>
              <a:rPr lang="zh-CN" altLang="en-US" dirty="0"/>
              <a:t>这样，有了和底层的交互，这样就可以去响应用户的需求。这里用户的需求包括添加，查找，删除文件等操作。具体操作的流程后面也会介绍。</a:t>
            </a:r>
            <a:endParaRPr lang="en-US" altLang="zh-CN" dirty="0"/>
          </a:p>
          <a:p>
            <a:r>
              <a:rPr lang="zh-CN" altLang="en-US" dirty="0"/>
              <a:t>最后，用户执行了操作之后，总是需要给用户一定反馈的。比方说，查找一个文件，总要能给用户一些备选项，让用户挑出他所需要的文件。这个部分我们主要考虑了两种方式，一种是通过列表，列出和用户需求最相关的几个文件，另一种则是通过图来展示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①对于增加文件，第一步是数据处理。</a:t>
            </a:r>
            <a:r>
              <a:rPr lang="en-US" altLang="zh-CN" dirty="0"/>
              <a:t>python</a:t>
            </a:r>
            <a:r>
              <a:rPr lang="zh-CN" altLang="en-US" dirty="0"/>
              <a:t>应该去调用各种</a:t>
            </a:r>
            <a:r>
              <a:rPr lang="en-US" altLang="zh-CN" dirty="0"/>
              <a:t>API</a:t>
            </a:r>
            <a:r>
              <a:rPr lang="zh-CN" altLang="en-US" dirty="0"/>
              <a:t>来解析用户给出的文件，从而提取出用户给出文件的自然属性，将这些自然属性转化为关键词，时间等各种便于描述的特征。</a:t>
            </a:r>
            <a:endParaRPr lang="en-US" altLang="zh-CN" dirty="0"/>
          </a:p>
          <a:p>
            <a:r>
              <a:rPr lang="zh-CN" altLang="en-US" dirty="0"/>
              <a:t>第二步则是去调用</a:t>
            </a:r>
            <a:r>
              <a:rPr lang="en-US" altLang="zh-CN" dirty="0"/>
              <a:t>neo4j</a:t>
            </a:r>
            <a:r>
              <a:rPr lang="zh-CN" altLang="en-US" dirty="0"/>
              <a:t>的信息，从而将新的文件结点插入，旧的关键词直接连接，新的则创建。这样就完成了增加文件的操作</a:t>
            </a:r>
            <a:endParaRPr lang="en-US" altLang="zh-CN" dirty="0"/>
          </a:p>
          <a:p>
            <a:r>
              <a:rPr lang="zh-CN" altLang="en-US" dirty="0"/>
              <a:t>②查询文件，用户需要提供一些文件信息，例如文件大致的创建时间范围，文件的内容，或者关键词等。然后，由</a:t>
            </a:r>
            <a:r>
              <a:rPr lang="en-US" altLang="zh-CN" dirty="0"/>
              <a:t>python</a:t>
            </a:r>
            <a:r>
              <a:rPr lang="zh-CN" altLang="en-US" dirty="0"/>
              <a:t>去调用</a:t>
            </a:r>
            <a:r>
              <a:rPr lang="en-US" altLang="zh-CN" dirty="0"/>
              <a:t>neo4j</a:t>
            </a:r>
            <a:r>
              <a:rPr lang="zh-CN" altLang="en-US" dirty="0"/>
              <a:t>的模块，进行查询，并返回查询结果。这里查询结果的呈现方式主要可以有列表或者图来展示，这里后面会讲述。</a:t>
            </a:r>
            <a:endParaRPr lang="en-US" altLang="zh-CN" dirty="0"/>
          </a:p>
          <a:p>
            <a:r>
              <a:rPr lang="zh-CN" altLang="en-US" dirty="0"/>
              <a:t>③对于文件修改，用户可以先通过查询文件，获取到文件，进行修改之后，再保存回去即可。</a:t>
            </a:r>
            <a:endParaRPr lang="en-US" altLang="zh-CN" dirty="0"/>
          </a:p>
          <a:p>
            <a:r>
              <a:rPr lang="zh-CN" altLang="en-US" dirty="0"/>
              <a:t>④对于删除文件，只需要先找到该文件，然后把文件结点删除即可。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中常用的驱动</a:t>
            </a:r>
            <a:r>
              <a:rPr lang="en-US" altLang="zh-CN" dirty="0"/>
              <a:t>Neo4j</a:t>
            </a:r>
            <a:r>
              <a:rPr lang="zh-CN" altLang="en-US" dirty="0"/>
              <a:t>的模块主要是这三个</a:t>
            </a:r>
            <a:r>
              <a:rPr lang="en-US" altLang="zh-CN" dirty="0"/>
              <a:t>: neo4j, py2neo,</a:t>
            </a:r>
            <a:r>
              <a:rPr lang="en-US" altLang="zh-CN" baseline="0" dirty="0"/>
              <a:t> neomodel. </a:t>
            </a:r>
            <a:r>
              <a:rPr lang="zh-CN" altLang="en-US" baseline="0" dirty="0"/>
              <a:t>他们三个各有优劣。</a:t>
            </a:r>
            <a:endParaRPr lang="en-US" altLang="zh-CN" baseline="0" dirty="0"/>
          </a:p>
          <a:p>
            <a:r>
              <a:rPr lang="zh-CN" altLang="en-US" dirty="0"/>
              <a:t>其中</a:t>
            </a:r>
            <a:endParaRPr lang="en-US" altLang="zh-CN" dirty="0"/>
          </a:p>
          <a:p>
            <a:r>
              <a:rPr lang="zh-CN" altLang="en-US" dirty="0"/>
              <a:t>①</a:t>
            </a:r>
            <a:r>
              <a:rPr lang="en-US" altLang="zh-CN" dirty="0"/>
              <a:t>neo4j</a:t>
            </a:r>
            <a:r>
              <a:rPr lang="zh-CN" altLang="en-US" dirty="0"/>
              <a:t>是官方支持的一个模块，他能够通过</a:t>
            </a:r>
            <a:r>
              <a:rPr lang="en-US" altLang="zh-CN" dirty="0"/>
              <a:t>Cypher</a:t>
            </a:r>
            <a:r>
              <a:rPr lang="zh-CN" altLang="en-US" dirty="0"/>
              <a:t>语句来调用图数据库，并且因为是官方提供的，更新也相对及时；但它的缺点在于对</a:t>
            </a:r>
            <a:r>
              <a:rPr lang="en-US" altLang="zh-CN" dirty="0"/>
              <a:t>nodes</a:t>
            </a:r>
            <a:r>
              <a:rPr lang="zh-CN" altLang="en-US" dirty="0"/>
              <a:t>和</a:t>
            </a:r>
            <a:r>
              <a:rPr lang="en-US" altLang="zh-CN" dirty="0"/>
              <a:t>relationships</a:t>
            </a:r>
            <a:r>
              <a:rPr lang="zh-CN" altLang="en-US" dirty="0"/>
              <a:t>等这些数据结构的操作并不能很好地利用</a:t>
            </a:r>
            <a:r>
              <a:rPr lang="en-US" altLang="zh-CN" dirty="0"/>
              <a:t>python</a:t>
            </a:r>
            <a:r>
              <a:rPr lang="zh-CN" altLang="en-US" dirty="0"/>
              <a:t>的简易优势。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py2neo</a:t>
            </a:r>
            <a:r>
              <a:rPr lang="zh-CN" altLang="en-US" dirty="0"/>
              <a:t>和</a:t>
            </a:r>
            <a:r>
              <a:rPr lang="en-US" altLang="zh-CN" dirty="0"/>
              <a:t>neomodel</a:t>
            </a:r>
            <a:r>
              <a:rPr lang="zh-CN" altLang="en-US" dirty="0"/>
              <a:t>虽然不是官方提供的，但官方的文档中也推荐了它们，说明这两个模块还是受官方认可的。</a:t>
            </a:r>
            <a:endParaRPr lang="en-US" altLang="zh-CN" dirty="0"/>
          </a:p>
          <a:p>
            <a:r>
              <a:rPr lang="zh-CN" altLang="en-US" dirty="0"/>
              <a:t>②</a:t>
            </a:r>
            <a:r>
              <a:rPr lang="en-US" altLang="zh-CN" dirty="0"/>
              <a:t>py2neo</a:t>
            </a:r>
            <a:r>
              <a:rPr lang="zh-CN" altLang="en-US" dirty="0"/>
              <a:t>和</a:t>
            </a:r>
            <a:r>
              <a:rPr lang="en-US" altLang="zh-CN" dirty="0"/>
              <a:t>neomodel</a:t>
            </a:r>
            <a:r>
              <a:rPr lang="zh-CN" altLang="en-US" dirty="0"/>
              <a:t>的优势在于它们对</a:t>
            </a:r>
            <a:r>
              <a:rPr lang="en-US" altLang="zh-CN" dirty="0"/>
              <a:t>Cypher</a:t>
            </a:r>
            <a:r>
              <a:rPr lang="zh-CN" altLang="en-US" dirty="0"/>
              <a:t>查询语言做了一层封装，并且对于</a:t>
            </a:r>
            <a:r>
              <a:rPr lang="en-US" altLang="zh-CN" dirty="0"/>
              <a:t>node</a:t>
            </a:r>
            <a:r>
              <a:rPr lang="zh-CN" altLang="en-US" dirty="0"/>
              <a:t>和</a:t>
            </a:r>
            <a:r>
              <a:rPr lang="en-US" altLang="zh-CN" dirty="0"/>
              <a:t>relationship</a:t>
            </a:r>
            <a:r>
              <a:rPr lang="zh-CN" altLang="en-US" dirty="0"/>
              <a:t>等数据结构做了一个</a:t>
            </a:r>
            <a:r>
              <a:rPr lang="en-US" altLang="zh-CN" dirty="0"/>
              <a:t>python-object</a:t>
            </a:r>
            <a:r>
              <a:rPr lang="zh-CN" altLang="en-US" dirty="0"/>
              <a:t>的映射，因此可以用</a:t>
            </a:r>
            <a:r>
              <a:rPr lang="en-US" altLang="zh-CN" dirty="0"/>
              <a:t>python</a:t>
            </a:r>
            <a:r>
              <a:rPr lang="zh-CN" altLang="en-US" dirty="0"/>
              <a:t>方便地操作各个常用数据结构。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C481C9-9F66-4CA1-A280-31A735F20B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Neo4j</a:t>
            </a:r>
            <a:r>
              <a:rPr lang="zh-CN" altLang="en-US" dirty="0"/>
              <a:t>打开文件，删除文件，重命名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615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Neo4j</a:t>
            </a:r>
            <a:r>
              <a:rPr lang="zh-CN" altLang="en-US" dirty="0"/>
              <a:t>打开文件，删除文件，重命名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026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Neo4j</a:t>
            </a:r>
            <a:r>
              <a:rPr lang="zh-CN" altLang="en-US" dirty="0"/>
              <a:t>打开文件，删除文件，重命名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774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808080"/>
                </a:solidFill>
                <a:effectLst/>
              </a:rPr>
              <a:t>+ </a:t>
            </a:r>
            <a:r>
              <a:rPr lang="zh-CN" altLang="en-US" dirty="0"/>
              <a:t>未进行大量实验充分比较该项目与现有文件系统间的优劣，主要原因在于时间规划上的不足，原预定两到三天的时间远远不足以完成这部分内容，遂放弃</a:t>
            </a:r>
            <a:br>
              <a:rPr lang="zh-CN" altLang="en-US" dirty="0"/>
            </a:br>
            <a:r>
              <a:rPr lang="en-US" altLang="zh-CN" dirty="0">
                <a:solidFill>
                  <a:srgbClr val="808080"/>
                </a:solidFill>
                <a:effectLst/>
              </a:rPr>
              <a:t>+ </a:t>
            </a:r>
            <a:r>
              <a:rPr lang="zh-CN" altLang="en-US" dirty="0"/>
              <a:t>部分文件类型支持的缺失，这主要是因为诸如音频文件相关</a:t>
            </a:r>
            <a:r>
              <a:rPr lang="en-US" altLang="zh-CN" dirty="0"/>
              <a:t>API</a:t>
            </a:r>
            <a:r>
              <a:rPr lang="zh-CN" altLang="en-US" dirty="0"/>
              <a:t>的缺失，该项目主要目标是建立</a:t>
            </a:r>
            <a:r>
              <a:rPr lang="en-US" altLang="zh-CN" dirty="0"/>
              <a:t>GBFS</a:t>
            </a:r>
            <a:r>
              <a:rPr lang="zh-CN" altLang="en-US" dirty="0"/>
              <a:t>文件系统的框架而非深度学习方面的研究，没有必要也没有能力完成这部分内容，不过本项目具备高可扩展性，在可预见的未来这部分功能可以直接添加</a:t>
            </a:r>
            <a:br>
              <a:rPr lang="zh-CN" altLang="en-US" dirty="0"/>
            </a:br>
            <a:r>
              <a:rPr lang="en-US" altLang="zh-CN" dirty="0">
                <a:solidFill>
                  <a:srgbClr val="808080"/>
                </a:solidFill>
                <a:effectLst/>
              </a:rPr>
              <a:t>+ </a:t>
            </a:r>
            <a:r>
              <a:rPr lang="zh-CN" altLang="en-US" dirty="0"/>
              <a:t>文件间关系的建立仍维持在二维形态，理想的文件间自然属性是分层的，本项目所提取出的某些</a:t>
            </a:r>
            <a:r>
              <a:rPr lang="en-US" altLang="zh-CN" dirty="0"/>
              <a:t>tag</a:t>
            </a:r>
            <a:r>
              <a:rPr lang="zh-CN" altLang="en-US" dirty="0"/>
              <a:t>同样可以再次归为一类，比如</a:t>
            </a:r>
            <a:r>
              <a:rPr lang="en-US" altLang="zh-CN" dirty="0"/>
              <a:t>tag</a:t>
            </a:r>
            <a:r>
              <a:rPr lang="zh-CN" altLang="en-US" dirty="0"/>
              <a:t>猫与</a:t>
            </a:r>
            <a:r>
              <a:rPr lang="en-US" altLang="zh-CN" dirty="0"/>
              <a:t>tag</a:t>
            </a:r>
            <a:r>
              <a:rPr lang="zh-CN" altLang="en-US" dirty="0"/>
              <a:t>猎豹可以归为猫科动物，我们认为这部分内容需要一个强大的知识库来实现，或许可以借助互联网上公开的百科，但这同样需要功能强大的语义分析筛选信息，碍于时间限制，未对这一部分进行深入的研究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C481C9-9F66-4CA1-A280-31A735F20B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1290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12B589-21DE-46A2-AF91-CC043ECE94F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2020/7/14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55667-C4D6-47D6-8639-FF047C3362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12B589-21DE-46A2-AF91-CC043ECE94F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2020/7/14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55667-C4D6-47D6-8639-FF047C3362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12B589-21DE-46A2-AF91-CC043ECE94F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2020/7/14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55667-C4D6-47D6-8639-FF047C3362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12B589-21DE-46A2-AF91-CC043ECE94F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2020/7/14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55667-C4D6-47D6-8639-FF047C3362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12B589-21DE-46A2-AF91-CC043ECE94F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2020/7/14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55667-C4D6-47D6-8639-FF047C3362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12B589-21DE-46A2-AF91-CC043ECE94F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2020/7/14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55667-C4D6-47D6-8639-FF047C3362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12B589-21DE-46A2-AF91-CC043ECE94F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2020/7/14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55667-C4D6-47D6-8639-FF047C3362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12B589-21DE-46A2-AF91-CC043ECE94F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2020/7/14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55667-C4D6-47D6-8639-FF047C3362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12B589-21DE-46A2-AF91-CC043ECE94F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2020/7/14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55667-C4D6-47D6-8639-FF047C3362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12B589-21DE-46A2-AF91-CC043ECE94F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2020/7/14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55667-C4D6-47D6-8639-FF047C3362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12B589-21DE-46A2-AF91-CC043ECE94F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2020/7/14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55667-C4D6-47D6-8639-FF047C3362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B589-21DE-46A2-AF91-CC043ECE94FC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12B589-21DE-46A2-AF91-CC043ECE94F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2020/7/14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55667-C4D6-47D6-8639-FF047C3362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746551" y="2161779"/>
            <a:ext cx="4698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GDBFS</a:t>
            </a: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中期汇报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197468" y="3865225"/>
            <a:ext cx="6006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成员：王幸美、王章瀚、万嘉诚、高楚晴、黄致远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/>
        </p:nvSpPr>
        <p:spPr>
          <a:xfrm>
            <a:off x="1718441" y="2225839"/>
            <a:ext cx="233329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63041" y="3130878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neo4j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5071241" y="2225838"/>
            <a:ext cx="233329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8424041" y="2225837"/>
            <a:ext cx="233329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33661" y="3130878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py2neo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794750" y="3130878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neomodel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67726" y="4727084"/>
            <a:ext cx="3276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Ⅰ. Officially supported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Ⅱ. Run by Cypher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61710" y="4730332"/>
            <a:ext cx="34752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Ⅰ. Complete Encapsulation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Ⅱ. Object-Graph Mapping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424041" y="4727085"/>
            <a:ext cx="28808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Ⅰ. Object Graph Mapper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Ⅱ. Easier Query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876675" y="560705"/>
            <a:ext cx="49136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051423" y="623896"/>
            <a:ext cx="4845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Python Module for Neo4j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3908425" y="1271905"/>
            <a:ext cx="49136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41070" y="1334770"/>
            <a:ext cx="944181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Fuse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flush, rename, unlink, access ,  </a:t>
            </a:r>
            <a:r>
              <a:rPr lang="en-US" altLang="zh-CN" sz="2400" dirty="0" err="1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getattr</a:t>
            </a:r>
            <a:r>
              <a:rPr lang="en-US" altLang="zh-CN" sz="24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,  </a:t>
            </a:r>
            <a:r>
              <a:rPr lang="en-US" altLang="zh-CN" sz="2400" dirty="0" err="1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readdir</a:t>
            </a:r>
            <a:r>
              <a:rPr lang="en-US" altLang="zh-CN" sz="24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, open , read , write , </a:t>
            </a:r>
            <a:r>
              <a:rPr lang="en-US" altLang="zh-CN" sz="2400" dirty="0" err="1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fsync</a:t>
            </a:r>
            <a:endParaRPr lang="en-US" altLang="zh-CN" sz="2400" dirty="0">
              <a:solidFill>
                <a:prstClr val="white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Mnt</a:t>
            </a:r>
            <a:r>
              <a:rPr lang="en-US" altLang="zh-CN" sz="24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and </a:t>
            </a:r>
            <a:r>
              <a:rPr lang="en-US" altLang="zh-CN" sz="2400" dirty="0" err="1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GDBFS_root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Neo4j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filenode</a:t>
            </a:r>
            <a:endParaRPr lang="en-US" altLang="zh-CN" sz="2400" dirty="0">
              <a:solidFill>
                <a:prstClr val="white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d3.js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542662" y="429577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Build File-system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04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41070" y="1334770"/>
            <a:ext cx="944181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Plug - ins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yake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baiducloud_api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translate_api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file_information_extractor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expandability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542662" y="429577"/>
            <a:ext cx="4945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Natural properties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A9A0E3-B3BE-462A-B2A5-5CC3D6FFC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30" y="4476485"/>
            <a:ext cx="2317029" cy="178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14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41070" y="1334770"/>
            <a:ext cx="944181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cmd</a:t>
            </a:r>
            <a:endParaRPr lang="en-US" altLang="zh-CN" sz="2400" dirty="0">
              <a:solidFill>
                <a:prstClr val="white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add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white"/>
                </a:solidFill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delete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open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GUI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ajax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white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873060" y="428972"/>
            <a:ext cx="4945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prstClr val="white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ront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-end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38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/>
          <p:cNvSpPr/>
          <p:nvPr/>
        </p:nvSpPr>
        <p:spPr>
          <a:xfrm flipH="1">
            <a:off x="1103587" y="1024758"/>
            <a:ext cx="1072055" cy="1072055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菱形 5"/>
          <p:cNvSpPr/>
          <p:nvPr/>
        </p:nvSpPr>
        <p:spPr>
          <a:xfrm flipH="1">
            <a:off x="1056290" y="1713186"/>
            <a:ext cx="1119351" cy="111935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菱形 6"/>
          <p:cNvSpPr/>
          <p:nvPr/>
        </p:nvSpPr>
        <p:spPr>
          <a:xfrm flipH="1">
            <a:off x="1639614" y="772509"/>
            <a:ext cx="3421117" cy="342111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菱形 7"/>
          <p:cNvSpPr/>
          <p:nvPr/>
        </p:nvSpPr>
        <p:spPr>
          <a:xfrm flipH="1">
            <a:off x="2948151" y="3587967"/>
            <a:ext cx="1211318" cy="121131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菱形 8"/>
          <p:cNvSpPr/>
          <p:nvPr/>
        </p:nvSpPr>
        <p:spPr>
          <a:xfrm flipH="1">
            <a:off x="2948151" y="4432736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菱形 9"/>
          <p:cNvSpPr/>
          <p:nvPr/>
        </p:nvSpPr>
        <p:spPr>
          <a:xfrm flipH="1">
            <a:off x="1182413" y="3855981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菱形 10"/>
          <p:cNvSpPr/>
          <p:nvPr/>
        </p:nvSpPr>
        <p:spPr>
          <a:xfrm flipH="1">
            <a:off x="5657193" y="5090941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菱形 11"/>
          <p:cNvSpPr/>
          <p:nvPr/>
        </p:nvSpPr>
        <p:spPr>
          <a:xfrm flipH="1">
            <a:off x="3862552" y="1317734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12124" y="597935"/>
            <a:ext cx="174734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39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4</a:t>
            </a:r>
            <a:endParaRPr kumimoji="0" lang="zh-CN" altLang="en-US" sz="23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菱形 13"/>
          <p:cNvSpPr/>
          <p:nvPr/>
        </p:nvSpPr>
        <p:spPr>
          <a:xfrm flipH="1">
            <a:off x="4866289" y="4514190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菱形 14"/>
          <p:cNvSpPr/>
          <p:nvPr/>
        </p:nvSpPr>
        <p:spPr>
          <a:xfrm flipH="1">
            <a:off x="3900652" y="5672955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菱形 15"/>
          <p:cNvSpPr/>
          <p:nvPr/>
        </p:nvSpPr>
        <p:spPr>
          <a:xfrm flipH="1">
            <a:off x="4729656" y="5033138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801155" y="2091419"/>
            <a:ext cx="43784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4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</a:p>
          <a:p>
            <a:pPr lvl="0">
              <a:defRPr/>
            </a:pPr>
            <a:r>
              <a:rPr lang="en-US" altLang="zh-CN" sz="4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AND</a:t>
            </a:r>
          </a:p>
          <a:p>
            <a:pPr lvl="0">
              <a:defRPr/>
            </a:pPr>
            <a:r>
              <a:rPr lang="en-US" altLang="zh-CN" sz="4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  <a:endParaRPr lang="en-US" altLang="zh-CN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>
            <a:off x="8352741" y="50906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8352741" y="1121491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8614466" y="509063"/>
            <a:ext cx="3089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OUR SCHEDULE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1" y="2025247"/>
            <a:ext cx="11992619" cy="25902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/>
        </p:nvSpPr>
        <p:spPr>
          <a:xfrm>
            <a:off x="1718441" y="2225839"/>
            <a:ext cx="233329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91362" y="3088725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A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ppraisal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5071241" y="2225838"/>
            <a:ext cx="233329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8424041" y="2225837"/>
            <a:ext cx="233329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31632" y="3130878"/>
            <a:ext cx="2598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Audio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794750" y="3130878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F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ramework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876675" y="560705"/>
            <a:ext cx="49136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745044" y="591953"/>
            <a:ext cx="4845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Serval Problems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3908425" y="1271905"/>
            <a:ext cx="49136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83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874551" y="2751885"/>
            <a:ext cx="3257394" cy="1354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Q&amp;A</a:t>
            </a:r>
            <a:endParaRPr kumimoji="0" lang="zh-CN" altLang="en-US" sz="8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7010400" y="905614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010400" y="1893587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010401" y="1068225"/>
            <a:ext cx="134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目录</a:t>
            </a:r>
          </a:p>
        </p:txBody>
      </p:sp>
      <p:sp>
        <p:nvSpPr>
          <p:cNvPr id="8" name="椭圆 7"/>
          <p:cNvSpPr/>
          <p:nvPr/>
        </p:nvSpPr>
        <p:spPr>
          <a:xfrm>
            <a:off x="8350470" y="1318145"/>
            <a:ext cx="162911" cy="1629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20958" y="1259024"/>
            <a:ext cx="1710559" cy="281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00"/>
          <a:stretch>
            <a:fillRect/>
          </a:stretch>
        </p:blipFill>
        <p:spPr>
          <a:xfrm>
            <a:off x="0" y="7025641"/>
            <a:ext cx="12192000" cy="387096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10431517" y="1893587"/>
            <a:ext cx="0" cy="45039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874521" y="6388749"/>
            <a:ext cx="85569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1839032" y="5507534"/>
            <a:ext cx="9428" cy="8900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1836167" y="2306556"/>
            <a:ext cx="0" cy="609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菱形 23"/>
          <p:cNvSpPr/>
          <p:nvPr/>
        </p:nvSpPr>
        <p:spPr>
          <a:xfrm>
            <a:off x="1518330" y="1706151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638406" y="1732968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84137" y="1674929"/>
            <a:ext cx="34812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rPr>
              <a:t>WHAT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rPr>
              <a:t>  WE DO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 Light" panose="020B0502040204020203" charset="-122"/>
              <a:cs typeface="+mn-cs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1836167" y="3373539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菱形 31"/>
          <p:cNvSpPr/>
          <p:nvPr/>
        </p:nvSpPr>
        <p:spPr>
          <a:xfrm>
            <a:off x="1519937" y="2916339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653286" y="2954781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351482" y="2916156"/>
            <a:ext cx="37155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WHY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CHOOSE THESE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菱形 37"/>
          <p:cNvSpPr/>
          <p:nvPr/>
        </p:nvSpPr>
        <p:spPr>
          <a:xfrm>
            <a:off x="1532230" y="3825698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665576" y="3903624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363775" y="3889417"/>
            <a:ext cx="3481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HOW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WE BUILD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菱形 44"/>
          <p:cNvSpPr/>
          <p:nvPr/>
        </p:nvSpPr>
        <p:spPr>
          <a:xfrm>
            <a:off x="1532230" y="4925854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665576" y="5003780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363774" y="4989573"/>
            <a:ext cx="5360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4400" dirty="0">
                <a:solidFill>
                  <a:prstClr val="white"/>
                </a:solidFill>
              </a:rPr>
              <a:t>Summary </a:t>
            </a:r>
            <a:r>
              <a:rPr lang="en-US" altLang="zh-CN" sz="2800" dirty="0">
                <a:solidFill>
                  <a:prstClr val="white"/>
                </a:solidFill>
              </a:rPr>
              <a:t>AND Analysis</a:t>
            </a:r>
          </a:p>
          <a:p>
            <a:pPr lvl="0">
              <a:defRPr/>
            </a:pPr>
            <a:r>
              <a:rPr lang="en-US" altLang="zh-CN" sz="2800" dirty="0">
                <a:solidFill>
                  <a:prstClr val="white"/>
                </a:solidFill>
              </a:rPr>
              <a:t>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1836167" y="4458158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3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1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6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9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4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2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70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2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24" grpId="0" animBg="1"/>
      <p:bldP spid="29" grpId="0"/>
      <p:bldP spid="30" grpId="0"/>
      <p:bldP spid="32" grpId="0" animBg="1"/>
      <p:bldP spid="33" grpId="0"/>
      <p:bldP spid="34" grpId="0"/>
      <p:bldP spid="38" grpId="0" animBg="1"/>
      <p:bldP spid="39" grpId="0"/>
      <p:bldP spid="40" grpId="0"/>
      <p:bldP spid="45" grpId="0" animBg="1"/>
      <p:bldP spid="48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6606673" y="2712910"/>
            <a:ext cx="426720" cy="426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158606" y="2748787"/>
            <a:ext cx="426720" cy="426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六边形 8"/>
          <p:cNvSpPr/>
          <p:nvPr/>
        </p:nvSpPr>
        <p:spPr>
          <a:xfrm rot="10800000">
            <a:off x="4823460" y="2953421"/>
            <a:ext cx="2545080" cy="2194034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1" name="直接连接符 10"/>
          <p:cNvCxnSpPr>
            <a:stCxn id="9" idx="2"/>
            <a:endCxn id="9" idx="4"/>
          </p:cNvCxnSpPr>
          <p:nvPr/>
        </p:nvCxnSpPr>
        <p:spPr>
          <a:xfrm rot="5400000">
            <a:off x="5723015" y="4050438"/>
            <a:ext cx="21940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9" idx="2"/>
            <a:endCxn id="9" idx="5"/>
          </p:cNvCxnSpPr>
          <p:nvPr/>
        </p:nvCxnSpPr>
        <p:spPr>
          <a:xfrm rot="5400000">
            <a:off x="4998983" y="3326406"/>
            <a:ext cx="2194032" cy="14480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9" idx="2"/>
            <a:endCxn id="9" idx="0"/>
          </p:cNvCxnSpPr>
          <p:nvPr/>
        </p:nvCxnSpPr>
        <p:spPr>
          <a:xfrm rot="5400000">
            <a:off x="5273237" y="2503644"/>
            <a:ext cx="1097016" cy="19965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1"/>
            <a:endCxn id="9" idx="3"/>
          </p:cNvCxnSpPr>
          <p:nvPr/>
        </p:nvCxnSpPr>
        <p:spPr>
          <a:xfrm rot="5400000" flipV="1">
            <a:off x="5821746" y="2503644"/>
            <a:ext cx="1097016" cy="19965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9" idx="1"/>
            <a:endCxn id="9" idx="4"/>
          </p:cNvCxnSpPr>
          <p:nvPr/>
        </p:nvCxnSpPr>
        <p:spPr>
          <a:xfrm rot="5400000" flipV="1">
            <a:off x="4998983" y="3326406"/>
            <a:ext cx="2194032" cy="14480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9" idx="5"/>
          </p:cNvCxnSpPr>
          <p:nvPr/>
        </p:nvCxnSpPr>
        <p:spPr>
          <a:xfrm rot="5400000">
            <a:off x="4274951" y="4050437"/>
            <a:ext cx="21940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3"/>
            <a:endCxn id="9" idx="5"/>
          </p:cNvCxnSpPr>
          <p:nvPr/>
        </p:nvCxnSpPr>
        <p:spPr>
          <a:xfrm rot="5400000">
            <a:off x="5821746" y="3600660"/>
            <a:ext cx="1097016" cy="19965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3"/>
            <a:endCxn id="9" idx="0"/>
          </p:cNvCxnSpPr>
          <p:nvPr/>
        </p:nvCxnSpPr>
        <p:spPr>
          <a:xfrm rot="5400000">
            <a:off x="6096000" y="2777898"/>
            <a:ext cx="0" cy="25450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 rot="5400000">
            <a:off x="5208720" y="3184913"/>
            <a:ext cx="1730085" cy="1730085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椭圆 28"/>
          <p:cNvSpPr/>
          <p:nvPr/>
        </p:nvSpPr>
        <p:spPr>
          <a:xfrm rot="5400000">
            <a:off x="5371968" y="3326406"/>
            <a:ext cx="1448064" cy="144806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463536" y="3742389"/>
            <a:ext cx="148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GDBFS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210446" y="3821837"/>
            <a:ext cx="426720" cy="426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667565" y="4949335"/>
            <a:ext cx="426720" cy="426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158606" y="4949335"/>
            <a:ext cx="426720" cy="426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639456" y="3821837"/>
            <a:ext cx="426720" cy="426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274617" y="3835387"/>
            <a:ext cx="1402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6722766" y="4960765"/>
            <a:ext cx="1402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191344" y="4960765"/>
            <a:ext cx="1402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5227585" y="2735407"/>
            <a:ext cx="1402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886568" y="3793255"/>
            <a:ext cx="3894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Graph-based file systems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ldhabi" panose="01000000000000000000" pitchFamily="2" charset="-78"/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401278" y="5116972"/>
            <a:ext cx="3472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The same file does not need to be stored repeatedly.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ldhabi" panose="01000000000000000000" pitchFamily="2" charset="-78"/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280937" y="5255537"/>
            <a:ext cx="3773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ldhabi" panose="01000000000000000000" pitchFamily="2" charset="-78"/>
              </a:rPr>
              <a:t>No need for complicated directories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61171" y="3773166"/>
            <a:ext cx="4343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Lingoes Unicode" panose="020B0604020202020204" pitchFamily="34" charset="-122"/>
                <a:cs typeface="Aldhabi" panose="01000000000000000000" pitchFamily="2" charset="-78"/>
              </a:rPr>
              <a:t>Don’t need to tag manually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1383679" y="2014340"/>
            <a:ext cx="4343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Lingoes Unicode" panose="020B0604020202020204" pitchFamily="34" charset="-122"/>
                <a:cs typeface="Aldhabi" panose="01000000000000000000" pitchFamily="2" charset="-78"/>
              </a:rPr>
              <a:t>Automatically classify files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7258301" y="1903344"/>
            <a:ext cx="34646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Lingoes Unicode" panose="020B0604020202020204" pitchFamily="34" charset="-122"/>
                <a:cs typeface="Aldhabi" panose="01000000000000000000" pitchFamily="2" charset="-78"/>
              </a:rPr>
              <a:t>Based on files’ Natural properties 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4704686" y="3848919"/>
            <a:ext cx="1402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6668950" y="2734157"/>
            <a:ext cx="1402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393264" y="380603"/>
            <a:ext cx="4798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What is GDBFS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95400" y="975360"/>
            <a:ext cx="1066800" cy="1066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722120" y="1722120"/>
            <a:ext cx="640080" cy="6400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042160" y="899160"/>
            <a:ext cx="2590800" cy="2590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20440" y="3200400"/>
            <a:ext cx="1188720" cy="11887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230880" y="3291840"/>
            <a:ext cx="701040" cy="7010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371600" y="565404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661160" y="4632960"/>
            <a:ext cx="487680" cy="4876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362200" y="53035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042160" y="292608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042160" y="438912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453640" y="3886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968240" y="29260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968240" y="47701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861560" y="49453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568785" y="206288"/>
            <a:ext cx="154843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2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01155" y="2091419"/>
            <a:ext cx="4477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WHY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889625" y="3047365"/>
            <a:ext cx="574357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+mn-ea"/>
              </a:rPr>
              <a:t>Why do we do this?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Why Graph Database?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Why Neo4j?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Why API?</a:t>
            </a:r>
          </a:p>
          <a:p>
            <a:pPr lv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104394" y="1520051"/>
            <a:ext cx="985710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For intelligent file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Try to discover and use the natural attributes of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11430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Why Natural Attributes?</a:t>
            </a:r>
          </a:p>
          <a:p>
            <a:pPr marL="11430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16002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stable , consistent , better compatibility</a:t>
            </a:r>
          </a:p>
          <a:p>
            <a:pPr marL="1600200" lvl="2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16002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low labor costs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298950" y="393700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Why  Do </a:t>
            </a:r>
            <a:r>
              <a:rPr lang="en-US" sz="3200" dirty="0">
                <a:solidFill>
                  <a:schemeClr val="bg1"/>
                </a:solidFill>
                <a:sym typeface="+mn-ea"/>
              </a:rPr>
              <a:t>We Do This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864860" y="1273810"/>
            <a:ext cx="58483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Can describe the real world more directly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Represent data redundancy more efficiently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Simple addition, deletion and modification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  <a:sym typeface="+mn-ea"/>
              </a:rPr>
              <a:t>High access efficiency</a:t>
            </a: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339590" y="402590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Why </a:t>
            </a:r>
            <a:r>
              <a:rPr lang="en-US" sz="3200" dirty="0">
                <a:solidFill>
                  <a:schemeClr val="bg1"/>
                </a:solidFill>
                <a:sym typeface="+mn-ea"/>
              </a:rPr>
              <a:t>Graph Database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 l="12733" t="2483" r="829"/>
          <a:stretch>
            <a:fillRect/>
          </a:stretch>
        </p:blipFill>
        <p:spPr>
          <a:xfrm>
            <a:off x="344805" y="1273810"/>
            <a:ext cx="5034915" cy="5112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41070" y="1334770"/>
            <a:ext cx="944181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NoSQL-Graph Database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semi-structured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ACID(Atomicity ,  Consistency , Isolation , Durability</a:t>
            </a:r>
          </a:p>
          <a:p>
            <a:pPr lvl="1"/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Cypher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Active community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Search Algorithm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950166" y="402590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Why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+mn-ea"/>
              </a:rPr>
              <a:t>Neo4j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95400" y="975360"/>
            <a:ext cx="1066800" cy="1066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722120" y="1722120"/>
            <a:ext cx="640080" cy="6400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042160" y="899160"/>
            <a:ext cx="2590800" cy="2590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520440" y="3200400"/>
            <a:ext cx="1188720" cy="11887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230880" y="3291840"/>
            <a:ext cx="701040" cy="7010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371600" y="565404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661160" y="4632960"/>
            <a:ext cx="487680" cy="4876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362200" y="53035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042160" y="292608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042160" y="438912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453640" y="3886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968240" y="29260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968240" y="47701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861560" y="49453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68785" y="206288"/>
            <a:ext cx="154843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39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3</a:t>
            </a:r>
            <a:endParaRPr kumimoji="0" lang="zh-CN" altLang="en-US" sz="23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889625" y="3047365"/>
            <a:ext cx="574357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+mn-ea"/>
              </a:rPr>
              <a:t>Build File-system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Natural properties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How to Find a file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How to Delete a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01155" y="2091419"/>
            <a:ext cx="4477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HOW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8693" y="1463825"/>
            <a:ext cx="10515600" cy="424121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78518" y="352710"/>
            <a:ext cx="31759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dirty="0">
                <a:solidFill>
                  <a:prstClr val="white"/>
                </a:solidFill>
              </a:rPr>
              <a:t>The Whole </a:t>
            </a:r>
            <a:r>
              <a:rPr lang="en-US" altLang="zh-CN" sz="3200" dirty="0">
                <a:solidFill>
                  <a:srgbClr val="FF0000"/>
                </a:solidFill>
              </a:rPr>
              <a:t>Frame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2cae17f381159bf6f023c79094caaec0cca0e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571432676"/>
  <p:tag name="KSO_WM_UNIT_PLACING_PICTURE_USER_VIEWPORT" val="{&quot;height&quot;:8255.71653543307,&quot;width&quot;:9173.0188976377958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865</Words>
  <Application>Microsoft Office PowerPoint</Application>
  <PresentationFormat>宽屏</PresentationFormat>
  <Paragraphs>163</Paragraphs>
  <Slides>17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Aldhabi</vt:lpstr>
      <vt:lpstr>Lingoes Unicode</vt:lpstr>
      <vt:lpstr>宋体</vt:lpstr>
      <vt:lpstr>微软雅黑</vt:lpstr>
      <vt:lpstr>微软雅黑 Light</vt:lpstr>
      <vt:lpstr>等线</vt:lpstr>
      <vt:lpstr>Arial</vt:lpstr>
      <vt:lpstr>Calibri</vt:lpstr>
      <vt:lpstr>Calibri Light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yeshaojun5056@163.com</dc:creator>
  <cp:lastModifiedBy>黄 致远</cp:lastModifiedBy>
  <cp:revision>98</cp:revision>
  <dcterms:created xsi:type="dcterms:W3CDTF">2015-07-27T07:00:00Z</dcterms:created>
  <dcterms:modified xsi:type="dcterms:W3CDTF">2020-07-14T08:36:29Z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