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303" r:id="rId5"/>
    <p:sldId id="299" r:id="rId7"/>
    <p:sldId id="263" r:id="rId8"/>
    <p:sldId id="279" r:id="rId9"/>
    <p:sldId id="276" r:id="rId10"/>
    <p:sldId id="277" r:id="rId11"/>
    <p:sldId id="278" r:id="rId12"/>
    <p:sldId id="291" r:id="rId13"/>
    <p:sldId id="301" r:id="rId14"/>
    <p:sldId id="296" r:id="rId15"/>
    <p:sldId id="293" r:id="rId16"/>
    <p:sldId id="294" r:id="rId17"/>
    <p:sldId id="257" r:id="rId18"/>
    <p:sldId id="259" r:id="rId19"/>
    <p:sldId id="275" r:id="rId20"/>
    <p:sldId id="281" r:id="rId21"/>
    <p:sldId id="282" r:id="rId22"/>
    <p:sldId id="283" r:id="rId23"/>
    <p:sldId id="284" r:id="rId24"/>
    <p:sldId id="285" r:id="rId25"/>
    <p:sldId id="286" r:id="rId26"/>
    <p:sldId id="287" r:id="rId27"/>
    <p:sldId id="288" r:id="rId28"/>
    <p:sldId id="289" r:id="rId29"/>
    <p:sldId id="302" r:id="rId30"/>
    <p:sldId id="273" r:id="rId31"/>
    <p:sldId id="297" r:id="rId32"/>
    <p:sldId id="272" r:id="rId33"/>
    <p:sldId id="300" r:id="rId34"/>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a:srgbClr val="00B0F0"/>
    <a:srgbClr val="0D8B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07" autoAdjust="0"/>
    <p:restoredTop sz="74942" autoAdjust="0"/>
  </p:normalViewPr>
  <p:slideViewPr>
    <p:cSldViewPr snapToGrid="0" showGuides="1">
      <p:cViewPr varScale="1">
        <p:scale>
          <a:sx n="86" d="100"/>
          <a:sy n="86" d="100"/>
        </p:scale>
        <p:origin x="384" y="62"/>
      </p:cViewPr>
      <p:guideLst>
        <p:guide orient="horz" pos="2160"/>
        <p:guide pos="3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tags" Target="tags/tag4.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62F5BD-5648-4223-8D90-D5276EA4D7E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2002F-FB5B-4646-BA5E-A49F3E4D26C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92002F-FB5B-4646-BA5E-A49F3E4D26C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假如这个文件通过</a:t>
            </a:r>
            <a:r>
              <a:rPr lang="en-US" altLang="zh-CN" dirty="0"/>
              <a:t>Data Process</a:t>
            </a:r>
            <a:r>
              <a:rPr lang="zh-CN" altLang="en-US" dirty="0"/>
              <a:t>部分的</a:t>
            </a:r>
            <a:r>
              <a:rPr lang="en-US" altLang="zh-CN" dirty="0"/>
              <a:t>API</a:t>
            </a:r>
            <a:r>
              <a:rPr lang="zh-CN" altLang="en-US" dirty="0"/>
              <a:t>返回了这样的一些信息</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A92002F-FB5B-4646-BA5E-A49F3E4D26C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那么这个结点如果在</a:t>
            </a:r>
            <a:r>
              <a:rPr lang="en-US" altLang="zh-CN" dirty="0"/>
              <a:t>neo4j</a:t>
            </a:r>
            <a:r>
              <a:rPr lang="zh-CN" altLang="en-US" dirty="0"/>
              <a:t>中看起来将会是这个样子，一个文件节点周围连接着它的许多属性节点</a:t>
            </a:r>
            <a:endParaRPr lang="en-US" altLang="zh-CN" dirty="0"/>
          </a:p>
          <a:p>
            <a:endParaRPr lang="en-US" altLang="zh-CN" dirty="0"/>
          </a:p>
          <a:p>
            <a:r>
              <a:rPr lang="zh-CN" altLang="en-US" dirty="0"/>
              <a:t>现在我们要向文件系统中正式添加这些结点</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A92002F-FB5B-4646-BA5E-A49F3E4D26C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调用</a:t>
            </a:r>
            <a:r>
              <a:rPr lang="en-US" altLang="zh-CN" dirty="0"/>
              <a:t>neo4j</a:t>
            </a:r>
            <a:r>
              <a:rPr lang="zh-CN" altLang="en-US" dirty="0"/>
              <a:t>的部分</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A92002F-FB5B-4646-BA5E-A49F3E4D26C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对刚刚提取出来的电影关键词进行查找，如果查到有相同的关键词，则把文件节点直接和关键词结点相连</a:t>
            </a:r>
            <a:endParaRPr lang="en-US" altLang="zh-CN" dirty="0"/>
          </a:p>
          <a:p>
            <a:r>
              <a:rPr lang="zh-CN" altLang="en-US" dirty="0"/>
              <a:t>而如果没有查找到相应关键词，那么就需要新建一个关键词结点，再把</a:t>
            </a:r>
            <a:r>
              <a:rPr lang="zh-CN" altLang="en-US"/>
              <a:t>文件连接上去</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A92002F-FB5B-4646-BA5E-A49F3E4D26C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通过把用户输入中的关键词提取出来</a:t>
            </a:r>
            <a:endParaRPr lang="en-US" altLang="zh-CN" dirty="0"/>
          </a:p>
          <a:p>
            <a:r>
              <a:rPr lang="zh-CN" altLang="en-US" dirty="0"/>
              <a:t>转换成</a:t>
            </a:r>
            <a:r>
              <a:rPr lang="en-US" altLang="zh-CN" dirty="0"/>
              <a:t>Cypher</a:t>
            </a:r>
            <a:r>
              <a:rPr lang="zh-CN" altLang="en-US" dirty="0"/>
              <a:t>语言，对数据库进行查询</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A92002F-FB5B-4646-BA5E-A49F3E4D26C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删除文件时首先遍历与文件节点相邻的关键词结点，查看关键词结点在该文件被删除之后是否会被孤立，如果会被孤立则删除该结点。其余关键词结点删除与该文件相连的边，最后删除文件所属的结点信息</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A92002F-FB5B-4646-BA5E-A49F3E4D26C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A92002F-FB5B-4646-BA5E-A49F3E4D26C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92002F-FB5B-4646-BA5E-A49F3E4D26C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Font typeface="Arial" panose="020B0604020202020204" pitchFamily="34" charset="0"/>
              <a:buChar char="•"/>
            </a:pPr>
            <a:r>
              <a:rPr lang="en-US" altLang="zh-CN" sz="1200" dirty="0">
                <a:solidFill>
                  <a:schemeClr val="bg1"/>
                </a:solidFill>
                <a:latin typeface="Aldhabi" panose="01000000000000000000" pitchFamily="2" charset="-78"/>
                <a:cs typeface="Aldhabi" panose="01000000000000000000" pitchFamily="2" charset="-78"/>
              </a:rPr>
              <a:t>For development of graph database    For high scalability</a:t>
            </a:r>
            <a:endParaRPr lang="en-US" altLang="zh-CN" sz="1200" dirty="0">
              <a:solidFill>
                <a:schemeClr val="bg1"/>
              </a:solidFill>
              <a:latin typeface="Aldhabi" panose="01000000000000000000" pitchFamily="2" charset="-78"/>
              <a:cs typeface="Aldhabi" panose="01000000000000000000" pitchFamily="2" charset="-78"/>
            </a:endParaRPr>
          </a:p>
          <a:p>
            <a:endParaRPr lang="zh-CN" altLang="en-US" dirty="0"/>
          </a:p>
        </p:txBody>
      </p:sp>
      <p:sp>
        <p:nvSpPr>
          <p:cNvPr id="4" name="灯片编号占位符 3"/>
          <p:cNvSpPr>
            <a:spLocks noGrp="1"/>
          </p:cNvSpPr>
          <p:nvPr>
            <p:ph type="sldNum" sz="quarter" idx="5"/>
          </p:nvPr>
        </p:nvSpPr>
        <p:spPr/>
        <p:txBody>
          <a:bodyPr/>
          <a:lstStyle/>
          <a:p>
            <a:fld id="{8A92002F-FB5B-4646-BA5E-A49F3E4D26C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92002F-FB5B-4646-BA5E-A49F3E4D26C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waston</a:t>
            </a:r>
            <a:r>
              <a:rPr lang="en-US" altLang="zh-CN" sz="1200" kern="1200" dirty="0">
                <a:solidFill>
                  <a:schemeClr val="tx1"/>
                </a:solidFill>
                <a:effectLst/>
                <a:latin typeface="+mn-lt"/>
                <a:ea typeface="+mn-ea"/>
                <a:cs typeface="+mn-cs"/>
              </a:rPr>
              <a:t> recognition</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百度识图</a:t>
            </a:r>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Whatanime</a:t>
            </a:r>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FFmpeg</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A92002F-FB5B-4646-BA5E-A49F3E4D26C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Python</a:t>
            </a:r>
            <a:r>
              <a:rPr lang="zh-CN" altLang="en-US" dirty="0"/>
              <a:t>这块主要提供的是上层软件，用来与用户交互。</a:t>
            </a:r>
            <a:endParaRPr lang="en-US" altLang="zh-CN" dirty="0"/>
          </a:p>
          <a:p>
            <a:r>
              <a:rPr lang="zh-CN" altLang="en-US" dirty="0"/>
              <a:t>首先，作为一个上层的软件，它需要和底层的图数据库进行交互。而这里选用</a:t>
            </a:r>
            <a:r>
              <a:rPr lang="en-US" altLang="zh-CN" dirty="0"/>
              <a:t>python</a:t>
            </a:r>
            <a:r>
              <a:rPr lang="zh-CN" altLang="en-US" dirty="0"/>
              <a:t>的一大原因就是</a:t>
            </a:r>
            <a:r>
              <a:rPr lang="en-US" altLang="zh-CN" dirty="0"/>
              <a:t>python</a:t>
            </a:r>
            <a:r>
              <a:rPr lang="zh-CN" altLang="en-US" dirty="0"/>
              <a:t>中有不少支持</a:t>
            </a:r>
            <a:r>
              <a:rPr lang="en-US" altLang="zh-CN" dirty="0"/>
              <a:t>neo4j</a:t>
            </a:r>
            <a:r>
              <a:rPr lang="zh-CN" altLang="en-US" dirty="0"/>
              <a:t>的模块，据官方推荐就有三个，后面会稍微介绍一下。</a:t>
            </a:r>
            <a:endParaRPr lang="en-US" altLang="zh-CN" dirty="0"/>
          </a:p>
          <a:p>
            <a:r>
              <a:rPr lang="zh-CN" altLang="en-US" dirty="0"/>
              <a:t>这样，有了和底层的交互，这样就可以去响应用户的需求。这里用户的需求包括添加，查找，删除文件等操作。具体操作的流程后面也会介绍。</a:t>
            </a:r>
            <a:endParaRPr lang="en-US" altLang="zh-CN" dirty="0"/>
          </a:p>
          <a:p>
            <a:r>
              <a:rPr lang="zh-CN" altLang="en-US" dirty="0"/>
              <a:t>最后，用户执行了操作之后，总是需要给用户一定反馈的。比方说，查找一个文件，总要能给用户一些备选项，让用户挑出他所需要的文件。这个部分我们主要考虑了两种方式，一种是通过列表，列出和用户需求最相关的几个文件，另一种则是通过图来展示。</a:t>
            </a:r>
            <a:endParaRPr lang="en-US" altLang="zh-CN" dirty="0"/>
          </a:p>
          <a:p>
            <a:endParaRPr lang="en-US" altLang="zh-CN" dirty="0"/>
          </a:p>
          <a:p>
            <a:endParaRPr lang="en-US" altLang="zh-CN" dirty="0"/>
          </a:p>
          <a:p>
            <a:endParaRPr lang="en-US" altLang="zh-CN" dirty="0"/>
          </a:p>
          <a:p>
            <a:r>
              <a:rPr lang="zh-CN" altLang="en-US" dirty="0"/>
              <a:t>①对于增加文件，第一步是数据处理。</a:t>
            </a:r>
            <a:r>
              <a:rPr lang="en-US" altLang="zh-CN" dirty="0"/>
              <a:t>python</a:t>
            </a:r>
            <a:r>
              <a:rPr lang="zh-CN" altLang="en-US" dirty="0"/>
              <a:t>应该去调用各种</a:t>
            </a:r>
            <a:r>
              <a:rPr lang="en-US" altLang="zh-CN" dirty="0"/>
              <a:t>API</a:t>
            </a:r>
            <a:r>
              <a:rPr lang="zh-CN" altLang="en-US" dirty="0"/>
              <a:t>来解析用户给出的文件，从而提取出用户给出文件的自然属性，将这些自然属性转化为关键词，时间等各种便于描述的特征。</a:t>
            </a:r>
            <a:endParaRPr lang="en-US" altLang="zh-CN" dirty="0"/>
          </a:p>
          <a:p>
            <a:r>
              <a:rPr lang="zh-CN" altLang="en-US" dirty="0"/>
              <a:t>第二步则是去调用</a:t>
            </a:r>
            <a:r>
              <a:rPr lang="en-US" altLang="zh-CN" dirty="0"/>
              <a:t>neo4j</a:t>
            </a:r>
            <a:r>
              <a:rPr lang="zh-CN" altLang="en-US" dirty="0"/>
              <a:t>的信息，从而将新的文件结点插入，旧的关键词直接连接，新的则创建。这样就完成了增加文件的操作</a:t>
            </a:r>
            <a:endParaRPr lang="en-US" altLang="zh-CN" dirty="0"/>
          </a:p>
          <a:p>
            <a:r>
              <a:rPr lang="zh-CN" altLang="en-US" dirty="0"/>
              <a:t>②查询文件，用户需要提供一些文件信息，例如文件大致的创建时间范围，文件的内容，或者关键词等。然后，由</a:t>
            </a:r>
            <a:r>
              <a:rPr lang="en-US" altLang="zh-CN" dirty="0"/>
              <a:t>python</a:t>
            </a:r>
            <a:r>
              <a:rPr lang="zh-CN" altLang="en-US" dirty="0"/>
              <a:t>去调用</a:t>
            </a:r>
            <a:r>
              <a:rPr lang="en-US" altLang="zh-CN" dirty="0"/>
              <a:t>neo4j</a:t>
            </a:r>
            <a:r>
              <a:rPr lang="zh-CN" altLang="en-US" dirty="0"/>
              <a:t>的模块，进行查询，并返回查询结果。这里查询结果的呈现方式主要可以有列表或者图来展示，这里后面会讲述。</a:t>
            </a:r>
            <a:endParaRPr lang="en-US" altLang="zh-CN" dirty="0"/>
          </a:p>
          <a:p>
            <a:r>
              <a:rPr lang="zh-CN" altLang="en-US" dirty="0"/>
              <a:t>③对于文件修改，用户可以先通过查询文件，获取到文件，进行修改之后，再保存回去即可。</a:t>
            </a:r>
            <a:endParaRPr lang="en-US" altLang="zh-CN" dirty="0"/>
          </a:p>
          <a:p>
            <a:r>
              <a:rPr lang="zh-CN" altLang="en-US" dirty="0"/>
              <a:t>④对于删除文件，只需要先找到该文件，然后把文件结点删除即可。</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A92002F-FB5B-4646-BA5E-A49F3E4D26C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Python</a:t>
            </a:r>
            <a:r>
              <a:rPr lang="zh-CN" altLang="en-US" dirty="0"/>
              <a:t>中常用的驱动</a:t>
            </a:r>
            <a:r>
              <a:rPr lang="en-US" altLang="zh-CN" dirty="0"/>
              <a:t>Neo4j</a:t>
            </a:r>
            <a:r>
              <a:rPr lang="zh-CN" altLang="en-US" dirty="0"/>
              <a:t>的模块主要是这三个</a:t>
            </a:r>
            <a:r>
              <a:rPr lang="en-US" altLang="zh-CN" dirty="0"/>
              <a:t>: neo4j, py2neo,</a:t>
            </a:r>
            <a:r>
              <a:rPr lang="en-US" altLang="zh-CN" baseline="0" dirty="0"/>
              <a:t> neomodel. </a:t>
            </a:r>
            <a:r>
              <a:rPr lang="zh-CN" altLang="en-US" baseline="0" dirty="0"/>
              <a:t>他们三个各有优劣。</a:t>
            </a:r>
            <a:endParaRPr lang="en-US" altLang="zh-CN" baseline="0" dirty="0"/>
          </a:p>
          <a:p>
            <a:r>
              <a:rPr lang="zh-CN" altLang="en-US" dirty="0"/>
              <a:t>其中</a:t>
            </a:r>
            <a:endParaRPr lang="en-US" altLang="zh-CN" dirty="0"/>
          </a:p>
          <a:p>
            <a:r>
              <a:rPr lang="zh-CN" altLang="en-US" dirty="0"/>
              <a:t>①</a:t>
            </a:r>
            <a:r>
              <a:rPr lang="en-US" altLang="zh-CN" dirty="0"/>
              <a:t>neo4j</a:t>
            </a:r>
            <a:r>
              <a:rPr lang="zh-CN" altLang="en-US" dirty="0"/>
              <a:t>是官方支持的一个模块，他能够通过</a:t>
            </a:r>
            <a:r>
              <a:rPr lang="en-US" altLang="zh-CN" dirty="0"/>
              <a:t>Cypher</a:t>
            </a:r>
            <a:r>
              <a:rPr lang="zh-CN" altLang="en-US" dirty="0"/>
              <a:t>语句来调用图数据库，并且因为是官方提供的，更新也相对及时；但它的缺点在于对</a:t>
            </a:r>
            <a:r>
              <a:rPr lang="en-US" altLang="zh-CN" dirty="0"/>
              <a:t>nodes</a:t>
            </a:r>
            <a:r>
              <a:rPr lang="zh-CN" altLang="en-US" dirty="0"/>
              <a:t>和</a:t>
            </a:r>
            <a:r>
              <a:rPr lang="en-US" altLang="zh-CN" dirty="0"/>
              <a:t>relationships</a:t>
            </a:r>
            <a:r>
              <a:rPr lang="zh-CN" altLang="en-US" dirty="0"/>
              <a:t>等这些数据结构的操作并不能很好地利用</a:t>
            </a:r>
            <a:r>
              <a:rPr lang="en-US" altLang="zh-CN" dirty="0"/>
              <a:t>python</a:t>
            </a:r>
            <a:r>
              <a:rPr lang="zh-CN" altLang="en-US" dirty="0"/>
              <a:t>的简易优势。</a:t>
            </a:r>
            <a:endParaRPr lang="en-US" altLang="zh-CN" dirty="0"/>
          </a:p>
          <a:p>
            <a:r>
              <a:rPr lang="zh-CN" altLang="en-US" dirty="0"/>
              <a:t>而</a:t>
            </a:r>
            <a:r>
              <a:rPr lang="en-US" altLang="zh-CN" dirty="0"/>
              <a:t>py2neo</a:t>
            </a:r>
            <a:r>
              <a:rPr lang="zh-CN" altLang="en-US" dirty="0"/>
              <a:t>和</a:t>
            </a:r>
            <a:r>
              <a:rPr lang="en-US" altLang="zh-CN" dirty="0"/>
              <a:t>neomodel</a:t>
            </a:r>
            <a:r>
              <a:rPr lang="zh-CN" altLang="en-US" dirty="0"/>
              <a:t>虽然不是官方提供的，但官方的文档中也推荐了它们，说明这两个模块还是受官方认可的。</a:t>
            </a:r>
            <a:endParaRPr lang="en-US" altLang="zh-CN" dirty="0"/>
          </a:p>
          <a:p>
            <a:r>
              <a:rPr lang="zh-CN" altLang="en-US" dirty="0"/>
              <a:t>②</a:t>
            </a:r>
            <a:r>
              <a:rPr lang="en-US" altLang="zh-CN" dirty="0"/>
              <a:t>py2neo</a:t>
            </a:r>
            <a:r>
              <a:rPr lang="zh-CN" altLang="en-US" dirty="0"/>
              <a:t>和</a:t>
            </a:r>
            <a:r>
              <a:rPr lang="en-US" altLang="zh-CN" dirty="0"/>
              <a:t>neomodel</a:t>
            </a:r>
            <a:r>
              <a:rPr lang="zh-CN" altLang="en-US" dirty="0"/>
              <a:t>的优势在于它们对</a:t>
            </a:r>
            <a:r>
              <a:rPr lang="en-US" altLang="zh-CN" dirty="0"/>
              <a:t>Cypher</a:t>
            </a:r>
            <a:r>
              <a:rPr lang="zh-CN" altLang="en-US" dirty="0"/>
              <a:t>查询语言做了一层封装，并且对于</a:t>
            </a:r>
            <a:r>
              <a:rPr lang="en-US" altLang="zh-CN" dirty="0"/>
              <a:t>node</a:t>
            </a:r>
            <a:r>
              <a:rPr lang="zh-CN" altLang="en-US" dirty="0"/>
              <a:t>和</a:t>
            </a:r>
            <a:r>
              <a:rPr lang="en-US" altLang="zh-CN" dirty="0"/>
              <a:t>relationship</a:t>
            </a:r>
            <a:r>
              <a:rPr lang="zh-CN" altLang="en-US" dirty="0"/>
              <a:t>等数据结构做了一个</a:t>
            </a:r>
            <a:r>
              <a:rPr lang="en-US" altLang="zh-CN" dirty="0"/>
              <a:t>python-object</a:t>
            </a:r>
            <a:r>
              <a:rPr lang="zh-CN" altLang="en-US" dirty="0"/>
              <a:t>的映射，因此可以用</a:t>
            </a:r>
            <a:r>
              <a:rPr lang="en-US" altLang="zh-CN" dirty="0"/>
              <a:t>python</a:t>
            </a:r>
            <a:r>
              <a:rPr lang="zh-CN" altLang="en-US" dirty="0"/>
              <a:t>方便地操作各个常用数据结构。</a:t>
            </a:r>
            <a:endParaRPr lang="en-US" altLang="zh-CN" dirty="0"/>
          </a:p>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C481C9-9F66-4CA1-A280-31A735F20B5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至于给用户的呈现，我们这里可以稍微做一个演示</a:t>
            </a:r>
            <a:endParaRPr lang="en-US" altLang="zh-CN" dirty="0"/>
          </a:p>
          <a:p>
            <a:r>
              <a:rPr lang="zh-CN" altLang="en-US" dirty="0"/>
              <a:t>刚才说过，我们的考虑主要有两种方式，一是通过用户给的信息，去找最相关的几个文件，然后列成表返回给用户，这样用户可以轻松地从少量最相关的文件中，找出用户需要的文件。</a:t>
            </a:r>
            <a:endParaRPr lang="en-US" altLang="zh-CN" dirty="0"/>
          </a:p>
          <a:p>
            <a:r>
              <a:rPr lang="zh-CN" altLang="en-US" dirty="0"/>
              <a:t>这种方式比较直观，这里就不做演示了。</a:t>
            </a:r>
            <a:endParaRPr lang="en-US" altLang="zh-CN" dirty="0"/>
          </a:p>
          <a:p>
            <a:endParaRPr lang="en-US" altLang="zh-CN" dirty="0"/>
          </a:p>
          <a:p>
            <a:r>
              <a:rPr lang="zh-CN" altLang="en-US" dirty="0"/>
              <a:t>另一种方式则是通过天然的图结构，用图来展示。如图所示，这是利用了</a:t>
            </a:r>
            <a:r>
              <a:rPr lang="en-US" altLang="zh-CN" dirty="0"/>
              <a:t>Neo4j</a:t>
            </a:r>
            <a:r>
              <a:rPr lang="zh-CN" altLang="en-US" dirty="0"/>
              <a:t>的</a:t>
            </a:r>
            <a:r>
              <a:rPr lang="en-US" altLang="zh-CN" dirty="0"/>
              <a:t>Browser</a:t>
            </a:r>
            <a:r>
              <a:rPr lang="zh-CN" altLang="en-US" dirty="0"/>
              <a:t>来展示的结果。可以看到，图中有几个棕色的</a:t>
            </a:r>
            <a:r>
              <a:rPr lang="en-US" altLang="zh-CN" dirty="0"/>
              <a:t>node</a:t>
            </a:r>
            <a:r>
              <a:rPr lang="zh-CN" altLang="en-US" dirty="0"/>
              <a:t>，这些</a:t>
            </a:r>
            <a:r>
              <a:rPr lang="en-US" altLang="zh-CN" dirty="0"/>
              <a:t>node</a:t>
            </a:r>
            <a:r>
              <a:rPr lang="zh-CN" altLang="en-US" dirty="0"/>
              <a:t>主要是文件类型的大类，比如视频</a:t>
            </a:r>
            <a:r>
              <a:rPr lang="en-US" altLang="zh-CN" dirty="0"/>
              <a:t>Video</a:t>
            </a:r>
            <a:r>
              <a:rPr lang="zh-CN" altLang="en-US" dirty="0"/>
              <a:t>，文档</a:t>
            </a:r>
            <a:r>
              <a:rPr lang="en-US" altLang="zh-CN" dirty="0"/>
              <a:t>Documentation</a:t>
            </a:r>
            <a:r>
              <a:rPr lang="zh-CN" altLang="en-US" dirty="0"/>
              <a:t>等；而这些橙色的结点是关键词结点，例如图中的关键词结点是两个演员以及</a:t>
            </a:r>
            <a:r>
              <a:rPr lang="en-US" altLang="zh-CN" dirty="0"/>
              <a:t>avenger</a:t>
            </a:r>
            <a:r>
              <a:rPr lang="zh-CN" altLang="en-US" dirty="0"/>
              <a:t>；然后图中比较大的</a:t>
            </a:r>
            <a:r>
              <a:rPr lang="en-US" altLang="zh-CN" dirty="0"/>
              <a:t>node</a:t>
            </a:r>
            <a:r>
              <a:rPr lang="zh-CN" altLang="en-US" dirty="0"/>
              <a:t>则是文件结点，这些文件结点通过其天然的属性和图中的文件类型结点以及关键词结点连接，从而形成了文件之间的关系。</a:t>
            </a:r>
            <a:endParaRPr lang="en-US" altLang="zh-CN" dirty="0"/>
          </a:p>
          <a:p>
            <a:endParaRPr lang="en-US" altLang="zh-CN" dirty="0"/>
          </a:p>
          <a:p>
            <a:r>
              <a:rPr lang="zh-CN" altLang="en-US" dirty="0"/>
              <a:t>当用户给出想要文件的信息的时候，就可以针对这些信息，去获取相关的几个结点，然后展示最为相关的部分结点给用户（因为我们不可能把整个文件系统中的所有展示给用户，这不现实也没有太大意义）。这样用户就可以通过一个很直观的方式去找到自己想要的结点。</a:t>
            </a:r>
            <a:endParaRPr lang="en-US" altLang="zh-CN" dirty="0"/>
          </a:p>
          <a:p>
            <a:r>
              <a:rPr lang="zh-CN" altLang="en-US" dirty="0"/>
              <a:t>比方说这里，用户想要查询一个和</a:t>
            </a:r>
            <a:r>
              <a:rPr lang="en-US" altLang="zh-CN" dirty="0"/>
              <a:t>Robert</a:t>
            </a:r>
            <a:r>
              <a:rPr lang="zh-CN" altLang="en-US" dirty="0"/>
              <a:t>这个关键词相关的文件，那么他可以选择这样搜索，于是，和</a:t>
            </a:r>
            <a:r>
              <a:rPr lang="en-US" altLang="zh-CN" dirty="0"/>
              <a:t>Robert</a:t>
            </a:r>
            <a:r>
              <a:rPr lang="zh-CN" altLang="en-US" dirty="0"/>
              <a:t>相关的三个文件，也就是复仇者联盟和大侦探福尔摩斯两部电影以及一张</a:t>
            </a:r>
            <a:r>
              <a:rPr lang="en-US" altLang="zh-CN" dirty="0"/>
              <a:t>Robert</a:t>
            </a:r>
            <a:r>
              <a:rPr lang="zh-CN" altLang="en-US" dirty="0"/>
              <a:t>的照片，这样用户就获得了查询结果，然后就可以选择自己想要的文件了。</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C481C9-9F66-4CA1-A280-31A735F20B5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假如现在的文件系统是这个样子的，然后我们有一个名称为</a:t>
            </a:r>
            <a:r>
              <a:rPr lang="en-US" altLang="zh-CN" dirty="0"/>
              <a:t>The Avengers</a:t>
            </a:r>
            <a:r>
              <a:rPr lang="zh-CN" altLang="en-US" dirty="0"/>
              <a:t>的</a:t>
            </a:r>
            <a:r>
              <a:rPr lang="en-US" altLang="zh-CN" dirty="0"/>
              <a:t>MP4</a:t>
            </a:r>
            <a:r>
              <a:rPr lang="zh-CN" altLang="en-US" dirty="0"/>
              <a:t>文件等待被加入文件系统</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A92002F-FB5B-4646-BA5E-A49F3E4D26C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那么这个时候需要调用系统中的</a:t>
            </a:r>
            <a:r>
              <a:rPr lang="en-US" altLang="zh-CN" dirty="0"/>
              <a:t>Data Process</a:t>
            </a:r>
            <a:r>
              <a:rPr lang="zh-CN" altLang="en-US" dirty="0"/>
              <a:t>部分，可以将视频的关键帧截图下来，通过</a:t>
            </a:r>
            <a:r>
              <a:rPr lang="en-US" altLang="zh-CN" dirty="0"/>
              <a:t>API</a:t>
            </a:r>
            <a:r>
              <a:rPr lang="zh-CN" altLang="en-US" dirty="0"/>
              <a:t>上传到专业的识图网站，识图网站可能会返回一些关于电影的信息，我们就可以记录下这些信息，并整理得到关于这个文件的一些属性</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A92002F-FB5B-4646-BA5E-A49F3E4D26C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B12B589-21DE-46A2-AF91-CC043ECE94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555667-C4D6-47D6-8639-FF047C3362C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B12B589-21DE-46A2-AF91-CC043ECE94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555667-C4D6-47D6-8639-FF047C3362C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B12B589-21DE-46A2-AF91-CC043ECE94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555667-C4D6-47D6-8639-FF047C3362C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12B589-21DE-46A2-AF91-CC043ECE94FC}"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5555667-C4D6-47D6-8639-FF047C3362CE}"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12B589-21DE-46A2-AF91-CC043ECE94FC}"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5555667-C4D6-47D6-8639-FF047C3362CE}"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12B589-21DE-46A2-AF91-CC043ECE94FC}"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5555667-C4D6-47D6-8639-FF047C3362CE}"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12B589-21DE-46A2-AF91-CC043ECE94FC}"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5555667-C4D6-47D6-8639-FF047C3362CE}"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12B589-21DE-46A2-AF91-CC043ECE94FC}"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5555667-C4D6-47D6-8639-FF047C3362CE}"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12B589-21DE-46A2-AF91-CC043ECE94FC}"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5555667-C4D6-47D6-8639-FF047C3362CE}"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12B589-21DE-46A2-AF91-CC043ECE94FC}"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5555667-C4D6-47D6-8639-FF047C3362CE}"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12B589-21DE-46A2-AF91-CC043ECE94FC}"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5555667-C4D6-47D6-8639-FF047C3362CE}"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B12B589-21DE-46A2-AF91-CC043ECE94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555667-C4D6-47D6-8639-FF047C3362CE}"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12B589-21DE-46A2-AF91-CC043ECE94FC}"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5555667-C4D6-47D6-8639-FF047C3362CE}"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12B589-21DE-46A2-AF91-CC043ECE94FC}"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5555667-C4D6-47D6-8639-FF047C3362CE}"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12B589-21DE-46A2-AF91-CC043ECE94FC}"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5555667-C4D6-47D6-8639-FF047C3362CE}"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B12B589-21DE-46A2-AF91-CC043ECE94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555667-C4D6-47D6-8639-FF047C3362C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B12B589-21DE-46A2-AF91-CC043ECE94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555667-C4D6-47D6-8639-FF047C3362C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B12B589-21DE-46A2-AF91-CC043ECE94F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555667-C4D6-47D6-8639-FF047C3362C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B12B589-21DE-46A2-AF91-CC043ECE94F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555667-C4D6-47D6-8639-FF047C3362C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12B589-21DE-46A2-AF91-CC043ECE94F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555667-C4D6-47D6-8639-FF047C3362C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B12B589-21DE-46A2-AF91-CC043ECE94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555667-C4D6-47D6-8639-FF047C3362C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B12B589-21DE-46A2-AF91-CC043ECE94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555667-C4D6-47D6-8639-FF047C3362C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2B589-21DE-46A2-AF91-CC043ECE94F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55667-C4D6-47D6-8639-FF047C3362C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B12B589-21DE-46A2-AF91-CC043ECE94FC}"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5555667-C4D6-47D6-8639-FF047C3362CE}"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3.jpe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746551" y="2161779"/>
            <a:ext cx="469889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GDBFS</a:t>
            </a:r>
            <a:r>
              <a:rPr kumimoji="0" lang="zh-CN" altLang="en-US" sz="4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中期汇报</a:t>
            </a:r>
            <a:endParaRPr kumimoji="0" lang="zh-CN" altLang="en-US" sz="4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3197468" y="3865225"/>
            <a:ext cx="600671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成员：王幸美、王章瀚、万嘉诚、高楚晴、黄致远</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菱形 6"/>
          <p:cNvSpPr/>
          <p:nvPr/>
        </p:nvSpPr>
        <p:spPr>
          <a:xfrm>
            <a:off x="1718441" y="2225839"/>
            <a:ext cx="2333297" cy="2333297"/>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菱形 7"/>
          <p:cNvSpPr/>
          <p:nvPr/>
        </p:nvSpPr>
        <p:spPr>
          <a:xfrm>
            <a:off x="1200806" y="1516391"/>
            <a:ext cx="1035269" cy="1035269"/>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菱形 8"/>
          <p:cNvSpPr/>
          <p:nvPr/>
        </p:nvSpPr>
        <p:spPr>
          <a:xfrm>
            <a:off x="572813" y="1516391"/>
            <a:ext cx="861848" cy="861848"/>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菱形 9"/>
          <p:cNvSpPr/>
          <p:nvPr/>
        </p:nvSpPr>
        <p:spPr>
          <a:xfrm>
            <a:off x="-253699" y="551793"/>
            <a:ext cx="507398" cy="507398"/>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菱形 10"/>
          <p:cNvSpPr/>
          <p:nvPr/>
        </p:nvSpPr>
        <p:spPr>
          <a:xfrm>
            <a:off x="750038" y="805492"/>
            <a:ext cx="507398" cy="507398"/>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2043215" y="2903911"/>
            <a:ext cx="2598669" cy="769441"/>
          </a:xfrm>
          <a:prstGeom prst="rect">
            <a:avLst/>
          </a:prstGeom>
          <a:noFill/>
        </p:spPr>
        <p:txBody>
          <a:bodyPr wrap="square" rtlCol="0">
            <a:spAutoFit/>
          </a:bodyPr>
          <a:lstStyle/>
          <a:p>
            <a:pPr lvl="0">
              <a:defRPr/>
            </a:pPr>
            <a:r>
              <a:rPr lang="en-US" altLang="zh-CN" sz="4400">
                <a:solidFill>
                  <a:prstClr val="white"/>
                </a:solidFill>
              </a:rPr>
              <a:t>images</a:t>
            </a:r>
            <a:endParaRPr kumimoji="0" lang="zh-CN" altLang="en-US" sz="4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3" name="菱形 12"/>
          <p:cNvSpPr/>
          <p:nvPr/>
        </p:nvSpPr>
        <p:spPr>
          <a:xfrm>
            <a:off x="5071241" y="2225838"/>
            <a:ext cx="2333297" cy="2333297"/>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菱形 13"/>
          <p:cNvSpPr/>
          <p:nvPr/>
        </p:nvSpPr>
        <p:spPr>
          <a:xfrm>
            <a:off x="8424041" y="2225837"/>
            <a:ext cx="2333297" cy="2333297"/>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文本框 14"/>
          <p:cNvSpPr txBox="1"/>
          <p:nvPr/>
        </p:nvSpPr>
        <p:spPr>
          <a:xfrm>
            <a:off x="5175210" y="3101867"/>
            <a:ext cx="2598669" cy="584775"/>
          </a:xfrm>
          <a:prstGeom prst="rect">
            <a:avLst/>
          </a:prstGeom>
          <a:noFill/>
        </p:spPr>
        <p:txBody>
          <a:bodyPr wrap="square" rtlCol="0">
            <a:spAutoFit/>
          </a:bodyPr>
          <a:lstStyle/>
          <a:p>
            <a:pPr lvl="0">
              <a:defRPr/>
            </a:pPr>
            <a:r>
              <a:rPr lang="en-US" altLang="zh-CN" sz="3200" dirty="0">
                <a:solidFill>
                  <a:prstClr val="white"/>
                </a:solidFill>
              </a:rPr>
              <a:t>      texts</a:t>
            </a:r>
            <a:endParaRPr kumimoji="0" lang="zh-CN" altLang="en-US"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7" name="文本框 16"/>
          <p:cNvSpPr txBox="1"/>
          <p:nvPr/>
        </p:nvSpPr>
        <p:spPr>
          <a:xfrm>
            <a:off x="8914395" y="3057751"/>
            <a:ext cx="2598669" cy="584775"/>
          </a:xfrm>
          <a:prstGeom prst="rect">
            <a:avLst/>
          </a:prstGeom>
          <a:noFill/>
        </p:spPr>
        <p:txBody>
          <a:bodyPr wrap="square" rtlCol="0">
            <a:spAutoFit/>
          </a:bodyPr>
          <a:lstStyle/>
          <a:p>
            <a:pPr lvl="0">
              <a:defRPr/>
            </a:pPr>
            <a:r>
              <a:rPr lang="en-US" altLang="zh-CN" sz="3200" dirty="0">
                <a:solidFill>
                  <a:prstClr val="white"/>
                </a:solidFill>
                <a:latin typeface="华文中宋" panose="02010600040101010101" pitchFamily="2" charset="-122"/>
                <a:ea typeface="华文中宋" panose="02010600040101010101" pitchFamily="2" charset="-122"/>
              </a:rPr>
              <a:t>music</a:t>
            </a:r>
            <a:endParaRPr kumimoji="0" lang="zh-CN" altLang="en-US" sz="3200" b="0" i="0" u="none" strike="noStrike" kern="1200" cap="none" spc="0" normalizeH="0" baseline="0" noProof="0" dirty="0">
              <a:ln>
                <a:noFill/>
              </a:ln>
              <a:solidFill>
                <a:prstClr val="white"/>
              </a:solidFill>
              <a:effectLst/>
              <a:uLnTx/>
              <a:uFillTx/>
              <a:latin typeface="华文中宋" panose="02010600040101010101" pitchFamily="2" charset="-122"/>
              <a:ea typeface="华文中宋" panose="02010600040101010101" pitchFamily="2" charset="-122"/>
              <a:cs typeface="+mn-cs"/>
            </a:endParaRPr>
          </a:p>
        </p:txBody>
      </p:sp>
      <p:sp>
        <p:nvSpPr>
          <p:cNvPr id="19" name="菱形 18"/>
          <p:cNvSpPr/>
          <p:nvPr/>
        </p:nvSpPr>
        <p:spPr>
          <a:xfrm>
            <a:off x="11438956" y="4385825"/>
            <a:ext cx="682521" cy="682521"/>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菱形 19"/>
          <p:cNvSpPr/>
          <p:nvPr/>
        </p:nvSpPr>
        <p:spPr>
          <a:xfrm>
            <a:off x="12004569" y="5292241"/>
            <a:ext cx="507398" cy="507398"/>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文本框 20"/>
          <p:cNvSpPr txBox="1"/>
          <p:nvPr/>
        </p:nvSpPr>
        <p:spPr>
          <a:xfrm>
            <a:off x="2143984" y="4648906"/>
            <a:ext cx="3001027"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dirty="0" err="1">
                <a:solidFill>
                  <a:prstClr val="white"/>
                </a:solidFill>
                <a:latin typeface="Aldhabi" panose="01000000000000000000" pitchFamily="2" charset="-78"/>
                <a:cs typeface="Aldhabi" panose="01000000000000000000" pitchFamily="2" charset="-78"/>
              </a:rPr>
              <a:t>Clarifai</a:t>
            </a:r>
            <a:endParaRPr lang="en-US" altLang="zh-CN" sz="3200" dirty="0">
              <a:solidFill>
                <a:prstClr val="white"/>
              </a:solidFill>
              <a:latin typeface="Aldhabi" panose="01000000000000000000" pitchFamily="2" charset="-78"/>
              <a:cs typeface="Aldhabi" panose="01000000000000000000" pitchFamily="2" charset="-78"/>
            </a:endParaRPr>
          </a:p>
          <a:p>
            <a:pPr lvl="0">
              <a:defRPr/>
            </a:pPr>
            <a:r>
              <a:rPr lang="en-US" altLang="zh-CN" sz="3200" dirty="0" err="1">
                <a:solidFill>
                  <a:prstClr val="white"/>
                </a:solidFill>
                <a:latin typeface="Aldhabi" panose="01000000000000000000" pitchFamily="2" charset="-78"/>
                <a:cs typeface="Aldhabi" panose="01000000000000000000" pitchFamily="2" charset="-78"/>
              </a:rPr>
              <a:t>Imgaag</a:t>
            </a:r>
            <a:endParaRPr lang="en-US" altLang="zh-CN" sz="3200" dirty="0">
              <a:solidFill>
                <a:prstClr val="white"/>
              </a:solidFill>
              <a:latin typeface="Aldhabi" panose="01000000000000000000" pitchFamily="2" charset="-78"/>
              <a:cs typeface="Aldhabi" panose="01000000000000000000" pitchFamily="2" charset="-78"/>
            </a:endParaRPr>
          </a:p>
        </p:txBody>
      </p:sp>
      <p:cxnSp>
        <p:nvCxnSpPr>
          <p:cNvPr id="25" name="直接连接符 24"/>
          <p:cNvCxnSpPr/>
          <p:nvPr/>
        </p:nvCxnSpPr>
        <p:spPr>
          <a:xfrm>
            <a:off x="4723154" y="551793"/>
            <a:ext cx="3089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723154" y="1191873"/>
            <a:ext cx="3089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071241" y="579446"/>
            <a:ext cx="2598669" cy="584775"/>
          </a:xfrm>
          <a:prstGeom prst="rect">
            <a:avLst/>
          </a:prstGeom>
          <a:noFill/>
        </p:spPr>
        <p:txBody>
          <a:bodyPr wrap="square" rtlCol="0">
            <a:spAutoFit/>
          </a:bodyPr>
          <a:lstStyle/>
          <a:p>
            <a:pPr lvl="0">
              <a:defRPr/>
            </a:pPr>
            <a:r>
              <a:rPr lang="en-US" altLang="zh-CN" sz="3200" dirty="0">
                <a:solidFill>
                  <a:prstClr val="white"/>
                </a:solidFill>
                <a:cs typeface="Calibri" panose="020F0502020204030204"/>
              </a:rPr>
              <a:t>     Why </a:t>
            </a:r>
            <a:r>
              <a:rPr lang="en-US" altLang="zh-CN" sz="3200" dirty="0">
                <a:solidFill>
                  <a:prstClr val="white"/>
                </a:solidFill>
                <a:cs typeface="Calibri" panose="020F0502020204030204"/>
                <a:sym typeface="+mn-ea"/>
              </a:rPr>
              <a:t>API</a:t>
            </a:r>
            <a:endParaRPr lang="en-US" altLang="zh-CN" sz="3200" dirty="0">
              <a:solidFill>
                <a:prstClr val="white"/>
              </a:solidFill>
            </a:endParaRPr>
          </a:p>
        </p:txBody>
      </p:sp>
      <p:sp>
        <p:nvSpPr>
          <p:cNvPr id="24" name="文本框 23"/>
          <p:cNvSpPr txBox="1"/>
          <p:nvPr/>
        </p:nvSpPr>
        <p:spPr>
          <a:xfrm>
            <a:off x="5485820" y="4669698"/>
            <a:ext cx="3001027" cy="2062103"/>
          </a:xfrm>
          <a:prstGeom prst="rect">
            <a:avLst/>
          </a:prstGeom>
          <a:noFill/>
        </p:spPr>
        <p:txBody>
          <a:bodyPr wrap="square" rtlCol="0">
            <a:spAutoFit/>
          </a:bodyPr>
          <a:lstStyle/>
          <a:p>
            <a:pPr lvl="0">
              <a:defRPr/>
            </a:pPr>
            <a:r>
              <a:rPr lang="en-US" altLang="zh-CN" sz="3200" dirty="0" err="1">
                <a:solidFill>
                  <a:prstClr val="white"/>
                </a:solidFill>
                <a:latin typeface="Aldhabi" panose="01000000000000000000" pitchFamily="2" charset="-78"/>
                <a:cs typeface="Aldhabi" panose="01000000000000000000" pitchFamily="2" charset="-78"/>
              </a:rPr>
              <a:t>ParallelDots</a:t>
            </a:r>
            <a:endParaRPr lang="en-US" altLang="zh-CN" sz="3200" dirty="0">
              <a:solidFill>
                <a:prstClr val="white"/>
              </a:solidFill>
              <a:latin typeface="Aldhabi" panose="01000000000000000000" pitchFamily="2" charset="-78"/>
              <a:cs typeface="Aldhabi" panose="01000000000000000000" pitchFamily="2" charset="-78"/>
            </a:endParaRPr>
          </a:p>
          <a:p>
            <a:pPr lvl="0">
              <a:defRPr/>
            </a:pPr>
            <a:r>
              <a:rPr lang="en-US" altLang="zh-CN" sz="3200" dirty="0" err="1">
                <a:solidFill>
                  <a:prstClr val="white"/>
                </a:solidFill>
                <a:latin typeface="Aldhabi" panose="01000000000000000000" pitchFamily="2" charset="-78"/>
                <a:cs typeface="Aldhabi" panose="01000000000000000000" pitchFamily="2" charset="-78"/>
              </a:rPr>
              <a:t>LinguaKit</a:t>
            </a:r>
            <a:endParaRPr lang="zh-CN" altLang="en-US" sz="3200" dirty="0">
              <a:solidFill>
                <a:prstClr val="white"/>
              </a:solidFill>
              <a:latin typeface="Aldhabi" panose="01000000000000000000" pitchFamily="2" charset="-78"/>
              <a:cs typeface="Aldhabi" panose="01000000000000000000" pitchFamily="2" charset="-78"/>
            </a:endParaRPr>
          </a:p>
          <a:p>
            <a:pPr lvl="0">
              <a:defRPr/>
            </a:pPr>
            <a:endParaRPr lang="en-US" altLang="zh-CN" sz="3200" dirty="0">
              <a:solidFill>
                <a:prstClr val="white"/>
              </a:solidFill>
              <a:latin typeface="Aldhabi" panose="01000000000000000000" pitchFamily="2" charset="-78"/>
              <a:cs typeface="Aldhabi" panose="010000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p:txBody>
      </p:sp>
      <p:sp>
        <p:nvSpPr>
          <p:cNvPr id="28" name="文本框 27"/>
          <p:cNvSpPr txBox="1"/>
          <p:nvPr/>
        </p:nvSpPr>
        <p:spPr>
          <a:xfrm>
            <a:off x="8914395" y="4727085"/>
            <a:ext cx="3001027" cy="1569660"/>
          </a:xfrm>
          <a:prstGeom prst="rect">
            <a:avLst/>
          </a:prstGeom>
          <a:noFill/>
        </p:spPr>
        <p:txBody>
          <a:bodyPr wrap="square" rtlCol="0">
            <a:spAutoFit/>
          </a:bodyPr>
          <a:lstStyle/>
          <a:p>
            <a:pPr lvl="0">
              <a:defRPr/>
            </a:pPr>
            <a:r>
              <a:rPr lang="zh-CN" altLang="en-US" sz="3200" dirty="0">
                <a:solidFill>
                  <a:prstClr val="white"/>
                </a:solidFill>
                <a:latin typeface="Aldhabi" panose="01000000000000000000" pitchFamily="2" charset="-78"/>
                <a:cs typeface="Aldhabi" panose="01000000000000000000" pitchFamily="2" charset="-78"/>
              </a:rPr>
              <a:t>讯飞</a:t>
            </a:r>
            <a:endParaRPr lang="en-US" altLang="zh-CN" sz="3200" dirty="0">
              <a:solidFill>
                <a:prstClr val="white"/>
              </a:solidFill>
              <a:latin typeface="Aldhabi" panose="01000000000000000000" pitchFamily="2" charset="-78"/>
              <a:cs typeface="Aldhabi" panose="01000000000000000000" pitchFamily="2" charset="-78"/>
            </a:endParaRPr>
          </a:p>
          <a:p>
            <a:pPr lvl="0">
              <a:defRPr/>
            </a:pPr>
            <a:r>
              <a:rPr lang="zh-CN" altLang="en-US" sz="3200" dirty="0">
                <a:solidFill>
                  <a:prstClr val="white"/>
                </a:solidFill>
                <a:latin typeface="Aldhabi" panose="01000000000000000000" pitchFamily="2" charset="-78"/>
                <a:cs typeface="Aldhabi" panose="01000000000000000000" pitchFamily="2" charset="-78"/>
              </a:rPr>
              <a:t>网易云音乐</a:t>
            </a:r>
            <a:endParaRPr lang="zh-CN" altLang="en-US" sz="3200" dirty="0">
              <a:solidFill>
                <a:prstClr val="white"/>
              </a:solidFill>
              <a:latin typeface="Aldhabi" panose="01000000000000000000" pitchFamily="2" charset="-78"/>
              <a:cs typeface="Aldhabi" panose="010000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723154" y="551793"/>
            <a:ext cx="3089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723154" y="1191873"/>
            <a:ext cx="3089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071241" y="579446"/>
            <a:ext cx="259866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EXAMPLE</a:t>
            </a:r>
            <a:endParaRPr kumimoji="0" lang="zh-CN" altLang="en-US"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1277"/>
          <a:stretch>
            <a:fillRect/>
          </a:stretch>
        </p:blipFill>
        <p:spPr>
          <a:xfrm>
            <a:off x="422466" y="4747695"/>
            <a:ext cx="5437342" cy="1530859"/>
          </a:xfrm>
          <a:prstGeom prst="rect">
            <a:avLst/>
          </a:prstGeom>
        </p:spPr>
      </p:pic>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28765" b="22249"/>
          <a:stretch>
            <a:fillRect/>
          </a:stretch>
        </p:blipFill>
        <p:spPr>
          <a:xfrm>
            <a:off x="3946224" y="1564813"/>
            <a:ext cx="4947404" cy="3610868"/>
          </a:xfrm>
          <a:prstGeom prst="rect">
            <a:avLst/>
          </a:prstGeom>
        </p:spPr>
      </p:pic>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909" y="551794"/>
            <a:ext cx="3614634" cy="2432652"/>
          </a:xfrm>
          <a:prstGeom prst="rect">
            <a:avLst/>
          </a:prstGeom>
        </p:spPr>
      </p:pic>
      <p:pic>
        <p:nvPicPr>
          <p:cNvPr id="20" name="图片 19"/>
          <p:cNvPicPr>
            <a:picLocks noChangeAspect="1"/>
          </p:cNvPicPr>
          <p:nvPr/>
        </p:nvPicPr>
        <p:blipFill rotWithShape="1">
          <a:blip r:embed="rId4"/>
          <a:srcRect l="6402" t="22818" r="19400" b="27461"/>
          <a:stretch>
            <a:fillRect/>
          </a:stretch>
        </p:blipFill>
        <p:spPr>
          <a:xfrm>
            <a:off x="7271041" y="1938914"/>
            <a:ext cx="4225050" cy="3775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295400" y="975360"/>
            <a:ext cx="1066800" cy="10668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1722120" y="1722120"/>
            <a:ext cx="640080" cy="64008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椭圆 5"/>
          <p:cNvSpPr/>
          <p:nvPr/>
        </p:nvSpPr>
        <p:spPr>
          <a:xfrm>
            <a:off x="2042160" y="899160"/>
            <a:ext cx="2590800" cy="25908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椭圆 6"/>
          <p:cNvSpPr/>
          <p:nvPr/>
        </p:nvSpPr>
        <p:spPr>
          <a:xfrm>
            <a:off x="3520440" y="3200400"/>
            <a:ext cx="1188720" cy="11887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椭圆 7"/>
          <p:cNvSpPr/>
          <p:nvPr/>
        </p:nvSpPr>
        <p:spPr>
          <a:xfrm>
            <a:off x="3230880" y="3291840"/>
            <a:ext cx="701040" cy="7010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椭圆 8"/>
          <p:cNvSpPr/>
          <p:nvPr/>
        </p:nvSpPr>
        <p:spPr>
          <a:xfrm>
            <a:off x="1371600" y="565404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椭圆 9"/>
          <p:cNvSpPr/>
          <p:nvPr/>
        </p:nvSpPr>
        <p:spPr>
          <a:xfrm>
            <a:off x="1661160" y="4632960"/>
            <a:ext cx="487680" cy="48768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椭圆 10"/>
          <p:cNvSpPr/>
          <p:nvPr/>
        </p:nvSpPr>
        <p:spPr>
          <a:xfrm>
            <a:off x="2362200" y="530352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2042160" y="2926080"/>
            <a:ext cx="822960" cy="82296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a:off x="2042160" y="4389120"/>
            <a:ext cx="822960" cy="82296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a:off x="2453640" y="38862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4968240" y="292608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椭圆 15"/>
          <p:cNvSpPr/>
          <p:nvPr/>
        </p:nvSpPr>
        <p:spPr>
          <a:xfrm>
            <a:off x="4968240" y="477012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椭圆 16"/>
          <p:cNvSpPr/>
          <p:nvPr/>
        </p:nvSpPr>
        <p:spPr>
          <a:xfrm>
            <a:off x="4861560" y="494538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文本框 17"/>
          <p:cNvSpPr txBox="1"/>
          <p:nvPr/>
        </p:nvSpPr>
        <p:spPr>
          <a:xfrm>
            <a:off x="2568785" y="206288"/>
            <a:ext cx="1548437"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3900" dirty="0">
                <a:solidFill>
                  <a:prstClr val="white"/>
                </a:solidFill>
                <a:latin typeface="Calibri" panose="020F0502020204030204"/>
                <a:ea typeface="宋体" panose="02010600030101010101" pitchFamily="2" charset="-122"/>
              </a:rPr>
              <a:t>3</a:t>
            </a:r>
            <a:endParaRPr kumimoji="0" lang="zh-CN" altLang="en-US" sz="239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5889932" y="2464416"/>
            <a:ext cx="4477407"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HOW</a:t>
            </a:r>
            <a:endPar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889625" y="3047365"/>
            <a:ext cx="5743575" cy="1477328"/>
          </a:xfrm>
          <a:prstGeom prst="rect">
            <a:avLst/>
          </a:prstGeom>
          <a:noFill/>
        </p:spPr>
        <p:txBody>
          <a:bodyPr wrap="square" rtlCol="0">
            <a:spAutoFit/>
          </a:bodyPr>
          <a:lstStyle/>
          <a:p>
            <a:pPr marL="285750" lvl="0" indent="-285750">
              <a:buFont typeface="Arial" panose="020B0604020202020204" pitchFamily="34" charset="0"/>
              <a:buChar char="•"/>
            </a:pPr>
            <a:r>
              <a:rPr lang="en-US" dirty="0">
                <a:solidFill>
                  <a:prstClr val="white"/>
                </a:solidFill>
                <a:sym typeface="+mn-ea"/>
              </a:rPr>
              <a:t>the whole frame</a:t>
            </a:r>
            <a:endParaRPr lang="en-US" dirty="0">
              <a:solidFill>
                <a:prstClr val="white"/>
              </a:solidFill>
              <a:sym typeface="+mn-ea"/>
            </a:endParaRPr>
          </a:p>
          <a:p>
            <a:pPr marL="285750" lvl="0" indent="-285750">
              <a:buFont typeface="Arial" panose="020B0604020202020204" pitchFamily="34" charset="0"/>
              <a:buChar char="•"/>
            </a:pPr>
            <a:r>
              <a:rPr lang="en-US" dirty="0">
                <a:solidFill>
                  <a:prstClr val="white"/>
                </a:solidFill>
              </a:rPr>
              <a:t>How to ADD a file</a:t>
            </a:r>
            <a:endParaRPr lang="en-US" dirty="0">
              <a:solidFill>
                <a:prstClr val="white"/>
              </a:solidFill>
            </a:endParaRPr>
          </a:p>
          <a:p>
            <a:pPr marL="285750" lvl="0" indent="-285750">
              <a:buFont typeface="Arial" panose="020B0604020202020204" pitchFamily="34" charset="0"/>
              <a:buChar char="•"/>
            </a:pPr>
            <a:r>
              <a:rPr lang="en-US" dirty="0">
                <a:solidFill>
                  <a:prstClr val="white"/>
                </a:solidFill>
              </a:rPr>
              <a:t>How to Find a file</a:t>
            </a:r>
            <a:endParaRPr lang="en-US" dirty="0">
              <a:solidFill>
                <a:prstClr val="white"/>
              </a:solidFill>
            </a:endParaRPr>
          </a:p>
          <a:p>
            <a:pPr marL="285750" lvl="0" indent="-285750">
              <a:buFont typeface="Arial" panose="020B0604020202020204" pitchFamily="34" charset="0"/>
              <a:buChar char="•"/>
            </a:pPr>
            <a:r>
              <a:rPr lang="en-US" dirty="0">
                <a:solidFill>
                  <a:prstClr val="white"/>
                </a:solidFill>
              </a:rPr>
              <a:t>How to Delete a file</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style.rotation</p:attrName>
                                        </p:attrNameLst>
                                      </p:cBhvr>
                                      <p:tavLst>
                                        <p:tav tm="0">
                                          <p:val>
                                            <p:fltVal val="720"/>
                                          </p:val>
                                        </p:tav>
                                        <p:tav tm="100000">
                                          <p:val>
                                            <p:fltVal val="0"/>
                                          </p:val>
                                        </p:tav>
                                      </p:tavLst>
                                    </p:anim>
                                    <p:anim calcmode="lin" valueType="num">
                                      <p:cBhvr>
                                        <p:cTn id="9" dur="2000" fill="hold"/>
                                        <p:tgtEl>
                                          <p:spTgt spid="9"/>
                                        </p:tgtEl>
                                        <p:attrNameLst>
                                          <p:attrName>ppt_h</p:attrName>
                                        </p:attrNameLst>
                                      </p:cBhvr>
                                      <p:tavLst>
                                        <p:tav tm="0">
                                          <p:val>
                                            <p:fltVal val="0"/>
                                          </p:val>
                                        </p:tav>
                                        <p:tav tm="100000">
                                          <p:val>
                                            <p:strVal val="#ppt_h"/>
                                          </p:val>
                                        </p:tav>
                                      </p:tavLst>
                                    </p:anim>
                                    <p:anim calcmode="lin" valueType="num">
                                      <p:cBhvr>
                                        <p:cTn id="10" dur="2000" fill="hold"/>
                                        <p:tgtEl>
                                          <p:spTgt spid="9"/>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anim calcmode="lin" valueType="num">
                                      <p:cBhvr>
                                        <p:cTn id="14" dur="2000" fill="hold"/>
                                        <p:tgtEl>
                                          <p:spTgt spid="10"/>
                                        </p:tgtEl>
                                        <p:attrNameLst>
                                          <p:attrName>style.rotation</p:attrName>
                                        </p:attrNameLst>
                                      </p:cBhvr>
                                      <p:tavLst>
                                        <p:tav tm="0">
                                          <p:val>
                                            <p:fltVal val="720"/>
                                          </p:val>
                                        </p:tav>
                                        <p:tav tm="100000">
                                          <p:val>
                                            <p:fltVal val="0"/>
                                          </p:val>
                                        </p:tav>
                                      </p:tavLst>
                                    </p:anim>
                                    <p:anim calcmode="lin" valueType="num">
                                      <p:cBhvr>
                                        <p:cTn id="15" dur="2000" fill="hold"/>
                                        <p:tgtEl>
                                          <p:spTgt spid="10"/>
                                        </p:tgtEl>
                                        <p:attrNameLst>
                                          <p:attrName>ppt_h</p:attrName>
                                        </p:attrNameLst>
                                      </p:cBhvr>
                                      <p:tavLst>
                                        <p:tav tm="0">
                                          <p:val>
                                            <p:fltVal val="0"/>
                                          </p:val>
                                        </p:tav>
                                        <p:tav tm="100000">
                                          <p:val>
                                            <p:strVal val="#ppt_h"/>
                                          </p:val>
                                        </p:tav>
                                      </p:tavLst>
                                    </p:anim>
                                    <p:anim calcmode="lin" valueType="num">
                                      <p:cBhvr>
                                        <p:cTn id="16" dur="2000" fill="hold"/>
                                        <p:tgtEl>
                                          <p:spTgt spid="10"/>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000"/>
                                        <p:tgtEl>
                                          <p:spTgt spid="13"/>
                                        </p:tgtEl>
                                      </p:cBhvr>
                                    </p:animEffect>
                                    <p:anim calcmode="lin" valueType="num">
                                      <p:cBhvr>
                                        <p:cTn id="20" dur="2000" fill="hold"/>
                                        <p:tgtEl>
                                          <p:spTgt spid="13"/>
                                        </p:tgtEl>
                                        <p:attrNameLst>
                                          <p:attrName>style.rotation</p:attrName>
                                        </p:attrNameLst>
                                      </p:cBhvr>
                                      <p:tavLst>
                                        <p:tav tm="0">
                                          <p:val>
                                            <p:fltVal val="720"/>
                                          </p:val>
                                        </p:tav>
                                        <p:tav tm="100000">
                                          <p:val>
                                            <p:fltVal val="0"/>
                                          </p:val>
                                        </p:tav>
                                      </p:tavLst>
                                    </p:anim>
                                    <p:anim calcmode="lin" valueType="num">
                                      <p:cBhvr>
                                        <p:cTn id="21" dur="2000" fill="hold"/>
                                        <p:tgtEl>
                                          <p:spTgt spid="13"/>
                                        </p:tgtEl>
                                        <p:attrNameLst>
                                          <p:attrName>ppt_h</p:attrName>
                                        </p:attrNameLst>
                                      </p:cBhvr>
                                      <p:tavLst>
                                        <p:tav tm="0">
                                          <p:val>
                                            <p:fltVal val="0"/>
                                          </p:val>
                                        </p:tav>
                                        <p:tav tm="100000">
                                          <p:val>
                                            <p:strVal val="#ppt_h"/>
                                          </p:val>
                                        </p:tav>
                                      </p:tavLst>
                                    </p:anim>
                                    <p:anim calcmode="lin" valueType="num">
                                      <p:cBhvr>
                                        <p:cTn id="22" dur="2000" fill="hold"/>
                                        <p:tgtEl>
                                          <p:spTgt spid="13"/>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0"/>
                                        <p:tgtEl>
                                          <p:spTgt spid="11"/>
                                        </p:tgtEl>
                                      </p:cBhvr>
                                    </p:animEffect>
                                    <p:anim calcmode="lin" valueType="num">
                                      <p:cBhvr>
                                        <p:cTn id="26" dur="2000" fill="hold"/>
                                        <p:tgtEl>
                                          <p:spTgt spid="11"/>
                                        </p:tgtEl>
                                        <p:attrNameLst>
                                          <p:attrName>style.rotation</p:attrName>
                                        </p:attrNameLst>
                                      </p:cBhvr>
                                      <p:tavLst>
                                        <p:tav tm="0">
                                          <p:val>
                                            <p:fltVal val="720"/>
                                          </p:val>
                                        </p:tav>
                                        <p:tav tm="100000">
                                          <p:val>
                                            <p:fltVal val="0"/>
                                          </p:val>
                                        </p:tav>
                                      </p:tavLst>
                                    </p:anim>
                                    <p:anim calcmode="lin" valueType="num">
                                      <p:cBhvr>
                                        <p:cTn id="27" dur="2000" fill="hold"/>
                                        <p:tgtEl>
                                          <p:spTgt spid="11"/>
                                        </p:tgtEl>
                                        <p:attrNameLst>
                                          <p:attrName>ppt_h</p:attrName>
                                        </p:attrNameLst>
                                      </p:cBhvr>
                                      <p:tavLst>
                                        <p:tav tm="0">
                                          <p:val>
                                            <p:fltVal val="0"/>
                                          </p:val>
                                        </p:tav>
                                        <p:tav tm="100000">
                                          <p:val>
                                            <p:strVal val="#ppt_h"/>
                                          </p:val>
                                        </p:tav>
                                      </p:tavLst>
                                    </p:anim>
                                    <p:anim calcmode="lin" valueType="num">
                                      <p:cBhvr>
                                        <p:cTn id="28" dur="2000" fill="hold"/>
                                        <p:tgtEl>
                                          <p:spTgt spid="11"/>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000"/>
                                        <p:tgtEl>
                                          <p:spTgt spid="17"/>
                                        </p:tgtEl>
                                      </p:cBhvr>
                                    </p:animEffect>
                                    <p:anim calcmode="lin" valueType="num">
                                      <p:cBhvr>
                                        <p:cTn id="32" dur="2000" fill="hold"/>
                                        <p:tgtEl>
                                          <p:spTgt spid="17"/>
                                        </p:tgtEl>
                                        <p:attrNameLst>
                                          <p:attrName>style.rotation</p:attrName>
                                        </p:attrNameLst>
                                      </p:cBhvr>
                                      <p:tavLst>
                                        <p:tav tm="0">
                                          <p:val>
                                            <p:fltVal val="720"/>
                                          </p:val>
                                        </p:tav>
                                        <p:tav tm="100000">
                                          <p:val>
                                            <p:fltVal val="0"/>
                                          </p:val>
                                        </p:tav>
                                      </p:tavLst>
                                    </p:anim>
                                    <p:anim calcmode="lin" valueType="num">
                                      <p:cBhvr>
                                        <p:cTn id="33" dur="2000" fill="hold"/>
                                        <p:tgtEl>
                                          <p:spTgt spid="17"/>
                                        </p:tgtEl>
                                        <p:attrNameLst>
                                          <p:attrName>ppt_h</p:attrName>
                                        </p:attrNameLst>
                                      </p:cBhvr>
                                      <p:tavLst>
                                        <p:tav tm="0">
                                          <p:val>
                                            <p:fltVal val="0"/>
                                          </p:val>
                                        </p:tav>
                                        <p:tav tm="100000">
                                          <p:val>
                                            <p:strVal val="#ppt_h"/>
                                          </p:val>
                                        </p:tav>
                                      </p:tavLst>
                                    </p:anim>
                                    <p:anim calcmode="lin" valueType="num">
                                      <p:cBhvr>
                                        <p:cTn id="34" dur="2000" fill="hold"/>
                                        <p:tgtEl>
                                          <p:spTgt spid="17"/>
                                        </p:tgtEl>
                                        <p:attrNameLst>
                                          <p:attrName>ppt_w</p:attrName>
                                        </p:attrNameLst>
                                      </p:cBhvr>
                                      <p:tavLst>
                                        <p:tav tm="0">
                                          <p:val>
                                            <p:fltVal val="0"/>
                                          </p:val>
                                        </p:tav>
                                        <p:tav tm="100000">
                                          <p:val>
                                            <p:strVal val="#ppt_w"/>
                                          </p:val>
                                        </p:tav>
                                      </p:tavLst>
                                    </p:anim>
                                  </p:childTnLst>
                                </p:cTn>
                              </p:par>
                              <p:par>
                                <p:cTn id="35" presetID="35"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2000"/>
                                        <p:tgtEl>
                                          <p:spTgt spid="16"/>
                                        </p:tgtEl>
                                      </p:cBhvr>
                                    </p:animEffect>
                                    <p:anim calcmode="lin" valueType="num">
                                      <p:cBhvr>
                                        <p:cTn id="38" dur="2000" fill="hold"/>
                                        <p:tgtEl>
                                          <p:spTgt spid="16"/>
                                        </p:tgtEl>
                                        <p:attrNameLst>
                                          <p:attrName>style.rotation</p:attrName>
                                        </p:attrNameLst>
                                      </p:cBhvr>
                                      <p:tavLst>
                                        <p:tav tm="0">
                                          <p:val>
                                            <p:fltVal val="720"/>
                                          </p:val>
                                        </p:tav>
                                        <p:tav tm="100000">
                                          <p:val>
                                            <p:fltVal val="0"/>
                                          </p:val>
                                        </p:tav>
                                      </p:tavLst>
                                    </p:anim>
                                    <p:anim calcmode="lin" valueType="num">
                                      <p:cBhvr>
                                        <p:cTn id="39" dur="2000" fill="hold"/>
                                        <p:tgtEl>
                                          <p:spTgt spid="16"/>
                                        </p:tgtEl>
                                        <p:attrNameLst>
                                          <p:attrName>ppt_h</p:attrName>
                                        </p:attrNameLst>
                                      </p:cBhvr>
                                      <p:tavLst>
                                        <p:tav tm="0">
                                          <p:val>
                                            <p:fltVal val="0"/>
                                          </p:val>
                                        </p:tav>
                                        <p:tav tm="100000">
                                          <p:val>
                                            <p:strVal val="#ppt_h"/>
                                          </p:val>
                                        </p:tav>
                                      </p:tavLst>
                                    </p:anim>
                                    <p:anim calcmode="lin" valueType="num">
                                      <p:cBhvr>
                                        <p:cTn id="40" dur="2000" fill="hold"/>
                                        <p:tgtEl>
                                          <p:spTgt spid="16"/>
                                        </p:tgtEl>
                                        <p:attrNameLst>
                                          <p:attrName>ppt_w</p:attrName>
                                        </p:attrNameLst>
                                      </p:cBhvr>
                                      <p:tavLst>
                                        <p:tav tm="0">
                                          <p:val>
                                            <p:fltVal val="0"/>
                                          </p:val>
                                        </p:tav>
                                        <p:tav tm="100000">
                                          <p:val>
                                            <p:strVal val="#ppt_w"/>
                                          </p:val>
                                        </p:tav>
                                      </p:tavLst>
                                    </p:anim>
                                  </p:childTnLst>
                                </p:cTn>
                              </p:par>
                              <p:par>
                                <p:cTn id="41" presetID="35"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2000"/>
                                        <p:tgtEl>
                                          <p:spTgt spid="7"/>
                                        </p:tgtEl>
                                      </p:cBhvr>
                                    </p:animEffect>
                                    <p:anim calcmode="lin" valueType="num">
                                      <p:cBhvr>
                                        <p:cTn id="44" dur="2000" fill="hold"/>
                                        <p:tgtEl>
                                          <p:spTgt spid="7"/>
                                        </p:tgtEl>
                                        <p:attrNameLst>
                                          <p:attrName>style.rotation</p:attrName>
                                        </p:attrNameLst>
                                      </p:cBhvr>
                                      <p:tavLst>
                                        <p:tav tm="0">
                                          <p:val>
                                            <p:fltVal val="720"/>
                                          </p:val>
                                        </p:tav>
                                        <p:tav tm="100000">
                                          <p:val>
                                            <p:fltVal val="0"/>
                                          </p:val>
                                        </p:tav>
                                      </p:tavLst>
                                    </p:anim>
                                    <p:anim calcmode="lin" valueType="num">
                                      <p:cBhvr>
                                        <p:cTn id="45" dur="2000" fill="hold"/>
                                        <p:tgtEl>
                                          <p:spTgt spid="7"/>
                                        </p:tgtEl>
                                        <p:attrNameLst>
                                          <p:attrName>ppt_h</p:attrName>
                                        </p:attrNameLst>
                                      </p:cBhvr>
                                      <p:tavLst>
                                        <p:tav tm="0">
                                          <p:val>
                                            <p:fltVal val="0"/>
                                          </p:val>
                                        </p:tav>
                                        <p:tav tm="100000">
                                          <p:val>
                                            <p:strVal val="#ppt_h"/>
                                          </p:val>
                                        </p:tav>
                                      </p:tavLst>
                                    </p:anim>
                                    <p:anim calcmode="lin" valueType="num">
                                      <p:cBhvr>
                                        <p:cTn id="46" dur="2000" fill="hold"/>
                                        <p:tgtEl>
                                          <p:spTgt spid="7"/>
                                        </p:tgtEl>
                                        <p:attrNameLst>
                                          <p:attrName>ppt_w</p:attrName>
                                        </p:attrNameLst>
                                      </p:cBhvr>
                                      <p:tavLst>
                                        <p:tav tm="0">
                                          <p:val>
                                            <p:fltVal val="0"/>
                                          </p:val>
                                        </p:tav>
                                        <p:tav tm="100000">
                                          <p:val>
                                            <p:strVal val="#ppt_w"/>
                                          </p:val>
                                        </p:tav>
                                      </p:tavLst>
                                    </p:anim>
                                  </p:childTnLst>
                                </p:cTn>
                              </p:par>
                              <p:par>
                                <p:cTn id="47" presetID="35"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000"/>
                                        <p:tgtEl>
                                          <p:spTgt spid="15"/>
                                        </p:tgtEl>
                                      </p:cBhvr>
                                    </p:animEffect>
                                    <p:anim calcmode="lin" valueType="num">
                                      <p:cBhvr>
                                        <p:cTn id="50" dur="2000" fill="hold"/>
                                        <p:tgtEl>
                                          <p:spTgt spid="15"/>
                                        </p:tgtEl>
                                        <p:attrNameLst>
                                          <p:attrName>style.rotation</p:attrName>
                                        </p:attrNameLst>
                                      </p:cBhvr>
                                      <p:tavLst>
                                        <p:tav tm="0">
                                          <p:val>
                                            <p:fltVal val="720"/>
                                          </p:val>
                                        </p:tav>
                                        <p:tav tm="100000">
                                          <p:val>
                                            <p:fltVal val="0"/>
                                          </p:val>
                                        </p:tav>
                                      </p:tavLst>
                                    </p:anim>
                                    <p:anim calcmode="lin" valueType="num">
                                      <p:cBhvr>
                                        <p:cTn id="51" dur="2000" fill="hold"/>
                                        <p:tgtEl>
                                          <p:spTgt spid="15"/>
                                        </p:tgtEl>
                                        <p:attrNameLst>
                                          <p:attrName>ppt_h</p:attrName>
                                        </p:attrNameLst>
                                      </p:cBhvr>
                                      <p:tavLst>
                                        <p:tav tm="0">
                                          <p:val>
                                            <p:fltVal val="0"/>
                                          </p:val>
                                        </p:tav>
                                        <p:tav tm="100000">
                                          <p:val>
                                            <p:strVal val="#ppt_h"/>
                                          </p:val>
                                        </p:tav>
                                      </p:tavLst>
                                    </p:anim>
                                    <p:anim calcmode="lin" valueType="num">
                                      <p:cBhvr>
                                        <p:cTn id="52" dur="2000" fill="hold"/>
                                        <p:tgtEl>
                                          <p:spTgt spid="15"/>
                                        </p:tgtEl>
                                        <p:attrNameLst>
                                          <p:attrName>ppt_w</p:attrName>
                                        </p:attrNameLst>
                                      </p:cBhvr>
                                      <p:tavLst>
                                        <p:tav tm="0">
                                          <p:val>
                                            <p:fltVal val="0"/>
                                          </p:val>
                                        </p:tav>
                                        <p:tav tm="100000">
                                          <p:val>
                                            <p:strVal val="#ppt_w"/>
                                          </p:val>
                                        </p:tav>
                                      </p:tavLst>
                                    </p:anim>
                                  </p:childTnLst>
                                </p:cTn>
                              </p:par>
                              <p:par>
                                <p:cTn id="53" presetID="35"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2000"/>
                                        <p:tgtEl>
                                          <p:spTgt spid="12"/>
                                        </p:tgtEl>
                                      </p:cBhvr>
                                    </p:animEffect>
                                    <p:anim calcmode="lin" valueType="num">
                                      <p:cBhvr>
                                        <p:cTn id="56" dur="2000" fill="hold"/>
                                        <p:tgtEl>
                                          <p:spTgt spid="12"/>
                                        </p:tgtEl>
                                        <p:attrNameLst>
                                          <p:attrName>style.rotation</p:attrName>
                                        </p:attrNameLst>
                                      </p:cBhvr>
                                      <p:tavLst>
                                        <p:tav tm="0">
                                          <p:val>
                                            <p:fltVal val="720"/>
                                          </p:val>
                                        </p:tav>
                                        <p:tav tm="100000">
                                          <p:val>
                                            <p:fltVal val="0"/>
                                          </p:val>
                                        </p:tav>
                                      </p:tavLst>
                                    </p:anim>
                                    <p:anim calcmode="lin" valueType="num">
                                      <p:cBhvr>
                                        <p:cTn id="57" dur="2000" fill="hold"/>
                                        <p:tgtEl>
                                          <p:spTgt spid="12"/>
                                        </p:tgtEl>
                                        <p:attrNameLst>
                                          <p:attrName>ppt_h</p:attrName>
                                        </p:attrNameLst>
                                      </p:cBhvr>
                                      <p:tavLst>
                                        <p:tav tm="0">
                                          <p:val>
                                            <p:fltVal val="0"/>
                                          </p:val>
                                        </p:tav>
                                        <p:tav tm="100000">
                                          <p:val>
                                            <p:strVal val="#ppt_h"/>
                                          </p:val>
                                        </p:tav>
                                      </p:tavLst>
                                    </p:anim>
                                    <p:anim calcmode="lin" valueType="num">
                                      <p:cBhvr>
                                        <p:cTn id="58" dur="2000" fill="hold"/>
                                        <p:tgtEl>
                                          <p:spTgt spid="12"/>
                                        </p:tgtEl>
                                        <p:attrNameLst>
                                          <p:attrName>ppt_w</p:attrName>
                                        </p:attrNameLst>
                                      </p:cBhvr>
                                      <p:tavLst>
                                        <p:tav tm="0">
                                          <p:val>
                                            <p:fltVal val="0"/>
                                          </p:val>
                                        </p:tav>
                                        <p:tav tm="100000">
                                          <p:val>
                                            <p:strVal val="#ppt_w"/>
                                          </p:val>
                                        </p:tav>
                                      </p:tavLst>
                                    </p:anim>
                                  </p:childTnLst>
                                </p:cTn>
                              </p:par>
                              <p:par>
                                <p:cTn id="59" presetID="35" presetClass="entr" presetSubtype="0"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2000"/>
                                        <p:tgtEl>
                                          <p:spTgt spid="4"/>
                                        </p:tgtEl>
                                      </p:cBhvr>
                                    </p:animEffect>
                                    <p:anim calcmode="lin" valueType="num">
                                      <p:cBhvr>
                                        <p:cTn id="62" dur="2000" fill="hold"/>
                                        <p:tgtEl>
                                          <p:spTgt spid="4"/>
                                        </p:tgtEl>
                                        <p:attrNameLst>
                                          <p:attrName>style.rotation</p:attrName>
                                        </p:attrNameLst>
                                      </p:cBhvr>
                                      <p:tavLst>
                                        <p:tav tm="0">
                                          <p:val>
                                            <p:fltVal val="720"/>
                                          </p:val>
                                        </p:tav>
                                        <p:tav tm="100000">
                                          <p:val>
                                            <p:fltVal val="0"/>
                                          </p:val>
                                        </p:tav>
                                      </p:tavLst>
                                    </p:anim>
                                    <p:anim calcmode="lin" valueType="num">
                                      <p:cBhvr>
                                        <p:cTn id="63" dur="2000" fill="hold"/>
                                        <p:tgtEl>
                                          <p:spTgt spid="4"/>
                                        </p:tgtEl>
                                        <p:attrNameLst>
                                          <p:attrName>ppt_h</p:attrName>
                                        </p:attrNameLst>
                                      </p:cBhvr>
                                      <p:tavLst>
                                        <p:tav tm="0">
                                          <p:val>
                                            <p:fltVal val="0"/>
                                          </p:val>
                                        </p:tav>
                                        <p:tav tm="100000">
                                          <p:val>
                                            <p:strVal val="#ppt_h"/>
                                          </p:val>
                                        </p:tav>
                                      </p:tavLst>
                                    </p:anim>
                                    <p:anim calcmode="lin" valueType="num">
                                      <p:cBhvr>
                                        <p:cTn id="64" dur="2000" fill="hold"/>
                                        <p:tgtEl>
                                          <p:spTgt spid="4"/>
                                        </p:tgtEl>
                                        <p:attrNameLst>
                                          <p:attrName>ppt_w</p:attrName>
                                        </p:attrNameLst>
                                      </p:cBhvr>
                                      <p:tavLst>
                                        <p:tav tm="0">
                                          <p:val>
                                            <p:fltVal val="0"/>
                                          </p:val>
                                        </p:tav>
                                        <p:tav tm="100000">
                                          <p:val>
                                            <p:strVal val="#ppt_w"/>
                                          </p:val>
                                        </p:tav>
                                      </p:tavLst>
                                    </p:anim>
                                  </p:childTnLst>
                                </p:cTn>
                              </p:par>
                              <p:par>
                                <p:cTn id="65" presetID="35" presetClass="entr" presetSubtype="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2000"/>
                                        <p:tgtEl>
                                          <p:spTgt spid="5"/>
                                        </p:tgtEl>
                                      </p:cBhvr>
                                    </p:animEffect>
                                    <p:anim calcmode="lin" valueType="num">
                                      <p:cBhvr>
                                        <p:cTn id="68" dur="2000" fill="hold"/>
                                        <p:tgtEl>
                                          <p:spTgt spid="5"/>
                                        </p:tgtEl>
                                        <p:attrNameLst>
                                          <p:attrName>style.rotation</p:attrName>
                                        </p:attrNameLst>
                                      </p:cBhvr>
                                      <p:tavLst>
                                        <p:tav tm="0">
                                          <p:val>
                                            <p:fltVal val="720"/>
                                          </p:val>
                                        </p:tav>
                                        <p:tav tm="100000">
                                          <p:val>
                                            <p:fltVal val="0"/>
                                          </p:val>
                                        </p:tav>
                                      </p:tavLst>
                                    </p:anim>
                                    <p:anim calcmode="lin" valueType="num">
                                      <p:cBhvr>
                                        <p:cTn id="69" dur="2000" fill="hold"/>
                                        <p:tgtEl>
                                          <p:spTgt spid="5"/>
                                        </p:tgtEl>
                                        <p:attrNameLst>
                                          <p:attrName>ppt_h</p:attrName>
                                        </p:attrNameLst>
                                      </p:cBhvr>
                                      <p:tavLst>
                                        <p:tav tm="0">
                                          <p:val>
                                            <p:fltVal val="0"/>
                                          </p:val>
                                        </p:tav>
                                        <p:tav tm="100000">
                                          <p:val>
                                            <p:strVal val="#ppt_h"/>
                                          </p:val>
                                        </p:tav>
                                      </p:tavLst>
                                    </p:anim>
                                    <p:anim calcmode="lin" valueType="num">
                                      <p:cBhvr>
                                        <p:cTn id="70" dur="2000" fill="hold"/>
                                        <p:tgtEl>
                                          <p:spTgt spid="5"/>
                                        </p:tgtEl>
                                        <p:attrNameLst>
                                          <p:attrName>ppt_w</p:attrName>
                                        </p:attrNameLst>
                                      </p:cBhvr>
                                      <p:tavLst>
                                        <p:tav tm="0">
                                          <p:val>
                                            <p:fltVal val="0"/>
                                          </p:val>
                                        </p:tav>
                                        <p:tav tm="100000">
                                          <p:val>
                                            <p:strVal val="#ppt_w"/>
                                          </p:val>
                                        </p:tav>
                                      </p:tavLst>
                                    </p:anim>
                                  </p:childTnLst>
                                </p:cTn>
                              </p:par>
                              <p:par>
                                <p:cTn id="71" presetID="35" presetClass="entr" presetSubtype="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2000"/>
                                        <p:tgtEl>
                                          <p:spTgt spid="14"/>
                                        </p:tgtEl>
                                      </p:cBhvr>
                                    </p:animEffect>
                                    <p:anim calcmode="lin" valueType="num">
                                      <p:cBhvr>
                                        <p:cTn id="74" dur="2000" fill="hold"/>
                                        <p:tgtEl>
                                          <p:spTgt spid="14"/>
                                        </p:tgtEl>
                                        <p:attrNameLst>
                                          <p:attrName>style.rotation</p:attrName>
                                        </p:attrNameLst>
                                      </p:cBhvr>
                                      <p:tavLst>
                                        <p:tav tm="0">
                                          <p:val>
                                            <p:fltVal val="720"/>
                                          </p:val>
                                        </p:tav>
                                        <p:tav tm="100000">
                                          <p:val>
                                            <p:fltVal val="0"/>
                                          </p:val>
                                        </p:tav>
                                      </p:tavLst>
                                    </p:anim>
                                    <p:anim calcmode="lin" valueType="num">
                                      <p:cBhvr>
                                        <p:cTn id="75" dur="2000" fill="hold"/>
                                        <p:tgtEl>
                                          <p:spTgt spid="14"/>
                                        </p:tgtEl>
                                        <p:attrNameLst>
                                          <p:attrName>ppt_h</p:attrName>
                                        </p:attrNameLst>
                                      </p:cBhvr>
                                      <p:tavLst>
                                        <p:tav tm="0">
                                          <p:val>
                                            <p:fltVal val="0"/>
                                          </p:val>
                                        </p:tav>
                                        <p:tav tm="100000">
                                          <p:val>
                                            <p:strVal val="#ppt_h"/>
                                          </p:val>
                                        </p:tav>
                                      </p:tavLst>
                                    </p:anim>
                                    <p:anim calcmode="lin" valueType="num">
                                      <p:cBhvr>
                                        <p:cTn id="76" dur="2000" fill="hold"/>
                                        <p:tgtEl>
                                          <p:spTgt spid="14"/>
                                        </p:tgtEl>
                                        <p:attrNameLst>
                                          <p:attrName>ppt_w</p:attrName>
                                        </p:attrNameLst>
                                      </p:cBhvr>
                                      <p:tavLst>
                                        <p:tav tm="0">
                                          <p:val>
                                            <p:fltVal val="0"/>
                                          </p:val>
                                        </p:tav>
                                        <p:tav tm="100000">
                                          <p:val>
                                            <p:strVal val="#ppt_w"/>
                                          </p:val>
                                        </p:tav>
                                      </p:tavLst>
                                    </p:anim>
                                  </p:childTnLst>
                                </p:cTn>
                              </p:par>
                              <p:par>
                                <p:cTn id="77" presetID="35"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2000"/>
                                        <p:tgtEl>
                                          <p:spTgt spid="6"/>
                                        </p:tgtEl>
                                      </p:cBhvr>
                                    </p:animEffect>
                                    <p:anim calcmode="lin" valueType="num">
                                      <p:cBhvr>
                                        <p:cTn id="80" dur="2000" fill="hold"/>
                                        <p:tgtEl>
                                          <p:spTgt spid="6"/>
                                        </p:tgtEl>
                                        <p:attrNameLst>
                                          <p:attrName>style.rotation</p:attrName>
                                        </p:attrNameLst>
                                      </p:cBhvr>
                                      <p:tavLst>
                                        <p:tav tm="0">
                                          <p:val>
                                            <p:fltVal val="720"/>
                                          </p:val>
                                        </p:tav>
                                        <p:tav tm="100000">
                                          <p:val>
                                            <p:fltVal val="0"/>
                                          </p:val>
                                        </p:tav>
                                      </p:tavLst>
                                    </p:anim>
                                    <p:anim calcmode="lin" valueType="num">
                                      <p:cBhvr>
                                        <p:cTn id="81" dur="2000" fill="hold"/>
                                        <p:tgtEl>
                                          <p:spTgt spid="6"/>
                                        </p:tgtEl>
                                        <p:attrNameLst>
                                          <p:attrName>ppt_h</p:attrName>
                                        </p:attrNameLst>
                                      </p:cBhvr>
                                      <p:tavLst>
                                        <p:tav tm="0">
                                          <p:val>
                                            <p:fltVal val="0"/>
                                          </p:val>
                                        </p:tav>
                                        <p:tav tm="100000">
                                          <p:val>
                                            <p:strVal val="#ppt_h"/>
                                          </p:val>
                                        </p:tav>
                                      </p:tavLst>
                                    </p:anim>
                                    <p:anim calcmode="lin" valueType="num">
                                      <p:cBhvr>
                                        <p:cTn id="82" dur="2000" fill="hold"/>
                                        <p:tgtEl>
                                          <p:spTgt spid="6"/>
                                        </p:tgtEl>
                                        <p:attrNameLst>
                                          <p:attrName>ppt_w</p:attrName>
                                        </p:attrNameLst>
                                      </p:cBhvr>
                                      <p:tavLst>
                                        <p:tav tm="0">
                                          <p:val>
                                            <p:fltVal val="0"/>
                                          </p:val>
                                        </p:tav>
                                        <p:tav tm="100000">
                                          <p:val>
                                            <p:strVal val="#ppt_w"/>
                                          </p:val>
                                        </p:tav>
                                      </p:tavLst>
                                    </p:anim>
                                  </p:childTnLst>
                                </p:cTn>
                              </p:par>
                              <p:par>
                                <p:cTn id="83" presetID="35" presetClass="entr" presetSubtype="0" fill="hold" grpId="0" nodeType="with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fade">
                                      <p:cBhvr>
                                        <p:cTn id="85" dur="2000"/>
                                        <p:tgtEl>
                                          <p:spTgt spid="8"/>
                                        </p:tgtEl>
                                      </p:cBhvr>
                                    </p:animEffect>
                                    <p:anim calcmode="lin" valueType="num">
                                      <p:cBhvr>
                                        <p:cTn id="86" dur="2000" fill="hold"/>
                                        <p:tgtEl>
                                          <p:spTgt spid="8"/>
                                        </p:tgtEl>
                                        <p:attrNameLst>
                                          <p:attrName>style.rotation</p:attrName>
                                        </p:attrNameLst>
                                      </p:cBhvr>
                                      <p:tavLst>
                                        <p:tav tm="0">
                                          <p:val>
                                            <p:fltVal val="720"/>
                                          </p:val>
                                        </p:tav>
                                        <p:tav tm="100000">
                                          <p:val>
                                            <p:fltVal val="0"/>
                                          </p:val>
                                        </p:tav>
                                      </p:tavLst>
                                    </p:anim>
                                    <p:anim calcmode="lin" valueType="num">
                                      <p:cBhvr>
                                        <p:cTn id="87" dur="2000" fill="hold"/>
                                        <p:tgtEl>
                                          <p:spTgt spid="8"/>
                                        </p:tgtEl>
                                        <p:attrNameLst>
                                          <p:attrName>ppt_h</p:attrName>
                                        </p:attrNameLst>
                                      </p:cBhvr>
                                      <p:tavLst>
                                        <p:tav tm="0">
                                          <p:val>
                                            <p:fltVal val="0"/>
                                          </p:val>
                                        </p:tav>
                                        <p:tav tm="100000">
                                          <p:val>
                                            <p:strVal val="#ppt_h"/>
                                          </p:val>
                                        </p:tav>
                                      </p:tavLst>
                                    </p:anim>
                                    <p:anim calcmode="lin" valueType="num">
                                      <p:cBhvr>
                                        <p:cTn id="88" dur="2000" fill="hold"/>
                                        <p:tgtEl>
                                          <p:spTgt spid="8"/>
                                        </p:tgtEl>
                                        <p:attrNameLst>
                                          <p:attrName>ppt_w</p:attrName>
                                        </p:attrNameLst>
                                      </p:cBhvr>
                                      <p:tavLst>
                                        <p:tav tm="0">
                                          <p:val>
                                            <p:fltVal val="0"/>
                                          </p:val>
                                        </p:tav>
                                        <p:tav tm="100000">
                                          <p:val>
                                            <p:strVal val="#ppt_w"/>
                                          </p:val>
                                        </p:tav>
                                      </p:tavLst>
                                    </p:anim>
                                  </p:childTnLst>
                                </p:cTn>
                              </p:par>
                            </p:childTnLst>
                          </p:cTn>
                        </p:par>
                        <p:par>
                          <p:cTn id="89" fill="hold">
                            <p:stCondLst>
                              <p:cond delay="2000"/>
                            </p:stCondLst>
                            <p:childTnLst>
                              <p:par>
                                <p:cTn id="90" presetID="10" presetClass="entr" presetSubtype="0" fill="hold" grpId="0" nodeType="after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wipe(down)">
                                      <p:cBhvr>
                                        <p:cTn id="10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808693" y="1463825"/>
            <a:ext cx="10515600" cy="4241218"/>
          </a:xfrm>
          <a:prstGeom prst="rect">
            <a:avLst/>
          </a:prstGeom>
        </p:spPr>
      </p:pic>
      <p:sp>
        <p:nvSpPr>
          <p:cNvPr id="5" name="文本框 4"/>
          <p:cNvSpPr txBox="1"/>
          <p:nvPr/>
        </p:nvSpPr>
        <p:spPr>
          <a:xfrm>
            <a:off x="4478518" y="352710"/>
            <a:ext cx="3175951" cy="1077218"/>
          </a:xfrm>
          <a:prstGeom prst="rect">
            <a:avLst/>
          </a:prstGeom>
          <a:noFill/>
        </p:spPr>
        <p:txBody>
          <a:bodyPr wrap="square" rtlCol="0">
            <a:spAutoFit/>
          </a:bodyPr>
          <a:lstStyle/>
          <a:p>
            <a:pPr lvl="0">
              <a:defRPr/>
            </a:pPr>
            <a:r>
              <a:rPr lang="en-US" altLang="zh-CN" sz="3200" dirty="0">
                <a:solidFill>
                  <a:prstClr val="white"/>
                </a:solidFill>
              </a:rPr>
              <a:t>The Whole </a:t>
            </a:r>
            <a:r>
              <a:rPr lang="en-US" altLang="zh-CN" sz="3200" dirty="0">
                <a:solidFill>
                  <a:srgbClr val="FF0000"/>
                </a:solidFill>
              </a:rPr>
              <a:t>Frame</a:t>
            </a:r>
            <a:endParaRPr lang="en-US" altLang="zh-CN" sz="320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菱形 6"/>
          <p:cNvSpPr/>
          <p:nvPr/>
        </p:nvSpPr>
        <p:spPr>
          <a:xfrm>
            <a:off x="1718441" y="2225839"/>
            <a:ext cx="2333297" cy="2333297"/>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菱形 7"/>
          <p:cNvSpPr/>
          <p:nvPr/>
        </p:nvSpPr>
        <p:spPr>
          <a:xfrm>
            <a:off x="1200806" y="1516391"/>
            <a:ext cx="1035269" cy="1035269"/>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菱形 8"/>
          <p:cNvSpPr/>
          <p:nvPr/>
        </p:nvSpPr>
        <p:spPr>
          <a:xfrm>
            <a:off x="572813" y="1516391"/>
            <a:ext cx="861848" cy="861848"/>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菱形 9"/>
          <p:cNvSpPr/>
          <p:nvPr/>
        </p:nvSpPr>
        <p:spPr>
          <a:xfrm>
            <a:off x="-253699" y="551793"/>
            <a:ext cx="507398" cy="507398"/>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菱形 10"/>
          <p:cNvSpPr/>
          <p:nvPr/>
        </p:nvSpPr>
        <p:spPr>
          <a:xfrm>
            <a:off x="750038" y="805492"/>
            <a:ext cx="507398" cy="507398"/>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2363041" y="3130878"/>
            <a:ext cx="25986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neo4j</a:t>
            </a:r>
            <a:endParaRPr kumimoji="0" lang="zh-CN" altLang="en-US"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3" name="菱形 12"/>
          <p:cNvSpPr/>
          <p:nvPr/>
        </p:nvSpPr>
        <p:spPr>
          <a:xfrm>
            <a:off x="5071241" y="2225838"/>
            <a:ext cx="2333297" cy="2333297"/>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菱形 13"/>
          <p:cNvSpPr/>
          <p:nvPr/>
        </p:nvSpPr>
        <p:spPr>
          <a:xfrm>
            <a:off x="8424041" y="2225837"/>
            <a:ext cx="2333297" cy="2333297"/>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文本框 14"/>
          <p:cNvSpPr txBox="1"/>
          <p:nvPr/>
        </p:nvSpPr>
        <p:spPr>
          <a:xfrm>
            <a:off x="5633661" y="3130878"/>
            <a:ext cx="25986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py2neo</a:t>
            </a:r>
            <a:endParaRPr kumimoji="0" lang="zh-CN" altLang="en-US"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7" name="文本框 16"/>
          <p:cNvSpPr txBox="1"/>
          <p:nvPr/>
        </p:nvSpPr>
        <p:spPr>
          <a:xfrm>
            <a:off x="8794750" y="3130878"/>
            <a:ext cx="25986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neomodel</a:t>
            </a:r>
            <a:endParaRPr kumimoji="0" lang="zh-CN" altLang="en-US"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9" name="菱形 18"/>
          <p:cNvSpPr/>
          <p:nvPr/>
        </p:nvSpPr>
        <p:spPr>
          <a:xfrm>
            <a:off x="11438956" y="4385825"/>
            <a:ext cx="682521" cy="682521"/>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菱形 19"/>
          <p:cNvSpPr/>
          <p:nvPr/>
        </p:nvSpPr>
        <p:spPr>
          <a:xfrm>
            <a:off x="12004569" y="5292241"/>
            <a:ext cx="507398" cy="507398"/>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文本框 20"/>
          <p:cNvSpPr txBox="1"/>
          <p:nvPr/>
        </p:nvSpPr>
        <p:spPr>
          <a:xfrm>
            <a:off x="1167726" y="4727084"/>
            <a:ext cx="327632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rPr>
              <a:t>Ⅰ. Officially supported</a:t>
            </a:r>
            <a:endPar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rPr>
              <a:t>Ⅱ. Run by Cypher</a:t>
            </a:r>
            <a:endParaRPr kumimoji="0" lang="zh-CN" altLang="en-US"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p:txBody>
      </p:sp>
      <p:sp>
        <p:nvSpPr>
          <p:cNvPr id="22" name="文本框 21"/>
          <p:cNvSpPr txBox="1"/>
          <p:nvPr/>
        </p:nvSpPr>
        <p:spPr>
          <a:xfrm>
            <a:off x="4961710" y="4730332"/>
            <a:ext cx="3475218"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rPr>
              <a:t>Ⅰ. Complete Encapsulation</a:t>
            </a:r>
            <a:endPar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rPr>
              <a:t>Ⅱ. Object-Graph Mapping</a:t>
            </a:r>
            <a:endPar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p:txBody>
      </p:sp>
      <p:sp>
        <p:nvSpPr>
          <p:cNvPr id="23" name="文本框 22"/>
          <p:cNvSpPr txBox="1"/>
          <p:nvPr/>
        </p:nvSpPr>
        <p:spPr>
          <a:xfrm>
            <a:off x="8424041" y="4727085"/>
            <a:ext cx="2880863"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rPr>
              <a:t>Ⅰ. Object Graph Mapper</a:t>
            </a:r>
            <a:endPar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rPr>
              <a:t>Ⅱ. Easier Query</a:t>
            </a:r>
            <a:endParaRPr kumimoji="0" lang="zh-CN" altLang="en-US"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p:txBody>
      </p:sp>
      <p:cxnSp>
        <p:nvCxnSpPr>
          <p:cNvPr id="25" name="直接连接符 24"/>
          <p:cNvCxnSpPr/>
          <p:nvPr/>
        </p:nvCxnSpPr>
        <p:spPr>
          <a:xfrm>
            <a:off x="3876675" y="560705"/>
            <a:ext cx="491363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051423" y="623896"/>
            <a:ext cx="484564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Python Module for Neo4j</a:t>
            </a:r>
            <a:endParaRPr kumimoji="0" lang="zh-CN" altLang="en-US"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cxnSp>
        <p:nvCxnSpPr>
          <p:cNvPr id="2" name="直接连接符 1"/>
          <p:cNvCxnSpPr/>
          <p:nvPr/>
        </p:nvCxnSpPr>
        <p:spPr>
          <a:xfrm>
            <a:off x="3908425" y="1271905"/>
            <a:ext cx="491363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V="1">
            <a:off x="3694199" y="651458"/>
            <a:ext cx="1047115" cy="152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7309095" y="636217"/>
            <a:ext cx="1047115" cy="152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846098" y="359070"/>
            <a:ext cx="275452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Graph Display</a:t>
            </a:r>
            <a:endParaRPr kumimoji="0" lang="zh-CN" altLang="en-US"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7" name="文本框 16"/>
          <p:cNvSpPr txBox="1"/>
          <p:nvPr/>
        </p:nvSpPr>
        <p:spPr>
          <a:xfrm>
            <a:off x="7600619" y="4913759"/>
            <a:ext cx="290122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Search by Regex</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8" name="文本框 17"/>
          <p:cNvSpPr txBox="1"/>
          <p:nvPr/>
        </p:nvSpPr>
        <p:spPr>
          <a:xfrm>
            <a:off x="7457344" y="2820291"/>
            <a:ext cx="413594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Show the graph by Neo4j’s Browser</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cxnSp>
        <p:nvCxnSpPr>
          <p:cNvPr id="20" name="直接连接符 19"/>
          <p:cNvCxnSpPr/>
          <p:nvPr/>
        </p:nvCxnSpPr>
        <p:spPr>
          <a:xfrm>
            <a:off x="7437453" y="2613659"/>
            <a:ext cx="0" cy="803102"/>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437453" y="3407728"/>
            <a:ext cx="490694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401409" y="4716779"/>
            <a:ext cx="0" cy="803102"/>
          </a:xfrm>
          <a:prstGeom prst="line">
            <a:avLst/>
          </a:prstGeom>
          <a:ln w="28575">
            <a:solidFill>
              <a:srgbClr val="0D8B46"/>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401409" y="5510848"/>
            <a:ext cx="490694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456190" y="1201896"/>
            <a:ext cx="5824867" cy="5242380"/>
          </a:xfrm>
          <a:prstGeom prst="rect">
            <a:avLst/>
          </a:prstGeom>
        </p:spPr>
      </p:pic>
      <p:grpSp>
        <p:nvGrpSpPr>
          <p:cNvPr id="15" name="组合 14"/>
          <p:cNvGrpSpPr/>
          <p:nvPr/>
        </p:nvGrpSpPr>
        <p:grpSpPr>
          <a:xfrm>
            <a:off x="1411480" y="3015210"/>
            <a:ext cx="3914286" cy="2681861"/>
            <a:chOff x="1454755" y="3043307"/>
            <a:chExt cx="3914286" cy="2681861"/>
          </a:xfrm>
        </p:grpSpPr>
        <p:pic>
          <p:nvPicPr>
            <p:cNvPr id="7" name="图片 6"/>
            <p:cNvPicPr>
              <a:picLocks noChangeAspect="1"/>
            </p:cNvPicPr>
            <p:nvPr/>
          </p:nvPicPr>
          <p:blipFill>
            <a:blip r:embed="rId2"/>
            <a:stretch>
              <a:fillRect/>
            </a:stretch>
          </p:blipFill>
          <p:spPr>
            <a:xfrm>
              <a:off x="1454755" y="3429930"/>
              <a:ext cx="3914286" cy="2295238"/>
            </a:xfrm>
            <a:prstGeom prst="rect">
              <a:avLst/>
            </a:prstGeom>
          </p:spPr>
        </p:pic>
        <p:pic>
          <p:nvPicPr>
            <p:cNvPr id="9" name="图片 8"/>
            <p:cNvPicPr>
              <a:picLocks noChangeAspect="1"/>
            </p:cNvPicPr>
            <p:nvPr/>
          </p:nvPicPr>
          <p:blipFill>
            <a:blip r:embed="rId3"/>
            <a:stretch>
              <a:fillRect/>
            </a:stretch>
          </p:blipFill>
          <p:spPr>
            <a:xfrm>
              <a:off x="2287297" y="3043307"/>
              <a:ext cx="2666667" cy="257143"/>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xit" presetSubtype="10" fill="hold" nodeType="clickEffect">
                                  <p:stCondLst>
                                    <p:cond delay="0"/>
                                  </p:stCondLst>
                                  <p:childTnLst>
                                    <p:animEffect transition="out" filter="randombar(horizontal)">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heel(1)">
                                      <p:cBhvr>
                                        <p:cTn id="30" dur="500"/>
                                        <p:tgtEl>
                                          <p:spTgt spid="17"/>
                                        </p:tgtEl>
                                      </p:cBhvr>
                                    </p:animEffect>
                                  </p:childTnLst>
                                </p:cTn>
                              </p:par>
                              <p:par>
                                <p:cTn id="31" presetID="21" presetClass="entr" presetSubtype="1"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heel(1)">
                                      <p:cBhvr>
                                        <p:cTn id="33" dur="500"/>
                                        <p:tgtEl>
                                          <p:spTgt spid="15"/>
                                        </p:tgtEl>
                                      </p:cBhvr>
                                    </p:animEffect>
                                  </p:childTnLst>
                                </p:cTn>
                              </p:par>
                              <p:par>
                                <p:cTn id="34" presetID="21" presetClass="entr" presetSubtype="1"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heel(1)">
                                      <p:cBhvr>
                                        <p:cTn id="36" dur="500"/>
                                        <p:tgtEl>
                                          <p:spTgt spid="23"/>
                                        </p:tgtEl>
                                      </p:cBhvr>
                                    </p:animEffect>
                                  </p:childTnLst>
                                </p:cTn>
                              </p:par>
                              <p:par>
                                <p:cTn id="37" presetID="21" presetClass="entr" presetSubtype="1"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heel(1)">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xit" presetSubtype="10" fill="hold" grpId="1" nodeType="clickEffect">
                                  <p:stCondLst>
                                    <p:cond delay="0"/>
                                  </p:stCondLst>
                                  <p:childTnLst>
                                    <p:animEffect transition="out" filter="randombar(horizontal)">
                                      <p:cBhvr>
                                        <p:cTn id="43" dur="500"/>
                                        <p:tgtEl>
                                          <p:spTgt spid="17"/>
                                        </p:tgtEl>
                                      </p:cBhvr>
                                    </p:animEffect>
                                    <p:set>
                                      <p:cBhvr>
                                        <p:cTn id="44" dur="1" fill="hold">
                                          <p:stCondLst>
                                            <p:cond delay="499"/>
                                          </p:stCondLst>
                                        </p:cTn>
                                        <p:tgtEl>
                                          <p:spTgt spid="17"/>
                                        </p:tgtEl>
                                        <p:attrNameLst>
                                          <p:attrName>style.visibility</p:attrName>
                                        </p:attrNameLst>
                                      </p:cBhvr>
                                      <p:to>
                                        <p:strVal val="hidden"/>
                                      </p:to>
                                    </p:set>
                                  </p:childTnLst>
                                </p:cTn>
                              </p:par>
                              <p:par>
                                <p:cTn id="45" presetID="14" presetClass="exit" presetSubtype="10" fill="hold" nodeType="withEffect">
                                  <p:stCondLst>
                                    <p:cond delay="0"/>
                                  </p:stCondLst>
                                  <p:childTnLst>
                                    <p:animEffect transition="out" filter="randombar(horizontal)">
                                      <p:cBhvr>
                                        <p:cTn id="46" dur="500"/>
                                        <p:tgtEl>
                                          <p:spTgt spid="23"/>
                                        </p:tgtEl>
                                      </p:cBhvr>
                                    </p:animEffect>
                                    <p:set>
                                      <p:cBhvr>
                                        <p:cTn id="47" dur="1" fill="hold">
                                          <p:stCondLst>
                                            <p:cond delay="499"/>
                                          </p:stCondLst>
                                        </p:cTn>
                                        <p:tgtEl>
                                          <p:spTgt spid="23"/>
                                        </p:tgtEl>
                                        <p:attrNameLst>
                                          <p:attrName>style.visibility</p:attrName>
                                        </p:attrNameLst>
                                      </p:cBhvr>
                                      <p:to>
                                        <p:strVal val="hidden"/>
                                      </p:to>
                                    </p:set>
                                  </p:childTnLst>
                                </p:cTn>
                              </p:par>
                              <p:par>
                                <p:cTn id="48" presetID="14" presetClass="exit" presetSubtype="10" fill="hold" nodeType="withEffect">
                                  <p:stCondLst>
                                    <p:cond delay="0"/>
                                  </p:stCondLst>
                                  <p:childTnLst>
                                    <p:animEffect transition="out" filter="randombar(horizontal)">
                                      <p:cBhvr>
                                        <p:cTn id="49" dur="500"/>
                                        <p:tgtEl>
                                          <p:spTgt spid="24"/>
                                        </p:tgtEl>
                                      </p:cBhvr>
                                    </p:animEffect>
                                    <p:set>
                                      <p:cBhvr>
                                        <p:cTn id="50" dur="1" fill="hold">
                                          <p:stCondLst>
                                            <p:cond delay="499"/>
                                          </p:stCondLst>
                                        </p:cTn>
                                        <p:tgtEl>
                                          <p:spTgt spid="24"/>
                                        </p:tgtEl>
                                        <p:attrNameLst>
                                          <p:attrName>style.visibility</p:attrName>
                                        </p:attrNameLst>
                                      </p:cBhvr>
                                      <p:to>
                                        <p:strVal val="hidden"/>
                                      </p:to>
                                    </p:set>
                                  </p:childTnLst>
                                </p:cTn>
                              </p:par>
                              <p:par>
                                <p:cTn id="51" presetID="14" presetClass="exit" presetSubtype="10" fill="hold" nodeType="withEffect">
                                  <p:stCondLst>
                                    <p:cond delay="0"/>
                                  </p:stCondLst>
                                  <p:childTnLst>
                                    <p:animEffect transition="out" filter="randombar(horizontal)">
                                      <p:cBhvr>
                                        <p:cTn id="52" dur="500"/>
                                        <p:tgtEl>
                                          <p:spTgt spid="15"/>
                                        </p:tgtEl>
                                      </p:cBhvr>
                                    </p:animEffect>
                                    <p:set>
                                      <p:cBhvr>
                                        <p:cTn id="53"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1206" y="1177047"/>
            <a:ext cx="11744360" cy="4747098"/>
          </a:xfrm>
          <a:prstGeom prst="rect">
            <a:avLst/>
          </a:prstGeom>
          <a:solidFill>
            <a:srgbClr val="FAFB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8" name="图片 7"/>
          <p:cNvPicPr>
            <a:picLocks noChangeAspect="1"/>
          </p:cNvPicPr>
          <p:nvPr/>
        </p:nvPicPr>
        <p:blipFill>
          <a:blip r:embed="rId1"/>
          <a:stretch>
            <a:fillRect/>
          </a:stretch>
        </p:blipFill>
        <p:spPr>
          <a:xfrm>
            <a:off x="2225286" y="1221733"/>
            <a:ext cx="7696200" cy="4657725"/>
          </a:xfrm>
          <a:prstGeom prst="rect">
            <a:avLst/>
          </a:prstGeom>
        </p:spPr>
      </p:pic>
      <p:sp>
        <p:nvSpPr>
          <p:cNvPr id="19" name="文本框 18"/>
          <p:cNvSpPr txBox="1"/>
          <p:nvPr/>
        </p:nvSpPr>
        <p:spPr>
          <a:xfrm>
            <a:off x="4478518" y="352710"/>
            <a:ext cx="317595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How to </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ADD</a:t>
            </a: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 file</a:t>
            </a:r>
            <a:endPar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1026" name="Picture 2" descr="新增純文字文件(@new_text) | تويتر"/>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9057" y="2923160"/>
            <a:ext cx="1254872" cy="1254872"/>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p:cNvSpPr txBox="1"/>
          <p:nvPr/>
        </p:nvSpPr>
        <p:spPr>
          <a:xfrm>
            <a:off x="4221399" y="2098823"/>
            <a:ext cx="328777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Avengers.mp4</a:t>
            </a:r>
            <a:endParaRPr kumimoji="0" lang="en-US" altLang="zh-CN"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1206" y="1177047"/>
            <a:ext cx="11744360" cy="4747098"/>
          </a:xfrm>
          <a:prstGeom prst="rect">
            <a:avLst/>
          </a:prstGeom>
          <a:solidFill>
            <a:srgbClr val="FAFB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11" name="图片 10"/>
          <p:cNvPicPr>
            <a:picLocks noChangeAspect="1"/>
          </p:cNvPicPr>
          <p:nvPr/>
        </p:nvPicPr>
        <p:blipFill>
          <a:blip r:embed="rId1"/>
          <a:stretch>
            <a:fillRect/>
          </a:stretch>
        </p:blipFill>
        <p:spPr>
          <a:xfrm>
            <a:off x="201206" y="1177047"/>
            <a:ext cx="11730576" cy="4729933"/>
          </a:xfrm>
          <a:prstGeom prst="rect">
            <a:avLst/>
          </a:prstGeom>
        </p:spPr>
      </p:pic>
      <p:sp>
        <p:nvSpPr>
          <p:cNvPr id="2" name="圆角矩形 1"/>
          <p:cNvSpPr/>
          <p:nvPr/>
        </p:nvSpPr>
        <p:spPr>
          <a:xfrm>
            <a:off x="385688" y="1221733"/>
            <a:ext cx="5282119" cy="2033080"/>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4478518" y="352710"/>
            <a:ext cx="317595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How to </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ADD</a:t>
            </a: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 file</a:t>
            </a:r>
            <a:endPar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1206" y="1177047"/>
            <a:ext cx="11744360" cy="4747098"/>
          </a:xfrm>
          <a:prstGeom prst="rect">
            <a:avLst/>
          </a:prstGeom>
          <a:solidFill>
            <a:srgbClr val="FAFB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4478518" y="352710"/>
            <a:ext cx="317595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How to </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ADD</a:t>
            </a: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 file</a:t>
            </a:r>
            <a:endPar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1026" name="Picture 2" descr="新增純文字文件(@new_text) | تويتر"/>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39057" y="2923160"/>
            <a:ext cx="1254872" cy="1254872"/>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p:cNvSpPr txBox="1"/>
          <p:nvPr/>
        </p:nvSpPr>
        <p:spPr>
          <a:xfrm>
            <a:off x="4221399" y="2098823"/>
            <a:ext cx="328777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The Avengers.mp4</a:t>
            </a:r>
            <a:endParaRPr kumimoji="0" lang="en-US" altLang="zh-CN"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cxnSp>
        <p:nvCxnSpPr>
          <p:cNvPr id="5" name="直接箭头连接符 4"/>
          <p:cNvCxnSpPr/>
          <p:nvPr/>
        </p:nvCxnSpPr>
        <p:spPr>
          <a:xfrm flipH="1" flipV="1">
            <a:off x="3522518" y="3079851"/>
            <a:ext cx="1472046" cy="1122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3859644" y="3915444"/>
            <a:ext cx="1372753" cy="8332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7077626" y="3605374"/>
            <a:ext cx="1941683" cy="3100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706387" y="2842727"/>
            <a:ext cx="271280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Name:</a:t>
            </a:r>
            <a:r>
              <a:rPr kumimoji="0" lang="en-US" altLang="zh-CN" sz="2400" b="0" i="0" u="none" strike="noStrike" kern="1200" cap="none" spc="0" normalizeH="0" baseline="0" noProof="0" dirty="0" err="1">
                <a:ln>
                  <a:noFill/>
                </a:ln>
                <a:solidFill>
                  <a:srgbClr val="FF0000"/>
                </a:solidFill>
                <a:effectLst/>
                <a:uLnTx/>
                <a:uFillTx/>
                <a:latin typeface="Calibri" panose="020F0502020204030204"/>
                <a:ea typeface="宋体" panose="02010600030101010101" pitchFamily="2" charset="-122"/>
                <a:cs typeface="+mn-cs"/>
              </a:rPr>
              <a:t>The</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 Avengers</a:t>
            </a:r>
            <a:endPar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p:txBody>
      </p:sp>
      <p:sp>
        <p:nvSpPr>
          <p:cNvPr id="30" name="文本框 29"/>
          <p:cNvSpPr txBox="1"/>
          <p:nvPr/>
        </p:nvSpPr>
        <p:spPr>
          <a:xfrm>
            <a:off x="1459809" y="4759035"/>
            <a:ext cx="391875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Actors:</a:t>
            </a:r>
            <a:r>
              <a:rPr kumimoji="0" lang="en-US" altLang="zh-CN" sz="2400" b="0" i="0" u="none" strike="noStrike" kern="1200" cap="none" spc="0" normalizeH="0" baseline="0" noProof="0" dirty="0" err="1">
                <a:ln>
                  <a:noFill/>
                </a:ln>
                <a:solidFill>
                  <a:srgbClr val="FF0000"/>
                </a:solidFill>
                <a:effectLst/>
                <a:uLnTx/>
                <a:uFillTx/>
                <a:latin typeface="Calibri" panose="020F0502020204030204"/>
                <a:ea typeface="宋体" panose="02010600030101010101" pitchFamily="2" charset="-122"/>
                <a:cs typeface="+mn-cs"/>
              </a:rPr>
              <a:t>Robert</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 Downey</a:t>
            </a:r>
            <a:endPar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	Benedict </a:t>
            </a:r>
            <a:r>
              <a:rPr kumimoji="0" lang="en-US" altLang="zh-CN" sz="2400" b="0" i="0" u="none" strike="noStrike" kern="1200" cap="none" spc="0" normalizeH="0" baseline="0" noProof="0" dirty="0" err="1">
                <a:ln>
                  <a:noFill/>
                </a:ln>
                <a:solidFill>
                  <a:srgbClr val="FF0000"/>
                </a:solidFill>
                <a:effectLst/>
                <a:uLnTx/>
                <a:uFillTx/>
                <a:latin typeface="Calibri" panose="020F0502020204030204"/>
                <a:ea typeface="宋体" panose="02010600030101010101" pitchFamily="2" charset="-122"/>
                <a:cs typeface="+mn-cs"/>
              </a:rPr>
              <a:t>cumberbatch</a:t>
            </a:r>
            <a:endPar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p:txBody>
      </p:sp>
      <p:sp>
        <p:nvSpPr>
          <p:cNvPr id="34" name="文本框 33"/>
          <p:cNvSpPr txBox="1"/>
          <p:nvPr/>
        </p:nvSpPr>
        <p:spPr>
          <a:xfrm>
            <a:off x="9171391" y="3915444"/>
            <a:ext cx="15794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Type:</a:t>
            </a: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mp4</a:t>
            </a:r>
            <a:endParaRPr kumimoji="0" lang="en-US" altLang="zh-CN" sz="24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1206" y="1177047"/>
            <a:ext cx="11744360" cy="4747098"/>
          </a:xfrm>
          <a:prstGeom prst="rect">
            <a:avLst/>
          </a:prstGeom>
          <a:solidFill>
            <a:srgbClr val="FAFB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4478518" y="352710"/>
            <a:ext cx="317595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How to </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ADD</a:t>
            </a: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 file</a:t>
            </a:r>
            <a:endPar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2" name="图片 1"/>
          <p:cNvPicPr>
            <a:picLocks noChangeAspect="1"/>
          </p:cNvPicPr>
          <p:nvPr/>
        </p:nvPicPr>
        <p:blipFill>
          <a:blip r:embed="rId1"/>
          <a:stretch>
            <a:fillRect/>
          </a:stretch>
        </p:blipFill>
        <p:spPr>
          <a:xfrm>
            <a:off x="2984802" y="1387227"/>
            <a:ext cx="6177167" cy="43267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7010400" y="905614"/>
            <a:ext cx="342111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010400" y="1893587"/>
            <a:ext cx="342111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010401" y="1068225"/>
            <a:ext cx="134007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目录</a:t>
            </a:r>
            <a:endParaRPr kumimoji="0" lang="zh-CN" altLang="en-US" sz="36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椭圆 7"/>
          <p:cNvSpPr/>
          <p:nvPr/>
        </p:nvSpPr>
        <p:spPr>
          <a:xfrm>
            <a:off x="8350470" y="1318145"/>
            <a:ext cx="162911" cy="16291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矩形 8"/>
          <p:cNvSpPr/>
          <p:nvPr/>
        </p:nvSpPr>
        <p:spPr>
          <a:xfrm>
            <a:off x="8720958" y="1259024"/>
            <a:ext cx="1710559" cy="2811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8721331" y="618032"/>
            <a:ext cx="1687962" cy="1076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dirty="0">
                <a:solidFill>
                  <a:prstClr val="black"/>
                </a:solidFill>
                <a:latin typeface="Aldhabi" panose="01000000000000000000" pitchFamily="2" charset="-78"/>
                <a:ea typeface="宋体" panose="02010600030101010101" pitchFamily="2" charset="-122"/>
                <a:cs typeface="Aldhabi" panose="01000000000000000000" pitchFamily="2" charset="-78"/>
              </a:rPr>
              <a:t>   C</a:t>
            </a:r>
            <a:r>
              <a:rPr kumimoji="0" lang="en-US" altLang="zh-CN" sz="3200" b="0" i="0" u="none" strike="noStrike" kern="1200" cap="none" spc="0" normalizeH="0" baseline="0" noProof="0" dirty="0" err="1">
                <a:ln>
                  <a:noFill/>
                </a:ln>
                <a:solidFill>
                  <a:prstClr val="black"/>
                </a:solidFill>
                <a:effectLst/>
                <a:uLnTx/>
                <a:uFillTx/>
                <a:latin typeface="Aldhabi" panose="01000000000000000000" pitchFamily="2" charset="-78"/>
                <a:ea typeface="宋体" panose="02010600030101010101" pitchFamily="2" charset="-122"/>
                <a:cs typeface="Aldhabi" panose="01000000000000000000" pitchFamily="2" charset="-78"/>
              </a:rPr>
              <a:t>ontent</a:t>
            </a:r>
            <a:endParaRPr kumimoji="0" lang="zh-CN" altLang="en-US" sz="3200" b="0" i="0" u="none" strike="noStrike" kern="1200" cap="none" spc="0" normalizeH="0" baseline="0" noProof="0" dirty="0">
              <a:ln>
                <a:noFill/>
              </a:ln>
              <a:solidFill>
                <a:prstClr val="black"/>
              </a:solidFill>
              <a:effectLst/>
              <a:uLnTx/>
              <a:uFillTx/>
              <a:latin typeface="Aldhabi" panose="01000000000000000000" pitchFamily="2" charset="-78"/>
              <a:ea typeface="宋体" panose="02010600030101010101" pitchFamily="2" charset="-122"/>
              <a:cs typeface="Aldhabi" panose="01000000000000000000" pitchFamily="2" charset="-78"/>
            </a:endParaRPr>
          </a:p>
        </p:txBody>
      </p:sp>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b="31600"/>
          <a:stretch>
            <a:fillRect/>
          </a:stretch>
        </p:blipFill>
        <p:spPr>
          <a:xfrm>
            <a:off x="0" y="7025641"/>
            <a:ext cx="12192000" cy="3870960"/>
          </a:xfrm>
          <a:prstGeom prst="rect">
            <a:avLst/>
          </a:prstGeom>
        </p:spPr>
      </p:pic>
      <p:cxnSp>
        <p:nvCxnSpPr>
          <p:cNvPr id="15" name="直接连接符 14"/>
          <p:cNvCxnSpPr/>
          <p:nvPr/>
        </p:nvCxnSpPr>
        <p:spPr>
          <a:xfrm>
            <a:off x="10431517" y="1893587"/>
            <a:ext cx="0" cy="45039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874521" y="6388749"/>
            <a:ext cx="855699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1839032" y="5507534"/>
            <a:ext cx="9428" cy="8900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1836167" y="2306556"/>
            <a:ext cx="0" cy="609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菱形 23"/>
          <p:cNvSpPr/>
          <p:nvPr/>
        </p:nvSpPr>
        <p:spPr>
          <a:xfrm>
            <a:off x="1518330" y="1706151"/>
            <a:ext cx="632460" cy="63246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文本框 28"/>
          <p:cNvSpPr txBox="1"/>
          <p:nvPr/>
        </p:nvSpPr>
        <p:spPr>
          <a:xfrm>
            <a:off x="1638406" y="1732968"/>
            <a:ext cx="129145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endPar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0" name="文本框 29"/>
          <p:cNvSpPr txBox="1"/>
          <p:nvPr/>
        </p:nvSpPr>
        <p:spPr>
          <a:xfrm>
            <a:off x="2284137" y="1674929"/>
            <a:ext cx="348126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prstClr val="white"/>
                </a:solidFill>
                <a:effectLst/>
                <a:uLnTx/>
                <a:uFillTx/>
                <a:latin typeface="Calibri Light" panose="020F0302020204030204"/>
                <a:ea typeface="微软雅黑 Light" panose="020B0502040204020203" charset="-122"/>
                <a:cs typeface="+mn-cs"/>
              </a:rPr>
              <a:t>WHAT</a:t>
            </a:r>
            <a:r>
              <a:rPr kumimoji="0" lang="en-US" altLang="zh-CN" sz="2800" b="1" i="0" u="none" strike="noStrike" kern="1200" cap="none" spc="0" normalizeH="0" baseline="0" noProof="0" dirty="0">
                <a:ln>
                  <a:noFill/>
                </a:ln>
                <a:solidFill>
                  <a:prstClr val="white"/>
                </a:solidFill>
                <a:effectLst/>
                <a:uLnTx/>
                <a:uFillTx/>
                <a:latin typeface="Calibri Light" panose="020F0302020204030204"/>
                <a:ea typeface="微软雅黑 Light" panose="020B0502040204020203" charset="-122"/>
                <a:cs typeface="+mn-cs"/>
              </a:rPr>
              <a:t>  WE DO</a:t>
            </a:r>
            <a:endParaRPr kumimoji="0" lang="zh-CN" altLang="en-US" sz="2800" b="1" i="0" u="none" strike="noStrike" kern="1200" cap="none" spc="0" normalizeH="0" baseline="0" noProof="0" dirty="0">
              <a:ln>
                <a:noFill/>
              </a:ln>
              <a:solidFill>
                <a:prstClr val="white"/>
              </a:solidFill>
              <a:effectLst/>
              <a:uLnTx/>
              <a:uFillTx/>
              <a:latin typeface="Calibri Light" panose="020F0302020204030204"/>
              <a:ea typeface="微软雅黑 Light" panose="020B0502040204020203" charset="-122"/>
              <a:cs typeface="+mn-cs"/>
            </a:endParaRPr>
          </a:p>
        </p:txBody>
      </p:sp>
      <p:cxnSp>
        <p:nvCxnSpPr>
          <p:cNvPr id="31" name="直接连接符 30"/>
          <p:cNvCxnSpPr/>
          <p:nvPr/>
        </p:nvCxnSpPr>
        <p:spPr>
          <a:xfrm flipV="1">
            <a:off x="1836167" y="3373539"/>
            <a:ext cx="0" cy="4724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菱形 31"/>
          <p:cNvSpPr/>
          <p:nvPr/>
        </p:nvSpPr>
        <p:spPr>
          <a:xfrm>
            <a:off x="1519937" y="2916339"/>
            <a:ext cx="632460" cy="63246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文本框 32"/>
          <p:cNvSpPr txBox="1"/>
          <p:nvPr/>
        </p:nvSpPr>
        <p:spPr>
          <a:xfrm>
            <a:off x="1653286" y="2954781"/>
            <a:ext cx="129145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endPar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4" name="文本框 33"/>
          <p:cNvSpPr txBox="1"/>
          <p:nvPr/>
        </p:nvSpPr>
        <p:spPr>
          <a:xfrm>
            <a:off x="2351482" y="2916156"/>
            <a:ext cx="3715592"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WHY</a:t>
            </a:r>
            <a:r>
              <a:rPr kumimoji="0" lang="en-US" altLang="zh-CN"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CHOOSE THESE</a:t>
            </a:r>
            <a:endParaRPr kumimoji="0" lang="zh-CN" altLang="en-US"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8" name="菱形 37"/>
          <p:cNvSpPr/>
          <p:nvPr/>
        </p:nvSpPr>
        <p:spPr>
          <a:xfrm>
            <a:off x="1532230" y="3825698"/>
            <a:ext cx="632460" cy="63246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9" name="文本框 38"/>
          <p:cNvSpPr txBox="1"/>
          <p:nvPr/>
        </p:nvSpPr>
        <p:spPr>
          <a:xfrm>
            <a:off x="1665576" y="3903624"/>
            <a:ext cx="129145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endPar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0" name="文本框 39"/>
          <p:cNvSpPr txBox="1"/>
          <p:nvPr/>
        </p:nvSpPr>
        <p:spPr>
          <a:xfrm>
            <a:off x="2363775" y="3889417"/>
            <a:ext cx="3481272"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HOW</a:t>
            </a:r>
            <a:r>
              <a:rPr kumimoji="0" lang="en-US" altLang="zh-CN"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WE BUILD</a:t>
            </a:r>
            <a:endParaRPr kumimoji="0" lang="zh-CN" altLang="en-US"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5" name="菱形 44"/>
          <p:cNvSpPr/>
          <p:nvPr/>
        </p:nvSpPr>
        <p:spPr>
          <a:xfrm>
            <a:off x="1532230" y="4925854"/>
            <a:ext cx="632460" cy="63246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8" name="文本框 47"/>
          <p:cNvSpPr txBox="1"/>
          <p:nvPr/>
        </p:nvSpPr>
        <p:spPr>
          <a:xfrm>
            <a:off x="1665576" y="5003780"/>
            <a:ext cx="129145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solidFill>
                  <a:prstClr val="black"/>
                </a:solidFill>
                <a:latin typeface="Calibri" panose="020F0502020204030204"/>
                <a:ea typeface="宋体" panose="02010600030101010101" pitchFamily="2" charset="-122"/>
              </a:rPr>
              <a:t>4</a:t>
            </a:r>
            <a:endPar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9" name="文本框 48"/>
          <p:cNvSpPr txBox="1"/>
          <p:nvPr/>
        </p:nvSpPr>
        <p:spPr>
          <a:xfrm>
            <a:off x="2363774" y="4989573"/>
            <a:ext cx="5360497" cy="769441"/>
          </a:xfrm>
          <a:prstGeom prst="rect">
            <a:avLst/>
          </a:prstGeom>
          <a:noFill/>
        </p:spPr>
        <p:txBody>
          <a:bodyPr wrap="square" rtlCol="0">
            <a:spAutoFit/>
          </a:bodyPr>
          <a:lstStyle/>
          <a:p>
            <a:pPr lvl="0">
              <a:defRPr/>
            </a:pPr>
            <a:r>
              <a:rPr kumimoji="0" lang="en-US" altLang="zh-CN" sz="44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OUR</a:t>
            </a:r>
            <a:r>
              <a:rPr kumimoji="0" lang="en-US" altLang="zh-CN"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t>
            </a:r>
            <a:r>
              <a:rPr lang="en-US" altLang="zh-CN" sz="2800" dirty="0">
                <a:solidFill>
                  <a:prstClr val="white"/>
                </a:solidFill>
              </a:rPr>
              <a:t>FUTURE AND SCHEDULE </a:t>
            </a:r>
            <a:endParaRPr kumimoji="0" lang="zh-CN" altLang="en-US"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cxnSp>
        <p:nvCxnSpPr>
          <p:cNvPr id="50" name="直接连接符 49"/>
          <p:cNvCxnSpPr/>
          <p:nvPr/>
        </p:nvCxnSpPr>
        <p:spPr>
          <a:xfrm flipV="1">
            <a:off x="1836167" y="4458158"/>
            <a:ext cx="0" cy="4724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up)">
                                      <p:cBhvr>
                                        <p:cTn id="29" dur="500"/>
                                        <p:tgtEl>
                                          <p:spTgt spid="15"/>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right)">
                                      <p:cBhvr>
                                        <p:cTn id="33" dur="500"/>
                                        <p:tgtEl>
                                          <p:spTgt spid="17"/>
                                        </p:tgtEl>
                                      </p:cBhvr>
                                    </p:animEffect>
                                  </p:childTnLst>
                                </p:cTn>
                              </p:par>
                            </p:childTnLst>
                          </p:cTn>
                        </p:par>
                        <p:par>
                          <p:cTn id="34" fill="hold">
                            <p:stCondLst>
                              <p:cond delay="1000"/>
                            </p:stCondLst>
                            <p:childTnLst>
                              <p:par>
                                <p:cTn id="35" presetID="22" presetClass="entr" presetSubtype="4"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par>
                                <p:cTn id="38" presetID="49" presetClass="entr" presetSubtype="0" decel="100000" fill="hold" grpId="0" nodeType="withEffect">
                                  <p:stCondLst>
                                    <p:cond delay="30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 calcmode="lin" valueType="num">
                                      <p:cBhvr>
                                        <p:cTn id="42" dur="500" fill="hold"/>
                                        <p:tgtEl>
                                          <p:spTgt spid="24"/>
                                        </p:tgtEl>
                                        <p:attrNameLst>
                                          <p:attrName>style.rotation</p:attrName>
                                        </p:attrNameLst>
                                      </p:cBhvr>
                                      <p:tavLst>
                                        <p:tav tm="0">
                                          <p:val>
                                            <p:fltVal val="360"/>
                                          </p:val>
                                        </p:tav>
                                        <p:tav tm="100000">
                                          <p:val>
                                            <p:fltVal val="0"/>
                                          </p:val>
                                        </p:tav>
                                      </p:tavLst>
                                    </p:anim>
                                    <p:animEffect transition="in" filter="fade">
                                      <p:cBhvr>
                                        <p:cTn id="43" dur="500"/>
                                        <p:tgtEl>
                                          <p:spTgt spid="24"/>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down)">
                                      <p:cBhvr>
                                        <p:cTn id="50" dur="500"/>
                                        <p:tgtEl>
                                          <p:spTgt spid="30"/>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down)">
                                      <p:cBhvr>
                                        <p:cTn id="54" dur="500"/>
                                        <p:tgtEl>
                                          <p:spTgt spid="31"/>
                                        </p:tgtEl>
                                      </p:cBhvr>
                                    </p:animEffect>
                                  </p:childTnLst>
                                </p:cTn>
                              </p:par>
                              <p:par>
                                <p:cTn id="55" presetID="49" presetClass="entr" presetSubtype="0" decel="100000" fill="hold" grpId="0" nodeType="withEffect">
                                  <p:stCondLst>
                                    <p:cond delay="30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 calcmode="lin" valueType="num">
                                      <p:cBhvr>
                                        <p:cTn id="59" dur="500" fill="hold"/>
                                        <p:tgtEl>
                                          <p:spTgt spid="32"/>
                                        </p:tgtEl>
                                        <p:attrNameLst>
                                          <p:attrName>style.rotation</p:attrName>
                                        </p:attrNameLst>
                                      </p:cBhvr>
                                      <p:tavLst>
                                        <p:tav tm="0">
                                          <p:val>
                                            <p:fltVal val="360"/>
                                          </p:val>
                                        </p:tav>
                                        <p:tav tm="100000">
                                          <p:val>
                                            <p:fltVal val="0"/>
                                          </p:val>
                                        </p:tav>
                                      </p:tavLst>
                                    </p:anim>
                                    <p:animEffect transition="in" filter="fade">
                                      <p:cBhvr>
                                        <p:cTn id="60" dur="500"/>
                                        <p:tgtEl>
                                          <p:spTgt spid="32"/>
                                        </p:tgtEl>
                                      </p:cBhvr>
                                    </p:animEffect>
                                  </p:childTnLst>
                                </p:cTn>
                              </p:par>
                            </p:childTnLst>
                          </p:cTn>
                        </p:par>
                        <p:par>
                          <p:cTn id="61" fill="hold">
                            <p:stCondLst>
                              <p:cond delay="2500"/>
                            </p:stCondLst>
                            <p:childTnLst>
                              <p:par>
                                <p:cTn id="62" presetID="10"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par>
                          <p:cTn id="65" fill="hold">
                            <p:stCondLst>
                              <p:cond delay="3000"/>
                            </p:stCondLst>
                            <p:childTnLst>
                              <p:par>
                                <p:cTn id="66" presetID="22" presetClass="entr" presetSubtype="4" fill="hold" grpId="0" nodeType="after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down)">
                                      <p:cBhvr>
                                        <p:cTn id="68" dur="500"/>
                                        <p:tgtEl>
                                          <p:spTgt spid="34"/>
                                        </p:tgtEl>
                                      </p:cBhvr>
                                    </p:animEffect>
                                  </p:childTnLst>
                                </p:cTn>
                              </p:par>
                              <p:par>
                                <p:cTn id="69" presetID="49" presetClass="entr" presetSubtype="0" decel="100000" fill="hold" grpId="0" nodeType="withEffect">
                                  <p:stCondLst>
                                    <p:cond delay="300"/>
                                  </p:stCondLst>
                                  <p:childTnLst>
                                    <p:set>
                                      <p:cBhvr>
                                        <p:cTn id="70" dur="1" fill="hold">
                                          <p:stCondLst>
                                            <p:cond delay="0"/>
                                          </p:stCondLst>
                                        </p:cTn>
                                        <p:tgtEl>
                                          <p:spTgt spid="38"/>
                                        </p:tgtEl>
                                        <p:attrNameLst>
                                          <p:attrName>style.visibility</p:attrName>
                                        </p:attrNameLst>
                                      </p:cBhvr>
                                      <p:to>
                                        <p:strVal val="visible"/>
                                      </p:to>
                                    </p:set>
                                    <p:anim calcmode="lin" valueType="num">
                                      <p:cBhvr>
                                        <p:cTn id="71" dur="500" fill="hold"/>
                                        <p:tgtEl>
                                          <p:spTgt spid="38"/>
                                        </p:tgtEl>
                                        <p:attrNameLst>
                                          <p:attrName>ppt_w</p:attrName>
                                        </p:attrNameLst>
                                      </p:cBhvr>
                                      <p:tavLst>
                                        <p:tav tm="0">
                                          <p:val>
                                            <p:fltVal val="0"/>
                                          </p:val>
                                        </p:tav>
                                        <p:tav tm="100000">
                                          <p:val>
                                            <p:strVal val="#ppt_w"/>
                                          </p:val>
                                        </p:tav>
                                      </p:tavLst>
                                    </p:anim>
                                    <p:anim calcmode="lin" valueType="num">
                                      <p:cBhvr>
                                        <p:cTn id="72" dur="500" fill="hold"/>
                                        <p:tgtEl>
                                          <p:spTgt spid="38"/>
                                        </p:tgtEl>
                                        <p:attrNameLst>
                                          <p:attrName>ppt_h</p:attrName>
                                        </p:attrNameLst>
                                      </p:cBhvr>
                                      <p:tavLst>
                                        <p:tav tm="0">
                                          <p:val>
                                            <p:fltVal val="0"/>
                                          </p:val>
                                        </p:tav>
                                        <p:tav tm="100000">
                                          <p:val>
                                            <p:strVal val="#ppt_h"/>
                                          </p:val>
                                        </p:tav>
                                      </p:tavLst>
                                    </p:anim>
                                    <p:anim calcmode="lin" valueType="num">
                                      <p:cBhvr>
                                        <p:cTn id="73" dur="500" fill="hold"/>
                                        <p:tgtEl>
                                          <p:spTgt spid="38"/>
                                        </p:tgtEl>
                                        <p:attrNameLst>
                                          <p:attrName>style.rotation</p:attrName>
                                        </p:attrNameLst>
                                      </p:cBhvr>
                                      <p:tavLst>
                                        <p:tav tm="0">
                                          <p:val>
                                            <p:fltVal val="360"/>
                                          </p:val>
                                        </p:tav>
                                        <p:tav tm="100000">
                                          <p:val>
                                            <p:fltVal val="0"/>
                                          </p:val>
                                        </p:tav>
                                      </p:tavLst>
                                    </p:anim>
                                    <p:animEffect transition="in" filter="fade">
                                      <p:cBhvr>
                                        <p:cTn id="74" dur="500"/>
                                        <p:tgtEl>
                                          <p:spTgt spid="38"/>
                                        </p:tgtEl>
                                      </p:cBhvr>
                                    </p:animEffect>
                                  </p:childTnLst>
                                </p:cTn>
                              </p:par>
                            </p:childTnLst>
                          </p:cTn>
                        </p:par>
                        <p:par>
                          <p:cTn id="75" fill="hold">
                            <p:stCondLst>
                              <p:cond delay="3500"/>
                            </p:stCondLst>
                            <p:childTnLst>
                              <p:par>
                                <p:cTn id="76" presetID="10" presetClass="entr" presetSubtype="0"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fade">
                                      <p:cBhvr>
                                        <p:cTn id="78" dur="500"/>
                                        <p:tgtEl>
                                          <p:spTgt spid="39"/>
                                        </p:tgtEl>
                                      </p:cBhvr>
                                    </p:animEffect>
                                  </p:childTnLst>
                                </p:cTn>
                              </p:par>
                            </p:childTnLst>
                          </p:cTn>
                        </p:par>
                        <p:par>
                          <p:cTn id="79" fill="hold">
                            <p:stCondLst>
                              <p:cond delay="4000"/>
                            </p:stCondLst>
                            <p:childTnLst>
                              <p:par>
                                <p:cTn id="80" presetID="22" presetClass="entr" presetSubtype="4" fill="hold" nodeType="after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wipe(down)">
                                      <p:cBhvr>
                                        <p:cTn id="82" dur="500"/>
                                        <p:tgtEl>
                                          <p:spTgt spid="50"/>
                                        </p:tgtEl>
                                      </p:cBhvr>
                                    </p:animEffect>
                                  </p:childTnLst>
                                </p:cTn>
                              </p:par>
                            </p:childTnLst>
                          </p:cTn>
                        </p:par>
                        <p:par>
                          <p:cTn id="83" fill="hold">
                            <p:stCondLst>
                              <p:cond delay="4500"/>
                            </p:stCondLst>
                            <p:childTnLst>
                              <p:par>
                                <p:cTn id="84" presetID="22" presetClass="entr" presetSubtype="4" fill="hold" grpId="0" nodeType="after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wipe(down)">
                                      <p:cBhvr>
                                        <p:cTn id="86" dur="500"/>
                                        <p:tgtEl>
                                          <p:spTgt spid="40"/>
                                        </p:tgtEl>
                                      </p:cBhvr>
                                    </p:animEffect>
                                  </p:childTnLst>
                                </p:cTn>
                              </p:par>
                              <p:par>
                                <p:cTn id="87" presetID="49" presetClass="entr" presetSubtype="0" decel="100000" fill="hold" grpId="0" nodeType="withEffect">
                                  <p:stCondLst>
                                    <p:cond delay="300"/>
                                  </p:stCondLst>
                                  <p:childTnLst>
                                    <p:set>
                                      <p:cBhvr>
                                        <p:cTn id="88" dur="1" fill="hold">
                                          <p:stCondLst>
                                            <p:cond delay="0"/>
                                          </p:stCondLst>
                                        </p:cTn>
                                        <p:tgtEl>
                                          <p:spTgt spid="45"/>
                                        </p:tgtEl>
                                        <p:attrNameLst>
                                          <p:attrName>style.visibility</p:attrName>
                                        </p:attrNameLst>
                                      </p:cBhvr>
                                      <p:to>
                                        <p:strVal val="visible"/>
                                      </p:to>
                                    </p:set>
                                    <p:anim calcmode="lin" valueType="num">
                                      <p:cBhvr>
                                        <p:cTn id="89" dur="500" fill="hold"/>
                                        <p:tgtEl>
                                          <p:spTgt spid="45"/>
                                        </p:tgtEl>
                                        <p:attrNameLst>
                                          <p:attrName>ppt_w</p:attrName>
                                        </p:attrNameLst>
                                      </p:cBhvr>
                                      <p:tavLst>
                                        <p:tav tm="0">
                                          <p:val>
                                            <p:fltVal val="0"/>
                                          </p:val>
                                        </p:tav>
                                        <p:tav tm="100000">
                                          <p:val>
                                            <p:strVal val="#ppt_w"/>
                                          </p:val>
                                        </p:tav>
                                      </p:tavLst>
                                    </p:anim>
                                    <p:anim calcmode="lin" valueType="num">
                                      <p:cBhvr>
                                        <p:cTn id="90" dur="500" fill="hold"/>
                                        <p:tgtEl>
                                          <p:spTgt spid="45"/>
                                        </p:tgtEl>
                                        <p:attrNameLst>
                                          <p:attrName>ppt_h</p:attrName>
                                        </p:attrNameLst>
                                      </p:cBhvr>
                                      <p:tavLst>
                                        <p:tav tm="0">
                                          <p:val>
                                            <p:fltVal val="0"/>
                                          </p:val>
                                        </p:tav>
                                        <p:tav tm="100000">
                                          <p:val>
                                            <p:strVal val="#ppt_h"/>
                                          </p:val>
                                        </p:tav>
                                      </p:tavLst>
                                    </p:anim>
                                    <p:anim calcmode="lin" valueType="num">
                                      <p:cBhvr>
                                        <p:cTn id="91" dur="500" fill="hold"/>
                                        <p:tgtEl>
                                          <p:spTgt spid="45"/>
                                        </p:tgtEl>
                                        <p:attrNameLst>
                                          <p:attrName>style.rotation</p:attrName>
                                        </p:attrNameLst>
                                      </p:cBhvr>
                                      <p:tavLst>
                                        <p:tav tm="0">
                                          <p:val>
                                            <p:fltVal val="360"/>
                                          </p:val>
                                        </p:tav>
                                        <p:tav tm="100000">
                                          <p:val>
                                            <p:fltVal val="0"/>
                                          </p:val>
                                        </p:tav>
                                      </p:tavLst>
                                    </p:anim>
                                    <p:animEffect transition="in" filter="fade">
                                      <p:cBhvr>
                                        <p:cTn id="92" dur="500"/>
                                        <p:tgtEl>
                                          <p:spTgt spid="45"/>
                                        </p:tgtEl>
                                      </p:cBhvr>
                                    </p:animEffect>
                                  </p:childTnLst>
                                </p:cTn>
                              </p:par>
                            </p:childTnLst>
                          </p:cTn>
                        </p:par>
                        <p:par>
                          <p:cTn id="93" fill="hold">
                            <p:stCondLst>
                              <p:cond delay="5000"/>
                            </p:stCondLst>
                            <p:childTnLst>
                              <p:par>
                                <p:cTn id="94" presetID="10" presetClass="entr" presetSubtype="0" fill="hold" grpId="0" nodeType="after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fade">
                                      <p:cBhvr>
                                        <p:cTn id="96" dur="500"/>
                                        <p:tgtEl>
                                          <p:spTgt spid="48"/>
                                        </p:tgtEl>
                                      </p:cBhvr>
                                    </p:animEffect>
                                  </p:childTnLst>
                                </p:cTn>
                              </p:par>
                            </p:childTnLst>
                          </p:cTn>
                        </p:par>
                        <p:par>
                          <p:cTn id="97" fill="hold">
                            <p:stCondLst>
                              <p:cond delay="5500"/>
                            </p:stCondLst>
                            <p:childTnLst>
                              <p:par>
                                <p:cTn id="98" presetID="22" presetClass="entr" presetSubtype="4" fill="hold" nodeType="afterEffect">
                                  <p:stCondLst>
                                    <p:cond delay="0"/>
                                  </p:stCondLst>
                                  <p:childTnLst>
                                    <p:set>
                                      <p:cBhvr>
                                        <p:cTn id="99" dur="1" fill="hold">
                                          <p:stCondLst>
                                            <p:cond delay="0"/>
                                          </p:stCondLst>
                                        </p:cTn>
                                        <p:tgtEl>
                                          <p:spTgt spid="19"/>
                                        </p:tgtEl>
                                        <p:attrNameLst>
                                          <p:attrName>style.visibility</p:attrName>
                                        </p:attrNameLst>
                                      </p:cBhvr>
                                      <p:to>
                                        <p:strVal val="visible"/>
                                      </p:to>
                                    </p:set>
                                    <p:animEffect transition="in" filter="wipe(down)">
                                      <p:cBhvr>
                                        <p:cTn id="100" dur="500"/>
                                        <p:tgtEl>
                                          <p:spTgt spid="19"/>
                                        </p:tgtEl>
                                      </p:cBhvr>
                                    </p:animEffect>
                                  </p:childTnLst>
                                </p:cTn>
                              </p:par>
                            </p:childTnLst>
                          </p:cTn>
                        </p:par>
                        <p:par>
                          <p:cTn id="101" fill="hold">
                            <p:stCondLst>
                              <p:cond delay="6000"/>
                            </p:stCondLst>
                            <p:childTnLst>
                              <p:par>
                                <p:cTn id="102" presetID="22" presetClass="entr" presetSubtype="4" fill="hold" grpId="0" nodeType="afterEffect">
                                  <p:stCondLst>
                                    <p:cond delay="0"/>
                                  </p:stCondLst>
                                  <p:childTnLst>
                                    <p:set>
                                      <p:cBhvr>
                                        <p:cTn id="103" dur="1" fill="hold">
                                          <p:stCondLst>
                                            <p:cond delay="0"/>
                                          </p:stCondLst>
                                        </p:cTn>
                                        <p:tgtEl>
                                          <p:spTgt spid="49"/>
                                        </p:tgtEl>
                                        <p:attrNameLst>
                                          <p:attrName>style.visibility</p:attrName>
                                        </p:attrNameLst>
                                      </p:cBhvr>
                                      <p:to>
                                        <p:strVal val="visible"/>
                                      </p:to>
                                    </p:set>
                                    <p:animEffect transition="in" filter="wipe(down)">
                                      <p:cBhvr>
                                        <p:cTn id="10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p:bldP spid="24" grpId="0" animBg="1"/>
      <p:bldP spid="29" grpId="0"/>
      <p:bldP spid="30" grpId="0"/>
      <p:bldP spid="32" grpId="0" animBg="1"/>
      <p:bldP spid="33" grpId="0"/>
      <p:bldP spid="34" grpId="0"/>
      <p:bldP spid="38" grpId="0" animBg="1"/>
      <p:bldP spid="39" grpId="0"/>
      <p:bldP spid="40" grpId="0"/>
      <p:bldP spid="45" grpId="0" animBg="1"/>
      <p:bldP spid="48" grpId="0"/>
      <p:bldP spid="4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1206" y="1177047"/>
            <a:ext cx="11744360" cy="4747098"/>
          </a:xfrm>
          <a:prstGeom prst="rect">
            <a:avLst/>
          </a:prstGeom>
          <a:solidFill>
            <a:srgbClr val="FAFB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11" name="图片 10"/>
          <p:cNvPicPr>
            <a:picLocks noChangeAspect="1"/>
          </p:cNvPicPr>
          <p:nvPr/>
        </p:nvPicPr>
        <p:blipFill>
          <a:blip r:embed="rId1"/>
          <a:stretch>
            <a:fillRect/>
          </a:stretch>
        </p:blipFill>
        <p:spPr>
          <a:xfrm>
            <a:off x="201206" y="1177047"/>
            <a:ext cx="11730576" cy="4729933"/>
          </a:xfrm>
          <a:prstGeom prst="rect">
            <a:avLst/>
          </a:prstGeom>
        </p:spPr>
      </p:pic>
      <p:sp>
        <p:nvSpPr>
          <p:cNvPr id="2" name="圆角矩形 1"/>
          <p:cNvSpPr/>
          <p:nvPr/>
        </p:nvSpPr>
        <p:spPr>
          <a:xfrm>
            <a:off x="323343" y="3258351"/>
            <a:ext cx="5277357" cy="1791631"/>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4478518" y="352710"/>
            <a:ext cx="317595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How to </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ADD</a:t>
            </a: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 file</a:t>
            </a:r>
            <a:endPar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 name="圆角矩形 6"/>
          <p:cNvSpPr/>
          <p:nvPr/>
        </p:nvSpPr>
        <p:spPr>
          <a:xfrm>
            <a:off x="8074856" y="2362535"/>
            <a:ext cx="3587262" cy="2518954"/>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1206" y="1177047"/>
            <a:ext cx="11744360" cy="4747098"/>
          </a:xfrm>
          <a:prstGeom prst="rect">
            <a:avLst/>
          </a:prstGeom>
          <a:solidFill>
            <a:srgbClr val="FAFB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4478518" y="352710"/>
            <a:ext cx="317595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How to </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ADD</a:t>
            </a: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 file</a:t>
            </a:r>
            <a:endPar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7" name="图片 6"/>
          <p:cNvPicPr>
            <a:picLocks noChangeAspect="1"/>
          </p:cNvPicPr>
          <p:nvPr/>
        </p:nvPicPr>
        <p:blipFill>
          <a:blip r:embed="rId1"/>
          <a:stretch>
            <a:fillRect/>
          </a:stretch>
        </p:blipFill>
        <p:spPr>
          <a:xfrm>
            <a:off x="201206" y="1266420"/>
            <a:ext cx="7696200" cy="4657725"/>
          </a:xfrm>
          <a:prstGeom prst="rect">
            <a:avLst/>
          </a:prstGeom>
        </p:spPr>
      </p:pic>
      <p:pic>
        <p:nvPicPr>
          <p:cNvPr id="5" name="图片 4"/>
          <p:cNvPicPr>
            <a:picLocks noChangeAspect="1"/>
          </p:cNvPicPr>
          <p:nvPr/>
        </p:nvPicPr>
        <p:blipFill>
          <a:blip r:embed="rId2"/>
          <a:stretch>
            <a:fillRect/>
          </a:stretch>
        </p:blipFill>
        <p:spPr>
          <a:xfrm>
            <a:off x="7539338" y="1885399"/>
            <a:ext cx="4406228" cy="3086300"/>
          </a:xfrm>
          <a:prstGeom prst="rect">
            <a:avLst/>
          </a:prstGeom>
        </p:spPr>
      </p:pic>
      <p:sp>
        <p:nvSpPr>
          <p:cNvPr id="21" name="椭圆 20"/>
          <p:cNvSpPr/>
          <p:nvPr/>
        </p:nvSpPr>
        <p:spPr>
          <a:xfrm>
            <a:off x="3868614" y="3193365"/>
            <a:ext cx="633046" cy="633046"/>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椭圆 21"/>
          <p:cNvSpPr/>
          <p:nvPr/>
        </p:nvSpPr>
        <p:spPr>
          <a:xfrm>
            <a:off x="7696673" y="4246098"/>
            <a:ext cx="633046" cy="633046"/>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5329807" y="2352189"/>
            <a:ext cx="633046" cy="633046"/>
          </a:xfrm>
          <a:prstGeom prst="ellipse">
            <a:avLst/>
          </a:prstGeom>
          <a:solidFill>
            <a:srgbClr val="FF33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椭圆 24"/>
          <p:cNvSpPr/>
          <p:nvPr/>
        </p:nvSpPr>
        <p:spPr>
          <a:xfrm>
            <a:off x="10344242" y="2035666"/>
            <a:ext cx="633046" cy="633046"/>
          </a:xfrm>
          <a:prstGeom prst="ellipse">
            <a:avLst/>
          </a:prstGeom>
          <a:solidFill>
            <a:srgbClr val="FF33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6752845" y="4016867"/>
            <a:ext cx="633046" cy="633046"/>
          </a:xfrm>
          <a:prstGeom prst="ellipse">
            <a:avLst/>
          </a:prstGeom>
          <a:solidFill>
            <a:srgbClr val="66FF3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10833498" y="3696375"/>
            <a:ext cx="633046" cy="633046"/>
          </a:xfrm>
          <a:prstGeom prst="ellipse">
            <a:avLst/>
          </a:prstGeom>
          <a:solidFill>
            <a:srgbClr val="66FF3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椭圆 27"/>
          <p:cNvSpPr/>
          <p:nvPr/>
        </p:nvSpPr>
        <p:spPr>
          <a:xfrm>
            <a:off x="7742662" y="2348295"/>
            <a:ext cx="633046" cy="633046"/>
          </a:xfrm>
          <a:prstGeom prst="ellipse">
            <a:avLst/>
          </a:prstGeom>
          <a:solidFill>
            <a:srgbClr val="2C2C2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29" name="图片 28"/>
          <p:cNvPicPr>
            <a:picLocks noChangeAspect="1"/>
          </p:cNvPicPr>
          <p:nvPr/>
        </p:nvPicPr>
        <p:blipFill>
          <a:blip r:embed="rId3"/>
          <a:stretch>
            <a:fillRect/>
          </a:stretch>
        </p:blipFill>
        <p:spPr>
          <a:xfrm>
            <a:off x="1674405" y="1190111"/>
            <a:ext cx="7943850" cy="46958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5"/>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7"/>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201206" y="1195147"/>
            <a:ext cx="11730576" cy="4729933"/>
          </a:xfrm>
          <a:prstGeom prst="rect">
            <a:avLst/>
          </a:prstGeom>
        </p:spPr>
      </p:pic>
      <p:sp>
        <p:nvSpPr>
          <p:cNvPr id="2" name="圆角矩形 1"/>
          <p:cNvSpPr/>
          <p:nvPr/>
        </p:nvSpPr>
        <p:spPr>
          <a:xfrm>
            <a:off x="350196" y="3262208"/>
            <a:ext cx="5282119" cy="2491477"/>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4507701" y="352710"/>
            <a:ext cx="311758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How to </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Find</a:t>
            </a: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 file</a:t>
            </a:r>
            <a:endPar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 name="圆角矩形 5"/>
          <p:cNvSpPr/>
          <p:nvPr/>
        </p:nvSpPr>
        <p:spPr>
          <a:xfrm>
            <a:off x="8074856" y="2362535"/>
            <a:ext cx="3587262" cy="2518954"/>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507701" y="352710"/>
            <a:ext cx="311758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How to </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Find</a:t>
            </a: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 file</a:t>
            </a:r>
            <a:endPar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 name="矩形 4"/>
          <p:cNvSpPr/>
          <p:nvPr/>
        </p:nvSpPr>
        <p:spPr>
          <a:xfrm>
            <a:off x="201206" y="1177047"/>
            <a:ext cx="11744360" cy="4747098"/>
          </a:xfrm>
          <a:prstGeom prst="rect">
            <a:avLst/>
          </a:prstGeom>
          <a:solidFill>
            <a:srgbClr val="FAFB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2537349" y="1433577"/>
            <a:ext cx="731150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User </a:t>
            </a:r>
            <a:r>
              <a:rPr kumimoji="0" lang="en-US" altLang="zh-CN" sz="3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input:</a:t>
            </a:r>
            <a:r>
              <a:rPr kumimoji="0" lang="en-US" altLang="zh-CN" sz="3200" b="0" i="0" u="none" strike="noStrike" kern="1200" cap="none" spc="0" normalizeH="0" baseline="0" noProof="0" dirty="0" err="1">
                <a:ln>
                  <a:noFill/>
                </a:ln>
                <a:solidFill>
                  <a:srgbClr val="FFC000">
                    <a:lumMod val="75000"/>
                  </a:srgbClr>
                </a:solidFill>
                <a:effectLst/>
                <a:uLnTx/>
                <a:uFillTx/>
                <a:latin typeface="Calibri" panose="020F0502020204030204"/>
                <a:ea typeface="宋体" panose="02010600030101010101" pitchFamily="2" charset="-122"/>
                <a:cs typeface="+mn-cs"/>
              </a:rPr>
              <a:t>The</a:t>
            </a:r>
            <a:r>
              <a:rPr kumimoji="0" lang="en-US" altLang="zh-CN" sz="3200" b="0" i="0" u="none" strike="noStrike" kern="1200" cap="none" spc="0" normalizeH="0" baseline="0" noProof="0" dirty="0">
                <a:ln>
                  <a:noFill/>
                </a:ln>
                <a:solidFill>
                  <a:srgbClr val="FFC000">
                    <a:lumMod val="75000"/>
                  </a:srgbClr>
                </a:solidFill>
                <a:effectLst/>
                <a:uLnTx/>
                <a:uFillTx/>
                <a:latin typeface="Calibri" panose="020F0502020204030204"/>
                <a:ea typeface="宋体" panose="02010600030101010101" pitchFamily="2" charset="-122"/>
                <a:cs typeface="+mn-cs"/>
              </a:rPr>
              <a:t> </a:t>
            </a:r>
            <a:r>
              <a:rPr kumimoji="0" lang="en-US" altLang="zh-CN" sz="3200" b="0" i="0" u="none" strike="noStrike" kern="1200" cap="none" spc="0" normalizeH="0" baseline="0" noProof="0" dirty="0">
                <a:ln>
                  <a:noFill/>
                </a:ln>
                <a:solidFill>
                  <a:srgbClr val="00D0C6"/>
                </a:solidFill>
                <a:effectLst/>
                <a:uLnTx/>
                <a:uFillTx/>
                <a:latin typeface="Calibri" panose="020F0502020204030204"/>
                <a:ea typeface="宋体" panose="02010600030101010101" pitchFamily="2" charset="-122"/>
                <a:cs typeface="+mn-cs"/>
              </a:rPr>
              <a:t>film</a:t>
            </a:r>
            <a:r>
              <a:rPr kumimoji="0" lang="en-US" altLang="zh-CN" sz="3200" b="0" i="0" u="none" strike="noStrike" kern="1200" cap="none" spc="0" normalizeH="0" baseline="0" noProof="0" dirty="0">
                <a:ln>
                  <a:noFill/>
                </a:ln>
                <a:solidFill>
                  <a:srgbClr val="FFC000">
                    <a:lumMod val="75000"/>
                  </a:srgbClr>
                </a:solidFill>
                <a:effectLst/>
                <a:uLnTx/>
                <a:uFillTx/>
                <a:latin typeface="Calibri" panose="020F0502020204030204"/>
                <a:ea typeface="宋体" panose="02010600030101010101" pitchFamily="2" charset="-122"/>
                <a:cs typeface="+mn-cs"/>
              </a:rPr>
              <a:t> </a:t>
            </a:r>
            <a:r>
              <a:rPr kumimoji="0" lang="en-US" altLang="zh-CN" sz="3200" b="0" i="0" u="none" strike="noStrike" kern="1200" cap="none" spc="0" normalizeH="0" baseline="0" noProof="0" dirty="0">
                <a:ln>
                  <a:noFill/>
                </a:ln>
                <a:solidFill>
                  <a:srgbClr val="BA0606"/>
                </a:solidFill>
                <a:effectLst/>
                <a:uLnTx/>
                <a:uFillTx/>
                <a:latin typeface="Calibri" panose="020F0502020204030204"/>
                <a:ea typeface="宋体" panose="02010600030101010101" pitchFamily="2" charset="-122"/>
                <a:cs typeface="+mn-cs"/>
              </a:rPr>
              <a:t>Robert Downey</a:t>
            </a:r>
            <a:r>
              <a:rPr kumimoji="0" lang="en-US" altLang="zh-CN" sz="3200" b="0" i="0" u="none" strike="noStrike" kern="1200" cap="none" spc="0" normalizeH="0" baseline="0" noProof="0" dirty="0">
                <a:ln>
                  <a:noFill/>
                </a:ln>
                <a:solidFill>
                  <a:srgbClr val="FFC000">
                    <a:lumMod val="75000"/>
                  </a:srgbClr>
                </a:solidFill>
                <a:effectLst/>
                <a:uLnTx/>
                <a:uFillTx/>
                <a:latin typeface="Calibri" panose="020F0502020204030204"/>
                <a:ea typeface="宋体" panose="02010600030101010101" pitchFamily="2" charset="-122"/>
                <a:cs typeface="+mn-cs"/>
              </a:rPr>
              <a:t> played </a:t>
            </a:r>
            <a:endParaRPr kumimoji="0" lang="en-US" altLang="zh-CN" sz="3200" b="0" i="0" u="none" strike="noStrike" kern="1200" cap="none" spc="0" normalizeH="0" baseline="0" noProof="0" dirty="0">
              <a:ln>
                <a:noFill/>
              </a:ln>
              <a:solidFill>
                <a:srgbClr val="FFC000">
                  <a:lumMod val="75000"/>
                </a:srgbClr>
              </a:solidFill>
              <a:effectLst/>
              <a:uLnTx/>
              <a:uFillTx/>
              <a:latin typeface="Calibri" panose="020F0502020204030204"/>
              <a:ea typeface="宋体" panose="02010600030101010101" pitchFamily="2" charset="-122"/>
              <a:cs typeface="+mn-cs"/>
            </a:endParaRPr>
          </a:p>
        </p:txBody>
      </p:sp>
      <p:sp>
        <p:nvSpPr>
          <p:cNvPr id="7" name="下箭头 6"/>
          <p:cNvSpPr/>
          <p:nvPr/>
        </p:nvSpPr>
        <p:spPr>
          <a:xfrm>
            <a:off x="5753687" y="2018352"/>
            <a:ext cx="140676" cy="8936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3716223" y="2843358"/>
            <a:ext cx="5315236"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91A523"/>
                </a:solidFill>
                <a:effectLst/>
                <a:uLnTx/>
                <a:uFillTx/>
                <a:latin typeface="Calibri" panose="020F0502020204030204"/>
                <a:ea typeface="宋体" panose="02010600030101010101" pitchFamily="2" charset="-122"/>
                <a:cs typeface="+mn-cs"/>
              </a:rPr>
              <a:t>MATCH</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kw:</a:t>
            </a:r>
            <a:r>
              <a:rPr kumimoji="0" lang="en-US" altLang="zh-CN" sz="2400" b="0" i="0" u="none" strike="noStrike" kern="1200" cap="none" spc="0" normalizeH="0" baseline="0" noProof="0" dirty="0" err="1">
                <a:ln>
                  <a:noFill/>
                </a:ln>
                <a:solidFill>
                  <a:srgbClr val="91A523"/>
                </a:solidFill>
                <a:effectLst/>
                <a:uLnTx/>
                <a:uFillTx/>
                <a:latin typeface="Calibri" panose="020F0502020204030204"/>
                <a:ea typeface="宋体" panose="02010600030101010101" pitchFamily="2" charset="-122"/>
                <a:cs typeface="+mn-cs"/>
              </a:rPr>
              <a:t>Key</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word</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m:Movie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91A523"/>
                </a:solidFill>
                <a:effectLst/>
                <a:uLnTx/>
                <a:uFillTx/>
                <a:latin typeface="Calibri" panose="020F0502020204030204"/>
                <a:ea typeface="宋体" panose="02010600030101010101" pitchFamily="2" charset="-122"/>
                <a:cs typeface="+mn-cs"/>
              </a:rPr>
              <a:t>WHERE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kw.</a:t>
            </a:r>
            <a:r>
              <a:rPr kumimoji="0" lang="en-US" altLang="zh-CN" sz="2400" b="0" i="0" u="none" strike="noStrike" kern="1200" cap="none" spc="0" normalizeH="0" baseline="0" noProof="0" dirty="0" err="1">
                <a:ln>
                  <a:noFill/>
                </a:ln>
                <a:solidFill>
                  <a:srgbClr val="91A523"/>
                </a:solidFill>
                <a:effectLst/>
                <a:uLnTx/>
                <a:uFillTx/>
                <a:latin typeface="Calibri" panose="020F0502020204030204"/>
                <a:ea typeface="宋体" panose="02010600030101010101" pitchFamily="2" charset="-122"/>
                <a:cs typeface="+mn-cs"/>
              </a:rPr>
              <a:t>key</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Word</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400" b="0" i="0" u="none" strike="noStrike" kern="1200" cap="none" spc="0" normalizeH="0" baseline="0" noProof="0" dirty="0">
                <a:ln>
                  <a:noFill/>
                </a:ln>
                <a:solidFill>
                  <a:srgbClr val="C5AD49"/>
                </a:solidFill>
                <a:effectLst/>
                <a:uLnTx/>
                <a:uFillTx/>
                <a:latin typeface="Calibri" panose="020F0502020204030204"/>
                <a:ea typeface="宋体" panose="02010600030101010101" pitchFamily="2" charset="-122"/>
                <a:cs typeface="+mn-cs"/>
              </a:rPr>
              <a:t>Robert Downey</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91A523"/>
                </a:solidFill>
                <a:effectLst/>
                <a:uLnTx/>
                <a:uFillTx/>
                <a:latin typeface="Calibri" panose="020F0502020204030204"/>
                <a:ea typeface="宋体" panose="02010600030101010101" pitchFamily="2" charset="-122"/>
                <a:cs typeface="+mn-cs"/>
              </a:rPr>
              <a:t>RETURN</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kw,m</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2" name="下箭头 11"/>
          <p:cNvSpPr/>
          <p:nvPr/>
        </p:nvSpPr>
        <p:spPr>
          <a:xfrm>
            <a:off x="5753689" y="4075560"/>
            <a:ext cx="140676" cy="8936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a:off x="4390532" y="4930880"/>
            <a:ext cx="283885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Neo4j Database</a:t>
            </a:r>
            <a:endParaRPr kumimoji="0" lang="en-US" altLang="zh-CN"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4" name="文本框 13"/>
          <p:cNvSpPr txBox="1"/>
          <p:nvPr/>
        </p:nvSpPr>
        <p:spPr>
          <a:xfrm>
            <a:off x="5894362" y="2231091"/>
            <a:ext cx="158297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Convert to</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5" name="文本框 14"/>
          <p:cNvSpPr txBox="1"/>
          <p:nvPr/>
        </p:nvSpPr>
        <p:spPr>
          <a:xfrm>
            <a:off x="5894362" y="4222446"/>
            <a:ext cx="158297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Query</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9" name="矩形 8"/>
          <p:cNvSpPr/>
          <p:nvPr/>
        </p:nvSpPr>
        <p:spPr>
          <a:xfrm>
            <a:off x="2001323" y="3151134"/>
            <a:ext cx="1479892"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Cypher:</a:t>
            </a:r>
            <a:endParaRPr kumimoji="0" lang="en-US" altLang="zh-CN"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17" name="图片 16"/>
          <p:cNvPicPr>
            <a:picLocks noChangeAspect="1"/>
          </p:cNvPicPr>
          <p:nvPr/>
        </p:nvPicPr>
        <p:blipFill>
          <a:blip r:embed="rId1"/>
          <a:stretch>
            <a:fillRect/>
          </a:stretch>
        </p:blipFill>
        <p:spPr>
          <a:xfrm>
            <a:off x="3811205" y="1836106"/>
            <a:ext cx="4763793" cy="32148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6"/>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7"/>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4"/>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0"/>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2"/>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5"/>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13"/>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animBg="1"/>
      <p:bldP spid="7" grpId="1" animBg="1"/>
      <p:bldP spid="10" grpId="0"/>
      <p:bldP spid="10" grpId="1"/>
      <p:bldP spid="12" grpId="0" animBg="1"/>
      <p:bldP spid="12" grpId="1" animBg="1"/>
      <p:bldP spid="13" grpId="0"/>
      <p:bldP spid="13" grpId="1"/>
      <p:bldP spid="14" grpId="0"/>
      <p:bldP spid="14" grpId="1"/>
      <p:bldP spid="15" grpId="0"/>
      <p:bldP spid="15" grpId="1"/>
      <p:bldP spid="9" grpId="0"/>
      <p:bldP spid="9"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336868" y="352710"/>
            <a:ext cx="345925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How to </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Delete</a:t>
            </a: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 file</a:t>
            </a:r>
            <a:endPar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5" name="图片 4"/>
          <p:cNvPicPr>
            <a:picLocks noChangeAspect="1"/>
          </p:cNvPicPr>
          <p:nvPr/>
        </p:nvPicPr>
        <p:blipFill>
          <a:blip r:embed="rId1"/>
          <a:stretch>
            <a:fillRect/>
          </a:stretch>
        </p:blipFill>
        <p:spPr>
          <a:xfrm>
            <a:off x="201206" y="1195147"/>
            <a:ext cx="11730576" cy="4729933"/>
          </a:xfrm>
          <a:prstGeom prst="rect">
            <a:avLst/>
          </a:prstGeom>
        </p:spPr>
      </p:pic>
      <p:sp>
        <p:nvSpPr>
          <p:cNvPr id="6" name="圆角矩形 5"/>
          <p:cNvSpPr/>
          <p:nvPr/>
        </p:nvSpPr>
        <p:spPr>
          <a:xfrm>
            <a:off x="350196" y="3262208"/>
            <a:ext cx="5282119" cy="2491477"/>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圆角矩形 6"/>
          <p:cNvSpPr/>
          <p:nvPr/>
        </p:nvSpPr>
        <p:spPr>
          <a:xfrm>
            <a:off x="8074856" y="2362535"/>
            <a:ext cx="3587262" cy="2518954"/>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336868" y="352710"/>
            <a:ext cx="345925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How to </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Delete</a:t>
            </a: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 file</a:t>
            </a:r>
            <a:endPar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p:cNvSpPr/>
          <p:nvPr/>
        </p:nvSpPr>
        <p:spPr>
          <a:xfrm>
            <a:off x="201206" y="1177047"/>
            <a:ext cx="11744360" cy="4747098"/>
          </a:xfrm>
          <a:prstGeom prst="rect">
            <a:avLst/>
          </a:prstGeom>
          <a:solidFill>
            <a:srgbClr val="FAFB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9" name="图片 8"/>
          <p:cNvPicPr>
            <a:picLocks noChangeAspect="1"/>
          </p:cNvPicPr>
          <p:nvPr/>
        </p:nvPicPr>
        <p:blipFill>
          <a:blip r:embed="rId1"/>
          <a:stretch>
            <a:fillRect/>
          </a:stretch>
        </p:blipFill>
        <p:spPr>
          <a:xfrm>
            <a:off x="1674405" y="1190111"/>
            <a:ext cx="7943850" cy="4695825"/>
          </a:xfrm>
          <a:prstGeom prst="rect">
            <a:avLst/>
          </a:prstGeom>
        </p:spPr>
      </p:pic>
      <p:sp>
        <p:nvSpPr>
          <p:cNvPr id="10" name="椭圆 9"/>
          <p:cNvSpPr/>
          <p:nvPr/>
        </p:nvSpPr>
        <p:spPr>
          <a:xfrm>
            <a:off x="6996131" y="3235569"/>
            <a:ext cx="844060" cy="844060"/>
          </a:xfrm>
          <a:prstGeom prst="ellipse">
            <a:avLst/>
          </a:prstGeom>
          <a:solidFill>
            <a:srgbClr val="FF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Calibri" panose="020F0502020204030204"/>
              <a:ea typeface="宋体" panose="02010600030101010101" pitchFamily="2" charset="-122"/>
              <a:cs typeface="+mn-cs"/>
            </a:endParaRPr>
          </a:p>
        </p:txBody>
      </p:sp>
      <p:sp>
        <p:nvSpPr>
          <p:cNvPr id="11" name="椭圆 10"/>
          <p:cNvSpPr/>
          <p:nvPr/>
        </p:nvSpPr>
        <p:spPr>
          <a:xfrm>
            <a:off x="6574102" y="2039814"/>
            <a:ext cx="687614" cy="687614"/>
          </a:xfrm>
          <a:prstGeom prst="ellipse">
            <a:avLst/>
          </a:prstGeom>
          <a:solidFill>
            <a:srgbClr val="FF33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5666415" y="3004406"/>
            <a:ext cx="687614" cy="687614"/>
          </a:xfrm>
          <a:prstGeom prst="ellipse">
            <a:avLst/>
          </a:prstGeom>
          <a:solidFill>
            <a:srgbClr val="FF33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a:off x="8706593" y="4079629"/>
            <a:ext cx="687614" cy="687614"/>
          </a:xfrm>
          <a:prstGeom prst="ellipse">
            <a:avLst/>
          </a:prstGeom>
          <a:solidFill>
            <a:srgbClr val="FF33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a:off x="5415474" y="4009289"/>
            <a:ext cx="687614" cy="687614"/>
          </a:xfrm>
          <a:prstGeom prst="ellipse">
            <a:avLst/>
          </a:prstGeom>
          <a:solidFill>
            <a:srgbClr val="FF33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2" name="图片 1"/>
          <p:cNvPicPr>
            <a:picLocks noChangeAspect="1"/>
          </p:cNvPicPr>
          <p:nvPr/>
        </p:nvPicPr>
        <p:blipFill rotWithShape="1">
          <a:blip r:embed="rId2"/>
          <a:srcRect t="1341" b="2928"/>
          <a:stretch>
            <a:fillRect/>
          </a:stretch>
        </p:blipFill>
        <p:spPr>
          <a:xfrm>
            <a:off x="1525470" y="1217630"/>
            <a:ext cx="8134350" cy="46412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菱形 4"/>
          <p:cNvSpPr/>
          <p:nvPr/>
        </p:nvSpPr>
        <p:spPr>
          <a:xfrm flipH="1">
            <a:off x="1103587" y="1024758"/>
            <a:ext cx="1072055" cy="1072055"/>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菱形 5"/>
          <p:cNvSpPr/>
          <p:nvPr/>
        </p:nvSpPr>
        <p:spPr>
          <a:xfrm flipH="1">
            <a:off x="1056290" y="1713186"/>
            <a:ext cx="1119351" cy="1119351"/>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菱形 6"/>
          <p:cNvSpPr/>
          <p:nvPr/>
        </p:nvSpPr>
        <p:spPr>
          <a:xfrm flipH="1">
            <a:off x="1639614" y="772509"/>
            <a:ext cx="3421117" cy="3421117"/>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菱形 7"/>
          <p:cNvSpPr/>
          <p:nvPr/>
        </p:nvSpPr>
        <p:spPr>
          <a:xfrm flipH="1">
            <a:off x="2948151" y="3587967"/>
            <a:ext cx="1211318" cy="1211318"/>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菱形 8"/>
          <p:cNvSpPr/>
          <p:nvPr/>
        </p:nvSpPr>
        <p:spPr>
          <a:xfrm flipH="1">
            <a:off x="2948151" y="4432736"/>
            <a:ext cx="914401" cy="914401"/>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菱形 9"/>
          <p:cNvSpPr/>
          <p:nvPr/>
        </p:nvSpPr>
        <p:spPr>
          <a:xfrm flipH="1">
            <a:off x="1182413" y="3855981"/>
            <a:ext cx="914401" cy="914401"/>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菱形 10"/>
          <p:cNvSpPr/>
          <p:nvPr/>
        </p:nvSpPr>
        <p:spPr>
          <a:xfrm flipH="1">
            <a:off x="5657193" y="5090941"/>
            <a:ext cx="790904" cy="790904"/>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菱形 11"/>
          <p:cNvSpPr/>
          <p:nvPr/>
        </p:nvSpPr>
        <p:spPr>
          <a:xfrm flipH="1">
            <a:off x="3862552" y="1317734"/>
            <a:ext cx="790904" cy="790904"/>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a:off x="2412124" y="597935"/>
            <a:ext cx="1747345"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3900" dirty="0">
                <a:solidFill>
                  <a:prstClr val="white"/>
                </a:solidFill>
                <a:latin typeface="Calibri" panose="020F0502020204030204"/>
                <a:ea typeface="宋体" panose="02010600030101010101" pitchFamily="2" charset="-122"/>
              </a:rPr>
              <a:t>4</a:t>
            </a:r>
            <a:endParaRPr kumimoji="0" lang="zh-CN" altLang="en-US" sz="239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4" name="菱形 13"/>
          <p:cNvSpPr/>
          <p:nvPr/>
        </p:nvSpPr>
        <p:spPr>
          <a:xfrm flipH="1">
            <a:off x="4866289" y="4514190"/>
            <a:ext cx="790904" cy="790904"/>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菱形 14"/>
          <p:cNvSpPr/>
          <p:nvPr/>
        </p:nvSpPr>
        <p:spPr>
          <a:xfrm flipH="1">
            <a:off x="3900652" y="5672955"/>
            <a:ext cx="790904" cy="790904"/>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菱形 15"/>
          <p:cNvSpPr/>
          <p:nvPr/>
        </p:nvSpPr>
        <p:spPr>
          <a:xfrm flipH="1">
            <a:off x="4729656" y="5033138"/>
            <a:ext cx="790904" cy="790904"/>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文本框 16"/>
          <p:cNvSpPr txBox="1"/>
          <p:nvPr/>
        </p:nvSpPr>
        <p:spPr>
          <a:xfrm>
            <a:off x="6337630" y="2272861"/>
            <a:ext cx="4798080" cy="1446550"/>
          </a:xfrm>
          <a:prstGeom prst="rect">
            <a:avLst/>
          </a:prstGeom>
          <a:noFill/>
        </p:spPr>
        <p:txBody>
          <a:bodyPr wrap="square" rtlCol="0">
            <a:spAutoFit/>
          </a:bodyPr>
          <a:lstStyle/>
          <a:p>
            <a:pPr lvl="0">
              <a:defRPr/>
            </a:pPr>
            <a:r>
              <a:rPr lang="en-US" altLang="zh-CN" sz="4400" dirty="0">
                <a:solidFill>
                  <a:prstClr val="white"/>
                </a:solidFill>
                <a:latin typeface="微软雅黑" panose="020B0503020204020204" pitchFamily="34" charset="-122"/>
                <a:ea typeface="微软雅黑" panose="020B0503020204020204" pitchFamily="34" charset="-122"/>
              </a:rPr>
              <a:t>OUR FUTURE AND SCHEDULE </a:t>
            </a:r>
            <a:endParaRPr lang="en-US" altLang="zh-CN" sz="4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 calcmode="lin" valueType="num">
                                      <p:cBhvr>
                                        <p:cTn id="9" dur="300" fill="hold"/>
                                        <p:tgtEl>
                                          <p:spTgt spid="5"/>
                                        </p:tgtEl>
                                        <p:attrNameLst>
                                          <p:attrName>style.rotation</p:attrName>
                                        </p:attrNameLst>
                                      </p:cBhvr>
                                      <p:tavLst>
                                        <p:tav tm="0">
                                          <p:val>
                                            <p:fltVal val="360"/>
                                          </p:val>
                                        </p:tav>
                                        <p:tav tm="100000">
                                          <p:val>
                                            <p:fltVal val="0"/>
                                          </p:val>
                                        </p:tav>
                                      </p:tavLst>
                                    </p:anim>
                                    <p:animEffect transition="in" filter="fade">
                                      <p:cBhvr>
                                        <p:cTn id="10" dur="3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300" fill="hold"/>
                                        <p:tgtEl>
                                          <p:spTgt spid="16"/>
                                        </p:tgtEl>
                                        <p:attrNameLst>
                                          <p:attrName>ppt_w</p:attrName>
                                        </p:attrNameLst>
                                      </p:cBhvr>
                                      <p:tavLst>
                                        <p:tav tm="0">
                                          <p:val>
                                            <p:fltVal val="0"/>
                                          </p:val>
                                        </p:tav>
                                        <p:tav tm="100000">
                                          <p:val>
                                            <p:strVal val="#ppt_w"/>
                                          </p:val>
                                        </p:tav>
                                      </p:tavLst>
                                    </p:anim>
                                    <p:anim calcmode="lin" valueType="num">
                                      <p:cBhvr>
                                        <p:cTn id="14" dur="300" fill="hold"/>
                                        <p:tgtEl>
                                          <p:spTgt spid="16"/>
                                        </p:tgtEl>
                                        <p:attrNameLst>
                                          <p:attrName>ppt_h</p:attrName>
                                        </p:attrNameLst>
                                      </p:cBhvr>
                                      <p:tavLst>
                                        <p:tav tm="0">
                                          <p:val>
                                            <p:fltVal val="0"/>
                                          </p:val>
                                        </p:tav>
                                        <p:tav tm="100000">
                                          <p:val>
                                            <p:strVal val="#ppt_h"/>
                                          </p:val>
                                        </p:tav>
                                      </p:tavLst>
                                    </p:anim>
                                    <p:anim calcmode="lin" valueType="num">
                                      <p:cBhvr>
                                        <p:cTn id="15" dur="300" fill="hold"/>
                                        <p:tgtEl>
                                          <p:spTgt spid="16"/>
                                        </p:tgtEl>
                                        <p:attrNameLst>
                                          <p:attrName>style.rotation</p:attrName>
                                        </p:attrNameLst>
                                      </p:cBhvr>
                                      <p:tavLst>
                                        <p:tav tm="0">
                                          <p:val>
                                            <p:fltVal val="360"/>
                                          </p:val>
                                        </p:tav>
                                        <p:tav tm="100000">
                                          <p:val>
                                            <p:fltVal val="0"/>
                                          </p:val>
                                        </p:tav>
                                      </p:tavLst>
                                    </p:anim>
                                    <p:animEffect transition="in" filter="fade">
                                      <p:cBhvr>
                                        <p:cTn id="16" dur="300"/>
                                        <p:tgtEl>
                                          <p:spTgt spid="16"/>
                                        </p:tgtEl>
                                      </p:cBhvr>
                                    </p:animEffect>
                                  </p:childTnLst>
                                </p:cTn>
                              </p:par>
                              <p:par>
                                <p:cTn id="17" presetID="49" presetClass="entr" presetSubtype="0" decel="100000" fill="hold" grpId="0" nodeType="withEffect">
                                  <p:stCondLst>
                                    <p:cond delay="300"/>
                                  </p:stCondLst>
                                  <p:childTnLst>
                                    <p:set>
                                      <p:cBhvr>
                                        <p:cTn id="18" dur="1" fill="hold">
                                          <p:stCondLst>
                                            <p:cond delay="0"/>
                                          </p:stCondLst>
                                        </p:cTn>
                                        <p:tgtEl>
                                          <p:spTgt spid="14"/>
                                        </p:tgtEl>
                                        <p:attrNameLst>
                                          <p:attrName>style.visibility</p:attrName>
                                        </p:attrNameLst>
                                      </p:cBhvr>
                                      <p:to>
                                        <p:strVal val="visible"/>
                                      </p:to>
                                    </p:set>
                                    <p:anim calcmode="lin" valueType="num">
                                      <p:cBhvr>
                                        <p:cTn id="19" dur="300" fill="hold"/>
                                        <p:tgtEl>
                                          <p:spTgt spid="14"/>
                                        </p:tgtEl>
                                        <p:attrNameLst>
                                          <p:attrName>ppt_w</p:attrName>
                                        </p:attrNameLst>
                                      </p:cBhvr>
                                      <p:tavLst>
                                        <p:tav tm="0">
                                          <p:val>
                                            <p:fltVal val="0"/>
                                          </p:val>
                                        </p:tav>
                                        <p:tav tm="100000">
                                          <p:val>
                                            <p:strVal val="#ppt_w"/>
                                          </p:val>
                                        </p:tav>
                                      </p:tavLst>
                                    </p:anim>
                                    <p:anim calcmode="lin" valueType="num">
                                      <p:cBhvr>
                                        <p:cTn id="20" dur="300" fill="hold"/>
                                        <p:tgtEl>
                                          <p:spTgt spid="14"/>
                                        </p:tgtEl>
                                        <p:attrNameLst>
                                          <p:attrName>ppt_h</p:attrName>
                                        </p:attrNameLst>
                                      </p:cBhvr>
                                      <p:tavLst>
                                        <p:tav tm="0">
                                          <p:val>
                                            <p:fltVal val="0"/>
                                          </p:val>
                                        </p:tav>
                                        <p:tav tm="100000">
                                          <p:val>
                                            <p:strVal val="#ppt_h"/>
                                          </p:val>
                                        </p:tav>
                                      </p:tavLst>
                                    </p:anim>
                                    <p:anim calcmode="lin" valueType="num">
                                      <p:cBhvr>
                                        <p:cTn id="21" dur="300" fill="hold"/>
                                        <p:tgtEl>
                                          <p:spTgt spid="14"/>
                                        </p:tgtEl>
                                        <p:attrNameLst>
                                          <p:attrName>style.rotation</p:attrName>
                                        </p:attrNameLst>
                                      </p:cBhvr>
                                      <p:tavLst>
                                        <p:tav tm="0">
                                          <p:val>
                                            <p:fltVal val="360"/>
                                          </p:val>
                                        </p:tav>
                                        <p:tav tm="100000">
                                          <p:val>
                                            <p:fltVal val="0"/>
                                          </p:val>
                                        </p:tav>
                                      </p:tavLst>
                                    </p:anim>
                                    <p:animEffect transition="in" filter="fade">
                                      <p:cBhvr>
                                        <p:cTn id="22" dur="300"/>
                                        <p:tgtEl>
                                          <p:spTgt spid="14"/>
                                        </p:tgtEl>
                                      </p:cBhvr>
                                    </p:animEffect>
                                  </p:childTnLst>
                                </p:cTn>
                              </p:par>
                              <p:par>
                                <p:cTn id="23" presetID="49" presetClass="entr" presetSubtype="0" decel="100000" fill="hold" grpId="0" nodeType="with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300" fill="hold"/>
                                        <p:tgtEl>
                                          <p:spTgt spid="6"/>
                                        </p:tgtEl>
                                        <p:attrNameLst>
                                          <p:attrName>ppt_w</p:attrName>
                                        </p:attrNameLst>
                                      </p:cBhvr>
                                      <p:tavLst>
                                        <p:tav tm="0">
                                          <p:val>
                                            <p:fltVal val="0"/>
                                          </p:val>
                                        </p:tav>
                                        <p:tav tm="100000">
                                          <p:val>
                                            <p:strVal val="#ppt_w"/>
                                          </p:val>
                                        </p:tav>
                                      </p:tavLst>
                                    </p:anim>
                                    <p:anim calcmode="lin" valueType="num">
                                      <p:cBhvr>
                                        <p:cTn id="26" dur="300" fill="hold"/>
                                        <p:tgtEl>
                                          <p:spTgt spid="6"/>
                                        </p:tgtEl>
                                        <p:attrNameLst>
                                          <p:attrName>ppt_h</p:attrName>
                                        </p:attrNameLst>
                                      </p:cBhvr>
                                      <p:tavLst>
                                        <p:tav tm="0">
                                          <p:val>
                                            <p:fltVal val="0"/>
                                          </p:val>
                                        </p:tav>
                                        <p:tav tm="100000">
                                          <p:val>
                                            <p:strVal val="#ppt_h"/>
                                          </p:val>
                                        </p:tav>
                                      </p:tavLst>
                                    </p:anim>
                                    <p:anim calcmode="lin" valueType="num">
                                      <p:cBhvr>
                                        <p:cTn id="27" dur="300" fill="hold"/>
                                        <p:tgtEl>
                                          <p:spTgt spid="6"/>
                                        </p:tgtEl>
                                        <p:attrNameLst>
                                          <p:attrName>style.rotation</p:attrName>
                                        </p:attrNameLst>
                                      </p:cBhvr>
                                      <p:tavLst>
                                        <p:tav tm="0">
                                          <p:val>
                                            <p:fltVal val="360"/>
                                          </p:val>
                                        </p:tav>
                                        <p:tav tm="100000">
                                          <p:val>
                                            <p:fltVal val="0"/>
                                          </p:val>
                                        </p:tav>
                                      </p:tavLst>
                                    </p:anim>
                                    <p:animEffect transition="in" filter="fade">
                                      <p:cBhvr>
                                        <p:cTn id="28" dur="300"/>
                                        <p:tgtEl>
                                          <p:spTgt spid="6"/>
                                        </p:tgtEl>
                                      </p:cBhvr>
                                    </p:animEffect>
                                  </p:childTnLst>
                                </p:cTn>
                              </p:par>
                              <p:par>
                                <p:cTn id="29" presetID="49" presetClass="entr" presetSubtype="0" decel="100000" fill="hold" grpId="0" nodeType="withEffect">
                                  <p:stCondLst>
                                    <p:cond delay="600"/>
                                  </p:stCondLst>
                                  <p:childTnLst>
                                    <p:set>
                                      <p:cBhvr>
                                        <p:cTn id="30" dur="1" fill="hold">
                                          <p:stCondLst>
                                            <p:cond delay="0"/>
                                          </p:stCondLst>
                                        </p:cTn>
                                        <p:tgtEl>
                                          <p:spTgt spid="10"/>
                                        </p:tgtEl>
                                        <p:attrNameLst>
                                          <p:attrName>style.visibility</p:attrName>
                                        </p:attrNameLst>
                                      </p:cBhvr>
                                      <p:to>
                                        <p:strVal val="visible"/>
                                      </p:to>
                                    </p:set>
                                    <p:anim calcmode="lin" valueType="num">
                                      <p:cBhvr>
                                        <p:cTn id="31" dur="300" fill="hold"/>
                                        <p:tgtEl>
                                          <p:spTgt spid="10"/>
                                        </p:tgtEl>
                                        <p:attrNameLst>
                                          <p:attrName>ppt_w</p:attrName>
                                        </p:attrNameLst>
                                      </p:cBhvr>
                                      <p:tavLst>
                                        <p:tav tm="0">
                                          <p:val>
                                            <p:fltVal val="0"/>
                                          </p:val>
                                        </p:tav>
                                        <p:tav tm="100000">
                                          <p:val>
                                            <p:strVal val="#ppt_w"/>
                                          </p:val>
                                        </p:tav>
                                      </p:tavLst>
                                    </p:anim>
                                    <p:anim calcmode="lin" valueType="num">
                                      <p:cBhvr>
                                        <p:cTn id="32" dur="300" fill="hold"/>
                                        <p:tgtEl>
                                          <p:spTgt spid="10"/>
                                        </p:tgtEl>
                                        <p:attrNameLst>
                                          <p:attrName>ppt_h</p:attrName>
                                        </p:attrNameLst>
                                      </p:cBhvr>
                                      <p:tavLst>
                                        <p:tav tm="0">
                                          <p:val>
                                            <p:fltVal val="0"/>
                                          </p:val>
                                        </p:tav>
                                        <p:tav tm="100000">
                                          <p:val>
                                            <p:strVal val="#ppt_h"/>
                                          </p:val>
                                        </p:tav>
                                      </p:tavLst>
                                    </p:anim>
                                    <p:anim calcmode="lin" valueType="num">
                                      <p:cBhvr>
                                        <p:cTn id="33" dur="300" fill="hold"/>
                                        <p:tgtEl>
                                          <p:spTgt spid="10"/>
                                        </p:tgtEl>
                                        <p:attrNameLst>
                                          <p:attrName>style.rotation</p:attrName>
                                        </p:attrNameLst>
                                      </p:cBhvr>
                                      <p:tavLst>
                                        <p:tav tm="0">
                                          <p:val>
                                            <p:fltVal val="360"/>
                                          </p:val>
                                        </p:tav>
                                        <p:tav tm="100000">
                                          <p:val>
                                            <p:fltVal val="0"/>
                                          </p:val>
                                        </p:tav>
                                      </p:tavLst>
                                    </p:anim>
                                    <p:animEffect transition="in" filter="fade">
                                      <p:cBhvr>
                                        <p:cTn id="34" dur="300"/>
                                        <p:tgtEl>
                                          <p:spTgt spid="10"/>
                                        </p:tgtEl>
                                      </p:cBhvr>
                                    </p:animEffect>
                                  </p:childTnLst>
                                </p:cTn>
                              </p:par>
                              <p:par>
                                <p:cTn id="35" presetID="49" presetClass="entr" presetSubtype="0" decel="100000" fill="hold" grpId="0" nodeType="withEffect">
                                  <p:stCondLst>
                                    <p:cond delay="300"/>
                                  </p:stCondLst>
                                  <p:childTnLst>
                                    <p:set>
                                      <p:cBhvr>
                                        <p:cTn id="36" dur="1" fill="hold">
                                          <p:stCondLst>
                                            <p:cond delay="0"/>
                                          </p:stCondLst>
                                        </p:cTn>
                                        <p:tgtEl>
                                          <p:spTgt spid="8"/>
                                        </p:tgtEl>
                                        <p:attrNameLst>
                                          <p:attrName>style.visibility</p:attrName>
                                        </p:attrNameLst>
                                      </p:cBhvr>
                                      <p:to>
                                        <p:strVal val="visible"/>
                                      </p:to>
                                    </p:set>
                                    <p:anim calcmode="lin" valueType="num">
                                      <p:cBhvr>
                                        <p:cTn id="37" dur="300" fill="hold"/>
                                        <p:tgtEl>
                                          <p:spTgt spid="8"/>
                                        </p:tgtEl>
                                        <p:attrNameLst>
                                          <p:attrName>ppt_w</p:attrName>
                                        </p:attrNameLst>
                                      </p:cBhvr>
                                      <p:tavLst>
                                        <p:tav tm="0">
                                          <p:val>
                                            <p:fltVal val="0"/>
                                          </p:val>
                                        </p:tav>
                                        <p:tav tm="100000">
                                          <p:val>
                                            <p:strVal val="#ppt_w"/>
                                          </p:val>
                                        </p:tav>
                                      </p:tavLst>
                                    </p:anim>
                                    <p:anim calcmode="lin" valueType="num">
                                      <p:cBhvr>
                                        <p:cTn id="38" dur="300" fill="hold"/>
                                        <p:tgtEl>
                                          <p:spTgt spid="8"/>
                                        </p:tgtEl>
                                        <p:attrNameLst>
                                          <p:attrName>ppt_h</p:attrName>
                                        </p:attrNameLst>
                                      </p:cBhvr>
                                      <p:tavLst>
                                        <p:tav tm="0">
                                          <p:val>
                                            <p:fltVal val="0"/>
                                          </p:val>
                                        </p:tav>
                                        <p:tav tm="100000">
                                          <p:val>
                                            <p:strVal val="#ppt_h"/>
                                          </p:val>
                                        </p:tav>
                                      </p:tavLst>
                                    </p:anim>
                                    <p:anim calcmode="lin" valueType="num">
                                      <p:cBhvr>
                                        <p:cTn id="39" dur="300" fill="hold"/>
                                        <p:tgtEl>
                                          <p:spTgt spid="8"/>
                                        </p:tgtEl>
                                        <p:attrNameLst>
                                          <p:attrName>style.rotation</p:attrName>
                                        </p:attrNameLst>
                                      </p:cBhvr>
                                      <p:tavLst>
                                        <p:tav tm="0">
                                          <p:val>
                                            <p:fltVal val="360"/>
                                          </p:val>
                                        </p:tav>
                                        <p:tav tm="100000">
                                          <p:val>
                                            <p:fltVal val="0"/>
                                          </p:val>
                                        </p:tav>
                                      </p:tavLst>
                                    </p:anim>
                                    <p:animEffect transition="in" filter="fade">
                                      <p:cBhvr>
                                        <p:cTn id="40" dur="300"/>
                                        <p:tgtEl>
                                          <p:spTgt spid="8"/>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300" fill="hold"/>
                                        <p:tgtEl>
                                          <p:spTgt spid="9"/>
                                        </p:tgtEl>
                                        <p:attrNameLst>
                                          <p:attrName>ppt_w</p:attrName>
                                        </p:attrNameLst>
                                      </p:cBhvr>
                                      <p:tavLst>
                                        <p:tav tm="0">
                                          <p:val>
                                            <p:fltVal val="0"/>
                                          </p:val>
                                        </p:tav>
                                        <p:tav tm="100000">
                                          <p:val>
                                            <p:strVal val="#ppt_w"/>
                                          </p:val>
                                        </p:tav>
                                      </p:tavLst>
                                    </p:anim>
                                    <p:anim calcmode="lin" valueType="num">
                                      <p:cBhvr>
                                        <p:cTn id="44" dur="300" fill="hold"/>
                                        <p:tgtEl>
                                          <p:spTgt spid="9"/>
                                        </p:tgtEl>
                                        <p:attrNameLst>
                                          <p:attrName>ppt_h</p:attrName>
                                        </p:attrNameLst>
                                      </p:cBhvr>
                                      <p:tavLst>
                                        <p:tav tm="0">
                                          <p:val>
                                            <p:fltVal val="0"/>
                                          </p:val>
                                        </p:tav>
                                        <p:tav tm="100000">
                                          <p:val>
                                            <p:strVal val="#ppt_h"/>
                                          </p:val>
                                        </p:tav>
                                      </p:tavLst>
                                    </p:anim>
                                    <p:anim calcmode="lin" valueType="num">
                                      <p:cBhvr>
                                        <p:cTn id="45" dur="300" fill="hold"/>
                                        <p:tgtEl>
                                          <p:spTgt spid="9"/>
                                        </p:tgtEl>
                                        <p:attrNameLst>
                                          <p:attrName>style.rotation</p:attrName>
                                        </p:attrNameLst>
                                      </p:cBhvr>
                                      <p:tavLst>
                                        <p:tav tm="0">
                                          <p:val>
                                            <p:fltVal val="360"/>
                                          </p:val>
                                        </p:tav>
                                        <p:tav tm="100000">
                                          <p:val>
                                            <p:fltVal val="0"/>
                                          </p:val>
                                        </p:tav>
                                      </p:tavLst>
                                    </p:anim>
                                    <p:animEffect transition="in" filter="fade">
                                      <p:cBhvr>
                                        <p:cTn id="46" dur="300"/>
                                        <p:tgtEl>
                                          <p:spTgt spid="9"/>
                                        </p:tgtEl>
                                      </p:cBhvr>
                                    </p:animEffect>
                                  </p:childTnLst>
                                </p:cTn>
                              </p:par>
                              <p:par>
                                <p:cTn id="47" presetID="49" presetClass="entr" presetSubtype="0" decel="100000" fill="hold" grpId="0" nodeType="withEffect">
                                  <p:stCondLst>
                                    <p:cond delay="700"/>
                                  </p:stCondLst>
                                  <p:childTnLst>
                                    <p:set>
                                      <p:cBhvr>
                                        <p:cTn id="48" dur="1" fill="hold">
                                          <p:stCondLst>
                                            <p:cond delay="0"/>
                                          </p:stCondLst>
                                        </p:cTn>
                                        <p:tgtEl>
                                          <p:spTgt spid="15"/>
                                        </p:tgtEl>
                                        <p:attrNameLst>
                                          <p:attrName>style.visibility</p:attrName>
                                        </p:attrNameLst>
                                      </p:cBhvr>
                                      <p:to>
                                        <p:strVal val="visible"/>
                                      </p:to>
                                    </p:set>
                                    <p:anim calcmode="lin" valueType="num">
                                      <p:cBhvr>
                                        <p:cTn id="49" dur="300" fill="hold"/>
                                        <p:tgtEl>
                                          <p:spTgt spid="15"/>
                                        </p:tgtEl>
                                        <p:attrNameLst>
                                          <p:attrName>ppt_w</p:attrName>
                                        </p:attrNameLst>
                                      </p:cBhvr>
                                      <p:tavLst>
                                        <p:tav tm="0">
                                          <p:val>
                                            <p:fltVal val="0"/>
                                          </p:val>
                                        </p:tav>
                                        <p:tav tm="100000">
                                          <p:val>
                                            <p:strVal val="#ppt_w"/>
                                          </p:val>
                                        </p:tav>
                                      </p:tavLst>
                                    </p:anim>
                                    <p:anim calcmode="lin" valueType="num">
                                      <p:cBhvr>
                                        <p:cTn id="50" dur="300" fill="hold"/>
                                        <p:tgtEl>
                                          <p:spTgt spid="15"/>
                                        </p:tgtEl>
                                        <p:attrNameLst>
                                          <p:attrName>ppt_h</p:attrName>
                                        </p:attrNameLst>
                                      </p:cBhvr>
                                      <p:tavLst>
                                        <p:tav tm="0">
                                          <p:val>
                                            <p:fltVal val="0"/>
                                          </p:val>
                                        </p:tav>
                                        <p:tav tm="100000">
                                          <p:val>
                                            <p:strVal val="#ppt_h"/>
                                          </p:val>
                                        </p:tav>
                                      </p:tavLst>
                                    </p:anim>
                                    <p:anim calcmode="lin" valueType="num">
                                      <p:cBhvr>
                                        <p:cTn id="51" dur="300" fill="hold"/>
                                        <p:tgtEl>
                                          <p:spTgt spid="15"/>
                                        </p:tgtEl>
                                        <p:attrNameLst>
                                          <p:attrName>style.rotation</p:attrName>
                                        </p:attrNameLst>
                                      </p:cBhvr>
                                      <p:tavLst>
                                        <p:tav tm="0">
                                          <p:val>
                                            <p:fltVal val="360"/>
                                          </p:val>
                                        </p:tav>
                                        <p:tav tm="100000">
                                          <p:val>
                                            <p:fltVal val="0"/>
                                          </p:val>
                                        </p:tav>
                                      </p:tavLst>
                                    </p:anim>
                                    <p:animEffect transition="in" filter="fade">
                                      <p:cBhvr>
                                        <p:cTn id="52" dur="3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300" fill="hold"/>
                                        <p:tgtEl>
                                          <p:spTgt spid="11"/>
                                        </p:tgtEl>
                                        <p:attrNameLst>
                                          <p:attrName>ppt_w</p:attrName>
                                        </p:attrNameLst>
                                      </p:cBhvr>
                                      <p:tavLst>
                                        <p:tav tm="0">
                                          <p:val>
                                            <p:fltVal val="0"/>
                                          </p:val>
                                        </p:tav>
                                        <p:tav tm="100000">
                                          <p:val>
                                            <p:strVal val="#ppt_w"/>
                                          </p:val>
                                        </p:tav>
                                      </p:tavLst>
                                    </p:anim>
                                    <p:anim calcmode="lin" valueType="num">
                                      <p:cBhvr>
                                        <p:cTn id="56" dur="300" fill="hold"/>
                                        <p:tgtEl>
                                          <p:spTgt spid="11"/>
                                        </p:tgtEl>
                                        <p:attrNameLst>
                                          <p:attrName>ppt_h</p:attrName>
                                        </p:attrNameLst>
                                      </p:cBhvr>
                                      <p:tavLst>
                                        <p:tav tm="0">
                                          <p:val>
                                            <p:fltVal val="0"/>
                                          </p:val>
                                        </p:tav>
                                        <p:tav tm="100000">
                                          <p:val>
                                            <p:strVal val="#ppt_h"/>
                                          </p:val>
                                        </p:tav>
                                      </p:tavLst>
                                    </p:anim>
                                    <p:anim calcmode="lin" valueType="num">
                                      <p:cBhvr>
                                        <p:cTn id="57" dur="300" fill="hold"/>
                                        <p:tgtEl>
                                          <p:spTgt spid="11"/>
                                        </p:tgtEl>
                                        <p:attrNameLst>
                                          <p:attrName>style.rotation</p:attrName>
                                        </p:attrNameLst>
                                      </p:cBhvr>
                                      <p:tavLst>
                                        <p:tav tm="0">
                                          <p:val>
                                            <p:fltVal val="360"/>
                                          </p:val>
                                        </p:tav>
                                        <p:tav tm="100000">
                                          <p:val>
                                            <p:fltVal val="0"/>
                                          </p:val>
                                        </p:tav>
                                      </p:tavLst>
                                    </p:anim>
                                    <p:animEffect transition="in" filter="fade">
                                      <p:cBhvr>
                                        <p:cTn id="58" dur="300"/>
                                        <p:tgtEl>
                                          <p:spTgt spid="11"/>
                                        </p:tgtEl>
                                      </p:cBhvr>
                                    </p:animEffect>
                                  </p:childTnLst>
                                </p:cTn>
                              </p:par>
                              <p:par>
                                <p:cTn id="59" presetID="49" presetClass="entr" presetSubtype="0" decel="100000" fill="hold" grpId="0" nodeType="withEffect">
                                  <p:stCondLst>
                                    <p:cond delay="6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300" fill="hold"/>
                                        <p:tgtEl>
                                          <p:spTgt spid="12"/>
                                        </p:tgtEl>
                                        <p:attrNameLst>
                                          <p:attrName>ppt_w</p:attrName>
                                        </p:attrNameLst>
                                      </p:cBhvr>
                                      <p:tavLst>
                                        <p:tav tm="0">
                                          <p:val>
                                            <p:fltVal val="0"/>
                                          </p:val>
                                        </p:tav>
                                        <p:tav tm="100000">
                                          <p:val>
                                            <p:strVal val="#ppt_w"/>
                                          </p:val>
                                        </p:tav>
                                      </p:tavLst>
                                    </p:anim>
                                    <p:anim calcmode="lin" valueType="num">
                                      <p:cBhvr>
                                        <p:cTn id="62" dur="300" fill="hold"/>
                                        <p:tgtEl>
                                          <p:spTgt spid="12"/>
                                        </p:tgtEl>
                                        <p:attrNameLst>
                                          <p:attrName>ppt_h</p:attrName>
                                        </p:attrNameLst>
                                      </p:cBhvr>
                                      <p:tavLst>
                                        <p:tav tm="0">
                                          <p:val>
                                            <p:fltVal val="0"/>
                                          </p:val>
                                        </p:tav>
                                        <p:tav tm="100000">
                                          <p:val>
                                            <p:strVal val="#ppt_h"/>
                                          </p:val>
                                        </p:tav>
                                      </p:tavLst>
                                    </p:anim>
                                    <p:anim calcmode="lin" valueType="num">
                                      <p:cBhvr>
                                        <p:cTn id="63" dur="300" fill="hold"/>
                                        <p:tgtEl>
                                          <p:spTgt spid="12"/>
                                        </p:tgtEl>
                                        <p:attrNameLst>
                                          <p:attrName>style.rotation</p:attrName>
                                        </p:attrNameLst>
                                      </p:cBhvr>
                                      <p:tavLst>
                                        <p:tav tm="0">
                                          <p:val>
                                            <p:fltVal val="360"/>
                                          </p:val>
                                        </p:tav>
                                        <p:tav tm="100000">
                                          <p:val>
                                            <p:fltVal val="0"/>
                                          </p:val>
                                        </p:tav>
                                      </p:tavLst>
                                    </p:anim>
                                    <p:animEffect transition="in" filter="fade">
                                      <p:cBhvr>
                                        <p:cTn id="64" dur="300"/>
                                        <p:tgtEl>
                                          <p:spTgt spid="12"/>
                                        </p:tgtEl>
                                      </p:cBhvr>
                                    </p:animEffect>
                                  </p:childTnLst>
                                </p:cTn>
                              </p:par>
                            </p:childTnLst>
                          </p:cTn>
                        </p:par>
                        <p:par>
                          <p:cTn id="65" fill="hold">
                            <p:stCondLst>
                              <p:cond delay="500"/>
                            </p:stCondLst>
                            <p:childTnLst>
                              <p:par>
                                <p:cTn id="66" presetID="49" presetClass="entr" presetSubtype="0" decel="100000" fill="hold" grpId="0" nodeType="afterEffect">
                                  <p:stCondLst>
                                    <p:cond delay="0"/>
                                  </p:stCondLst>
                                  <p:childTnLst>
                                    <p:set>
                                      <p:cBhvr>
                                        <p:cTn id="67" dur="1" fill="hold">
                                          <p:stCondLst>
                                            <p:cond delay="0"/>
                                          </p:stCondLst>
                                        </p:cTn>
                                        <p:tgtEl>
                                          <p:spTgt spid="7"/>
                                        </p:tgtEl>
                                        <p:attrNameLst>
                                          <p:attrName>style.visibility</p:attrName>
                                        </p:attrNameLst>
                                      </p:cBhvr>
                                      <p:to>
                                        <p:strVal val="visible"/>
                                      </p:to>
                                    </p:set>
                                    <p:anim calcmode="lin" valueType="num">
                                      <p:cBhvr>
                                        <p:cTn id="68" dur="300" fill="hold"/>
                                        <p:tgtEl>
                                          <p:spTgt spid="7"/>
                                        </p:tgtEl>
                                        <p:attrNameLst>
                                          <p:attrName>ppt_w</p:attrName>
                                        </p:attrNameLst>
                                      </p:cBhvr>
                                      <p:tavLst>
                                        <p:tav tm="0">
                                          <p:val>
                                            <p:fltVal val="0"/>
                                          </p:val>
                                        </p:tav>
                                        <p:tav tm="100000">
                                          <p:val>
                                            <p:strVal val="#ppt_w"/>
                                          </p:val>
                                        </p:tav>
                                      </p:tavLst>
                                    </p:anim>
                                    <p:anim calcmode="lin" valueType="num">
                                      <p:cBhvr>
                                        <p:cTn id="69" dur="300" fill="hold"/>
                                        <p:tgtEl>
                                          <p:spTgt spid="7"/>
                                        </p:tgtEl>
                                        <p:attrNameLst>
                                          <p:attrName>ppt_h</p:attrName>
                                        </p:attrNameLst>
                                      </p:cBhvr>
                                      <p:tavLst>
                                        <p:tav tm="0">
                                          <p:val>
                                            <p:fltVal val="0"/>
                                          </p:val>
                                        </p:tav>
                                        <p:tav tm="100000">
                                          <p:val>
                                            <p:strVal val="#ppt_h"/>
                                          </p:val>
                                        </p:tav>
                                      </p:tavLst>
                                    </p:anim>
                                    <p:anim calcmode="lin" valueType="num">
                                      <p:cBhvr>
                                        <p:cTn id="70" dur="300" fill="hold"/>
                                        <p:tgtEl>
                                          <p:spTgt spid="7"/>
                                        </p:tgtEl>
                                        <p:attrNameLst>
                                          <p:attrName>style.rotation</p:attrName>
                                        </p:attrNameLst>
                                      </p:cBhvr>
                                      <p:tavLst>
                                        <p:tav tm="0">
                                          <p:val>
                                            <p:fltVal val="360"/>
                                          </p:val>
                                        </p:tav>
                                        <p:tav tm="100000">
                                          <p:val>
                                            <p:fltVal val="0"/>
                                          </p:val>
                                        </p:tav>
                                      </p:tavLst>
                                    </p:anim>
                                    <p:animEffect transition="in" filter="fade">
                                      <p:cBhvr>
                                        <p:cTn id="71" dur="300"/>
                                        <p:tgtEl>
                                          <p:spTgt spid="7"/>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fade">
                                      <p:cBhvr>
                                        <p:cTn id="75" dur="500"/>
                                        <p:tgtEl>
                                          <p:spTgt spid="1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p:bldP spid="14" grpId="0" animBg="1"/>
      <p:bldP spid="15" grpId="0" animBg="1"/>
      <p:bldP spid="16" grpId="0" animBg="1"/>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8352741" y="509063"/>
            <a:ext cx="3089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352741" y="1121491"/>
            <a:ext cx="3089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700828" y="536716"/>
            <a:ext cx="259866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OUR FUTURE</a:t>
            </a:r>
            <a:endParaRPr kumimoji="0" lang="zh-CN" altLang="en-US"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 name="圆角矩形 6"/>
          <p:cNvSpPr/>
          <p:nvPr/>
        </p:nvSpPr>
        <p:spPr>
          <a:xfrm>
            <a:off x="254996" y="355458"/>
            <a:ext cx="7168528" cy="1091715"/>
          </a:xfrm>
          <a:prstGeom prst="roundRect">
            <a:avLst/>
          </a:pr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a:off x="824368" y="634246"/>
            <a:ext cx="634183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 user-friendly graphical interface</a:t>
            </a:r>
            <a:endParaRPr kumimoji="0" lang="zh-CN" altLang="en-US"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2" name="图片 1"/>
          <p:cNvPicPr>
            <a:picLocks noChangeAspect="1"/>
          </p:cNvPicPr>
          <p:nvPr/>
        </p:nvPicPr>
        <p:blipFill>
          <a:blip r:embed="rId1"/>
          <a:stretch>
            <a:fillRect/>
          </a:stretch>
        </p:blipFill>
        <p:spPr>
          <a:xfrm>
            <a:off x="682854" y="1803796"/>
            <a:ext cx="7879921" cy="4686380"/>
          </a:xfrm>
          <a:prstGeom prst="rect">
            <a:avLst/>
          </a:prstGeom>
        </p:spPr>
      </p:pic>
      <p:sp>
        <p:nvSpPr>
          <p:cNvPr id="18" name="文本框 17"/>
          <p:cNvSpPr txBox="1"/>
          <p:nvPr/>
        </p:nvSpPr>
        <p:spPr>
          <a:xfrm>
            <a:off x="9126012" y="3723006"/>
            <a:ext cx="2389001"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rPr>
              <a:t>(For reference only)</a:t>
            </a:r>
            <a:endParaRPr kumimoji="0" lang="zh-CN" altLang="en-US" sz="24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8352741" y="509063"/>
            <a:ext cx="3089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352741" y="1121491"/>
            <a:ext cx="3089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700828" y="536716"/>
            <a:ext cx="259866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OUR FUTURE</a:t>
            </a:r>
            <a:endParaRPr kumimoji="0" lang="zh-CN" altLang="en-US"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 name="圆角矩形 6"/>
          <p:cNvSpPr/>
          <p:nvPr/>
        </p:nvSpPr>
        <p:spPr>
          <a:xfrm rot="422212">
            <a:off x="1855121" y="1352718"/>
            <a:ext cx="8481379" cy="1502728"/>
          </a:xfrm>
          <a:prstGeom prst="roundRect">
            <a:avLst/>
          </a:pr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rot="479361">
            <a:off x="2455985" y="1443109"/>
            <a:ext cx="4715769"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ORDINART VOICE PROCESSING</a:t>
            </a:r>
            <a:endParaRPr kumimoji="0" lang="zh-CN" altLang="en-US"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rot="480687">
            <a:off x="6495106" y="1867284"/>
            <a:ext cx="358833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 NOVEL EVALUTION SYSTEM</a:t>
            </a:r>
            <a:endParaRPr kumimoji="0" lang="zh-CN" altLang="en-US"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cxnSp>
        <p:nvCxnSpPr>
          <p:cNvPr id="12" name="直接连接符 11"/>
          <p:cNvCxnSpPr/>
          <p:nvPr/>
        </p:nvCxnSpPr>
        <p:spPr>
          <a:xfrm flipH="1">
            <a:off x="6006134" y="1647005"/>
            <a:ext cx="109784" cy="74109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345614" y="3105543"/>
            <a:ext cx="501623" cy="29069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rot="478362">
            <a:off x="2597823" y="3005975"/>
            <a:ext cx="2389001" cy="193899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rPr>
              <a:t>Bird songs</a:t>
            </a:r>
            <a:r>
              <a:rPr kumimoji="0" lang="zh-CN" altLang="en-US" sz="24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rPr>
              <a:t>？</a:t>
            </a:r>
            <a:endParaRPr kumimoji="0" lang="en-US" altLang="zh-CN" sz="24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rPr>
              <a:t>Conference recording</a:t>
            </a:r>
            <a:r>
              <a:rPr kumimoji="0" lang="zh-CN" altLang="en-US" sz="24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rPr>
              <a:t>？</a:t>
            </a:r>
            <a:endParaRPr kumimoji="0" lang="en-US" altLang="zh-CN" sz="24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rPr>
              <a:t>In addition to songs, more common audio attributes, we will explore this part.</a:t>
            </a:r>
            <a:endParaRPr kumimoji="0" lang="zh-CN" altLang="en-US" sz="24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p:txBody>
      </p:sp>
      <p:sp>
        <p:nvSpPr>
          <p:cNvPr id="23" name="文本框 22"/>
          <p:cNvSpPr txBox="1"/>
          <p:nvPr/>
        </p:nvSpPr>
        <p:spPr>
          <a:xfrm rot="484099">
            <a:off x="6231527" y="3567205"/>
            <a:ext cx="2389001" cy="1815882"/>
          </a:xfrm>
          <a:prstGeom prst="rect">
            <a:avLst/>
          </a:prstGeom>
          <a:noFill/>
        </p:spPr>
        <p:txBody>
          <a:bodyPr wrap="square" rtlCol="0">
            <a:spAutoFit/>
          </a:bodyPr>
          <a:lstStyle/>
          <a:p>
            <a:pPr lvl="0"/>
            <a:r>
              <a:rPr lang="en-US" altLang="zh-CN" sz="2800" dirty="0">
                <a:solidFill>
                  <a:prstClr val="white"/>
                </a:solidFill>
                <a:latin typeface="Aldhabi" panose="01000000000000000000" pitchFamily="2" charset="-78"/>
                <a:cs typeface="Aldhabi" panose="01000000000000000000" pitchFamily="2" charset="-78"/>
              </a:rPr>
              <a:t>more diverse user experience,  more diverse evaluation system  required</a:t>
            </a:r>
            <a:endParaRPr kumimoji="0" lang="zh-CN" altLang="en-US" sz="28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接连接符 35"/>
          <p:cNvCxnSpPr/>
          <p:nvPr/>
        </p:nvCxnSpPr>
        <p:spPr>
          <a:xfrm>
            <a:off x="8352741" y="509063"/>
            <a:ext cx="3089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352741" y="1121491"/>
            <a:ext cx="3089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8614466" y="509063"/>
            <a:ext cx="308927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OUR SCHEDULE</a:t>
            </a:r>
            <a:endParaRPr kumimoji="0" lang="zh-CN" altLang="en-US"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9381" y="2025247"/>
            <a:ext cx="11992619" cy="25902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p:cNvSpPr/>
          <p:nvPr/>
        </p:nvSpPr>
        <p:spPr>
          <a:xfrm>
            <a:off x="6606673" y="2712910"/>
            <a:ext cx="426720" cy="426720"/>
          </a:xfrm>
          <a:prstGeom prst="ellipse">
            <a:avLst/>
          </a:prstGeom>
          <a:solidFill>
            <a:schemeClr val="accent4">
              <a:lumMod val="60000"/>
              <a:lumOff val="4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椭圆 30"/>
          <p:cNvSpPr/>
          <p:nvPr/>
        </p:nvSpPr>
        <p:spPr>
          <a:xfrm>
            <a:off x="5158606" y="2748787"/>
            <a:ext cx="426720" cy="426720"/>
          </a:xfrm>
          <a:prstGeom prst="ellipse">
            <a:avLst/>
          </a:prstGeom>
          <a:solidFill>
            <a:schemeClr val="accent4">
              <a:lumMod val="60000"/>
              <a:lumOff val="4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六边形 8"/>
          <p:cNvSpPr/>
          <p:nvPr/>
        </p:nvSpPr>
        <p:spPr>
          <a:xfrm rot="10800000">
            <a:off x="4823460" y="2953421"/>
            <a:ext cx="2545080" cy="2194034"/>
          </a:xfrm>
          <a:prstGeom prst="hex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11" name="直接连接符 10"/>
          <p:cNvCxnSpPr>
            <a:stCxn id="9" idx="2"/>
            <a:endCxn id="9" idx="4"/>
          </p:cNvCxnSpPr>
          <p:nvPr/>
        </p:nvCxnSpPr>
        <p:spPr>
          <a:xfrm rot="5400000">
            <a:off x="5723015" y="4050438"/>
            <a:ext cx="21940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 idx="2"/>
            <a:endCxn id="9" idx="5"/>
          </p:cNvCxnSpPr>
          <p:nvPr/>
        </p:nvCxnSpPr>
        <p:spPr>
          <a:xfrm rot="5400000">
            <a:off x="4998983" y="3326406"/>
            <a:ext cx="2194032" cy="14480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9" idx="2"/>
            <a:endCxn id="9" idx="0"/>
          </p:cNvCxnSpPr>
          <p:nvPr/>
        </p:nvCxnSpPr>
        <p:spPr>
          <a:xfrm rot="5400000">
            <a:off x="5273237" y="2503644"/>
            <a:ext cx="1097016" cy="19965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9" idx="1"/>
            <a:endCxn id="9" idx="3"/>
          </p:cNvCxnSpPr>
          <p:nvPr/>
        </p:nvCxnSpPr>
        <p:spPr>
          <a:xfrm rot="5400000" flipV="1">
            <a:off x="5821746" y="2503644"/>
            <a:ext cx="1097016" cy="19965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1"/>
            <a:endCxn id="9" idx="4"/>
          </p:cNvCxnSpPr>
          <p:nvPr/>
        </p:nvCxnSpPr>
        <p:spPr>
          <a:xfrm rot="5400000" flipV="1">
            <a:off x="4998983" y="3326406"/>
            <a:ext cx="2194032" cy="14480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9" idx="5"/>
          </p:cNvCxnSpPr>
          <p:nvPr/>
        </p:nvCxnSpPr>
        <p:spPr>
          <a:xfrm rot="5400000">
            <a:off x="4274951" y="4050437"/>
            <a:ext cx="21940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9" idx="3"/>
            <a:endCxn id="9" idx="5"/>
          </p:cNvCxnSpPr>
          <p:nvPr/>
        </p:nvCxnSpPr>
        <p:spPr>
          <a:xfrm rot="5400000">
            <a:off x="5821746" y="3600660"/>
            <a:ext cx="1097016" cy="19965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9" idx="3"/>
            <a:endCxn id="9" idx="0"/>
          </p:cNvCxnSpPr>
          <p:nvPr/>
        </p:nvCxnSpPr>
        <p:spPr>
          <a:xfrm rot="5400000">
            <a:off x="6096000" y="2777898"/>
            <a:ext cx="0" cy="25450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rot="5400000">
            <a:off x="5208720" y="3184913"/>
            <a:ext cx="1730085" cy="173008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椭圆 28"/>
          <p:cNvSpPr/>
          <p:nvPr/>
        </p:nvSpPr>
        <p:spPr>
          <a:xfrm rot="5400000">
            <a:off x="5371968" y="3326406"/>
            <a:ext cx="1448064" cy="144806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2" name="文本框 31"/>
          <p:cNvSpPr txBox="1"/>
          <p:nvPr/>
        </p:nvSpPr>
        <p:spPr>
          <a:xfrm>
            <a:off x="5463536" y="3742389"/>
            <a:ext cx="148782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lumMod val="85000"/>
                    <a:lumOff val="15000"/>
                  </a:prstClr>
                </a:solidFill>
                <a:effectLst/>
                <a:uLnTx/>
                <a:uFillTx/>
                <a:latin typeface="Calibri" panose="020F0502020204030204"/>
                <a:ea typeface="宋体" panose="02010600030101010101" pitchFamily="2" charset="-122"/>
                <a:cs typeface="+mn-cs"/>
              </a:rPr>
              <a:t>GDBFS</a:t>
            </a:r>
            <a:endParaRPr kumimoji="0" lang="zh-CN" altLang="en-US" sz="3200" b="0" i="0" u="none" strike="noStrike" kern="1200" cap="none" spc="0" normalizeH="0" baseline="0" noProof="0" dirty="0">
              <a:ln>
                <a:noFill/>
              </a:ln>
              <a:solidFill>
                <a:prstClr val="black">
                  <a:lumMod val="85000"/>
                  <a:lumOff val="15000"/>
                </a:prstClr>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7210446" y="3821837"/>
            <a:ext cx="426720" cy="426720"/>
          </a:xfrm>
          <a:prstGeom prst="ellipse">
            <a:avLst/>
          </a:prstGeom>
          <a:solidFill>
            <a:schemeClr val="accent4">
              <a:lumMod val="60000"/>
              <a:lumOff val="4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椭圆 33"/>
          <p:cNvSpPr/>
          <p:nvPr/>
        </p:nvSpPr>
        <p:spPr>
          <a:xfrm>
            <a:off x="6667565" y="4949335"/>
            <a:ext cx="426720" cy="426720"/>
          </a:xfrm>
          <a:prstGeom prst="ellipse">
            <a:avLst/>
          </a:prstGeom>
          <a:solidFill>
            <a:schemeClr val="accent4">
              <a:lumMod val="60000"/>
              <a:lumOff val="4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5158606" y="4949335"/>
            <a:ext cx="426720" cy="426720"/>
          </a:xfrm>
          <a:prstGeom prst="ellipse">
            <a:avLst/>
          </a:prstGeom>
          <a:solidFill>
            <a:schemeClr val="accent4">
              <a:lumMod val="60000"/>
              <a:lumOff val="4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4639456" y="3821837"/>
            <a:ext cx="426720" cy="426720"/>
          </a:xfrm>
          <a:prstGeom prst="ellipse">
            <a:avLst/>
          </a:prstGeom>
          <a:solidFill>
            <a:schemeClr val="accent4">
              <a:lumMod val="60000"/>
              <a:lumOff val="4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7" name="文本框 36"/>
          <p:cNvSpPr txBox="1"/>
          <p:nvPr/>
        </p:nvSpPr>
        <p:spPr>
          <a:xfrm>
            <a:off x="7274617" y="3835387"/>
            <a:ext cx="1402080"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4</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文本框 37"/>
          <p:cNvSpPr txBox="1"/>
          <p:nvPr/>
        </p:nvSpPr>
        <p:spPr>
          <a:xfrm>
            <a:off x="6722766" y="4960765"/>
            <a:ext cx="1402080"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3</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文本框 38"/>
          <p:cNvSpPr txBox="1"/>
          <p:nvPr/>
        </p:nvSpPr>
        <p:spPr>
          <a:xfrm>
            <a:off x="5191344" y="4960765"/>
            <a:ext cx="1402080"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文本框 39"/>
          <p:cNvSpPr txBox="1"/>
          <p:nvPr/>
        </p:nvSpPr>
        <p:spPr>
          <a:xfrm>
            <a:off x="5227585" y="2735407"/>
            <a:ext cx="1402080"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1" name="文本框 40"/>
          <p:cNvSpPr txBox="1"/>
          <p:nvPr/>
        </p:nvSpPr>
        <p:spPr>
          <a:xfrm>
            <a:off x="7886568" y="3793255"/>
            <a:ext cx="38943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rPr>
              <a:t>Graph-based file systems</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ldhabi" panose="01000000000000000000" pitchFamily="2" charset="-78"/>
              <a:sym typeface="+mn-ea"/>
            </a:endParaRPr>
          </a:p>
        </p:txBody>
      </p:sp>
      <p:sp>
        <p:nvSpPr>
          <p:cNvPr id="42" name="文本框 41"/>
          <p:cNvSpPr txBox="1"/>
          <p:nvPr/>
        </p:nvSpPr>
        <p:spPr>
          <a:xfrm>
            <a:off x="7401278" y="5116972"/>
            <a:ext cx="34722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rPr>
              <a:t>The same file does not need to be stored repeatedly.</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ldhabi" panose="01000000000000000000" pitchFamily="2" charset="-78"/>
              <a:sym typeface="+mn-ea"/>
            </a:endParaRPr>
          </a:p>
        </p:txBody>
      </p:sp>
      <p:sp>
        <p:nvSpPr>
          <p:cNvPr id="43" name="文本框 42"/>
          <p:cNvSpPr txBox="1"/>
          <p:nvPr/>
        </p:nvSpPr>
        <p:spPr>
          <a:xfrm>
            <a:off x="1280937" y="5255537"/>
            <a:ext cx="3773279"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ldhabi" panose="01000000000000000000" pitchFamily="2" charset="-78"/>
              </a:rPr>
              <a:t>No need for complicated directories</a:t>
            </a: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ldhabi" panose="01000000000000000000" pitchFamily="2" charset="-78"/>
            </a:endParaRPr>
          </a:p>
        </p:txBody>
      </p:sp>
      <p:sp>
        <p:nvSpPr>
          <p:cNvPr id="44" name="文本框 43"/>
          <p:cNvSpPr txBox="1"/>
          <p:nvPr/>
        </p:nvSpPr>
        <p:spPr>
          <a:xfrm>
            <a:off x="361171" y="3773166"/>
            <a:ext cx="4343515"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Calibri" panose="020F0502020204030204"/>
                <a:ea typeface="Lingoes Unicode" panose="020B0604020202020204" pitchFamily="34" charset="-122"/>
                <a:cs typeface="Aldhabi" panose="01000000000000000000" pitchFamily="2" charset="-78"/>
              </a:rPr>
              <a:t>Don’t need to tag manually</a:t>
            </a:r>
            <a:endParaRPr kumimoji="0" lang="en-US" altLang="zh-CN" sz="2800" b="0" i="0" u="none" strike="noStrike" kern="1200" cap="none" spc="0" normalizeH="0" baseline="0" noProof="0" dirty="0">
              <a:ln>
                <a:noFill/>
              </a:ln>
              <a:solidFill>
                <a:prstClr val="white"/>
              </a:solidFill>
              <a:effectLst/>
              <a:uLnTx/>
              <a:uFillTx/>
              <a:latin typeface="Calibri" panose="020F0502020204030204"/>
              <a:ea typeface="Lingoes Unicode" panose="020B0604020202020204" pitchFamily="34" charset="-122"/>
              <a:cs typeface="Aldhabi" panose="01000000000000000000" pitchFamily="2" charset="-78"/>
            </a:endParaRPr>
          </a:p>
        </p:txBody>
      </p:sp>
      <p:sp>
        <p:nvSpPr>
          <p:cNvPr id="49" name="文本框 48"/>
          <p:cNvSpPr txBox="1"/>
          <p:nvPr/>
        </p:nvSpPr>
        <p:spPr>
          <a:xfrm>
            <a:off x="1383679" y="2014340"/>
            <a:ext cx="4343515"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Calibri" panose="020F0502020204030204"/>
                <a:ea typeface="Lingoes Unicode" panose="020B0604020202020204" pitchFamily="34" charset="-122"/>
                <a:cs typeface="Aldhabi" panose="01000000000000000000" pitchFamily="2" charset="-78"/>
              </a:rPr>
              <a:t>Automatically classify files</a:t>
            </a:r>
            <a:endParaRPr kumimoji="0" lang="en-US" altLang="zh-CN" sz="2800" b="0" i="0" u="none" strike="noStrike" kern="1200" cap="none" spc="0" normalizeH="0" baseline="0" noProof="0" dirty="0">
              <a:ln>
                <a:noFill/>
              </a:ln>
              <a:solidFill>
                <a:prstClr val="white"/>
              </a:solidFill>
              <a:effectLst/>
              <a:uLnTx/>
              <a:uFillTx/>
              <a:latin typeface="Calibri" panose="020F0502020204030204"/>
              <a:ea typeface="Lingoes Unicode" panose="020B0604020202020204" pitchFamily="34" charset="-122"/>
              <a:cs typeface="Aldhabi" panose="01000000000000000000" pitchFamily="2" charset="-78"/>
            </a:endParaRPr>
          </a:p>
        </p:txBody>
      </p:sp>
      <p:sp>
        <p:nvSpPr>
          <p:cNvPr id="50" name="文本框 49"/>
          <p:cNvSpPr txBox="1"/>
          <p:nvPr/>
        </p:nvSpPr>
        <p:spPr>
          <a:xfrm>
            <a:off x="7258301" y="1903344"/>
            <a:ext cx="3464612"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Calibri" panose="020F0502020204030204"/>
                <a:ea typeface="Lingoes Unicode" panose="020B0604020202020204" pitchFamily="34" charset="-122"/>
                <a:cs typeface="Aldhabi" panose="01000000000000000000" pitchFamily="2" charset="-78"/>
              </a:rPr>
              <a:t>Based on files’ Natural properties </a:t>
            </a:r>
            <a:endParaRPr kumimoji="0" lang="en-US" altLang="zh-CN" sz="2800" b="0" i="0" u="none" strike="noStrike" kern="1200" cap="none" spc="0" normalizeH="0" baseline="0" noProof="0" dirty="0">
              <a:ln>
                <a:noFill/>
              </a:ln>
              <a:solidFill>
                <a:prstClr val="white"/>
              </a:solidFill>
              <a:effectLst/>
              <a:uLnTx/>
              <a:uFillTx/>
              <a:latin typeface="Calibri" panose="020F0502020204030204"/>
              <a:ea typeface="Lingoes Unicode" panose="020B0604020202020204" pitchFamily="34" charset="-122"/>
              <a:cs typeface="Aldhabi" panose="01000000000000000000" pitchFamily="2" charset="-78"/>
            </a:endParaRPr>
          </a:p>
        </p:txBody>
      </p:sp>
      <p:sp>
        <p:nvSpPr>
          <p:cNvPr id="51" name="文本框 50"/>
          <p:cNvSpPr txBox="1"/>
          <p:nvPr/>
        </p:nvSpPr>
        <p:spPr>
          <a:xfrm>
            <a:off x="4704686" y="3848919"/>
            <a:ext cx="1402080"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2" name="文本框 51"/>
          <p:cNvSpPr txBox="1"/>
          <p:nvPr/>
        </p:nvSpPr>
        <p:spPr>
          <a:xfrm>
            <a:off x="6668950" y="2734157"/>
            <a:ext cx="1402080"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6" name="文本框 45"/>
          <p:cNvSpPr txBox="1"/>
          <p:nvPr/>
        </p:nvSpPr>
        <p:spPr>
          <a:xfrm>
            <a:off x="393264" y="380603"/>
            <a:ext cx="479808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What is GDBFS</a:t>
            </a:r>
            <a:r>
              <a:rPr kumimoji="0" lang="zh-CN" altLang="en-US" sz="4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endParaRPr kumimoji="0" lang="zh-CN" altLang="en-US" sz="4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74551" y="2751885"/>
            <a:ext cx="3257394" cy="13542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Q&amp;A</a:t>
            </a:r>
            <a:endParaRPr kumimoji="0" lang="zh-CN" altLang="en-US" sz="8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295400" y="975360"/>
            <a:ext cx="1066800" cy="10668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722120" y="1722120"/>
            <a:ext cx="640080" cy="64008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042160" y="899160"/>
            <a:ext cx="2590800" cy="25908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520440" y="3200400"/>
            <a:ext cx="1188720" cy="11887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230880" y="3291840"/>
            <a:ext cx="701040" cy="7010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371600" y="565404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661160" y="4632960"/>
            <a:ext cx="487680" cy="48768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62200" y="530352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042160" y="2926080"/>
            <a:ext cx="822960" cy="82296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042160" y="4389120"/>
            <a:ext cx="822960" cy="82296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453640" y="38862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968240" y="292608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968240" y="477012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861560" y="494538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568785" y="206288"/>
            <a:ext cx="1548437" cy="3770263"/>
          </a:xfrm>
          <a:prstGeom prst="rect">
            <a:avLst/>
          </a:prstGeom>
          <a:noFill/>
        </p:spPr>
        <p:txBody>
          <a:bodyPr wrap="square" rtlCol="0">
            <a:spAutoFit/>
          </a:bodyPr>
          <a:lstStyle/>
          <a:p>
            <a:r>
              <a:rPr lang="en-US" altLang="zh-CN" sz="23900" dirty="0">
                <a:solidFill>
                  <a:schemeClr val="bg1"/>
                </a:solidFill>
              </a:rPr>
              <a:t>2</a:t>
            </a:r>
            <a:endParaRPr lang="zh-CN" altLang="en-US" sz="23900" dirty="0">
              <a:solidFill>
                <a:schemeClr val="bg1"/>
              </a:solidFill>
            </a:endParaRPr>
          </a:p>
        </p:txBody>
      </p:sp>
      <p:sp>
        <p:nvSpPr>
          <p:cNvPr id="19" name="文本框 18"/>
          <p:cNvSpPr txBox="1"/>
          <p:nvPr/>
        </p:nvSpPr>
        <p:spPr>
          <a:xfrm>
            <a:off x="5801155" y="2091419"/>
            <a:ext cx="4477407" cy="707886"/>
          </a:xfrm>
          <a:prstGeom prst="rect">
            <a:avLst/>
          </a:prstGeom>
          <a:noFill/>
        </p:spPr>
        <p:txBody>
          <a:bodyPr wrap="square" rtlCol="0">
            <a:spAutoFit/>
          </a:bodyPr>
          <a:lstStyle/>
          <a:p>
            <a:r>
              <a:rPr lang="en-US" altLang="zh-CN" sz="4000" dirty="0">
                <a:solidFill>
                  <a:schemeClr val="bg1"/>
                </a:solidFill>
              </a:rPr>
              <a:t>WHY</a:t>
            </a:r>
            <a:endParaRPr lang="en-US" altLang="zh-CN" sz="4000" dirty="0">
              <a:solidFill>
                <a:schemeClr val="bg1"/>
              </a:solidFill>
            </a:endParaRPr>
          </a:p>
        </p:txBody>
      </p:sp>
      <p:sp>
        <p:nvSpPr>
          <p:cNvPr id="20" name="文本框 19"/>
          <p:cNvSpPr txBox="1"/>
          <p:nvPr/>
        </p:nvSpPr>
        <p:spPr>
          <a:xfrm>
            <a:off x="5889625" y="3047365"/>
            <a:ext cx="5743575"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sym typeface="+mn-ea"/>
              </a:rPr>
              <a:t>Why do we do this?</a:t>
            </a: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Why Graph Database?</a:t>
            </a:r>
            <a:endParaRPr lang="en-US" sz="2400" dirty="0">
              <a:solidFill>
                <a:schemeClr val="bg1"/>
              </a:solidFill>
            </a:endParaRPr>
          </a:p>
          <a:p>
            <a:pPr marL="285750" lvl="0" indent="-285750">
              <a:buFont typeface="Arial" panose="020B0604020202020204" pitchFamily="34" charset="0"/>
              <a:buChar char="•"/>
            </a:pPr>
            <a:r>
              <a:rPr lang="en-US" sz="2400" dirty="0">
                <a:solidFill>
                  <a:schemeClr val="bg1"/>
                </a:solidFill>
              </a:rPr>
              <a:t>Why Neo4j?</a:t>
            </a:r>
            <a:endParaRPr lang="en-US" sz="2400" dirty="0">
              <a:solidFill>
                <a:schemeClr val="bg1"/>
              </a:solidFill>
            </a:endParaRPr>
          </a:p>
          <a:p>
            <a:pPr marL="285750" lvl="0" indent="-285750">
              <a:buFont typeface="Arial" panose="020B0604020202020204" pitchFamily="34" charset="0"/>
              <a:buChar char="•"/>
            </a:pPr>
            <a:r>
              <a:rPr lang="en-US" sz="2400" dirty="0">
                <a:solidFill>
                  <a:schemeClr val="bg1"/>
                </a:solidFill>
              </a:rPr>
              <a:t>Why API?</a:t>
            </a:r>
            <a:endParaRPr lang="en-US" sz="2400" dirty="0">
              <a:solidFill>
                <a:schemeClr val="bg1"/>
              </a:solidFill>
            </a:endParaRPr>
          </a:p>
          <a:p>
            <a:pPr lvl="0" indent="0">
              <a:buFont typeface="Arial" panose="020B0604020202020204" pitchFamily="34" charset="0"/>
              <a:buNone/>
            </a:pP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style.rotation</p:attrName>
                                        </p:attrNameLst>
                                      </p:cBhvr>
                                      <p:tavLst>
                                        <p:tav tm="0">
                                          <p:val>
                                            <p:fltVal val="720"/>
                                          </p:val>
                                        </p:tav>
                                        <p:tav tm="100000">
                                          <p:val>
                                            <p:fltVal val="0"/>
                                          </p:val>
                                        </p:tav>
                                      </p:tavLst>
                                    </p:anim>
                                    <p:anim calcmode="lin" valueType="num">
                                      <p:cBhvr>
                                        <p:cTn id="9" dur="2000" fill="hold"/>
                                        <p:tgtEl>
                                          <p:spTgt spid="9"/>
                                        </p:tgtEl>
                                        <p:attrNameLst>
                                          <p:attrName>ppt_h</p:attrName>
                                        </p:attrNameLst>
                                      </p:cBhvr>
                                      <p:tavLst>
                                        <p:tav tm="0">
                                          <p:val>
                                            <p:fltVal val="0"/>
                                          </p:val>
                                        </p:tav>
                                        <p:tav tm="100000">
                                          <p:val>
                                            <p:strVal val="#ppt_h"/>
                                          </p:val>
                                        </p:tav>
                                      </p:tavLst>
                                    </p:anim>
                                    <p:anim calcmode="lin" valueType="num">
                                      <p:cBhvr>
                                        <p:cTn id="10" dur="2000" fill="hold"/>
                                        <p:tgtEl>
                                          <p:spTgt spid="9"/>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anim calcmode="lin" valueType="num">
                                      <p:cBhvr>
                                        <p:cTn id="14" dur="2000" fill="hold"/>
                                        <p:tgtEl>
                                          <p:spTgt spid="10"/>
                                        </p:tgtEl>
                                        <p:attrNameLst>
                                          <p:attrName>style.rotation</p:attrName>
                                        </p:attrNameLst>
                                      </p:cBhvr>
                                      <p:tavLst>
                                        <p:tav tm="0">
                                          <p:val>
                                            <p:fltVal val="720"/>
                                          </p:val>
                                        </p:tav>
                                        <p:tav tm="100000">
                                          <p:val>
                                            <p:fltVal val="0"/>
                                          </p:val>
                                        </p:tav>
                                      </p:tavLst>
                                    </p:anim>
                                    <p:anim calcmode="lin" valueType="num">
                                      <p:cBhvr>
                                        <p:cTn id="15" dur="2000" fill="hold"/>
                                        <p:tgtEl>
                                          <p:spTgt spid="10"/>
                                        </p:tgtEl>
                                        <p:attrNameLst>
                                          <p:attrName>ppt_h</p:attrName>
                                        </p:attrNameLst>
                                      </p:cBhvr>
                                      <p:tavLst>
                                        <p:tav tm="0">
                                          <p:val>
                                            <p:fltVal val="0"/>
                                          </p:val>
                                        </p:tav>
                                        <p:tav tm="100000">
                                          <p:val>
                                            <p:strVal val="#ppt_h"/>
                                          </p:val>
                                        </p:tav>
                                      </p:tavLst>
                                    </p:anim>
                                    <p:anim calcmode="lin" valueType="num">
                                      <p:cBhvr>
                                        <p:cTn id="16" dur="2000" fill="hold"/>
                                        <p:tgtEl>
                                          <p:spTgt spid="10"/>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000"/>
                                        <p:tgtEl>
                                          <p:spTgt spid="13"/>
                                        </p:tgtEl>
                                      </p:cBhvr>
                                    </p:animEffect>
                                    <p:anim calcmode="lin" valueType="num">
                                      <p:cBhvr>
                                        <p:cTn id="20" dur="2000" fill="hold"/>
                                        <p:tgtEl>
                                          <p:spTgt spid="13"/>
                                        </p:tgtEl>
                                        <p:attrNameLst>
                                          <p:attrName>style.rotation</p:attrName>
                                        </p:attrNameLst>
                                      </p:cBhvr>
                                      <p:tavLst>
                                        <p:tav tm="0">
                                          <p:val>
                                            <p:fltVal val="720"/>
                                          </p:val>
                                        </p:tav>
                                        <p:tav tm="100000">
                                          <p:val>
                                            <p:fltVal val="0"/>
                                          </p:val>
                                        </p:tav>
                                      </p:tavLst>
                                    </p:anim>
                                    <p:anim calcmode="lin" valueType="num">
                                      <p:cBhvr>
                                        <p:cTn id="21" dur="2000" fill="hold"/>
                                        <p:tgtEl>
                                          <p:spTgt spid="13"/>
                                        </p:tgtEl>
                                        <p:attrNameLst>
                                          <p:attrName>ppt_h</p:attrName>
                                        </p:attrNameLst>
                                      </p:cBhvr>
                                      <p:tavLst>
                                        <p:tav tm="0">
                                          <p:val>
                                            <p:fltVal val="0"/>
                                          </p:val>
                                        </p:tav>
                                        <p:tav tm="100000">
                                          <p:val>
                                            <p:strVal val="#ppt_h"/>
                                          </p:val>
                                        </p:tav>
                                      </p:tavLst>
                                    </p:anim>
                                    <p:anim calcmode="lin" valueType="num">
                                      <p:cBhvr>
                                        <p:cTn id="22" dur="2000" fill="hold"/>
                                        <p:tgtEl>
                                          <p:spTgt spid="13"/>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0"/>
                                        <p:tgtEl>
                                          <p:spTgt spid="11"/>
                                        </p:tgtEl>
                                      </p:cBhvr>
                                    </p:animEffect>
                                    <p:anim calcmode="lin" valueType="num">
                                      <p:cBhvr>
                                        <p:cTn id="26" dur="2000" fill="hold"/>
                                        <p:tgtEl>
                                          <p:spTgt spid="11"/>
                                        </p:tgtEl>
                                        <p:attrNameLst>
                                          <p:attrName>style.rotation</p:attrName>
                                        </p:attrNameLst>
                                      </p:cBhvr>
                                      <p:tavLst>
                                        <p:tav tm="0">
                                          <p:val>
                                            <p:fltVal val="720"/>
                                          </p:val>
                                        </p:tav>
                                        <p:tav tm="100000">
                                          <p:val>
                                            <p:fltVal val="0"/>
                                          </p:val>
                                        </p:tav>
                                      </p:tavLst>
                                    </p:anim>
                                    <p:anim calcmode="lin" valueType="num">
                                      <p:cBhvr>
                                        <p:cTn id="27" dur="2000" fill="hold"/>
                                        <p:tgtEl>
                                          <p:spTgt spid="11"/>
                                        </p:tgtEl>
                                        <p:attrNameLst>
                                          <p:attrName>ppt_h</p:attrName>
                                        </p:attrNameLst>
                                      </p:cBhvr>
                                      <p:tavLst>
                                        <p:tav tm="0">
                                          <p:val>
                                            <p:fltVal val="0"/>
                                          </p:val>
                                        </p:tav>
                                        <p:tav tm="100000">
                                          <p:val>
                                            <p:strVal val="#ppt_h"/>
                                          </p:val>
                                        </p:tav>
                                      </p:tavLst>
                                    </p:anim>
                                    <p:anim calcmode="lin" valueType="num">
                                      <p:cBhvr>
                                        <p:cTn id="28" dur="2000" fill="hold"/>
                                        <p:tgtEl>
                                          <p:spTgt spid="11"/>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000"/>
                                        <p:tgtEl>
                                          <p:spTgt spid="17"/>
                                        </p:tgtEl>
                                      </p:cBhvr>
                                    </p:animEffect>
                                    <p:anim calcmode="lin" valueType="num">
                                      <p:cBhvr>
                                        <p:cTn id="32" dur="2000" fill="hold"/>
                                        <p:tgtEl>
                                          <p:spTgt spid="17"/>
                                        </p:tgtEl>
                                        <p:attrNameLst>
                                          <p:attrName>style.rotation</p:attrName>
                                        </p:attrNameLst>
                                      </p:cBhvr>
                                      <p:tavLst>
                                        <p:tav tm="0">
                                          <p:val>
                                            <p:fltVal val="720"/>
                                          </p:val>
                                        </p:tav>
                                        <p:tav tm="100000">
                                          <p:val>
                                            <p:fltVal val="0"/>
                                          </p:val>
                                        </p:tav>
                                      </p:tavLst>
                                    </p:anim>
                                    <p:anim calcmode="lin" valueType="num">
                                      <p:cBhvr>
                                        <p:cTn id="33" dur="2000" fill="hold"/>
                                        <p:tgtEl>
                                          <p:spTgt spid="17"/>
                                        </p:tgtEl>
                                        <p:attrNameLst>
                                          <p:attrName>ppt_h</p:attrName>
                                        </p:attrNameLst>
                                      </p:cBhvr>
                                      <p:tavLst>
                                        <p:tav tm="0">
                                          <p:val>
                                            <p:fltVal val="0"/>
                                          </p:val>
                                        </p:tav>
                                        <p:tav tm="100000">
                                          <p:val>
                                            <p:strVal val="#ppt_h"/>
                                          </p:val>
                                        </p:tav>
                                      </p:tavLst>
                                    </p:anim>
                                    <p:anim calcmode="lin" valueType="num">
                                      <p:cBhvr>
                                        <p:cTn id="34" dur="2000" fill="hold"/>
                                        <p:tgtEl>
                                          <p:spTgt spid="17"/>
                                        </p:tgtEl>
                                        <p:attrNameLst>
                                          <p:attrName>ppt_w</p:attrName>
                                        </p:attrNameLst>
                                      </p:cBhvr>
                                      <p:tavLst>
                                        <p:tav tm="0">
                                          <p:val>
                                            <p:fltVal val="0"/>
                                          </p:val>
                                        </p:tav>
                                        <p:tav tm="100000">
                                          <p:val>
                                            <p:strVal val="#ppt_w"/>
                                          </p:val>
                                        </p:tav>
                                      </p:tavLst>
                                    </p:anim>
                                  </p:childTnLst>
                                </p:cTn>
                              </p:par>
                              <p:par>
                                <p:cTn id="35" presetID="35"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2000"/>
                                        <p:tgtEl>
                                          <p:spTgt spid="16"/>
                                        </p:tgtEl>
                                      </p:cBhvr>
                                    </p:animEffect>
                                    <p:anim calcmode="lin" valueType="num">
                                      <p:cBhvr>
                                        <p:cTn id="38" dur="2000" fill="hold"/>
                                        <p:tgtEl>
                                          <p:spTgt spid="16"/>
                                        </p:tgtEl>
                                        <p:attrNameLst>
                                          <p:attrName>style.rotation</p:attrName>
                                        </p:attrNameLst>
                                      </p:cBhvr>
                                      <p:tavLst>
                                        <p:tav tm="0">
                                          <p:val>
                                            <p:fltVal val="720"/>
                                          </p:val>
                                        </p:tav>
                                        <p:tav tm="100000">
                                          <p:val>
                                            <p:fltVal val="0"/>
                                          </p:val>
                                        </p:tav>
                                      </p:tavLst>
                                    </p:anim>
                                    <p:anim calcmode="lin" valueType="num">
                                      <p:cBhvr>
                                        <p:cTn id="39" dur="2000" fill="hold"/>
                                        <p:tgtEl>
                                          <p:spTgt spid="16"/>
                                        </p:tgtEl>
                                        <p:attrNameLst>
                                          <p:attrName>ppt_h</p:attrName>
                                        </p:attrNameLst>
                                      </p:cBhvr>
                                      <p:tavLst>
                                        <p:tav tm="0">
                                          <p:val>
                                            <p:fltVal val="0"/>
                                          </p:val>
                                        </p:tav>
                                        <p:tav tm="100000">
                                          <p:val>
                                            <p:strVal val="#ppt_h"/>
                                          </p:val>
                                        </p:tav>
                                      </p:tavLst>
                                    </p:anim>
                                    <p:anim calcmode="lin" valueType="num">
                                      <p:cBhvr>
                                        <p:cTn id="40" dur="2000" fill="hold"/>
                                        <p:tgtEl>
                                          <p:spTgt spid="16"/>
                                        </p:tgtEl>
                                        <p:attrNameLst>
                                          <p:attrName>ppt_w</p:attrName>
                                        </p:attrNameLst>
                                      </p:cBhvr>
                                      <p:tavLst>
                                        <p:tav tm="0">
                                          <p:val>
                                            <p:fltVal val="0"/>
                                          </p:val>
                                        </p:tav>
                                        <p:tav tm="100000">
                                          <p:val>
                                            <p:strVal val="#ppt_w"/>
                                          </p:val>
                                        </p:tav>
                                      </p:tavLst>
                                    </p:anim>
                                  </p:childTnLst>
                                </p:cTn>
                              </p:par>
                              <p:par>
                                <p:cTn id="41" presetID="35"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2000"/>
                                        <p:tgtEl>
                                          <p:spTgt spid="7"/>
                                        </p:tgtEl>
                                      </p:cBhvr>
                                    </p:animEffect>
                                    <p:anim calcmode="lin" valueType="num">
                                      <p:cBhvr>
                                        <p:cTn id="44" dur="2000" fill="hold"/>
                                        <p:tgtEl>
                                          <p:spTgt spid="7"/>
                                        </p:tgtEl>
                                        <p:attrNameLst>
                                          <p:attrName>style.rotation</p:attrName>
                                        </p:attrNameLst>
                                      </p:cBhvr>
                                      <p:tavLst>
                                        <p:tav tm="0">
                                          <p:val>
                                            <p:fltVal val="720"/>
                                          </p:val>
                                        </p:tav>
                                        <p:tav tm="100000">
                                          <p:val>
                                            <p:fltVal val="0"/>
                                          </p:val>
                                        </p:tav>
                                      </p:tavLst>
                                    </p:anim>
                                    <p:anim calcmode="lin" valueType="num">
                                      <p:cBhvr>
                                        <p:cTn id="45" dur="2000" fill="hold"/>
                                        <p:tgtEl>
                                          <p:spTgt spid="7"/>
                                        </p:tgtEl>
                                        <p:attrNameLst>
                                          <p:attrName>ppt_h</p:attrName>
                                        </p:attrNameLst>
                                      </p:cBhvr>
                                      <p:tavLst>
                                        <p:tav tm="0">
                                          <p:val>
                                            <p:fltVal val="0"/>
                                          </p:val>
                                        </p:tav>
                                        <p:tav tm="100000">
                                          <p:val>
                                            <p:strVal val="#ppt_h"/>
                                          </p:val>
                                        </p:tav>
                                      </p:tavLst>
                                    </p:anim>
                                    <p:anim calcmode="lin" valueType="num">
                                      <p:cBhvr>
                                        <p:cTn id="46" dur="2000" fill="hold"/>
                                        <p:tgtEl>
                                          <p:spTgt spid="7"/>
                                        </p:tgtEl>
                                        <p:attrNameLst>
                                          <p:attrName>ppt_w</p:attrName>
                                        </p:attrNameLst>
                                      </p:cBhvr>
                                      <p:tavLst>
                                        <p:tav tm="0">
                                          <p:val>
                                            <p:fltVal val="0"/>
                                          </p:val>
                                        </p:tav>
                                        <p:tav tm="100000">
                                          <p:val>
                                            <p:strVal val="#ppt_w"/>
                                          </p:val>
                                        </p:tav>
                                      </p:tavLst>
                                    </p:anim>
                                  </p:childTnLst>
                                </p:cTn>
                              </p:par>
                              <p:par>
                                <p:cTn id="47" presetID="35"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000"/>
                                        <p:tgtEl>
                                          <p:spTgt spid="15"/>
                                        </p:tgtEl>
                                      </p:cBhvr>
                                    </p:animEffect>
                                    <p:anim calcmode="lin" valueType="num">
                                      <p:cBhvr>
                                        <p:cTn id="50" dur="2000" fill="hold"/>
                                        <p:tgtEl>
                                          <p:spTgt spid="15"/>
                                        </p:tgtEl>
                                        <p:attrNameLst>
                                          <p:attrName>style.rotation</p:attrName>
                                        </p:attrNameLst>
                                      </p:cBhvr>
                                      <p:tavLst>
                                        <p:tav tm="0">
                                          <p:val>
                                            <p:fltVal val="720"/>
                                          </p:val>
                                        </p:tav>
                                        <p:tav tm="100000">
                                          <p:val>
                                            <p:fltVal val="0"/>
                                          </p:val>
                                        </p:tav>
                                      </p:tavLst>
                                    </p:anim>
                                    <p:anim calcmode="lin" valueType="num">
                                      <p:cBhvr>
                                        <p:cTn id="51" dur="2000" fill="hold"/>
                                        <p:tgtEl>
                                          <p:spTgt spid="15"/>
                                        </p:tgtEl>
                                        <p:attrNameLst>
                                          <p:attrName>ppt_h</p:attrName>
                                        </p:attrNameLst>
                                      </p:cBhvr>
                                      <p:tavLst>
                                        <p:tav tm="0">
                                          <p:val>
                                            <p:fltVal val="0"/>
                                          </p:val>
                                        </p:tav>
                                        <p:tav tm="100000">
                                          <p:val>
                                            <p:strVal val="#ppt_h"/>
                                          </p:val>
                                        </p:tav>
                                      </p:tavLst>
                                    </p:anim>
                                    <p:anim calcmode="lin" valueType="num">
                                      <p:cBhvr>
                                        <p:cTn id="52" dur="2000" fill="hold"/>
                                        <p:tgtEl>
                                          <p:spTgt spid="15"/>
                                        </p:tgtEl>
                                        <p:attrNameLst>
                                          <p:attrName>ppt_w</p:attrName>
                                        </p:attrNameLst>
                                      </p:cBhvr>
                                      <p:tavLst>
                                        <p:tav tm="0">
                                          <p:val>
                                            <p:fltVal val="0"/>
                                          </p:val>
                                        </p:tav>
                                        <p:tav tm="100000">
                                          <p:val>
                                            <p:strVal val="#ppt_w"/>
                                          </p:val>
                                        </p:tav>
                                      </p:tavLst>
                                    </p:anim>
                                  </p:childTnLst>
                                </p:cTn>
                              </p:par>
                              <p:par>
                                <p:cTn id="53" presetID="35"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2000"/>
                                        <p:tgtEl>
                                          <p:spTgt spid="12"/>
                                        </p:tgtEl>
                                      </p:cBhvr>
                                    </p:animEffect>
                                    <p:anim calcmode="lin" valueType="num">
                                      <p:cBhvr>
                                        <p:cTn id="56" dur="2000" fill="hold"/>
                                        <p:tgtEl>
                                          <p:spTgt spid="12"/>
                                        </p:tgtEl>
                                        <p:attrNameLst>
                                          <p:attrName>style.rotation</p:attrName>
                                        </p:attrNameLst>
                                      </p:cBhvr>
                                      <p:tavLst>
                                        <p:tav tm="0">
                                          <p:val>
                                            <p:fltVal val="720"/>
                                          </p:val>
                                        </p:tav>
                                        <p:tav tm="100000">
                                          <p:val>
                                            <p:fltVal val="0"/>
                                          </p:val>
                                        </p:tav>
                                      </p:tavLst>
                                    </p:anim>
                                    <p:anim calcmode="lin" valueType="num">
                                      <p:cBhvr>
                                        <p:cTn id="57" dur="2000" fill="hold"/>
                                        <p:tgtEl>
                                          <p:spTgt spid="12"/>
                                        </p:tgtEl>
                                        <p:attrNameLst>
                                          <p:attrName>ppt_h</p:attrName>
                                        </p:attrNameLst>
                                      </p:cBhvr>
                                      <p:tavLst>
                                        <p:tav tm="0">
                                          <p:val>
                                            <p:fltVal val="0"/>
                                          </p:val>
                                        </p:tav>
                                        <p:tav tm="100000">
                                          <p:val>
                                            <p:strVal val="#ppt_h"/>
                                          </p:val>
                                        </p:tav>
                                      </p:tavLst>
                                    </p:anim>
                                    <p:anim calcmode="lin" valueType="num">
                                      <p:cBhvr>
                                        <p:cTn id="58" dur="2000" fill="hold"/>
                                        <p:tgtEl>
                                          <p:spTgt spid="12"/>
                                        </p:tgtEl>
                                        <p:attrNameLst>
                                          <p:attrName>ppt_w</p:attrName>
                                        </p:attrNameLst>
                                      </p:cBhvr>
                                      <p:tavLst>
                                        <p:tav tm="0">
                                          <p:val>
                                            <p:fltVal val="0"/>
                                          </p:val>
                                        </p:tav>
                                        <p:tav tm="100000">
                                          <p:val>
                                            <p:strVal val="#ppt_w"/>
                                          </p:val>
                                        </p:tav>
                                      </p:tavLst>
                                    </p:anim>
                                  </p:childTnLst>
                                </p:cTn>
                              </p:par>
                              <p:par>
                                <p:cTn id="59" presetID="35" presetClass="entr" presetSubtype="0"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2000"/>
                                        <p:tgtEl>
                                          <p:spTgt spid="4"/>
                                        </p:tgtEl>
                                      </p:cBhvr>
                                    </p:animEffect>
                                    <p:anim calcmode="lin" valueType="num">
                                      <p:cBhvr>
                                        <p:cTn id="62" dur="2000" fill="hold"/>
                                        <p:tgtEl>
                                          <p:spTgt spid="4"/>
                                        </p:tgtEl>
                                        <p:attrNameLst>
                                          <p:attrName>style.rotation</p:attrName>
                                        </p:attrNameLst>
                                      </p:cBhvr>
                                      <p:tavLst>
                                        <p:tav tm="0">
                                          <p:val>
                                            <p:fltVal val="720"/>
                                          </p:val>
                                        </p:tav>
                                        <p:tav tm="100000">
                                          <p:val>
                                            <p:fltVal val="0"/>
                                          </p:val>
                                        </p:tav>
                                      </p:tavLst>
                                    </p:anim>
                                    <p:anim calcmode="lin" valueType="num">
                                      <p:cBhvr>
                                        <p:cTn id="63" dur="2000" fill="hold"/>
                                        <p:tgtEl>
                                          <p:spTgt spid="4"/>
                                        </p:tgtEl>
                                        <p:attrNameLst>
                                          <p:attrName>ppt_h</p:attrName>
                                        </p:attrNameLst>
                                      </p:cBhvr>
                                      <p:tavLst>
                                        <p:tav tm="0">
                                          <p:val>
                                            <p:fltVal val="0"/>
                                          </p:val>
                                        </p:tav>
                                        <p:tav tm="100000">
                                          <p:val>
                                            <p:strVal val="#ppt_h"/>
                                          </p:val>
                                        </p:tav>
                                      </p:tavLst>
                                    </p:anim>
                                    <p:anim calcmode="lin" valueType="num">
                                      <p:cBhvr>
                                        <p:cTn id="64" dur="2000" fill="hold"/>
                                        <p:tgtEl>
                                          <p:spTgt spid="4"/>
                                        </p:tgtEl>
                                        <p:attrNameLst>
                                          <p:attrName>ppt_w</p:attrName>
                                        </p:attrNameLst>
                                      </p:cBhvr>
                                      <p:tavLst>
                                        <p:tav tm="0">
                                          <p:val>
                                            <p:fltVal val="0"/>
                                          </p:val>
                                        </p:tav>
                                        <p:tav tm="100000">
                                          <p:val>
                                            <p:strVal val="#ppt_w"/>
                                          </p:val>
                                        </p:tav>
                                      </p:tavLst>
                                    </p:anim>
                                  </p:childTnLst>
                                </p:cTn>
                              </p:par>
                              <p:par>
                                <p:cTn id="65" presetID="35" presetClass="entr" presetSubtype="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2000"/>
                                        <p:tgtEl>
                                          <p:spTgt spid="5"/>
                                        </p:tgtEl>
                                      </p:cBhvr>
                                    </p:animEffect>
                                    <p:anim calcmode="lin" valueType="num">
                                      <p:cBhvr>
                                        <p:cTn id="68" dur="2000" fill="hold"/>
                                        <p:tgtEl>
                                          <p:spTgt spid="5"/>
                                        </p:tgtEl>
                                        <p:attrNameLst>
                                          <p:attrName>style.rotation</p:attrName>
                                        </p:attrNameLst>
                                      </p:cBhvr>
                                      <p:tavLst>
                                        <p:tav tm="0">
                                          <p:val>
                                            <p:fltVal val="720"/>
                                          </p:val>
                                        </p:tav>
                                        <p:tav tm="100000">
                                          <p:val>
                                            <p:fltVal val="0"/>
                                          </p:val>
                                        </p:tav>
                                      </p:tavLst>
                                    </p:anim>
                                    <p:anim calcmode="lin" valueType="num">
                                      <p:cBhvr>
                                        <p:cTn id="69" dur="2000" fill="hold"/>
                                        <p:tgtEl>
                                          <p:spTgt spid="5"/>
                                        </p:tgtEl>
                                        <p:attrNameLst>
                                          <p:attrName>ppt_h</p:attrName>
                                        </p:attrNameLst>
                                      </p:cBhvr>
                                      <p:tavLst>
                                        <p:tav tm="0">
                                          <p:val>
                                            <p:fltVal val="0"/>
                                          </p:val>
                                        </p:tav>
                                        <p:tav tm="100000">
                                          <p:val>
                                            <p:strVal val="#ppt_h"/>
                                          </p:val>
                                        </p:tav>
                                      </p:tavLst>
                                    </p:anim>
                                    <p:anim calcmode="lin" valueType="num">
                                      <p:cBhvr>
                                        <p:cTn id="70" dur="2000" fill="hold"/>
                                        <p:tgtEl>
                                          <p:spTgt spid="5"/>
                                        </p:tgtEl>
                                        <p:attrNameLst>
                                          <p:attrName>ppt_w</p:attrName>
                                        </p:attrNameLst>
                                      </p:cBhvr>
                                      <p:tavLst>
                                        <p:tav tm="0">
                                          <p:val>
                                            <p:fltVal val="0"/>
                                          </p:val>
                                        </p:tav>
                                        <p:tav tm="100000">
                                          <p:val>
                                            <p:strVal val="#ppt_w"/>
                                          </p:val>
                                        </p:tav>
                                      </p:tavLst>
                                    </p:anim>
                                  </p:childTnLst>
                                </p:cTn>
                              </p:par>
                              <p:par>
                                <p:cTn id="71" presetID="35" presetClass="entr" presetSubtype="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2000"/>
                                        <p:tgtEl>
                                          <p:spTgt spid="14"/>
                                        </p:tgtEl>
                                      </p:cBhvr>
                                    </p:animEffect>
                                    <p:anim calcmode="lin" valueType="num">
                                      <p:cBhvr>
                                        <p:cTn id="74" dur="2000" fill="hold"/>
                                        <p:tgtEl>
                                          <p:spTgt spid="14"/>
                                        </p:tgtEl>
                                        <p:attrNameLst>
                                          <p:attrName>style.rotation</p:attrName>
                                        </p:attrNameLst>
                                      </p:cBhvr>
                                      <p:tavLst>
                                        <p:tav tm="0">
                                          <p:val>
                                            <p:fltVal val="720"/>
                                          </p:val>
                                        </p:tav>
                                        <p:tav tm="100000">
                                          <p:val>
                                            <p:fltVal val="0"/>
                                          </p:val>
                                        </p:tav>
                                      </p:tavLst>
                                    </p:anim>
                                    <p:anim calcmode="lin" valueType="num">
                                      <p:cBhvr>
                                        <p:cTn id="75" dur="2000" fill="hold"/>
                                        <p:tgtEl>
                                          <p:spTgt spid="14"/>
                                        </p:tgtEl>
                                        <p:attrNameLst>
                                          <p:attrName>ppt_h</p:attrName>
                                        </p:attrNameLst>
                                      </p:cBhvr>
                                      <p:tavLst>
                                        <p:tav tm="0">
                                          <p:val>
                                            <p:fltVal val="0"/>
                                          </p:val>
                                        </p:tav>
                                        <p:tav tm="100000">
                                          <p:val>
                                            <p:strVal val="#ppt_h"/>
                                          </p:val>
                                        </p:tav>
                                      </p:tavLst>
                                    </p:anim>
                                    <p:anim calcmode="lin" valueType="num">
                                      <p:cBhvr>
                                        <p:cTn id="76" dur="2000" fill="hold"/>
                                        <p:tgtEl>
                                          <p:spTgt spid="14"/>
                                        </p:tgtEl>
                                        <p:attrNameLst>
                                          <p:attrName>ppt_w</p:attrName>
                                        </p:attrNameLst>
                                      </p:cBhvr>
                                      <p:tavLst>
                                        <p:tav tm="0">
                                          <p:val>
                                            <p:fltVal val="0"/>
                                          </p:val>
                                        </p:tav>
                                        <p:tav tm="100000">
                                          <p:val>
                                            <p:strVal val="#ppt_w"/>
                                          </p:val>
                                        </p:tav>
                                      </p:tavLst>
                                    </p:anim>
                                  </p:childTnLst>
                                </p:cTn>
                              </p:par>
                              <p:par>
                                <p:cTn id="77" presetID="35"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2000"/>
                                        <p:tgtEl>
                                          <p:spTgt spid="6"/>
                                        </p:tgtEl>
                                      </p:cBhvr>
                                    </p:animEffect>
                                    <p:anim calcmode="lin" valueType="num">
                                      <p:cBhvr>
                                        <p:cTn id="80" dur="2000" fill="hold"/>
                                        <p:tgtEl>
                                          <p:spTgt spid="6"/>
                                        </p:tgtEl>
                                        <p:attrNameLst>
                                          <p:attrName>style.rotation</p:attrName>
                                        </p:attrNameLst>
                                      </p:cBhvr>
                                      <p:tavLst>
                                        <p:tav tm="0">
                                          <p:val>
                                            <p:fltVal val="720"/>
                                          </p:val>
                                        </p:tav>
                                        <p:tav tm="100000">
                                          <p:val>
                                            <p:fltVal val="0"/>
                                          </p:val>
                                        </p:tav>
                                      </p:tavLst>
                                    </p:anim>
                                    <p:anim calcmode="lin" valueType="num">
                                      <p:cBhvr>
                                        <p:cTn id="81" dur="2000" fill="hold"/>
                                        <p:tgtEl>
                                          <p:spTgt spid="6"/>
                                        </p:tgtEl>
                                        <p:attrNameLst>
                                          <p:attrName>ppt_h</p:attrName>
                                        </p:attrNameLst>
                                      </p:cBhvr>
                                      <p:tavLst>
                                        <p:tav tm="0">
                                          <p:val>
                                            <p:fltVal val="0"/>
                                          </p:val>
                                        </p:tav>
                                        <p:tav tm="100000">
                                          <p:val>
                                            <p:strVal val="#ppt_h"/>
                                          </p:val>
                                        </p:tav>
                                      </p:tavLst>
                                    </p:anim>
                                    <p:anim calcmode="lin" valueType="num">
                                      <p:cBhvr>
                                        <p:cTn id="82" dur="2000" fill="hold"/>
                                        <p:tgtEl>
                                          <p:spTgt spid="6"/>
                                        </p:tgtEl>
                                        <p:attrNameLst>
                                          <p:attrName>ppt_w</p:attrName>
                                        </p:attrNameLst>
                                      </p:cBhvr>
                                      <p:tavLst>
                                        <p:tav tm="0">
                                          <p:val>
                                            <p:fltVal val="0"/>
                                          </p:val>
                                        </p:tav>
                                        <p:tav tm="100000">
                                          <p:val>
                                            <p:strVal val="#ppt_w"/>
                                          </p:val>
                                        </p:tav>
                                      </p:tavLst>
                                    </p:anim>
                                  </p:childTnLst>
                                </p:cTn>
                              </p:par>
                              <p:par>
                                <p:cTn id="83" presetID="35" presetClass="entr" presetSubtype="0" fill="hold" grpId="0" nodeType="with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fade">
                                      <p:cBhvr>
                                        <p:cTn id="85" dur="2000"/>
                                        <p:tgtEl>
                                          <p:spTgt spid="8"/>
                                        </p:tgtEl>
                                      </p:cBhvr>
                                    </p:animEffect>
                                    <p:anim calcmode="lin" valueType="num">
                                      <p:cBhvr>
                                        <p:cTn id="86" dur="2000" fill="hold"/>
                                        <p:tgtEl>
                                          <p:spTgt spid="8"/>
                                        </p:tgtEl>
                                        <p:attrNameLst>
                                          <p:attrName>style.rotation</p:attrName>
                                        </p:attrNameLst>
                                      </p:cBhvr>
                                      <p:tavLst>
                                        <p:tav tm="0">
                                          <p:val>
                                            <p:fltVal val="720"/>
                                          </p:val>
                                        </p:tav>
                                        <p:tav tm="100000">
                                          <p:val>
                                            <p:fltVal val="0"/>
                                          </p:val>
                                        </p:tav>
                                      </p:tavLst>
                                    </p:anim>
                                    <p:anim calcmode="lin" valueType="num">
                                      <p:cBhvr>
                                        <p:cTn id="87" dur="2000" fill="hold"/>
                                        <p:tgtEl>
                                          <p:spTgt spid="8"/>
                                        </p:tgtEl>
                                        <p:attrNameLst>
                                          <p:attrName>ppt_h</p:attrName>
                                        </p:attrNameLst>
                                      </p:cBhvr>
                                      <p:tavLst>
                                        <p:tav tm="0">
                                          <p:val>
                                            <p:fltVal val="0"/>
                                          </p:val>
                                        </p:tav>
                                        <p:tav tm="100000">
                                          <p:val>
                                            <p:strVal val="#ppt_h"/>
                                          </p:val>
                                        </p:tav>
                                      </p:tavLst>
                                    </p:anim>
                                    <p:anim calcmode="lin" valueType="num">
                                      <p:cBhvr>
                                        <p:cTn id="88" dur="2000" fill="hold"/>
                                        <p:tgtEl>
                                          <p:spTgt spid="8"/>
                                        </p:tgtEl>
                                        <p:attrNameLst>
                                          <p:attrName>ppt_w</p:attrName>
                                        </p:attrNameLst>
                                      </p:cBhvr>
                                      <p:tavLst>
                                        <p:tav tm="0">
                                          <p:val>
                                            <p:fltVal val="0"/>
                                          </p:val>
                                        </p:tav>
                                        <p:tav tm="100000">
                                          <p:val>
                                            <p:strVal val="#ppt_w"/>
                                          </p:val>
                                        </p:tav>
                                      </p:tavLst>
                                    </p:anim>
                                  </p:childTnLst>
                                </p:cTn>
                              </p:par>
                            </p:childTnLst>
                          </p:cTn>
                        </p:par>
                        <p:par>
                          <p:cTn id="89" fill="hold">
                            <p:stCondLst>
                              <p:cond delay="2000"/>
                            </p:stCondLst>
                            <p:childTnLst>
                              <p:par>
                                <p:cTn id="90" presetID="10" presetClass="entr" presetSubtype="0" fill="hold" grpId="0" nodeType="after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wipe(down)">
                                      <p:cBhvr>
                                        <p:cTn id="10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菱形 18"/>
          <p:cNvSpPr/>
          <p:nvPr/>
        </p:nvSpPr>
        <p:spPr>
          <a:xfrm>
            <a:off x="10961436" y="4375665"/>
            <a:ext cx="682521" cy="682521"/>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11527049" y="5282081"/>
            <a:ext cx="507398" cy="507398"/>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104394" y="1520051"/>
            <a:ext cx="9857105" cy="4092575"/>
          </a:xfrm>
          <a:prstGeom prst="rect">
            <a:avLst/>
          </a:prstGeom>
          <a:noFill/>
        </p:spPr>
        <p:txBody>
          <a:bodyPr wrap="square" rtlCol="0">
            <a:spAutoFit/>
          </a:bodyPr>
          <a:lstStyle/>
          <a:p>
            <a:pPr indent="0">
              <a:buFont typeface="Arial" panose="020B0604020202020204" pitchFamily="34" charset="0"/>
              <a:buNone/>
            </a:pPr>
            <a:endParaRPr lang="en-US" altLang="zh-CN" sz="24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r>
              <a:rPr lang="en-US" altLang="zh-CN" sz="2400" dirty="0">
                <a:solidFill>
                  <a:schemeClr val="bg1"/>
                </a:solidFill>
                <a:latin typeface="Aldhabi" panose="01000000000000000000" pitchFamily="2" charset="-78"/>
                <a:cs typeface="Aldhabi" panose="01000000000000000000" pitchFamily="2" charset="-78"/>
              </a:rPr>
              <a:t>For intelligent file system</a:t>
            </a:r>
            <a:endParaRPr lang="en-US" altLang="zh-CN" sz="24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endParaRPr lang="en-US" altLang="zh-CN" sz="24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r>
              <a:rPr lang="en-US" altLang="zh-CN" sz="2400" dirty="0">
                <a:solidFill>
                  <a:schemeClr val="bg1"/>
                </a:solidFill>
                <a:latin typeface="Aldhabi" panose="01000000000000000000" pitchFamily="2" charset="-78"/>
                <a:cs typeface="Aldhabi" panose="01000000000000000000" pitchFamily="2" charset="-78"/>
              </a:rPr>
              <a:t>Try to discover and use the natural attributes of documents</a:t>
            </a:r>
            <a:endParaRPr lang="en-US" altLang="zh-CN" sz="24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endParaRPr lang="en-US" altLang="zh-CN" sz="2400" dirty="0">
              <a:solidFill>
                <a:schemeClr val="bg1"/>
              </a:solidFill>
              <a:latin typeface="Aldhabi" panose="01000000000000000000" pitchFamily="2" charset="-78"/>
              <a:cs typeface="Aldhabi" panose="01000000000000000000" pitchFamily="2" charset="-78"/>
            </a:endParaRPr>
          </a:p>
          <a:p>
            <a:pPr marL="1143000" lvl="1" indent="-342900">
              <a:buFont typeface="Arial" panose="020B0604020202020204" pitchFamily="34" charset="0"/>
              <a:buChar char="•"/>
            </a:pPr>
            <a:r>
              <a:rPr lang="en-US" altLang="zh-CN" sz="2400" dirty="0">
                <a:solidFill>
                  <a:schemeClr val="bg1"/>
                </a:solidFill>
                <a:latin typeface="Aldhabi" panose="01000000000000000000" pitchFamily="2" charset="-78"/>
                <a:cs typeface="Aldhabi" panose="01000000000000000000" pitchFamily="2" charset="-78"/>
              </a:rPr>
              <a:t>Why Natural Attributes?</a:t>
            </a:r>
            <a:endParaRPr lang="en-US" altLang="zh-CN" sz="2400" dirty="0">
              <a:solidFill>
                <a:schemeClr val="bg1"/>
              </a:solidFill>
              <a:latin typeface="Aldhabi" panose="01000000000000000000" pitchFamily="2" charset="-78"/>
              <a:cs typeface="Aldhabi" panose="01000000000000000000" pitchFamily="2" charset="-78"/>
            </a:endParaRPr>
          </a:p>
          <a:p>
            <a:pPr marL="1143000" lvl="1" indent="-342900">
              <a:buFont typeface="Arial" panose="020B0604020202020204" pitchFamily="34" charset="0"/>
              <a:buChar char="•"/>
            </a:pPr>
            <a:endParaRPr lang="en-US" altLang="zh-CN" sz="2400" dirty="0">
              <a:solidFill>
                <a:schemeClr val="bg1"/>
              </a:solidFill>
              <a:latin typeface="Aldhabi" panose="01000000000000000000" pitchFamily="2" charset="-78"/>
              <a:cs typeface="Aldhabi" panose="01000000000000000000" pitchFamily="2" charset="-78"/>
            </a:endParaRPr>
          </a:p>
          <a:p>
            <a:pPr marL="1600200" lvl="2" indent="-342900">
              <a:buFont typeface="Arial" panose="020B0604020202020204" pitchFamily="34" charset="0"/>
              <a:buChar char="•"/>
            </a:pPr>
            <a:r>
              <a:rPr lang="en-US" altLang="zh-CN" sz="2400" dirty="0">
                <a:solidFill>
                  <a:schemeClr val="bg1"/>
                </a:solidFill>
                <a:latin typeface="Aldhabi" panose="01000000000000000000" pitchFamily="2" charset="-78"/>
                <a:cs typeface="Aldhabi" panose="01000000000000000000" pitchFamily="2" charset="-78"/>
              </a:rPr>
              <a:t>stable , consistent , better compatibility</a:t>
            </a:r>
            <a:endParaRPr lang="en-US" altLang="zh-CN" sz="2400" dirty="0">
              <a:solidFill>
                <a:schemeClr val="bg1"/>
              </a:solidFill>
              <a:latin typeface="Aldhabi" panose="01000000000000000000" pitchFamily="2" charset="-78"/>
              <a:cs typeface="Aldhabi" panose="01000000000000000000" pitchFamily="2" charset="-78"/>
            </a:endParaRPr>
          </a:p>
          <a:p>
            <a:pPr marL="1600200" lvl="2" indent="-342900">
              <a:buFont typeface="Arial" panose="020B0604020202020204" pitchFamily="34" charset="0"/>
              <a:buChar char="•"/>
            </a:pPr>
            <a:endParaRPr lang="en-US" altLang="zh-CN" sz="2400" dirty="0">
              <a:solidFill>
                <a:schemeClr val="bg1"/>
              </a:solidFill>
              <a:latin typeface="Aldhabi" panose="01000000000000000000" pitchFamily="2" charset="-78"/>
              <a:cs typeface="Aldhabi" panose="01000000000000000000" pitchFamily="2" charset="-78"/>
            </a:endParaRPr>
          </a:p>
          <a:p>
            <a:pPr marL="1600200" lvl="2" indent="-342900">
              <a:buFont typeface="Arial" panose="020B0604020202020204" pitchFamily="34" charset="0"/>
              <a:buChar char="•"/>
            </a:pPr>
            <a:r>
              <a:rPr lang="en-US" altLang="zh-CN" sz="2400" dirty="0">
                <a:solidFill>
                  <a:schemeClr val="bg1"/>
                </a:solidFill>
                <a:latin typeface="Aldhabi" panose="01000000000000000000" pitchFamily="2" charset="-78"/>
                <a:cs typeface="Aldhabi" panose="01000000000000000000" pitchFamily="2" charset="-78"/>
              </a:rPr>
              <a:t>low labor costs</a:t>
            </a:r>
            <a:endParaRPr lang="en-US" altLang="zh-CN" sz="24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endParaRPr lang="en-US" altLang="zh-CN" sz="2000" dirty="0">
              <a:solidFill>
                <a:schemeClr val="bg1"/>
              </a:solidFill>
              <a:latin typeface="Aldhabi" panose="01000000000000000000" pitchFamily="2" charset="-78"/>
              <a:cs typeface="Aldhabi" panose="01000000000000000000" pitchFamily="2" charset="-78"/>
            </a:endParaRPr>
          </a:p>
        </p:txBody>
      </p:sp>
      <p:cxnSp>
        <p:nvCxnSpPr>
          <p:cNvPr id="25" name="直接连接符 24"/>
          <p:cNvCxnSpPr/>
          <p:nvPr/>
        </p:nvCxnSpPr>
        <p:spPr>
          <a:xfrm>
            <a:off x="3680460" y="393700"/>
            <a:ext cx="4718050" cy="88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662045" y="1040130"/>
            <a:ext cx="47453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298950" y="393700"/>
            <a:ext cx="4945380" cy="583565"/>
          </a:xfrm>
          <a:prstGeom prst="rect">
            <a:avLst/>
          </a:prstGeom>
          <a:noFill/>
        </p:spPr>
        <p:txBody>
          <a:bodyPr wrap="square" rtlCol="0">
            <a:spAutoFit/>
          </a:bodyPr>
          <a:lstStyle/>
          <a:p>
            <a:r>
              <a:rPr lang="en-US" sz="3200" dirty="0">
                <a:solidFill>
                  <a:schemeClr val="bg1"/>
                </a:solidFill>
              </a:rPr>
              <a:t>Why  Do </a:t>
            </a:r>
            <a:r>
              <a:rPr lang="en-US" sz="3200" dirty="0">
                <a:solidFill>
                  <a:schemeClr val="bg1"/>
                </a:solidFill>
                <a:sym typeface="+mn-ea"/>
              </a:rPr>
              <a:t>We Do This</a:t>
            </a:r>
            <a:r>
              <a:rPr lang="en-US" sz="3200" dirty="0">
                <a:solidFill>
                  <a:schemeClr val="bg1"/>
                </a:solidFill>
              </a:rPr>
              <a:t> </a:t>
            </a:r>
            <a:endParaRPr lang="en-US" sz="3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菱形 18"/>
          <p:cNvSpPr/>
          <p:nvPr/>
        </p:nvSpPr>
        <p:spPr>
          <a:xfrm>
            <a:off x="10961436" y="4375665"/>
            <a:ext cx="682521" cy="682521"/>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11527049" y="5282081"/>
            <a:ext cx="507398" cy="507398"/>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5469255" y="1316990"/>
            <a:ext cx="5848350" cy="5139869"/>
          </a:xfrm>
          <a:prstGeom prst="rect">
            <a:avLst/>
          </a:prstGeom>
          <a:noFill/>
        </p:spPr>
        <p:txBody>
          <a:bodyPr wrap="square" rtlCol="0">
            <a:spAutoFit/>
          </a:bodyPr>
          <a:lstStyle/>
          <a:p>
            <a:pPr indent="0">
              <a:buFont typeface="Arial" panose="020B0604020202020204" pitchFamily="34" charset="0"/>
              <a:buNone/>
            </a:pPr>
            <a:r>
              <a:rPr lang="en-US" altLang="zh-CN" sz="2400" dirty="0">
                <a:solidFill>
                  <a:schemeClr val="bg1"/>
                </a:solidFill>
                <a:latin typeface="Aldhabi" panose="01000000000000000000" pitchFamily="2" charset="-78"/>
                <a:cs typeface="Aldhabi" panose="01000000000000000000" pitchFamily="2" charset="-78"/>
              </a:rPr>
              <a:t>Intuitively</a:t>
            </a:r>
            <a:endParaRPr lang="en-US" altLang="zh-CN" sz="2400" dirty="0">
              <a:solidFill>
                <a:schemeClr val="bg1"/>
              </a:solidFill>
              <a:latin typeface="Aldhabi" panose="01000000000000000000" pitchFamily="2" charset="-78"/>
              <a:cs typeface="Aldhabi" panose="01000000000000000000" pitchFamily="2" charset="-78"/>
            </a:endParaRPr>
          </a:p>
          <a:p>
            <a:pPr indent="0">
              <a:buFont typeface="Arial" panose="020B0604020202020204" pitchFamily="34" charset="0"/>
              <a:buNone/>
            </a:pPr>
            <a:endParaRPr lang="en-US" altLang="zh-CN" sz="24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r>
              <a:rPr lang="en-US" altLang="zh-CN" sz="2400" dirty="0">
                <a:solidFill>
                  <a:schemeClr val="bg1"/>
                </a:solidFill>
                <a:latin typeface="Aldhabi" panose="01000000000000000000" pitchFamily="2" charset="-78"/>
                <a:cs typeface="Aldhabi" panose="01000000000000000000" pitchFamily="2" charset="-78"/>
              </a:rPr>
              <a:t>Many connections in the real world are non-hierarchical</a:t>
            </a:r>
            <a:endParaRPr lang="en-US" altLang="zh-CN" sz="2400" dirty="0">
              <a:solidFill>
                <a:schemeClr val="bg1"/>
              </a:solidFill>
              <a:latin typeface="Aldhabi" panose="01000000000000000000" pitchFamily="2" charset="-78"/>
              <a:cs typeface="Aldhabi" panose="01000000000000000000" pitchFamily="2" charset="-78"/>
            </a:endParaRPr>
          </a:p>
          <a:p>
            <a:pPr indent="0">
              <a:buFont typeface="Arial" panose="020B0604020202020204" pitchFamily="34" charset="0"/>
              <a:buNone/>
            </a:pPr>
            <a:endParaRPr lang="en-US" altLang="zh-CN" sz="24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r>
              <a:rPr lang="en-US" altLang="zh-CN" sz="2400" dirty="0">
                <a:solidFill>
                  <a:schemeClr val="bg1"/>
                </a:solidFill>
                <a:latin typeface="Aldhabi" panose="01000000000000000000" pitchFamily="2" charset="-78"/>
                <a:cs typeface="Aldhabi" panose="01000000000000000000" pitchFamily="2" charset="-78"/>
              </a:rPr>
              <a:t>Not suitable when there are many-to-many connections between nodes</a:t>
            </a:r>
            <a:endParaRPr lang="en-US" altLang="zh-CN" sz="24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endParaRPr lang="en-US" altLang="zh-CN" sz="2400" dirty="0">
              <a:solidFill>
                <a:schemeClr val="bg1"/>
              </a:solidFill>
              <a:latin typeface="Aldhabi" panose="01000000000000000000" pitchFamily="2" charset="-78"/>
              <a:cs typeface="Aldhabi" panose="01000000000000000000" pitchFamily="2" charset="-78"/>
            </a:endParaRPr>
          </a:p>
          <a:p>
            <a:pPr indent="0">
              <a:buFont typeface="Arial" panose="020B0604020202020204" pitchFamily="34" charset="0"/>
              <a:buNone/>
            </a:pPr>
            <a:r>
              <a:rPr lang="en-US" altLang="zh-CN" sz="2400" dirty="0">
                <a:solidFill>
                  <a:schemeClr val="bg1"/>
                </a:solidFill>
                <a:latin typeface="Aldhabi" panose="01000000000000000000" pitchFamily="2" charset="-78"/>
                <a:cs typeface="Aldhabi" panose="01000000000000000000" pitchFamily="2" charset="-78"/>
              </a:rPr>
              <a:t>Moreover</a:t>
            </a:r>
            <a:endParaRPr lang="en-US" altLang="zh-CN" sz="2400" dirty="0">
              <a:solidFill>
                <a:schemeClr val="bg1"/>
              </a:solidFill>
              <a:latin typeface="Aldhabi" panose="01000000000000000000" pitchFamily="2" charset="-78"/>
              <a:cs typeface="Aldhabi" panose="01000000000000000000" pitchFamily="2" charset="-78"/>
            </a:endParaRPr>
          </a:p>
          <a:p>
            <a:pPr indent="0">
              <a:buFont typeface="Arial" panose="020B0604020202020204" pitchFamily="34" charset="0"/>
              <a:buNone/>
            </a:pPr>
            <a:endParaRPr lang="en-US" altLang="zh-CN" sz="24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r>
              <a:rPr lang="en-US" altLang="zh-CN" sz="2400" dirty="0">
                <a:solidFill>
                  <a:schemeClr val="bg1"/>
                </a:solidFill>
                <a:latin typeface="Aldhabi" panose="01000000000000000000" pitchFamily="2" charset="-78"/>
                <a:cs typeface="Aldhabi" panose="01000000000000000000" pitchFamily="2" charset="-78"/>
              </a:rPr>
              <a:t>Large amounts of redundant data</a:t>
            </a:r>
            <a:endParaRPr lang="en-US" altLang="zh-CN" sz="24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endParaRPr lang="en-US" altLang="zh-CN" sz="24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r>
              <a:rPr lang="en-US" altLang="zh-CN" sz="2400" dirty="0">
                <a:solidFill>
                  <a:schemeClr val="bg1"/>
                </a:solidFill>
                <a:latin typeface="Aldhabi" panose="01000000000000000000" pitchFamily="2" charset="-78"/>
                <a:cs typeface="Aldhabi" panose="01000000000000000000" pitchFamily="2" charset="-78"/>
              </a:rPr>
              <a:t>Complex addition, deletion and modification operations</a:t>
            </a:r>
            <a:endParaRPr lang="en-US" altLang="zh-CN" sz="24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endParaRPr lang="en-US" altLang="zh-CN" sz="20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endParaRPr lang="en-US" altLang="zh-CN" sz="2000" dirty="0">
              <a:solidFill>
                <a:schemeClr val="bg1"/>
              </a:solidFill>
              <a:latin typeface="Aldhabi" panose="01000000000000000000" pitchFamily="2" charset="-78"/>
              <a:cs typeface="Aldhabi" panose="01000000000000000000" pitchFamily="2" charset="-78"/>
            </a:endParaRPr>
          </a:p>
        </p:txBody>
      </p:sp>
      <p:cxnSp>
        <p:nvCxnSpPr>
          <p:cNvPr id="25" name="直接连接符 24"/>
          <p:cNvCxnSpPr/>
          <p:nvPr/>
        </p:nvCxnSpPr>
        <p:spPr>
          <a:xfrm>
            <a:off x="3680460" y="393700"/>
            <a:ext cx="4718050" cy="88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662045" y="1040130"/>
            <a:ext cx="47453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626485" y="456565"/>
            <a:ext cx="4945380" cy="583565"/>
          </a:xfrm>
          <a:prstGeom prst="rect">
            <a:avLst/>
          </a:prstGeom>
          <a:noFill/>
        </p:spPr>
        <p:txBody>
          <a:bodyPr wrap="square" rtlCol="0">
            <a:spAutoFit/>
          </a:bodyPr>
          <a:lstStyle/>
          <a:p>
            <a:r>
              <a:rPr lang="en-US" sz="3200" dirty="0">
                <a:solidFill>
                  <a:schemeClr val="bg1"/>
                </a:solidFill>
              </a:rPr>
              <a:t>Why Not Hierarchical Model </a:t>
            </a:r>
            <a:endParaRPr lang="en-US" sz="3200" dirty="0">
              <a:solidFill>
                <a:schemeClr val="bg1"/>
              </a:solidFill>
            </a:endParaRPr>
          </a:p>
        </p:txBody>
      </p:sp>
      <p:sp>
        <p:nvSpPr>
          <p:cNvPr id="3" name="椭圆 2"/>
          <p:cNvSpPr/>
          <p:nvPr/>
        </p:nvSpPr>
        <p:spPr>
          <a:xfrm>
            <a:off x="233045" y="4494530"/>
            <a:ext cx="1015365" cy="100520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324225" y="2890520"/>
            <a:ext cx="1015365" cy="100520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603375" y="4495165"/>
            <a:ext cx="1015365" cy="100520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10740" y="1316990"/>
            <a:ext cx="1015365" cy="100520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29970" y="2890520"/>
            <a:ext cx="1015365" cy="100520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971290" y="4493895"/>
            <a:ext cx="1015365" cy="100520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p:cNvCxnSpPr>
            <a:stCxn id="6" idx="3"/>
            <a:endCxn id="16" idx="0"/>
          </p:cNvCxnSpPr>
          <p:nvPr/>
        </p:nvCxnSpPr>
        <p:spPr>
          <a:xfrm flipH="1">
            <a:off x="1537970" y="2174875"/>
            <a:ext cx="721360" cy="715645"/>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6" idx="5"/>
            <a:endCxn id="4" idx="0"/>
          </p:cNvCxnSpPr>
          <p:nvPr/>
        </p:nvCxnSpPr>
        <p:spPr>
          <a:xfrm>
            <a:off x="2977515" y="2174875"/>
            <a:ext cx="854710" cy="715645"/>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6" idx="3"/>
            <a:endCxn id="3" idx="0"/>
          </p:cNvCxnSpPr>
          <p:nvPr/>
        </p:nvCxnSpPr>
        <p:spPr>
          <a:xfrm flipH="1">
            <a:off x="741045" y="3748405"/>
            <a:ext cx="437515" cy="746125"/>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5"/>
            <a:endCxn id="5" idx="0"/>
          </p:cNvCxnSpPr>
          <p:nvPr/>
        </p:nvCxnSpPr>
        <p:spPr>
          <a:xfrm>
            <a:off x="1896745" y="3748405"/>
            <a:ext cx="214630" cy="74676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4" idx="5"/>
            <a:endCxn id="18" idx="0"/>
          </p:cNvCxnSpPr>
          <p:nvPr/>
        </p:nvCxnSpPr>
        <p:spPr>
          <a:xfrm>
            <a:off x="4191000" y="3748405"/>
            <a:ext cx="288290" cy="74549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259330" y="1635760"/>
            <a:ext cx="759460" cy="368300"/>
          </a:xfrm>
          <a:prstGeom prst="rect">
            <a:avLst/>
          </a:prstGeom>
          <a:noFill/>
        </p:spPr>
        <p:txBody>
          <a:bodyPr wrap="none" rtlCol="0">
            <a:spAutoFit/>
          </a:bodyPr>
          <a:lstStyle/>
          <a:p>
            <a:r>
              <a:rPr lang="en-US" altLang="zh-CN">
                <a:solidFill>
                  <a:schemeClr val="bg1"/>
                </a:solidFill>
              </a:rPr>
              <a:t>Singer</a:t>
            </a:r>
            <a:endParaRPr lang="en-US" altLang="zh-CN">
              <a:solidFill>
                <a:schemeClr val="bg1"/>
              </a:solidFill>
            </a:endParaRPr>
          </a:p>
        </p:txBody>
      </p:sp>
      <p:sp>
        <p:nvSpPr>
          <p:cNvPr id="34" name="文本框 33"/>
          <p:cNvSpPr txBox="1"/>
          <p:nvPr/>
        </p:nvSpPr>
        <p:spPr>
          <a:xfrm>
            <a:off x="1159510" y="3244850"/>
            <a:ext cx="737235" cy="368300"/>
          </a:xfrm>
          <a:prstGeom prst="rect">
            <a:avLst/>
          </a:prstGeom>
          <a:noFill/>
        </p:spPr>
        <p:txBody>
          <a:bodyPr wrap="none" rtlCol="0">
            <a:spAutoFit/>
          </a:bodyPr>
          <a:lstStyle/>
          <a:p>
            <a:r>
              <a:rPr lang="en-US" altLang="zh-CN">
                <a:solidFill>
                  <a:schemeClr val="bg1"/>
                </a:solidFill>
              </a:rPr>
              <a:t>Taylor</a:t>
            </a:r>
            <a:endParaRPr lang="en-US" altLang="zh-CN">
              <a:solidFill>
                <a:schemeClr val="bg1"/>
              </a:solidFill>
            </a:endParaRPr>
          </a:p>
        </p:txBody>
      </p:sp>
      <p:sp>
        <p:nvSpPr>
          <p:cNvPr id="35" name="文本框 34"/>
          <p:cNvSpPr txBox="1"/>
          <p:nvPr/>
        </p:nvSpPr>
        <p:spPr>
          <a:xfrm>
            <a:off x="3626485" y="3244850"/>
            <a:ext cx="410845" cy="368300"/>
          </a:xfrm>
          <a:prstGeom prst="rect">
            <a:avLst/>
          </a:prstGeom>
          <a:noFill/>
        </p:spPr>
        <p:txBody>
          <a:bodyPr wrap="none" rtlCol="0">
            <a:spAutoFit/>
          </a:bodyPr>
          <a:lstStyle/>
          <a:p>
            <a:r>
              <a:rPr lang="en-US" altLang="zh-CN">
                <a:solidFill>
                  <a:schemeClr val="bg1"/>
                </a:solidFill>
              </a:rPr>
              <a:t>Ed</a:t>
            </a:r>
            <a:endParaRPr lang="en-US" altLang="zh-CN">
              <a:solidFill>
                <a:schemeClr val="bg1"/>
              </a:solidFill>
            </a:endParaRPr>
          </a:p>
        </p:txBody>
      </p:sp>
      <p:sp>
        <p:nvSpPr>
          <p:cNvPr id="36" name="文本框 35"/>
          <p:cNvSpPr txBox="1"/>
          <p:nvPr/>
        </p:nvSpPr>
        <p:spPr>
          <a:xfrm>
            <a:off x="1778635" y="4675505"/>
            <a:ext cx="732790" cy="645160"/>
          </a:xfrm>
          <a:prstGeom prst="rect">
            <a:avLst/>
          </a:prstGeom>
          <a:noFill/>
        </p:spPr>
        <p:txBody>
          <a:bodyPr wrap="none" rtlCol="0">
            <a:spAutoFit/>
          </a:bodyPr>
          <a:lstStyle/>
          <a:p>
            <a:r>
              <a:rPr lang="en-US" altLang="zh-CN" i="1">
                <a:solidFill>
                  <a:schemeClr val="bg1"/>
                </a:solidFill>
              </a:rPr>
              <a:t>End </a:t>
            </a:r>
            <a:endParaRPr lang="en-US" altLang="zh-CN" i="1">
              <a:solidFill>
                <a:schemeClr val="bg1"/>
              </a:solidFill>
            </a:endParaRPr>
          </a:p>
          <a:p>
            <a:r>
              <a:rPr lang="en-US" altLang="zh-CN" i="1">
                <a:solidFill>
                  <a:schemeClr val="bg1"/>
                </a:solidFill>
              </a:rPr>
              <a:t>Game</a:t>
            </a:r>
            <a:endParaRPr lang="en-US" altLang="zh-CN" i="1">
              <a:solidFill>
                <a:schemeClr val="bg1"/>
              </a:solidFill>
            </a:endParaRPr>
          </a:p>
        </p:txBody>
      </p:sp>
      <p:cxnSp>
        <p:nvCxnSpPr>
          <p:cNvPr id="37" name="直接箭头连接符 36"/>
          <p:cNvCxnSpPr>
            <a:stCxn id="4" idx="3"/>
            <a:endCxn id="8" idx="0"/>
          </p:cNvCxnSpPr>
          <p:nvPr/>
        </p:nvCxnSpPr>
        <p:spPr>
          <a:xfrm flipH="1">
            <a:off x="3154680" y="3748405"/>
            <a:ext cx="318135" cy="797560"/>
          </a:xfrm>
          <a:prstGeom prst="straightConnector1">
            <a:avLst/>
          </a:prstGeom>
          <a:ln w="12700"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94335" y="4813300"/>
            <a:ext cx="692785" cy="368300"/>
          </a:xfrm>
          <a:prstGeom prst="rect">
            <a:avLst/>
          </a:prstGeom>
          <a:noFill/>
        </p:spPr>
        <p:txBody>
          <a:bodyPr wrap="none" rtlCol="0">
            <a:spAutoFit/>
          </a:bodyPr>
          <a:lstStyle/>
          <a:p>
            <a:r>
              <a:rPr lang="en-US" altLang="zh-CN" i="1">
                <a:solidFill>
                  <a:schemeClr val="bg1"/>
                </a:solidFill>
              </a:rPr>
              <a:t>Lover</a:t>
            </a:r>
            <a:endParaRPr lang="en-US" altLang="zh-CN" i="1">
              <a:solidFill>
                <a:schemeClr val="bg1"/>
              </a:solidFill>
            </a:endParaRPr>
          </a:p>
        </p:txBody>
      </p:sp>
      <p:sp>
        <p:nvSpPr>
          <p:cNvPr id="39" name="文本框 38"/>
          <p:cNvSpPr txBox="1"/>
          <p:nvPr/>
        </p:nvSpPr>
        <p:spPr>
          <a:xfrm>
            <a:off x="4058920" y="4812030"/>
            <a:ext cx="840740" cy="368300"/>
          </a:xfrm>
          <a:prstGeom prst="rect">
            <a:avLst/>
          </a:prstGeom>
          <a:noFill/>
        </p:spPr>
        <p:txBody>
          <a:bodyPr wrap="none" rtlCol="0">
            <a:spAutoFit/>
          </a:bodyPr>
          <a:lstStyle/>
          <a:p>
            <a:r>
              <a:rPr lang="en-US" altLang="zh-CN" i="1">
                <a:solidFill>
                  <a:schemeClr val="bg1"/>
                </a:solidFill>
              </a:rPr>
              <a:t>Perfect</a:t>
            </a:r>
            <a:endParaRPr lang="en-US" altLang="zh-CN" i="1">
              <a:solidFill>
                <a:schemeClr val="bg1"/>
              </a:solidFill>
            </a:endParaRPr>
          </a:p>
        </p:txBody>
      </p:sp>
      <p:sp>
        <p:nvSpPr>
          <p:cNvPr id="8" name="椭圆 7"/>
          <p:cNvSpPr/>
          <p:nvPr/>
        </p:nvSpPr>
        <p:spPr>
          <a:xfrm>
            <a:off x="2646680" y="4545965"/>
            <a:ext cx="1015365" cy="100520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2821940" y="4726305"/>
            <a:ext cx="732790" cy="645160"/>
          </a:xfrm>
          <a:prstGeom prst="rect">
            <a:avLst/>
          </a:prstGeom>
          <a:noFill/>
        </p:spPr>
        <p:txBody>
          <a:bodyPr wrap="none" rtlCol="0">
            <a:spAutoFit/>
          </a:bodyPr>
          <a:p>
            <a:r>
              <a:rPr lang="en-US" altLang="zh-CN" i="1">
                <a:solidFill>
                  <a:schemeClr val="bg1"/>
                </a:solidFill>
              </a:rPr>
              <a:t>End </a:t>
            </a:r>
            <a:endParaRPr lang="en-US" altLang="zh-CN" i="1">
              <a:solidFill>
                <a:schemeClr val="bg1"/>
              </a:solidFill>
            </a:endParaRPr>
          </a:p>
          <a:p>
            <a:r>
              <a:rPr lang="en-US" altLang="zh-CN" i="1">
                <a:solidFill>
                  <a:schemeClr val="bg1"/>
                </a:solidFill>
              </a:rPr>
              <a:t>Game</a:t>
            </a:r>
            <a:endParaRPr lang="en-US" altLang="zh-CN" i="1">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菱形 18"/>
          <p:cNvSpPr/>
          <p:nvPr/>
        </p:nvSpPr>
        <p:spPr>
          <a:xfrm>
            <a:off x="10961436" y="4375665"/>
            <a:ext cx="682521" cy="682521"/>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11527049" y="5282081"/>
            <a:ext cx="507398" cy="507398"/>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5795645" y="3801110"/>
            <a:ext cx="5848350" cy="2276475"/>
          </a:xfrm>
          <a:prstGeom prst="rect">
            <a:avLst/>
          </a:prstGeom>
          <a:noFill/>
        </p:spPr>
        <p:txBody>
          <a:bodyPr wrap="square" rtlCol="0">
            <a:spAutoFit/>
          </a:bodyPr>
          <a:lstStyle/>
          <a:p>
            <a:pPr indent="0">
              <a:buFont typeface="Arial" panose="020B0604020202020204" pitchFamily="34" charset="0"/>
              <a:buNone/>
            </a:pPr>
            <a:r>
              <a:rPr lang="en-US" altLang="zh-CN" sz="1400" dirty="0">
                <a:solidFill>
                  <a:schemeClr val="bg1"/>
                </a:solidFill>
                <a:latin typeface="Aldhabi" panose="01000000000000000000" pitchFamily="2" charset="-78"/>
                <a:cs typeface="Aldhabi" panose="01000000000000000000" pitchFamily="2" charset="-78"/>
              </a:rPr>
              <a:t>Use RDBMS and Neo4j to perform multi-degree relationship query to get the comparison result</a:t>
            </a:r>
            <a:endParaRPr lang="en-US" altLang="zh-CN" sz="1400" dirty="0">
              <a:solidFill>
                <a:schemeClr val="bg1"/>
              </a:solidFill>
              <a:latin typeface="Aldhabi" panose="01000000000000000000" pitchFamily="2" charset="-78"/>
              <a:cs typeface="Aldhabi" panose="01000000000000000000" pitchFamily="2" charset="-78"/>
            </a:endParaRPr>
          </a:p>
          <a:p>
            <a:pPr indent="0">
              <a:buFont typeface="Arial" panose="020B0604020202020204" pitchFamily="34" charset="0"/>
              <a:buNone/>
            </a:pPr>
            <a:endParaRPr lang="en-US" altLang="zh-CN" sz="14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r>
              <a:rPr lang="en-US" altLang="zh-CN" sz="2000" dirty="0">
                <a:solidFill>
                  <a:schemeClr val="bg1"/>
                </a:solidFill>
                <a:latin typeface="Aldhabi" panose="01000000000000000000" pitchFamily="2" charset="-78"/>
                <a:cs typeface="Aldhabi" panose="01000000000000000000" pitchFamily="2" charset="-78"/>
              </a:rPr>
              <a:t>Complex query process</a:t>
            </a:r>
            <a:endParaRPr lang="en-US" altLang="zh-CN" sz="20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endParaRPr lang="en-US" altLang="zh-CN" sz="20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r>
              <a:rPr lang="en-US" altLang="zh-CN" sz="2000" dirty="0">
                <a:solidFill>
                  <a:schemeClr val="bg1"/>
                </a:solidFill>
                <a:latin typeface="Aldhabi" panose="01000000000000000000" pitchFamily="2" charset="-78"/>
                <a:cs typeface="Aldhabi" panose="01000000000000000000" pitchFamily="2" charset="-78"/>
              </a:rPr>
              <a:t>Low query efficiency</a:t>
            </a:r>
            <a:endParaRPr lang="en-US" altLang="zh-CN" sz="20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endParaRPr lang="en-US" altLang="zh-CN" sz="20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r>
              <a:rPr lang="en-US" altLang="zh-CN" sz="2000" dirty="0">
                <a:solidFill>
                  <a:schemeClr val="bg1"/>
                </a:solidFill>
                <a:latin typeface="Aldhabi" panose="01000000000000000000" pitchFamily="2" charset="-78"/>
                <a:cs typeface="Aldhabi" panose="01000000000000000000" pitchFamily="2" charset="-78"/>
              </a:rPr>
              <a:t>Foreign key constraints add additional cost</a:t>
            </a:r>
            <a:endParaRPr lang="en-US" altLang="zh-CN" sz="2000" dirty="0">
              <a:solidFill>
                <a:schemeClr val="bg1"/>
              </a:solidFill>
              <a:latin typeface="Aldhabi" panose="01000000000000000000" pitchFamily="2" charset="-78"/>
              <a:cs typeface="Aldhabi" panose="01000000000000000000" pitchFamily="2" charset="-78"/>
            </a:endParaRPr>
          </a:p>
        </p:txBody>
      </p:sp>
      <p:cxnSp>
        <p:nvCxnSpPr>
          <p:cNvPr id="25" name="直接连接符 24"/>
          <p:cNvCxnSpPr/>
          <p:nvPr/>
        </p:nvCxnSpPr>
        <p:spPr>
          <a:xfrm>
            <a:off x="3680460" y="393700"/>
            <a:ext cx="4718050" cy="88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662045" y="1040130"/>
            <a:ext cx="47453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799205" y="456565"/>
            <a:ext cx="4945380" cy="583565"/>
          </a:xfrm>
          <a:prstGeom prst="rect">
            <a:avLst/>
          </a:prstGeom>
          <a:noFill/>
        </p:spPr>
        <p:txBody>
          <a:bodyPr wrap="square" rtlCol="0">
            <a:spAutoFit/>
          </a:bodyPr>
          <a:lstStyle/>
          <a:p>
            <a:r>
              <a:rPr lang="en-US" sz="3200" dirty="0">
                <a:solidFill>
                  <a:schemeClr val="bg1"/>
                </a:solidFill>
              </a:rPr>
              <a:t>Why Not Relational Model </a:t>
            </a:r>
            <a:endParaRPr lang="en-US" sz="3200" dirty="0">
              <a:solidFill>
                <a:schemeClr val="bg1"/>
              </a:solidFill>
            </a:endParaRPr>
          </a:p>
        </p:txBody>
      </p:sp>
      <p:graphicFrame>
        <p:nvGraphicFramePr>
          <p:cNvPr id="2" name="表格 1"/>
          <p:cNvGraphicFramePr/>
          <p:nvPr>
            <p:custDataLst>
              <p:tags r:id="rId1"/>
            </p:custDataLst>
          </p:nvPr>
        </p:nvGraphicFramePr>
        <p:xfrm>
          <a:off x="346075" y="1459230"/>
          <a:ext cx="5143500" cy="2146300"/>
        </p:xfrm>
        <a:graphic>
          <a:graphicData uri="http://schemas.openxmlformats.org/drawingml/2006/table">
            <a:tbl>
              <a:tblPr firstRow="1" bandRow="1">
                <a:tableStyleId>{5C22544A-7EE6-4342-B048-85BDC9FD1C3A}</a:tableStyleId>
              </a:tblPr>
              <a:tblGrid>
                <a:gridCol w="1285875"/>
                <a:gridCol w="1285875"/>
                <a:gridCol w="1285875"/>
                <a:gridCol w="1285875"/>
              </a:tblGrid>
              <a:tr h="536575">
                <a:tc>
                  <a:txBody>
                    <a:bodyPr/>
                    <a:lstStyle/>
                    <a:p>
                      <a:pPr algn="ctr">
                        <a:buNone/>
                      </a:pPr>
                      <a:r>
                        <a:rPr lang="zh-CN" altLang="en-US"/>
                        <a:t>课程编号</a:t>
                      </a:r>
                      <a:endParaRPr lang="zh-CN" altLang="en-US"/>
                    </a:p>
                  </a:txBody>
                  <a:tcPr anchor="ctr"/>
                </a:tc>
                <a:tc>
                  <a:txBody>
                    <a:bodyPr/>
                    <a:lstStyle/>
                    <a:p>
                      <a:pPr algn="ctr">
                        <a:buNone/>
                      </a:pPr>
                      <a:r>
                        <a:rPr lang="zh-CN" altLang="en-US"/>
                        <a:t>课程名称</a:t>
                      </a:r>
                      <a:endParaRPr lang="zh-CN" altLang="en-US"/>
                    </a:p>
                  </a:txBody>
                  <a:tcPr anchor="ctr"/>
                </a:tc>
                <a:tc>
                  <a:txBody>
                    <a:bodyPr/>
                    <a:lstStyle/>
                    <a:p>
                      <a:pPr algn="ctr">
                        <a:buNone/>
                      </a:pPr>
                      <a:r>
                        <a:rPr lang="zh-CN" altLang="en-US"/>
                        <a:t>学分</a:t>
                      </a:r>
                      <a:endParaRPr lang="zh-CN" altLang="en-US"/>
                    </a:p>
                  </a:txBody>
                  <a:tcPr anchor="ctr"/>
                </a:tc>
                <a:tc>
                  <a:txBody>
                    <a:bodyPr/>
                    <a:lstStyle/>
                    <a:p>
                      <a:pPr algn="ctr">
                        <a:buNone/>
                      </a:pPr>
                      <a:r>
                        <a:rPr lang="zh-CN" altLang="en-US"/>
                        <a:t>教师</a:t>
                      </a:r>
                      <a:endParaRPr lang="zh-CN" altLang="en-US"/>
                    </a:p>
                  </a:txBody>
                  <a:tcPr anchor="ctr"/>
                </a:tc>
              </a:tr>
              <a:tr h="536575">
                <a:tc>
                  <a:txBody>
                    <a:bodyPr/>
                    <a:lstStyle/>
                    <a:p>
                      <a:pPr algn="ctr">
                        <a:buNone/>
                      </a:pPr>
                      <a:r>
                        <a:rPr lang="en-US" altLang="zh-CN"/>
                        <a:t>001</a:t>
                      </a:r>
                      <a:endParaRPr lang="en-US" altLang="zh-CN"/>
                    </a:p>
                  </a:txBody>
                  <a:tcPr anchor="ctr"/>
                </a:tc>
                <a:tc>
                  <a:txBody>
                    <a:bodyPr/>
                    <a:lstStyle/>
                    <a:p>
                      <a:pPr algn="ctr">
                        <a:buNone/>
                      </a:pPr>
                      <a:r>
                        <a:rPr lang="en-US" altLang="zh-CN"/>
                        <a:t>OS</a:t>
                      </a:r>
                      <a:endParaRPr lang="en-US" altLang="zh-CN"/>
                    </a:p>
                  </a:txBody>
                  <a:tcPr anchor="ctr"/>
                </a:tc>
                <a:tc>
                  <a:txBody>
                    <a:bodyPr/>
                    <a:lstStyle/>
                    <a:p>
                      <a:pPr algn="ctr">
                        <a:buNone/>
                      </a:pPr>
                      <a:r>
                        <a:rPr lang="en-US" altLang="zh-CN"/>
                        <a:t>4</a:t>
                      </a:r>
                      <a:endParaRPr lang="en-US" altLang="zh-CN"/>
                    </a:p>
                  </a:txBody>
                  <a:tcPr anchor="ctr"/>
                </a:tc>
                <a:tc>
                  <a:txBody>
                    <a:bodyPr/>
                    <a:lstStyle/>
                    <a:p>
                      <a:pPr algn="ctr">
                        <a:buNone/>
                      </a:pPr>
                      <a:r>
                        <a:rPr lang="en-US" altLang="zh-CN"/>
                        <a:t>A</a:t>
                      </a:r>
                      <a:endParaRPr lang="en-US" altLang="zh-CN"/>
                    </a:p>
                  </a:txBody>
                  <a:tcPr anchor="ctr"/>
                </a:tc>
              </a:tr>
              <a:tr h="536575">
                <a:tc>
                  <a:txBody>
                    <a:bodyPr/>
                    <a:lstStyle/>
                    <a:p>
                      <a:pPr algn="ctr">
                        <a:buNone/>
                      </a:pPr>
                      <a:r>
                        <a:rPr lang="en-US" altLang="zh-CN"/>
                        <a:t>002</a:t>
                      </a:r>
                      <a:endParaRPr lang="en-US" altLang="zh-CN"/>
                    </a:p>
                  </a:txBody>
                  <a:tcPr anchor="ctr"/>
                </a:tc>
                <a:tc>
                  <a:txBody>
                    <a:bodyPr/>
                    <a:lstStyle/>
                    <a:p>
                      <a:pPr algn="ctr">
                        <a:buNone/>
                      </a:pPr>
                      <a:r>
                        <a:rPr lang="zh-CN" altLang="en-US"/>
                        <a:t>概统</a:t>
                      </a:r>
                      <a:endParaRPr lang="zh-CN" altLang="en-US"/>
                    </a:p>
                  </a:txBody>
                  <a:tcPr anchor="ctr"/>
                </a:tc>
                <a:tc>
                  <a:txBody>
                    <a:bodyPr/>
                    <a:lstStyle/>
                    <a:p>
                      <a:pPr algn="ctr">
                        <a:buNone/>
                      </a:pPr>
                      <a:r>
                        <a:rPr lang="en-US" altLang="zh-CN"/>
                        <a:t>4</a:t>
                      </a:r>
                      <a:endParaRPr lang="en-US" altLang="zh-CN"/>
                    </a:p>
                  </a:txBody>
                  <a:tcPr anchor="ctr"/>
                </a:tc>
                <a:tc>
                  <a:txBody>
                    <a:bodyPr/>
                    <a:lstStyle/>
                    <a:p>
                      <a:pPr algn="ctr">
                        <a:buNone/>
                      </a:pPr>
                      <a:r>
                        <a:rPr lang="en-US" altLang="zh-CN"/>
                        <a:t>B</a:t>
                      </a:r>
                      <a:endParaRPr lang="en-US" altLang="zh-CN"/>
                    </a:p>
                  </a:txBody>
                  <a:tcPr anchor="ctr"/>
                </a:tc>
              </a:tr>
              <a:tr h="536575">
                <a:tc>
                  <a:txBody>
                    <a:bodyPr/>
                    <a:lstStyle/>
                    <a:p>
                      <a:pPr algn="ctr">
                        <a:buNone/>
                      </a:pPr>
                      <a:r>
                        <a:rPr lang="en-US" altLang="zh-CN"/>
                        <a:t>003</a:t>
                      </a:r>
                      <a:endParaRPr lang="en-US" altLang="zh-CN"/>
                    </a:p>
                  </a:txBody>
                  <a:tcPr anchor="ctr"/>
                </a:tc>
                <a:tc>
                  <a:txBody>
                    <a:bodyPr/>
                    <a:lstStyle/>
                    <a:p>
                      <a:pPr algn="ctr">
                        <a:buNone/>
                      </a:pPr>
                      <a:r>
                        <a:rPr lang="zh-CN" altLang="en-US"/>
                        <a:t>排球</a:t>
                      </a:r>
                      <a:endParaRPr lang="zh-CN" altLang="en-US"/>
                    </a:p>
                  </a:txBody>
                  <a:tcPr anchor="ctr"/>
                </a:tc>
                <a:tc>
                  <a:txBody>
                    <a:bodyPr/>
                    <a:lstStyle/>
                    <a:p>
                      <a:pPr algn="ctr">
                        <a:buNone/>
                      </a:pPr>
                      <a:r>
                        <a:rPr lang="en-US" altLang="zh-CN"/>
                        <a:t>1</a:t>
                      </a:r>
                      <a:endParaRPr lang="en-US" altLang="zh-CN"/>
                    </a:p>
                  </a:txBody>
                  <a:tcPr anchor="ctr"/>
                </a:tc>
                <a:tc>
                  <a:txBody>
                    <a:bodyPr/>
                    <a:lstStyle/>
                    <a:p>
                      <a:pPr algn="ctr">
                        <a:buNone/>
                      </a:pPr>
                      <a:r>
                        <a:rPr lang="en-US" altLang="zh-CN"/>
                        <a:t>C</a:t>
                      </a:r>
                      <a:endParaRPr lang="en-US" altLang="zh-CN"/>
                    </a:p>
                  </a:txBody>
                  <a:tcPr anchor="ctr"/>
                </a:tc>
              </a:tr>
            </a:tbl>
          </a:graphicData>
        </a:graphic>
      </p:graphicFrame>
      <p:graphicFrame>
        <p:nvGraphicFramePr>
          <p:cNvPr id="7" name="表格 6"/>
          <p:cNvGraphicFramePr/>
          <p:nvPr>
            <p:custDataLst>
              <p:tags r:id="rId2"/>
            </p:custDataLst>
          </p:nvPr>
        </p:nvGraphicFramePr>
        <p:xfrm>
          <a:off x="346075" y="3912870"/>
          <a:ext cx="5143500" cy="2282190"/>
        </p:xfrm>
        <a:graphic>
          <a:graphicData uri="http://schemas.openxmlformats.org/drawingml/2006/table">
            <a:tbl>
              <a:tblPr firstRow="1" bandRow="1">
                <a:tableStyleId>{5C22544A-7EE6-4342-B048-85BDC9FD1C3A}</a:tableStyleId>
              </a:tblPr>
              <a:tblGrid>
                <a:gridCol w="1285875"/>
                <a:gridCol w="1285875"/>
                <a:gridCol w="1285875"/>
                <a:gridCol w="1285875"/>
              </a:tblGrid>
              <a:tr h="543560">
                <a:tc>
                  <a:txBody>
                    <a:bodyPr/>
                    <a:lstStyle/>
                    <a:p>
                      <a:pPr algn="ctr">
                        <a:buNone/>
                      </a:pPr>
                      <a:r>
                        <a:rPr lang="zh-CN" altLang="en-US"/>
                        <a:t>课程编号</a:t>
                      </a:r>
                      <a:endParaRPr lang="zh-CN" altLang="en-US"/>
                    </a:p>
                  </a:txBody>
                  <a:tcPr anchor="ctr"/>
                </a:tc>
                <a:tc>
                  <a:txBody>
                    <a:bodyPr/>
                    <a:lstStyle/>
                    <a:p>
                      <a:pPr algn="ctr">
                        <a:buNone/>
                      </a:pPr>
                      <a:r>
                        <a:rPr lang="zh-CN" altLang="en-US"/>
                        <a:t>上课地点</a:t>
                      </a:r>
                      <a:endParaRPr lang="zh-CN" altLang="en-US"/>
                    </a:p>
                  </a:txBody>
                  <a:tcPr anchor="ctr"/>
                </a:tc>
                <a:tc>
                  <a:txBody>
                    <a:bodyPr/>
                    <a:lstStyle/>
                    <a:p>
                      <a:pPr algn="ctr">
                        <a:buNone/>
                      </a:pPr>
                      <a:r>
                        <a:rPr lang="zh-CN" altLang="en-US"/>
                        <a:t>类别</a:t>
                      </a:r>
                      <a:endParaRPr lang="zh-CN" altLang="en-US"/>
                    </a:p>
                  </a:txBody>
                  <a:tcPr anchor="ctr"/>
                </a:tc>
                <a:tc>
                  <a:txBody>
                    <a:bodyPr/>
                    <a:lstStyle/>
                    <a:p>
                      <a:pPr algn="ctr">
                        <a:buNone/>
                      </a:pPr>
                      <a:r>
                        <a:rPr lang="zh-CN" altLang="en-US"/>
                        <a:t>上课时间</a:t>
                      </a:r>
                      <a:endParaRPr lang="zh-CN" altLang="en-US"/>
                    </a:p>
                  </a:txBody>
                  <a:tcPr anchor="ctr"/>
                </a:tc>
              </a:tr>
              <a:tr h="651510">
                <a:tc>
                  <a:txBody>
                    <a:bodyPr/>
                    <a:lstStyle/>
                    <a:p>
                      <a:pPr algn="ctr">
                        <a:buNone/>
                      </a:pPr>
                      <a:r>
                        <a:rPr lang="en-US" altLang="zh-CN"/>
                        <a:t>001</a:t>
                      </a:r>
                      <a:endParaRPr lang="en-US" altLang="zh-CN"/>
                    </a:p>
                  </a:txBody>
                  <a:tcPr anchor="ctr"/>
                </a:tc>
                <a:tc>
                  <a:txBody>
                    <a:bodyPr/>
                    <a:lstStyle/>
                    <a:p>
                      <a:pPr algn="ctr">
                        <a:buNone/>
                      </a:pPr>
                      <a:r>
                        <a:rPr lang="zh-CN" altLang="en-US"/>
                        <a:t>腾讯课堂</a:t>
                      </a:r>
                      <a:endParaRPr lang="zh-CN" altLang="en-US"/>
                    </a:p>
                  </a:txBody>
                  <a:tcPr anchor="ctr"/>
                </a:tc>
                <a:tc>
                  <a:txBody>
                    <a:bodyPr/>
                    <a:lstStyle/>
                    <a:p>
                      <a:pPr algn="ctr">
                        <a:buNone/>
                      </a:pPr>
                      <a:r>
                        <a:rPr lang="zh-CN" altLang="en-US"/>
                        <a:t>计算机</a:t>
                      </a:r>
                      <a:endParaRPr lang="zh-CN" altLang="en-US"/>
                    </a:p>
                  </a:txBody>
                  <a:tcPr anchor="ctr"/>
                </a:tc>
                <a:tc>
                  <a:txBody>
                    <a:bodyPr/>
                    <a:lstStyle/>
                    <a:p>
                      <a:pPr algn="ctr">
                        <a:buNone/>
                      </a:pPr>
                      <a:r>
                        <a:rPr lang="zh-CN" altLang="en-US"/>
                        <a:t>周一、三</a:t>
                      </a:r>
                      <a:endParaRPr lang="zh-CN" altLang="en-US"/>
                    </a:p>
                  </a:txBody>
                  <a:tcPr anchor="ctr"/>
                </a:tc>
              </a:tr>
              <a:tr h="543560">
                <a:tc>
                  <a:txBody>
                    <a:bodyPr/>
                    <a:lstStyle/>
                    <a:p>
                      <a:pPr algn="ctr">
                        <a:buNone/>
                      </a:pPr>
                      <a:r>
                        <a:rPr lang="en-US" altLang="zh-CN"/>
                        <a:t>002</a:t>
                      </a:r>
                      <a:endParaRPr lang="en-US" altLang="zh-CN"/>
                    </a:p>
                  </a:txBody>
                  <a:tcPr anchor="ctr"/>
                </a:tc>
                <a:tc>
                  <a:txBody>
                    <a:bodyPr/>
                    <a:lstStyle/>
                    <a:p>
                      <a:pPr algn="ctr">
                        <a:buNone/>
                      </a:pPr>
                      <a:r>
                        <a:rPr lang="en-US" altLang="zh-CN"/>
                        <a:t>Classin</a:t>
                      </a:r>
                      <a:endParaRPr lang="en-US" altLang="zh-CN"/>
                    </a:p>
                  </a:txBody>
                  <a:tcPr anchor="ctr"/>
                </a:tc>
                <a:tc>
                  <a:txBody>
                    <a:bodyPr/>
                    <a:lstStyle/>
                    <a:p>
                      <a:pPr algn="ctr">
                        <a:buNone/>
                      </a:pPr>
                      <a:r>
                        <a:rPr lang="zh-CN" altLang="en-US"/>
                        <a:t>数学</a:t>
                      </a:r>
                      <a:endParaRPr lang="zh-CN" altLang="en-US"/>
                    </a:p>
                  </a:txBody>
                  <a:tcPr anchor="ctr"/>
                </a:tc>
                <a:tc>
                  <a:txBody>
                    <a:bodyPr/>
                    <a:lstStyle/>
                    <a:p>
                      <a:pPr algn="ctr">
                        <a:buNone/>
                      </a:pPr>
                      <a:r>
                        <a:rPr lang="zh-CN" altLang="en-US"/>
                        <a:t>周二、五</a:t>
                      </a:r>
                      <a:endParaRPr lang="zh-CN" altLang="en-US"/>
                    </a:p>
                  </a:txBody>
                  <a:tcPr anchor="ctr"/>
                </a:tc>
              </a:tr>
              <a:tr h="543560">
                <a:tc>
                  <a:txBody>
                    <a:bodyPr/>
                    <a:lstStyle/>
                    <a:p>
                      <a:pPr algn="ctr">
                        <a:buNone/>
                      </a:pPr>
                      <a:r>
                        <a:rPr lang="en-US" altLang="zh-CN"/>
                        <a:t>003</a:t>
                      </a:r>
                      <a:endParaRPr lang="en-US" altLang="zh-CN"/>
                    </a:p>
                  </a:txBody>
                  <a:tcPr anchor="ctr"/>
                </a:tc>
                <a:tc>
                  <a:txBody>
                    <a:bodyPr/>
                    <a:lstStyle/>
                    <a:p>
                      <a:pPr algn="ctr">
                        <a:buNone/>
                      </a:pPr>
                      <a:r>
                        <a:rPr lang="zh-CN" altLang="en-US"/>
                        <a:t>无</a:t>
                      </a:r>
                      <a:endParaRPr lang="zh-CN" altLang="en-US"/>
                    </a:p>
                  </a:txBody>
                  <a:tcPr anchor="ctr"/>
                </a:tc>
                <a:tc>
                  <a:txBody>
                    <a:bodyPr/>
                    <a:lstStyle/>
                    <a:p>
                      <a:pPr algn="ctr">
                        <a:buNone/>
                      </a:pPr>
                      <a:r>
                        <a:rPr lang="zh-CN" altLang="en-US"/>
                        <a:t>体育</a:t>
                      </a:r>
                      <a:endParaRPr lang="zh-CN" altLang="en-US"/>
                    </a:p>
                  </a:txBody>
                  <a:tcPr anchor="ctr"/>
                </a:tc>
                <a:tc>
                  <a:txBody>
                    <a:bodyPr/>
                    <a:lstStyle/>
                    <a:p>
                      <a:pPr algn="ctr">
                        <a:buNone/>
                      </a:pPr>
                      <a:r>
                        <a:rPr lang="zh-CN" altLang="en-US"/>
                        <a:t>无</a:t>
                      </a:r>
                      <a:endParaRPr lang="zh-CN" altLang="en-US"/>
                    </a:p>
                  </a:txBody>
                  <a:tcPr anchor="ctr"/>
                </a:tc>
              </a:tr>
            </a:tbl>
          </a:graphicData>
        </a:graphic>
      </p:graphicFrame>
      <p:sp>
        <p:nvSpPr>
          <p:cNvPr id="8" name="圆角矩形 7"/>
          <p:cNvSpPr/>
          <p:nvPr/>
        </p:nvSpPr>
        <p:spPr>
          <a:xfrm>
            <a:off x="239395" y="1220470"/>
            <a:ext cx="1502410" cy="5116195"/>
          </a:xfrm>
          <a:prstGeom prst="roundRect">
            <a:avLst/>
          </a:prstGeom>
          <a:noFill/>
          <a:ln w="28575" cmpd="sng">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a:srcRect l="1490" t="2437" b="10944"/>
          <a:stretch>
            <a:fillRect/>
          </a:stretch>
        </p:blipFill>
        <p:spPr>
          <a:xfrm>
            <a:off x="5803265" y="1459230"/>
            <a:ext cx="5445125" cy="2146935"/>
          </a:xfrm>
          <a:prstGeom prst="rect">
            <a:avLst/>
          </a:prstGeom>
        </p:spPr>
      </p:pic>
      <p:sp>
        <p:nvSpPr>
          <p:cNvPr id="10" name="文本框 9"/>
          <p:cNvSpPr txBox="1"/>
          <p:nvPr/>
        </p:nvSpPr>
        <p:spPr>
          <a:xfrm>
            <a:off x="346075" y="6336665"/>
            <a:ext cx="499110" cy="368300"/>
          </a:xfrm>
          <a:prstGeom prst="rect">
            <a:avLst/>
          </a:prstGeom>
          <a:noFill/>
        </p:spPr>
        <p:txBody>
          <a:bodyPr wrap="none" rtlCol="0">
            <a:spAutoFit/>
          </a:bodyPr>
          <a:lstStyle/>
          <a:p>
            <a:r>
              <a:rPr lang="en-US" altLang="zh-CN">
                <a:solidFill>
                  <a:schemeClr val="bg1"/>
                </a:solidFill>
              </a:rPr>
              <a:t>……</a:t>
            </a:r>
            <a:endParaRPr lang="en-US" altLang="zh-CN">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菱形 18"/>
          <p:cNvSpPr/>
          <p:nvPr/>
        </p:nvSpPr>
        <p:spPr>
          <a:xfrm>
            <a:off x="10961436" y="4375665"/>
            <a:ext cx="682521" cy="682521"/>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11527049" y="5282081"/>
            <a:ext cx="507398" cy="507398"/>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5864860" y="1273810"/>
            <a:ext cx="5848350" cy="3784600"/>
          </a:xfrm>
          <a:prstGeom prst="rect">
            <a:avLst/>
          </a:prstGeom>
          <a:noFill/>
        </p:spPr>
        <p:txBody>
          <a:bodyPr wrap="square" rtlCol="0">
            <a:spAutoFit/>
          </a:bodyPr>
          <a:lstStyle/>
          <a:p>
            <a:pPr indent="0">
              <a:buFont typeface="Arial" panose="020B0604020202020204" pitchFamily="34" charset="0"/>
              <a:buNone/>
            </a:pPr>
            <a:endParaRPr lang="en-US" altLang="zh-CN" sz="20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r>
              <a:rPr lang="en-US" altLang="zh-CN" sz="2000" dirty="0">
                <a:solidFill>
                  <a:schemeClr val="bg1"/>
                </a:solidFill>
                <a:latin typeface="Aldhabi" panose="01000000000000000000" pitchFamily="2" charset="-78"/>
                <a:cs typeface="Aldhabi" panose="01000000000000000000" pitchFamily="2" charset="-78"/>
              </a:rPr>
              <a:t>Can describe the real world more directly</a:t>
            </a:r>
            <a:endParaRPr lang="en-US" altLang="zh-CN" sz="20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endParaRPr lang="en-US" altLang="zh-CN" sz="20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r>
              <a:rPr lang="en-US" altLang="zh-CN" sz="2000" dirty="0">
                <a:solidFill>
                  <a:schemeClr val="bg1"/>
                </a:solidFill>
                <a:latin typeface="Aldhabi" panose="01000000000000000000" pitchFamily="2" charset="-78"/>
                <a:cs typeface="Aldhabi" panose="01000000000000000000" pitchFamily="2" charset="-78"/>
              </a:rPr>
              <a:t>Represent data redundancy more efficiently</a:t>
            </a:r>
            <a:endParaRPr lang="en-US" altLang="zh-CN" sz="20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endParaRPr lang="en-US" altLang="zh-CN" sz="20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r>
              <a:rPr lang="en-US" altLang="zh-CN" sz="2000" dirty="0">
                <a:solidFill>
                  <a:schemeClr val="bg1"/>
                </a:solidFill>
                <a:latin typeface="Aldhabi" panose="01000000000000000000" pitchFamily="2" charset="-78"/>
                <a:cs typeface="Aldhabi" panose="01000000000000000000" pitchFamily="2" charset="-78"/>
              </a:rPr>
              <a:t>Simple addition, deletion and modification operations</a:t>
            </a:r>
            <a:endParaRPr lang="en-US" altLang="zh-CN" sz="20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endParaRPr lang="en-US" altLang="zh-CN" sz="20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r>
              <a:rPr lang="en-US" altLang="zh-CN" sz="2000" dirty="0">
                <a:solidFill>
                  <a:schemeClr val="bg1"/>
                </a:solidFill>
                <a:latin typeface="Aldhabi" panose="01000000000000000000" pitchFamily="2" charset="-78"/>
                <a:cs typeface="Aldhabi" panose="01000000000000000000" pitchFamily="2" charset="-78"/>
                <a:sym typeface="+mn-ea"/>
              </a:rPr>
              <a:t>High access efficiency</a:t>
            </a:r>
            <a:endParaRPr lang="en-US" altLang="zh-CN" sz="20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endParaRPr lang="en-US" altLang="zh-CN" sz="20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endParaRPr lang="en-US" altLang="zh-CN" sz="2000" dirty="0">
              <a:solidFill>
                <a:schemeClr val="bg1"/>
              </a:solidFill>
              <a:latin typeface="Aldhabi" panose="01000000000000000000" pitchFamily="2" charset="-78"/>
              <a:cs typeface="Aldhabi" panose="01000000000000000000" pitchFamily="2" charset="-78"/>
            </a:endParaRPr>
          </a:p>
          <a:p>
            <a:pPr marL="342900" indent="-342900">
              <a:buFont typeface="Arial" panose="020B0604020202020204" pitchFamily="34" charset="0"/>
              <a:buChar char="•"/>
            </a:pPr>
            <a:endParaRPr lang="en-US" altLang="zh-CN" sz="2000" dirty="0">
              <a:solidFill>
                <a:schemeClr val="bg1"/>
              </a:solidFill>
              <a:latin typeface="Aldhabi" panose="01000000000000000000" pitchFamily="2" charset="-78"/>
              <a:cs typeface="Aldhabi" panose="01000000000000000000" pitchFamily="2" charset="-78"/>
            </a:endParaRPr>
          </a:p>
        </p:txBody>
      </p:sp>
      <p:cxnSp>
        <p:nvCxnSpPr>
          <p:cNvPr id="25" name="直接连接符 24"/>
          <p:cNvCxnSpPr/>
          <p:nvPr/>
        </p:nvCxnSpPr>
        <p:spPr>
          <a:xfrm>
            <a:off x="3680460" y="393700"/>
            <a:ext cx="4718050" cy="88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662045" y="1040130"/>
            <a:ext cx="47453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339590" y="402590"/>
            <a:ext cx="4945380" cy="583565"/>
          </a:xfrm>
          <a:prstGeom prst="rect">
            <a:avLst/>
          </a:prstGeom>
          <a:noFill/>
        </p:spPr>
        <p:txBody>
          <a:bodyPr wrap="square" rtlCol="0">
            <a:spAutoFit/>
          </a:bodyPr>
          <a:lstStyle/>
          <a:p>
            <a:r>
              <a:rPr lang="en-US" sz="3200" dirty="0">
                <a:solidFill>
                  <a:schemeClr val="bg1"/>
                </a:solidFill>
              </a:rPr>
              <a:t>Why </a:t>
            </a:r>
            <a:r>
              <a:rPr lang="en-US" sz="3200" dirty="0">
                <a:solidFill>
                  <a:schemeClr val="bg1"/>
                </a:solidFill>
                <a:sym typeface="+mn-ea"/>
              </a:rPr>
              <a:t>Graph Database</a:t>
            </a:r>
            <a:r>
              <a:rPr lang="en-US" sz="3200" dirty="0">
                <a:solidFill>
                  <a:schemeClr val="bg1"/>
                </a:solidFill>
              </a:rPr>
              <a:t> </a:t>
            </a:r>
            <a:endParaRPr lang="en-US" sz="3200" dirty="0">
              <a:solidFill>
                <a:schemeClr val="bg1"/>
              </a:solidFill>
            </a:endParaRPr>
          </a:p>
        </p:txBody>
      </p:sp>
      <p:pic>
        <p:nvPicPr>
          <p:cNvPr id="2" name="图片 1"/>
          <p:cNvPicPr>
            <a:picLocks noChangeAspect="1"/>
          </p:cNvPicPr>
          <p:nvPr>
            <p:custDataLst>
              <p:tags r:id="rId1"/>
            </p:custDataLst>
          </p:nvPr>
        </p:nvPicPr>
        <p:blipFill>
          <a:blip r:embed="rId2"/>
          <a:srcRect l="12733" t="2483" r="829"/>
          <a:stretch>
            <a:fillRect/>
          </a:stretch>
        </p:blipFill>
        <p:spPr>
          <a:xfrm>
            <a:off x="344805" y="1273810"/>
            <a:ext cx="5034915" cy="51123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xit" presetSubtype="10" fill="hold" nodeType="clickEffect">
                                  <p:stCondLst>
                                    <p:cond delay="0"/>
                                  </p:stCondLst>
                                  <p:childTnLst>
                                    <p:animEffect transition="out" filter="randombar(horizontal)">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菱形 18"/>
          <p:cNvSpPr/>
          <p:nvPr/>
        </p:nvSpPr>
        <p:spPr>
          <a:xfrm>
            <a:off x="10961436" y="4375665"/>
            <a:ext cx="682521" cy="682521"/>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菱形 19"/>
          <p:cNvSpPr/>
          <p:nvPr/>
        </p:nvSpPr>
        <p:spPr>
          <a:xfrm>
            <a:off x="11527049" y="5282081"/>
            <a:ext cx="507398" cy="507398"/>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文本框 22"/>
          <p:cNvSpPr txBox="1"/>
          <p:nvPr/>
        </p:nvSpPr>
        <p:spPr>
          <a:xfrm>
            <a:off x="941070" y="1334770"/>
            <a:ext cx="9441815" cy="46774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a:p>
            <a:pPr marL="342900" lvl="0" indent="-342900">
              <a:buFont typeface="Arial" panose="020B0604020202020204" pitchFamily="34" charset="0"/>
              <a:buChar char="•"/>
            </a:pPr>
            <a:r>
              <a:rPr lang="en-US" altLang="zh-CN" sz="2000" dirty="0">
                <a:solidFill>
                  <a:prstClr val="white"/>
                </a:solidFill>
                <a:latin typeface="Aldhabi" panose="01000000000000000000" pitchFamily="2" charset="-78"/>
                <a:cs typeface="Aldhabi" panose="01000000000000000000" pitchFamily="2" charset="-78"/>
              </a:rPr>
              <a:t>NoSQL-Graph Database</a:t>
            </a:r>
            <a:endParaRPr lang="en-US" altLang="zh-CN" sz="2000" dirty="0">
              <a:solidFill>
                <a:prstClr val="white"/>
              </a:solidFill>
              <a:latin typeface="Aldhabi" panose="01000000000000000000" pitchFamily="2" charset="-78"/>
              <a:cs typeface="Aldhabi" panose="01000000000000000000" pitchFamily="2" charset="-78"/>
            </a:endParaRPr>
          </a:p>
          <a:p>
            <a:pPr marL="342900" lvl="0" indent="-342900">
              <a:buFont typeface="Arial" panose="020B0604020202020204" pitchFamily="34" charset="0"/>
              <a:buChar char="•"/>
            </a:pPr>
            <a:endPar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a:p>
            <a:pPr marL="800100" lvl="1" indent="-342900">
              <a:buFont typeface="Arial" panose="020B0604020202020204" pitchFamily="34" charset="0"/>
              <a:buChar char="•"/>
            </a:pPr>
            <a:r>
              <a:rPr lang="en-US" altLang="zh-CN" sz="2000" dirty="0">
                <a:solidFill>
                  <a:prstClr val="white"/>
                </a:solidFill>
                <a:latin typeface="Aldhabi" panose="01000000000000000000" pitchFamily="2" charset="-78"/>
                <a:cs typeface="Aldhabi" panose="01000000000000000000" pitchFamily="2" charset="-78"/>
              </a:rPr>
              <a:t>semi-structured data</a:t>
            </a:r>
            <a:endParaRPr lang="en-US" altLang="zh-CN" sz="2000" dirty="0">
              <a:solidFill>
                <a:prstClr val="white"/>
              </a:solidFill>
              <a:latin typeface="Aldhabi" panose="01000000000000000000" pitchFamily="2" charset="-78"/>
              <a:cs typeface="Aldhabi" panose="01000000000000000000" pitchFamily="2" charset="-78"/>
            </a:endParaRPr>
          </a:p>
          <a:p>
            <a:pPr marL="800100" lvl="1" indent="-342900">
              <a:buFont typeface="Arial" panose="020B0604020202020204" pitchFamily="34" charset="0"/>
              <a:buChar char="•"/>
            </a:pPr>
            <a:endPar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a:p>
            <a:pPr marL="800100" lvl="1" indent="-342900">
              <a:buFont typeface="Arial" panose="020B0604020202020204" pitchFamily="34" charset="0"/>
              <a:buChar char="•"/>
            </a:pPr>
            <a:r>
              <a:rPr lang="en-US" altLang="zh-CN" sz="2000" dirty="0">
                <a:solidFill>
                  <a:prstClr val="white"/>
                </a:solidFill>
                <a:latin typeface="Aldhabi" panose="01000000000000000000" pitchFamily="2" charset="-78"/>
                <a:cs typeface="Aldhabi" panose="01000000000000000000" pitchFamily="2" charset="-78"/>
              </a:rPr>
              <a:t>ACID(Atomicity ,  Consistency , Isolation , Durability</a:t>
            </a:r>
            <a:endParaRPr lang="en-US" altLang="zh-CN" sz="2000" dirty="0">
              <a:solidFill>
                <a:prstClr val="white"/>
              </a:solidFill>
              <a:latin typeface="Aldhabi" panose="01000000000000000000" pitchFamily="2" charset="-78"/>
              <a:cs typeface="Aldhabi" panose="01000000000000000000" pitchFamily="2" charset="-78"/>
            </a:endParaRPr>
          </a:p>
          <a:p>
            <a:pPr marL="800100" lvl="1" indent="-342900">
              <a:buFont typeface="Arial" panose="020B0604020202020204" pitchFamily="34" charset="0"/>
              <a:buChar char="•"/>
            </a:pPr>
            <a:r>
              <a:rPr lang="en-US" altLang="zh-CN" b="1" dirty="0"/>
              <a:t> </a:t>
            </a:r>
            <a:endPar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rPr>
              <a:t>Cypher</a:t>
            </a:r>
            <a:endPar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a:p>
            <a:pPr marL="342900" lvl="0" indent="-342900">
              <a:buFont typeface="Arial" panose="020B0604020202020204" pitchFamily="34" charset="0"/>
              <a:buChar char="•"/>
            </a:pPr>
            <a:r>
              <a:rPr lang="en-US" altLang="zh-CN" sz="2000" dirty="0">
                <a:solidFill>
                  <a:prstClr val="white"/>
                </a:solidFill>
                <a:latin typeface="Aldhabi" panose="01000000000000000000" pitchFamily="2" charset="-78"/>
                <a:cs typeface="Aldhabi" panose="01000000000000000000" pitchFamily="2" charset="-78"/>
              </a:rPr>
              <a:t>Active community</a:t>
            </a:r>
            <a:endParaRPr lang="en-US" altLang="zh-CN" sz="2000" dirty="0">
              <a:solidFill>
                <a:prstClr val="white"/>
              </a:solidFill>
              <a:latin typeface="Aldhabi" panose="01000000000000000000" pitchFamily="2" charset="-78"/>
              <a:cs typeface="Aldhabi" panose="010000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a:p>
            <a:pPr marL="342900" lvl="0" indent="-342900">
              <a:buFont typeface="Arial" panose="020B0604020202020204" pitchFamily="34" charset="0"/>
              <a:buChar char="•"/>
            </a:pPr>
            <a:r>
              <a:rPr lang="en-US" altLang="zh-CN" sz="2000" dirty="0">
                <a:solidFill>
                  <a:prstClr val="white"/>
                </a:solidFill>
                <a:latin typeface="Aldhabi" panose="01000000000000000000" pitchFamily="2" charset="-78"/>
                <a:cs typeface="Aldhabi" panose="01000000000000000000" pitchFamily="2" charset="-78"/>
              </a:rPr>
              <a:t>Search Algorithm</a:t>
            </a:r>
            <a:endParaRPr lang="en-US" altLang="zh-CN" sz="2000" dirty="0">
              <a:solidFill>
                <a:prstClr val="white"/>
              </a:solidFill>
              <a:latin typeface="Aldhabi" panose="01000000000000000000" pitchFamily="2" charset="-78"/>
              <a:cs typeface="Aldhabi" panose="010000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a:ln>
                <a:noFill/>
              </a:ln>
              <a:solidFill>
                <a:prstClr val="white"/>
              </a:solidFill>
              <a:effectLst/>
              <a:uLnTx/>
              <a:uFillTx/>
              <a:latin typeface="Aldhabi" panose="01000000000000000000" pitchFamily="2" charset="-78"/>
              <a:ea typeface="宋体" panose="02010600030101010101" pitchFamily="2" charset="-122"/>
              <a:cs typeface="Aldhabi" panose="01000000000000000000" pitchFamily="2" charset="-78"/>
            </a:endParaRPr>
          </a:p>
        </p:txBody>
      </p:sp>
      <p:cxnSp>
        <p:nvCxnSpPr>
          <p:cNvPr id="25" name="直接连接符 24"/>
          <p:cNvCxnSpPr/>
          <p:nvPr/>
        </p:nvCxnSpPr>
        <p:spPr>
          <a:xfrm>
            <a:off x="3680460" y="393700"/>
            <a:ext cx="4718050" cy="88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662045" y="1040130"/>
            <a:ext cx="47453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950166" y="402590"/>
            <a:ext cx="494538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rPr>
              <a:t>Why </a:t>
            </a:r>
            <a:r>
              <a:rPr kumimoji="0" lang="en-US" altLang="zh-CN" sz="3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Calibri" panose="020F0502020204030204"/>
                <a:sym typeface="+mn-ea"/>
              </a:rPr>
              <a:t>Neo4j</a:t>
            </a: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
</file>

<file path=ppt/tags/tag1.xml><?xml version="1.0" encoding="utf-8"?>
<p:tagLst xmlns:p="http://schemas.openxmlformats.org/presentationml/2006/main">
  <p:tag name="KSO_WM_UNIT_TABLE_BEAUTIFY" val="smartTable{fdcb008c-734e-48dc-93a3-fed7a88e4072}"/>
</p:tagLst>
</file>

<file path=ppt/tags/tag2.xml><?xml version="1.0" encoding="utf-8"?>
<p:tagLst xmlns:p="http://schemas.openxmlformats.org/presentationml/2006/main">
  <p:tag name="KSO_WM_UNIT_TABLE_BEAUTIFY" val="smartTable{fdcb008c-734e-48dc-93a3-fed7a88e4072}"/>
</p:tagLst>
</file>

<file path=ppt/tags/tag3.xml><?xml version="1.0" encoding="utf-8"?>
<p:tagLst xmlns:p="http://schemas.openxmlformats.org/presentationml/2006/main">
  <p:tag name="REFSHAPE" val="571432676"/>
  <p:tag name="KSO_WM_UNIT_PLACING_PICTURE_USER_VIEWPORT" val="{&quot;height&quot;:8255.71653543307,&quot;width&quot;:9173.0188976377958}"/>
</p:tagLst>
</file>

<file path=ppt/tags/tag4.xml><?xml version="1.0" encoding="utf-8"?>
<p:tagLst xmlns:p="http://schemas.openxmlformats.org/presentationml/2006/main">
  <p:tag name="ISPRING_RESOURCE_PATHS_HASH_PRESENTER" val="92cae17f381159bf6f023c79094caaec0cca0ed"/>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2652</Words>
  <Application>WPS 演示</Application>
  <PresentationFormat>宽屏</PresentationFormat>
  <Paragraphs>343</Paragraphs>
  <Slides>30</Slides>
  <Notes>17</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30</vt:i4>
      </vt:variant>
    </vt:vector>
  </HeadingPairs>
  <TitlesOfParts>
    <vt:vector size="44" baseType="lpstr">
      <vt:lpstr>Arial</vt:lpstr>
      <vt:lpstr>宋体</vt:lpstr>
      <vt:lpstr>Wingdings</vt:lpstr>
      <vt:lpstr>Calibri</vt:lpstr>
      <vt:lpstr>Aldhabi</vt:lpstr>
      <vt:lpstr>Calibri Light</vt:lpstr>
      <vt:lpstr>微软雅黑 Light</vt:lpstr>
      <vt:lpstr>微软雅黑</vt:lpstr>
      <vt:lpstr>Lingoes Unicode</vt:lpstr>
      <vt:lpstr>华文中宋</vt:lpstr>
      <vt:lpstr>Arial Unicode MS</vt:lpstr>
      <vt:lpstr>等线</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yeshaojun5056@163.com</dc:creator>
  <cp:lastModifiedBy>Desperado</cp:lastModifiedBy>
  <cp:revision>85</cp:revision>
  <dcterms:created xsi:type="dcterms:W3CDTF">2015-07-27T07:00:00Z</dcterms:created>
  <dcterms:modified xsi:type="dcterms:W3CDTF">2020-07-07T08:23:37Z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2052-11.1.0.9748</vt:lpwstr>
  </property>
</Properties>
</file>