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03" r:id="rId4"/>
    <p:sldId id="299" r:id="rId5"/>
    <p:sldId id="263" r:id="rId6"/>
    <p:sldId id="279" r:id="rId7"/>
    <p:sldId id="278" r:id="rId8"/>
    <p:sldId id="291" r:id="rId9"/>
    <p:sldId id="293" r:id="rId10"/>
    <p:sldId id="294" r:id="rId11"/>
    <p:sldId id="257" r:id="rId12"/>
    <p:sldId id="305" r:id="rId13"/>
    <p:sldId id="306" r:id="rId14"/>
    <p:sldId id="308" r:id="rId15"/>
    <p:sldId id="302" r:id="rId16"/>
    <p:sldId id="272" r:id="rId17"/>
    <p:sldId id="304" r:id="rId18"/>
    <p:sldId id="30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79699" autoAdjust="0"/>
  </p:normalViewPr>
  <p:slideViewPr>
    <p:cSldViewPr snapToGrid="0" showGuides="1">
      <p:cViewPr varScale="1">
        <p:scale>
          <a:sx n="91" d="100"/>
          <a:sy n="91" d="100"/>
        </p:scale>
        <p:origin x="1140" y="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中常用的驱动</a:t>
            </a:r>
            <a:r>
              <a:rPr lang="en-US" altLang="zh-CN" dirty="0"/>
              <a:t>Neo4j</a:t>
            </a:r>
            <a:r>
              <a:rPr lang="zh-CN" altLang="en-US" dirty="0"/>
              <a:t>的模块主要是这三个</a:t>
            </a:r>
            <a:r>
              <a:rPr lang="en-US" altLang="zh-CN" dirty="0"/>
              <a:t>: neo4j, py2neo,</a:t>
            </a:r>
            <a:r>
              <a:rPr lang="en-US" altLang="zh-CN" baseline="0" dirty="0"/>
              <a:t> neomodel. </a:t>
            </a:r>
            <a:r>
              <a:rPr lang="zh-CN" altLang="en-US" baseline="0" dirty="0"/>
              <a:t>他们三个各有优劣。</a:t>
            </a:r>
            <a:endParaRPr lang="en-US" altLang="zh-CN" baseline="0" dirty="0"/>
          </a:p>
          <a:p>
            <a:r>
              <a:rPr lang="zh-CN" altLang="en-US" dirty="0"/>
              <a:t>其中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neo4j</a:t>
            </a:r>
            <a:r>
              <a:rPr lang="zh-CN" altLang="en-US" dirty="0"/>
              <a:t>是官方支持的一个模块，他能够通过</a:t>
            </a:r>
            <a:r>
              <a:rPr lang="en-US" altLang="zh-CN" dirty="0"/>
              <a:t>Cypher</a:t>
            </a:r>
            <a:r>
              <a:rPr lang="zh-CN" altLang="en-US" dirty="0"/>
              <a:t>语句来调用图数据库，并且因为是官方提供的，更新也相对及时；但它的缺点在于对</a:t>
            </a:r>
            <a:r>
              <a:rPr lang="en-US" altLang="zh-CN" dirty="0"/>
              <a:t>nodes</a:t>
            </a:r>
            <a:r>
              <a:rPr lang="zh-CN" altLang="en-US" dirty="0"/>
              <a:t>和</a:t>
            </a:r>
            <a:r>
              <a:rPr lang="en-US" altLang="zh-CN" dirty="0"/>
              <a:t>relationships</a:t>
            </a:r>
            <a:r>
              <a:rPr lang="zh-CN" altLang="en-US" dirty="0"/>
              <a:t>等这些数据结构的操作并不能很好地利用</a:t>
            </a:r>
            <a:r>
              <a:rPr lang="en-US" altLang="zh-CN" dirty="0"/>
              <a:t>python</a:t>
            </a:r>
            <a:r>
              <a:rPr lang="zh-CN" altLang="en-US" dirty="0"/>
              <a:t>的简易优势。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py2neo</a:t>
            </a:r>
            <a:r>
              <a:rPr lang="zh-CN" altLang="en-US" dirty="0"/>
              <a:t>和</a:t>
            </a:r>
            <a:r>
              <a:rPr lang="en-US" altLang="zh-CN" dirty="0"/>
              <a:t>neomodel</a:t>
            </a:r>
            <a:r>
              <a:rPr lang="zh-CN" altLang="en-US" dirty="0"/>
              <a:t>虽然不是官方提供的，但官方的文档中也推荐了它们，说明这两个模块还是受官方认可的。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py2neo</a:t>
            </a:r>
            <a:r>
              <a:rPr lang="zh-CN" altLang="en-US" dirty="0"/>
              <a:t>和</a:t>
            </a:r>
            <a:r>
              <a:rPr lang="en-US" altLang="zh-CN" dirty="0"/>
              <a:t>neomodel</a:t>
            </a:r>
            <a:r>
              <a:rPr lang="zh-CN" altLang="en-US" dirty="0"/>
              <a:t>的优势在于它们对</a:t>
            </a:r>
            <a:r>
              <a:rPr lang="en-US" altLang="zh-CN" dirty="0"/>
              <a:t>Cypher</a:t>
            </a:r>
            <a:r>
              <a:rPr lang="zh-CN" altLang="en-US" dirty="0"/>
              <a:t>查询语言做了一层封装，并且对于</a:t>
            </a:r>
            <a:r>
              <a:rPr lang="en-US" altLang="zh-CN" dirty="0"/>
              <a:t>node</a:t>
            </a:r>
            <a:r>
              <a:rPr lang="zh-CN" altLang="en-US" dirty="0"/>
              <a:t>和</a:t>
            </a:r>
            <a:r>
              <a:rPr lang="en-US" altLang="zh-CN" dirty="0"/>
              <a:t>relationship</a:t>
            </a:r>
            <a:r>
              <a:rPr lang="zh-CN" altLang="en-US" dirty="0"/>
              <a:t>等数据结构做了一个</a:t>
            </a:r>
            <a:r>
              <a:rPr lang="en-US" altLang="zh-CN" dirty="0"/>
              <a:t>python-object</a:t>
            </a:r>
            <a:r>
              <a:rPr lang="zh-CN" altLang="en-US" dirty="0"/>
              <a:t>的映射，因此可以用</a:t>
            </a:r>
            <a:r>
              <a:rPr lang="en-US" altLang="zh-CN" dirty="0"/>
              <a:t>python</a:t>
            </a:r>
            <a:r>
              <a:rPr lang="zh-CN" altLang="en-US" dirty="0"/>
              <a:t>方便地操作各个常用数据结构。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2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Neo4j</a:t>
            </a:r>
            <a:r>
              <a:rPr lang="zh-CN" altLang="en-US" dirty="0"/>
              <a:t>打开文件，删除文件，重命名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7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未进行大量实验充分比较该项目与现有文件系统间的优劣，主要原因在于时间规划上的不足，原预定两到三天的时间远远不足以完成这部分内容，遂放弃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部分文件类型支持的缺失，这主要是因为诸如音频文件相关</a:t>
            </a:r>
            <a:r>
              <a:rPr lang="en-US" altLang="zh-CN" dirty="0"/>
              <a:t>API</a:t>
            </a:r>
            <a:r>
              <a:rPr lang="zh-CN" altLang="en-US" dirty="0"/>
              <a:t>的缺失，该项目主要目标是建立</a:t>
            </a:r>
            <a:r>
              <a:rPr lang="en-US" altLang="zh-CN" dirty="0"/>
              <a:t>GBFS</a:t>
            </a:r>
            <a:r>
              <a:rPr lang="zh-CN" altLang="en-US" dirty="0"/>
              <a:t>文件系统的框架而非深度学习方面的研究，没有必要也没有能力完成这部分内容，不过本项目具备高可扩展性，在可预见的未来这部分功能可以直接添加</a:t>
            </a:r>
            <a:br>
              <a:rPr lang="zh-CN" altLang="en-US" dirty="0"/>
            </a:br>
            <a:r>
              <a:rPr lang="en-US" altLang="zh-CN" dirty="0">
                <a:solidFill>
                  <a:srgbClr val="808080"/>
                </a:solidFill>
                <a:effectLst/>
              </a:rPr>
              <a:t>+ </a:t>
            </a:r>
            <a:r>
              <a:rPr lang="zh-CN" altLang="en-US" dirty="0"/>
              <a:t>文件间关系的建立仍维持在二维形态，理想的文件间自然属性是分层的，本项目所提取出的某些</a:t>
            </a:r>
            <a:r>
              <a:rPr lang="en-US" altLang="zh-CN" dirty="0"/>
              <a:t>tag</a:t>
            </a:r>
            <a:r>
              <a:rPr lang="zh-CN" altLang="en-US" dirty="0"/>
              <a:t>同样可以再次归为一类，比如</a:t>
            </a:r>
            <a:r>
              <a:rPr lang="en-US" altLang="zh-CN" dirty="0"/>
              <a:t>tag</a:t>
            </a:r>
            <a:r>
              <a:rPr lang="zh-CN" altLang="en-US" dirty="0"/>
              <a:t>猫与</a:t>
            </a:r>
            <a:r>
              <a:rPr lang="en-US" altLang="zh-CN" dirty="0"/>
              <a:t>tag</a:t>
            </a:r>
            <a:r>
              <a:rPr lang="zh-CN" altLang="en-US" dirty="0"/>
              <a:t>猎豹可以归为猫科动物，我们认为这部分内容需要一个强大的知识库来实现，或许可以借助互联网上公开的百科，但这同样需要功能强大的语义分析筛选信息，碍于时间限制，未对这一部分进行深入的研究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C481C9-9F66-4CA1-A280-31A735F20B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29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12B589-21DE-46A2-AF91-CC043ECE94F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555667-C4D6-47D6-8639-FF047C3362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46551" y="2161779"/>
            <a:ext cx="469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中期汇报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97468" y="3865225"/>
            <a:ext cx="600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成员：王幸美、王章瀚、万嘉诚、高楚晴、黄致远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3041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neo4j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8424041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3661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py2neo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4750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neomodel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7726" y="4727084"/>
            <a:ext cx="3276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Officially supported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Run by Cypher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1710" y="4730332"/>
            <a:ext cx="3475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Complete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Object-Graph Mapping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24041" y="4727085"/>
            <a:ext cx="288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Ⅰ. Object Graph Mapper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Ⅱ. Easier Query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51423" y="623896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 Module for Neo4j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Fuse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flush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altLang="zh-CN" sz="2400" b="1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rename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altLang="zh-CN" sz="2400" b="1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unlink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access , 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getattr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, 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readdir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, open , read , write ,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fsync</a:t>
            </a: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Mount point(chosen by user)</a:t>
            </a:r>
            <a:r>
              <a:rPr lang="en-US" altLang="zh-CN" sz="2400" dirty="0" smtClean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and </a:t>
            </a: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GDBFS_root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Neo4j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Filenode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Build File-system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Plug - ins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yake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baiducloud_api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translate_api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file_information_extractor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expandability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42662" y="429577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Natural properties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A9A0E3-B3BE-462A-B2A5-5CC3D6FF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30" y="4476485"/>
            <a:ext cx="2317029" cy="1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cmd</a:t>
            </a: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delete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open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Django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ajax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73060" y="428972"/>
            <a:ext cx="494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ront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-end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3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1155" y="2091419"/>
            <a:ext cx="4378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AND</a:t>
            </a:r>
          </a:p>
          <a:p>
            <a:pPr lvl="0"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352741" y="112149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614466" y="509063"/>
            <a:ext cx="308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OUR SCHEDULE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1" y="2025247"/>
            <a:ext cx="11992619" cy="259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1362" y="3088725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ppraisal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8424041" y="2225837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31632" y="3130878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94750" y="313087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ramework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876675" y="5607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45044" y="591953"/>
            <a:ext cx="484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Serval Problems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3908425" y="1271905"/>
            <a:ext cx="491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>
            <a:fillRect/>
          </a:stretch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503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6388749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1839032" y="5507534"/>
            <a:ext cx="9428" cy="8900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836167" y="2306556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菱形 23"/>
          <p:cNvSpPr/>
          <p:nvPr/>
        </p:nvSpPr>
        <p:spPr>
          <a:xfrm>
            <a:off x="1518330" y="17061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8406" y="1732968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4137" y="1674929"/>
            <a:ext cx="3481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WHAT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rPr>
              <a:t>  WE DO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836167" y="3373539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1519937" y="2916339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653286" y="295478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51482" y="2916156"/>
            <a:ext cx="3715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CHOOSE THESE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1532230" y="3825698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65576" y="390362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63775" y="3889417"/>
            <a:ext cx="348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WE BUILD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1532230" y="4925854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65576" y="5003780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63774" y="4989573"/>
            <a:ext cx="536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Summary </a:t>
            </a:r>
            <a:r>
              <a:rPr lang="en-US" altLang="zh-CN" sz="2800" dirty="0">
                <a:solidFill>
                  <a:prstClr val="white"/>
                </a:solidFill>
              </a:rPr>
              <a:t>AND Analysis</a:t>
            </a:r>
          </a:p>
          <a:p>
            <a:pPr lvl="0"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1836167" y="4458158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9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4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7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24" grpId="0" animBg="1"/>
      <p:bldP spid="29" grpId="0"/>
      <p:bldP spid="30" grpId="0"/>
      <p:bldP spid="32" grpId="0" animBg="1"/>
      <p:bldP spid="33" grpId="0"/>
      <p:bldP spid="34" grpId="0"/>
      <p:bldP spid="38" grpId="0" animBg="1"/>
      <p:bldP spid="39" grpId="0"/>
      <p:bldP spid="40" grpId="0"/>
      <p:bldP spid="45" grpId="0" animBg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606673" y="2712910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158606" y="274878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六边形 8"/>
          <p:cNvSpPr/>
          <p:nvPr/>
        </p:nvSpPr>
        <p:spPr>
          <a:xfrm rot="10800000">
            <a:off x="4823460" y="2953421"/>
            <a:ext cx="2545080" cy="219403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9" idx="2"/>
            <a:endCxn id="9" idx="4"/>
          </p:cNvCxnSpPr>
          <p:nvPr/>
        </p:nvCxnSpPr>
        <p:spPr>
          <a:xfrm rot="5400000">
            <a:off x="5723015" y="4050438"/>
            <a:ext cx="21940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2"/>
            <a:endCxn id="9" idx="5"/>
          </p:cNvCxnSpPr>
          <p:nvPr/>
        </p:nvCxnSpPr>
        <p:spPr>
          <a:xfrm rot="5400000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9" idx="0"/>
          </p:cNvCxnSpPr>
          <p:nvPr/>
        </p:nvCxnSpPr>
        <p:spPr>
          <a:xfrm rot="5400000">
            <a:off x="5273237" y="2503644"/>
            <a:ext cx="1097016" cy="1996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1"/>
            <a:endCxn id="9" idx="3"/>
          </p:cNvCxnSpPr>
          <p:nvPr/>
        </p:nvCxnSpPr>
        <p:spPr>
          <a:xfrm rot="5400000" flipV="1">
            <a:off x="5821746" y="2503644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1"/>
            <a:endCxn id="9" idx="4"/>
          </p:cNvCxnSpPr>
          <p:nvPr/>
        </p:nvCxnSpPr>
        <p:spPr>
          <a:xfrm rot="5400000" flipV="1">
            <a:off x="4998983" y="3326406"/>
            <a:ext cx="2194032" cy="1448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9" idx="5"/>
          </p:cNvCxnSpPr>
          <p:nvPr/>
        </p:nvCxnSpPr>
        <p:spPr>
          <a:xfrm rot="5400000">
            <a:off x="4274951" y="4050437"/>
            <a:ext cx="21940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9" idx="5"/>
          </p:cNvCxnSpPr>
          <p:nvPr/>
        </p:nvCxnSpPr>
        <p:spPr>
          <a:xfrm rot="5400000">
            <a:off x="5821746" y="3600660"/>
            <a:ext cx="1097016" cy="19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9" idx="0"/>
          </p:cNvCxnSpPr>
          <p:nvPr/>
        </p:nvCxnSpPr>
        <p:spPr>
          <a:xfrm rot="5400000">
            <a:off x="6096000" y="2777898"/>
            <a:ext cx="0" cy="254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5400000">
            <a:off x="5208720" y="3184913"/>
            <a:ext cx="1730085" cy="17300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 rot="5400000">
            <a:off x="5371968" y="3326406"/>
            <a:ext cx="1448064" cy="14480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63536" y="3742389"/>
            <a:ext cx="148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GDBFS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1044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67565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58606" y="4949335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639456" y="3821837"/>
            <a:ext cx="426720" cy="426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74617" y="383538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722766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91344" y="4960765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227585" y="273540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886568" y="3793255"/>
            <a:ext cx="38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Graph-based file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01278" y="5116972"/>
            <a:ext cx="347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The same file does not need to be stored repeatedly.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dhabi" panose="01000000000000000000" pitchFamily="2" charset="-78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80937" y="5255537"/>
            <a:ext cx="377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dhabi" panose="01000000000000000000" pitchFamily="2" charset="-78"/>
              </a:rPr>
              <a:t>No need for complicated directories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1171" y="3773166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Don’t need to tag manually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83679" y="2014340"/>
            <a:ext cx="434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Automatically classify files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258301" y="1903344"/>
            <a:ext cx="346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Lingoes Unicode" panose="020B0604020202020204" pitchFamily="34" charset="-122"/>
                <a:cs typeface="Aldhabi" panose="01000000000000000000" pitchFamily="2" charset="-78"/>
              </a:rPr>
              <a:t>Based on files’ Natural properties 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704686" y="3848919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668950" y="2734157"/>
            <a:ext cx="140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3264" y="380603"/>
            <a:ext cx="4798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What is GDBFS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Why do we do this?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Graph Database?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Neo4j?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API?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04394" y="1520051"/>
            <a:ext cx="98571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intelligent file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Try to discover and use the natural attributes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1430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Why Natural Attributes?</a:t>
            </a:r>
          </a:p>
          <a:p>
            <a:pPr marL="11430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stable , consistent , better compatibility</a:t>
            </a:r>
          </a:p>
          <a:p>
            <a:pPr marL="1600200" lvl="2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16002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 labor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98950" y="39370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 Do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We Do 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64860" y="1273810"/>
            <a:ext cx="5848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Can describe the real world more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Represent data redundancy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Simple addition, deletion and modification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  <a:sym typeface="+mn-ea"/>
              </a:rPr>
              <a:t>High access efficiency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39590" y="40259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</a:t>
            </a:r>
            <a:r>
              <a:rPr lang="en-US" sz="3200" dirty="0">
                <a:solidFill>
                  <a:schemeClr val="bg1"/>
                </a:solidFill>
                <a:sym typeface="+mn-ea"/>
              </a:rPr>
              <a:t>Graph Database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2733" t="2483" r="829"/>
          <a:stretch>
            <a:fillRect/>
          </a:stretch>
        </p:blipFill>
        <p:spPr>
          <a:xfrm>
            <a:off x="344805" y="1273810"/>
            <a:ext cx="5034915" cy="511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1070" y="1334770"/>
            <a:ext cx="94418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NoSQL-Graph Database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semi-structured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ACID(Atomicity ,  Consistency , Isolation , Durability</a:t>
            </a:r>
          </a:p>
          <a:p>
            <a:pPr lvl="1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dhabi" panose="01000000000000000000" pitchFamily="2" charset="-78"/>
                <a:ea typeface="宋体" panose="02010600030101010101" pitchFamily="2" charset="-122"/>
                <a:cs typeface="Aldhabi" panose="01000000000000000000" pitchFamily="2" charset="-78"/>
              </a:rPr>
              <a:t>Cypher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Active community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white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Search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50166" y="402590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Why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Neo4j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Build File-system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Natural properties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Find a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Delete a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HOW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78518" y="352710"/>
            <a:ext cx="3175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The Whole </a:t>
            </a:r>
            <a:r>
              <a:rPr lang="en-US" altLang="zh-CN" sz="3200" dirty="0">
                <a:solidFill>
                  <a:srgbClr val="FF0000"/>
                </a:solidFill>
              </a:rPr>
              <a:t>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4" y="1271566"/>
            <a:ext cx="11335598" cy="51471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1432676"/>
  <p:tag name="KSO_WM_UNIT_PLACING_PICTURE_USER_VIEWPORT" val="{&quot;height&quot;:8255.71653543307,&quot;width&quot;:9173.01889763779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487</Words>
  <Application>Microsoft Office PowerPoint</Application>
  <PresentationFormat>宽屏</PresentationFormat>
  <Paragraphs>148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Aldhabi</vt:lpstr>
      <vt:lpstr>Lingoes Unicode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rabbit white</cp:lastModifiedBy>
  <cp:revision>101</cp:revision>
  <dcterms:created xsi:type="dcterms:W3CDTF">2015-07-27T07:00:00Z</dcterms:created>
  <dcterms:modified xsi:type="dcterms:W3CDTF">2020-07-14T10:42:57Z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