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20" r:id="rId3"/>
    <p:sldId id="316" r:id="rId4"/>
    <p:sldId id="315" r:id="rId5"/>
    <p:sldId id="281" r:id="rId6"/>
    <p:sldId id="318" r:id="rId7"/>
    <p:sldId id="272" r:id="rId8"/>
    <p:sldId id="257" r:id="rId9"/>
    <p:sldId id="285" r:id="rId10"/>
    <p:sldId id="260" r:id="rId11"/>
    <p:sldId id="298" r:id="rId12"/>
    <p:sldId id="286" r:id="rId13"/>
    <p:sldId id="287" r:id="rId14"/>
    <p:sldId id="288" r:id="rId15"/>
    <p:sldId id="289" r:id="rId16"/>
    <p:sldId id="295" r:id="rId17"/>
    <p:sldId id="290" r:id="rId18"/>
    <p:sldId id="292" r:id="rId19"/>
    <p:sldId id="293" r:id="rId20"/>
    <p:sldId id="294" r:id="rId21"/>
    <p:sldId id="319" r:id="rId22"/>
    <p:sldId id="283" r:id="rId23"/>
    <p:sldId id="299" r:id="rId24"/>
    <p:sldId id="282" r:id="rId25"/>
    <p:sldId id="266" r:id="rId26"/>
    <p:sldId id="258" r:id="rId27"/>
    <p:sldId id="259" r:id="rId28"/>
    <p:sldId id="264" r:id="rId29"/>
    <p:sldId id="265" r:id="rId30"/>
    <p:sldId id="300" r:id="rId31"/>
    <p:sldId id="273" r:id="rId32"/>
    <p:sldId id="274" r:id="rId33"/>
    <p:sldId id="275" r:id="rId34"/>
    <p:sldId id="276" r:id="rId35"/>
    <p:sldId id="277" r:id="rId36"/>
    <p:sldId id="278" r:id="rId37"/>
    <p:sldId id="29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045" autoAdjust="0"/>
  </p:normalViewPr>
  <p:slideViewPr>
    <p:cSldViewPr snapToGrid="0">
      <p:cViewPr varScale="1">
        <p:scale>
          <a:sx n="58" d="100"/>
          <a:sy n="58" d="100"/>
        </p:scale>
        <p:origin x="16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5FAFC69-8C88-47ED-AE3B-FDF7A1872777}" type="doc">
      <dgm:prSet loTypeId="urn:microsoft.com/office/officeart/2005/8/layout/vList5" loCatId="list" qsTypeId="urn:microsoft.com/office/officeart/2005/8/quickstyle/simple1#1" qsCatId="simple" csTypeId="urn:microsoft.com/office/officeart/2005/8/colors/accent0_3#1" csCatId="mainScheme" phldr="1"/>
      <dgm:spPr/>
      <dgm:t>
        <a:bodyPr/>
        <a:lstStyle/>
        <a:p>
          <a:endParaRPr lang="zh-CN" altLang="en-US"/>
        </a:p>
      </dgm:t>
    </dgm:pt>
    <dgm:pt modelId="{76F050A1-7AE1-417E-8115-A4BD5D198E68}">
      <dgm:prSet phldrT="[文本]" custT="1"/>
      <dgm:spPr>
        <a:ln>
          <a:noFill/>
        </a:ln>
      </dgm:spPr>
      <dgm:t>
        <a:bodyPr/>
        <a:lstStyle/>
        <a:p>
          <a:pPr algn="ctr"/>
          <a:r>
            <a:rPr lang="zh-CN" altLang="en-US" sz="2400"/>
            <a:t>创建容器</a:t>
          </a:r>
        </a:p>
      </dgm:t>
    </dgm:pt>
    <dgm:pt modelId="{9DF09029-4F6E-45AE-B3D5-607366F3B6A6}" type="parTrans" cxnId="{D43EB933-FD81-4251-AEFB-50A17F4AC042}">
      <dgm:prSet/>
      <dgm:spPr/>
      <dgm:t>
        <a:bodyPr/>
        <a:lstStyle/>
        <a:p>
          <a:endParaRPr lang="zh-CN" altLang="en-US"/>
        </a:p>
      </dgm:t>
    </dgm:pt>
    <dgm:pt modelId="{D9247F67-318A-427C-B0EB-FA03889179ED}" type="sibTrans" cxnId="{D43EB933-FD81-4251-AEFB-50A17F4AC042}">
      <dgm:prSet/>
      <dgm:spPr/>
      <dgm:t>
        <a:bodyPr/>
        <a:lstStyle/>
        <a:p>
          <a:endParaRPr lang="zh-CN" altLang="en-US"/>
        </a:p>
      </dgm:t>
    </dgm:pt>
    <dgm:pt modelId="{52BA9CCB-8925-4A4A-8270-C7BB5F7BFD58}">
      <dgm:prSet phldrT="[文本]" custT="1"/>
      <dgm:spPr>
        <a:ln>
          <a:noFill/>
        </a:ln>
      </dgm:spPr>
      <dgm:t>
        <a:bodyPr/>
        <a:lstStyle/>
        <a:p>
          <a:pPr algn="l">
            <a:buNone/>
          </a:pPr>
          <a:r>
            <a:rPr lang="en-US" altLang="en-US" sz="1800" b="1" i="1"/>
            <a:t>`./runrsc create [path]`</a:t>
          </a:r>
          <a:endParaRPr lang="zh-CN" altLang="en-US" sz="1800" b="1" i="1"/>
        </a:p>
      </dgm:t>
    </dgm:pt>
    <dgm:pt modelId="{C0668CAF-0989-4FE1-81B4-039558C55D67}" type="parTrans" cxnId="{ABBA18CB-9274-4533-8C33-C9106DAE1E92}">
      <dgm:prSet/>
      <dgm:spPr/>
      <dgm:t>
        <a:bodyPr/>
        <a:lstStyle/>
        <a:p>
          <a:endParaRPr lang="zh-CN" altLang="en-US"/>
        </a:p>
      </dgm:t>
    </dgm:pt>
    <dgm:pt modelId="{5068974B-983A-4EAD-9EB7-E17F786525CA}" type="sibTrans" cxnId="{ABBA18CB-9274-4533-8C33-C9106DAE1E92}">
      <dgm:prSet/>
      <dgm:spPr/>
      <dgm:t>
        <a:bodyPr/>
        <a:lstStyle/>
        <a:p>
          <a:endParaRPr lang="zh-CN" altLang="en-US"/>
        </a:p>
      </dgm:t>
    </dgm:pt>
    <dgm:pt modelId="{39F87ABF-F1D7-49EF-9C29-052526676341}">
      <dgm:prSet phldrT="[文本]" custT="1"/>
      <dgm:spPr>
        <a:ln>
          <a:noFill/>
        </a:ln>
      </dgm:spPr>
      <dgm:t>
        <a:bodyPr/>
        <a:lstStyle/>
        <a:p>
          <a:pPr algn="ctr"/>
          <a:r>
            <a:rPr lang="zh-CN" altLang="en-US" sz="2400"/>
            <a:t>输出进程信息</a:t>
          </a:r>
        </a:p>
      </dgm:t>
    </dgm:pt>
    <dgm:pt modelId="{D6BD247C-D4E8-4B0C-AACE-F256BB457BED}" type="parTrans" cxnId="{B8CDC007-7B54-451B-8931-19C2BEF57472}">
      <dgm:prSet/>
      <dgm:spPr/>
      <dgm:t>
        <a:bodyPr/>
        <a:lstStyle/>
        <a:p>
          <a:endParaRPr lang="zh-CN" altLang="en-US"/>
        </a:p>
      </dgm:t>
    </dgm:pt>
    <dgm:pt modelId="{74157608-E6D3-40FA-B335-529571BDB146}" type="sibTrans" cxnId="{B8CDC007-7B54-451B-8931-19C2BEF57472}">
      <dgm:prSet/>
      <dgm:spPr/>
      <dgm:t>
        <a:bodyPr/>
        <a:lstStyle/>
        <a:p>
          <a:endParaRPr lang="zh-CN" altLang="en-US"/>
        </a:p>
      </dgm:t>
    </dgm:pt>
    <dgm:pt modelId="{3A22774C-A53A-4162-8483-884BE4FDBE92}">
      <dgm:prSet phldrT="[文本]" custT="1"/>
      <dgm:spPr>
        <a:ln>
          <a:noFill/>
        </a:ln>
      </dgm:spPr>
      <dgm:t>
        <a:bodyPr/>
        <a:lstStyle/>
        <a:p>
          <a:pPr algn="l">
            <a:buNone/>
          </a:pPr>
          <a:r>
            <a:rPr lang="en-US" altLang="zh-CN" sz="1800" b="1" i="1"/>
            <a:t>`./runrsc ps`</a:t>
          </a:r>
          <a:endParaRPr lang="zh-CN" altLang="en-US" sz="1800" b="1" i="1"/>
        </a:p>
      </dgm:t>
    </dgm:pt>
    <dgm:pt modelId="{0B938337-B1F7-4A17-9124-CB7E13B7F85A}" type="parTrans" cxnId="{5AD7BD8C-A5BA-4076-9F97-043D808835A6}">
      <dgm:prSet/>
      <dgm:spPr/>
      <dgm:t>
        <a:bodyPr/>
        <a:lstStyle/>
        <a:p>
          <a:endParaRPr lang="zh-CN" altLang="en-US"/>
        </a:p>
      </dgm:t>
    </dgm:pt>
    <dgm:pt modelId="{A8688096-ABEC-45AA-8ACC-034006664BFF}" type="sibTrans" cxnId="{5AD7BD8C-A5BA-4076-9F97-043D808835A6}">
      <dgm:prSet/>
      <dgm:spPr/>
      <dgm:t>
        <a:bodyPr/>
        <a:lstStyle/>
        <a:p>
          <a:endParaRPr lang="zh-CN" altLang="en-US"/>
        </a:p>
      </dgm:t>
    </dgm:pt>
    <dgm:pt modelId="{0FE02074-E5A7-44A4-9A29-BE326719E7BB}">
      <dgm:prSet phldrT="[文本]" custT="1"/>
      <dgm:spPr>
        <a:ln>
          <a:noFill/>
        </a:ln>
      </dgm:spPr>
      <dgm:t>
        <a:bodyPr/>
        <a:lstStyle/>
        <a:p>
          <a:pPr algn="ctr"/>
          <a:r>
            <a:rPr lang="zh-CN" altLang="en-US" sz="2400"/>
            <a:t>终止容器</a:t>
          </a:r>
        </a:p>
      </dgm:t>
    </dgm:pt>
    <dgm:pt modelId="{84D0E697-145E-489C-84E3-6C23AAFA18B3}" type="parTrans" cxnId="{9832EC15-E6B9-45F8-8D1B-8FA91D6D8B29}">
      <dgm:prSet/>
      <dgm:spPr/>
      <dgm:t>
        <a:bodyPr/>
        <a:lstStyle/>
        <a:p>
          <a:endParaRPr lang="zh-CN" altLang="en-US"/>
        </a:p>
      </dgm:t>
    </dgm:pt>
    <dgm:pt modelId="{418E8E2C-E3E2-40FC-A5A4-6C7A4E59E9E3}" type="sibTrans" cxnId="{9832EC15-E6B9-45F8-8D1B-8FA91D6D8B29}">
      <dgm:prSet/>
      <dgm:spPr/>
      <dgm:t>
        <a:bodyPr/>
        <a:lstStyle/>
        <a:p>
          <a:endParaRPr lang="zh-CN" altLang="en-US"/>
        </a:p>
      </dgm:t>
    </dgm:pt>
    <dgm:pt modelId="{8A79593D-8FBA-4628-B518-A765FC088292}">
      <dgm:prSet phldrT="[文本]" custT="1"/>
      <dgm:spPr>
        <a:ln>
          <a:noFill/>
        </a:ln>
      </dgm:spPr>
      <dgm:t>
        <a:bodyPr/>
        <a:lstStyle/>
        <a:p>
          <a:pPr algn="l">
            <a:buNone/>
          </a:pPr>
          <a:r>
            <a:rPr lang="en-US" altLang="zh-CN" sz="1800" b="1" i="1"/>
            <a:t>`./runrsc shutdown`</a:t>
          </a:r>
          <a:endParaRPr lang="zh-CN" altLang="en-US" sz="1800" b="1" i="1"/>
        </a:p>
      </dgm:t>
    </dgm:pt>
    <dgm:pt modelId="{906FDEED-429C-4A38-8CA6-4222E679B811}" type="parTrans" cxnId="{B847BEAC-34D2-4E55-B6E2-7098DFB22018}">
      <dgm:prSet/>
      <dgm:spPr/>
      <dgm:t>
        <a:bodyPr/>
        <a:lstStyle/>
        <a:p>
          <a:endParaRPr lang="zh-CN" altLang="en-US"/>
        </a:p>
      </dgm:t>
    </dgm:pt>
    <dgm:pt modelId="{DFBFAE21-D25F-4A3A-82C6-773A4223827B}" type="sibTrans" cxnId="{B847BEAC-34D2-4E55-B6E2-7098DFB22018}">
      <dgm:prSet/>
      <dgm:spPr/>
      <dgm:t>
        <a:bodyPr/>
        <a:lstStyle/>
        <a:p>
          <a:endParaRPr lang="zh-CN" altLang="en-US"/>
        </a:p>
      </dgm:t>
    </dgm:pt>
    <dgm:pt modelId="{201D02B1-683A-46B4-AAF9-2E16D83FA474}">
      <dgm:prSet phldrT="[文本]" custT="1"/>
      <dgm:spPr>
        <a:ln>
          <a:noFill/>
        </a:ln>
      </dgm:spPr>
      <dgm:t>
        <a:bodyPr/>
        <a:lstStyle/>
        <a:p>
          <a:pPr algn="ctr"/>
          <a:r>
            <a:rPr lang="zh-CN" altLang="en-US" sz="2400"/>
            <a:t>在容器内运行程序</a:t>
          </a:r>
        </a:p>
      </dgm:t>
    </dgm:pt>
    <dgm:pt modelId="{A202EF7C-318D-4BD3-91F7-CFE7735A3A74}" type="parTrans" cxnId="{0DBE9E56-725F-4450-B151-C0DE58C04581}">
      <dgm:prSet/>
      <dgm:spPr/>
      <dgm:t>
        <a:bodyPr/>
        <a:lstStyle/>
        <a:p>
          <a:endParaRPr lang="zh-CN" altLang="en-US"/>
        </a:p>
      </dgm:t>
    </dgm:pt>
    <dgm:pt modelId="{C7BA9BD3-3E51-4FC7-BFBF-D380440E7E54}" type="sibTrans" cxnId="{0DBE9E56-725F-4450-B151-C0DE58C04581}">
      <dgm:prSet/>
      <dgm:spPr/>
      <dgm:t>
        <a:bodyPr/>
        <a:lstStyle/>
        <a:p>
          <a:endParaRPr lang="zh-CN" altLang="en-US"/>
        </a:p>
      </dgm:t>
    </dgm:pt>
    <dgm:pt modelId="{6969B16D-B5C4-4680-BABD-E496101A6E8F}">
      <dgm:prSet custT="1"/>
      <dgm:spPr/>
      <dgm:t>
        <a:bodyPr/>
        <a:lstStyle/>
        <a:p>
          <a:pPr algn="l">
            <a:buNone/>
          </a:pPr>
          <a:r>
            <a:rPr lang="en-US" altLang="en-US" sz="1800" b="1" i="1"/>
            <a:t>`./runrsc exec [path][option]`</a:t>
          </a:r>
          <a:endParaRPr lang="zh-CN" altLang="en-US" sz="1800" b="1" i="1"/>
        </a:p>
      </dgm:t>
    </dgm:pt>
    <dgm:pt modelId="{65E2DDDC-473C-4341-ABC0-AF67D0A7E811}" type="parTrans" cxnId="{C0A10996-DF5F-4F60-94A0-27CF1114CC57}">
      <dgm:prSet/>
      <dgm:spPr/>
      <dgm:t>
        <a:bodyPr/>
        <a:lstStyle/>
        <a:p>
          <a:endParaRPr lang="zh-CN" altLang="en-US"/>
        </a:p>
      </dgm:t>
    </dgm:pt>
    <dgm:pt modelId="{1622C8C6-CDF5-4193-86C0-BE7E2E2BC9E6}" type="sibTrans" cxnId="{C0A10996-DF5F-4F60-94A0-27CF1114CC57}">
      <dgm:prSet/>
      <dgm:spPr/>
      <dgm:t>
        <a:bodyPr/>
        <a:lstStyle/>
        <a:p>
          <a:endParaRPr lang="zh-CN" altLang="en-US"/>
        </a:p>
      </dgm:t>
    </dgm:pt>
    <dgm:pt modelId="{5C8F58E8-D0C2-4746-83F2-DF17D7AA1378}">
      <dgm:prSet custT="1"/>
      <dgm:spPr/>
      <dgm:t>
        <a:bodyPr/>
        <a:lstStyle/>
        <a:p>
          <a:pPr algn="l">
            <a:buFont typeface="Arial" panose="020B0604020202090204" pitchFamily="34" charset="0"/>
            <a:buNone/>
          </a:pPr>
          <a:r>
            <a:rPr lang="en-US" altLang="zh-CN" sz="1400" b="0" i="0">
              <a:solidFill>
                <a:schemeClr val="tx1">
                  <a:lumMod val="85000"/>
                  <a:lumOff val="15000"/>
                </a:schemeClr>
              </a:solidFill>
            </a:rPr>
            <a:t>- </a:t>
          </a:r>
          <a:r>
            <a:rPr lang="zh-CN" altLang="en-US" sz="1400" b="0" i="0">
              <a:solidFill>
                <a:schemeClr val="tx1">
                  <a:lumMod val="85000"/>
                  <a:lumOff val="15000"/>
                </a:schemeClr>
              </a:solidFill>
            </a:rPr>
            <a:t>可选择利用</a:t>
          </a:r>
          <a:r>
            <a:rPr lang="en-US" altLang="zh-CN" sz="1400" b="0" i="0">
              <a:solidFill>
                <a:schemeClr val="tx1">
                  <a:lumMod val="85000"/>
                  <a:lumOff val="15000"/>
                </a:schemeClr>
              </a:solidFill>
            </a:rPr>
            <a:t>-env [name=value]</a:t>
          </a:r>
          <a:r>
            <a:rPr lang="zh-CN" altLang="en-US" sz="1400" b="0" i="0">
              <a:solidFill>
                <a:schemeClr val="tx1">
                  <a:lumMod val="85000"/>
                  <a:lumOff val="15000"/>
                </a:schemeClr>
              </a:solidFill>
            </a:rPr>
            <a:t>的方式为该进程添加多个环境变量</a:t>
          </a:r>
          <a:endParaRPr lang="zh-CN" altLang="en-US" sz="1400">
            <a:solidFill>
              <a:schemeClr val="tx1">
                <a:lumMod val="85000"/>
                <a:lumOff val="15000"/>
              </a:schemeClr>
            </a:solidFill>
          </a:endParaRPr>
        </a:p>
      </dgm:t>
    </dgm:pt>
    <dgm:pt modelId="{3BF51872-ECC3-4E06-92B6-B8FC9D2861A7}" type="parTrans" cxnId="{EB91F603-9B6A-45F1-9E06-34BDC7ADB1D2}">
      <dgm:prSet/>
      <dgm:spPr/>
      <dgm:t>
        <a:bodyPr/>
        <a:lstStyle/>
        <a:p>
          <a:endParaRPr lang="zh-CN" altLang="en-US"/>
        </a:p>
      </dgm:t>
    </dgm:pt>
    <dgm:pt modelId="{4E4914C7-5945-4B5F-8ABE-93EA08883F42}" type="sibTrans" cxnId="{EB91F603-9B6A-45F1-9E06-34BDC7ADB1D2}">
      <dgm:prSet/>
      <dgm:spPr/>
      <dgm:t>
        <a:bodyPr/>
        <a:lstStyle/>
        <a:p>
          <a:endParaRPr lang="zh-CN" altLang="en-US"/>
        </a:p>
      </dgm:t>
    </dgm:pt>
    <dgm:pt modelId="{0C01B874-7D5D-4C66-BE8F-8AEC1EE54443}">
      <dgm:prSet custT="1"/>
      <dgm:spPr/>
      <dgm:t>
        <a:bodyPr/>
        <a:lstStyle/>
        <a:p>
          <a:pPr algn="l">
            <a:buFont typeface="Arial" panose="020B0604020202090204" pitchFamily="34" charset="0"/>
            <a:buNone/>
          </a:pPr>
          <a:r>
            <a:rPr lang="en-US" altLang="zh-CN" sz="1400" b="0" i="0">
              <a:solidFill>
                <a:schemeClr val="tx1">
                  <a:lumMod val="85000"/>
                  <a:lumOff val="15000"/>
                </a:schemeClr>
              </a:solidFill>
            </a:rPr>
            <a:t>- </a:t>
          </a:r>
          <a:r>
            <a:rPr lang="zh-CN" altLang="en-US" sz="1400" b="0" i="0">
              <a:solidFill>
                <a:schemeClr val="tx1">
                  <a:lumMod val="85000"/>
                  <a:lumOff val="15000"/>
                </a:schemeClr>
              </a:solidFill>
            </a:rPr>
            <a:t>可选择在末尾添加</a:t>
          </a:r>
          <a:r>
            <a:rPr lang="en-US" altLang="zh-CN" sz="1400" b="0" i="0">
              <a:solidFill>
                <a:schemeClr val="tx1">
                  <a:lumMod val="85000"/>
                  <a:lumOff val="15000"/>
                </a:schemeClr>
              </a:solidFill>
            </a:rPr>
            <a:t>&amp;</a:t>
          </a:r>
          <a:r>
            <a:rPr lang="zh-CN" altLang="en-US" sz="1400" b="0" i="0">
              <a:solidFill>
                <a:schemeClr val="tx1">
                  <a:lumMod val="85000"/>
                  <a:lumOff val="15000"/>
                </a:schemeClr>
              </a:solidFill>
            </a:rPr>
            <a:t>使该进程在后台运行而不阻塞</a:t>
          </a:r>
          <a:r>
            <a:rPr lang="en-US" altLang="zh-CN" sz="1400" b="0" i="0">
              <a:solidFill>
                <a:schemeClr val="tx1">
                  <a:lumMod val="85000"/>
                  <a:lumOff val="15000"/>
                </a:schemeClr>
              </a:solidFill>
            </a:rPr>
            <a:t>terminal</a:t>
          </a:r>
        </a:p>
      </dgm:t>
    </dgm:pt>
    <dgm:pt modelId="{585B8E2E-015A-45CF-B190-62E19D990561}" type="parTrans" cxnId="{0C921EF3-8F4A-4E02-8D97-4879F5A73F98}">
      <dgm:prSet/>
      <dgm:spPr/>
      <dgm:t>
        <a:bodyPr/>
        <a:lstStyle/>
        <a:p>
          <a:endParaRPr lang="zh-CN" altLang="en-US"/>
        </a:p>
      </dgm:t>
    </dgm:pt>
    <dgm:pt modelId="{54128F39-2CA8-4871-A91F-D5B7F6670048}" type="sibTrans" cxnId="{0C921EF3-8F4A-4E02-8D97-4879F5A73F98}">
      <dgm:prSet/>
      <dgm:spPr/>
      <dgm:t>
        <a:bodyPr/>
        <a:lstStyle/>
        <a:p>
          <a:endParaRPr lang="zh-CN" altLang="en-US"/>
        </a:p>
      </dgm:t>
    </dgm:pt>
    <dgm:pt modelId="{D742828B-4F5F-4742-9672-FE0C56F6CD9F}" type="pres">
      <dgm:prSet presAssocID="{25FAFC69-8C88-47ED-AE3B-FDF7A1872777}" presName="Name0" presStyleCnt="0">
        <dgm:presLayoutVars>
          <dgm:dir/>
          <dgm:animLvl val="lvl"/>
          <dgm:resizeHandles val="exact"/>
        </dgm:presLayoutVars>
      </dgm:prSet>
      <dgm:spPr/>
    </dgm:pt>
    <dgm:pt modelId="{AA90938F-44C0-43AD-91D4-58313776391E}" type="pres">
      <dgm:prSet presAssocID="{76F050A1-7AE1-417E-8115-A4BD5D198E68}" presName="linNode" presStyleCnt="0"/>
      <dgm:spPr/>
    </dgm:pt>
    <dgm:pt modelId="{0643FA90-748B-44AE-BFED-E4508FAE6323}" type="pres">
      <dgm:prSet presAssocID="{76F050A1-7AE1-417E-8115-A4BD5D198E68}" presName="parentText" presStyleLbl="node1" presStyleIdx="0" presStyleCnt="4" custScaleX="82166">
        <dgm:presLayoutVars>
          <dgm:chMax val="1"/>
          <dgm:bulletEnabled val="1"/>
        </dgm:presLayoutVars>
      </dgm:prSet>
      <dgm:spPr/>
    </dgm:pt>
    <dgm:pt modelId="{452576E5-43B1-4429-9DBB-D419FC0C6A6B}" type="pres">
      <dgm:prSet presAssocID="{76F050A1-7AE1-417E-8115-A4BD5D198E68}" presName="descendantText" presStyleLbl="alignAccFollowNode1" presStyleIdx="0" presStyleCnt="4">
        <dgm:presLayoutVars>
          <dgm:bulletEnabled val="1"/>
        </dgm:presLayoutVars>
      </dgm:prSet>
      <dgm:spPr/>
    </dgm:pt>
    <dgm:pt modelId="{F76FB4AA-08D9-4543-95CC-6CFC705DBDA5}" type="pres">
      <dgm:prSet presAssocID="{D9247F67-318A-427C-B0EB-FA03889179ED}" presName="sp" presStyleCnt="0"/>
      <dgm:spPr/>
    </dgm:pt>
    <dgm:pt modelId="{823BD038-497A-4867-A548-2768AABFADD6}" type="pres">
      <dgm:prSet presAssocID="{39F87ABF-F1D7-49EF-9C29-052526676341}" presName="linNode" presStyleCnt="0"/>
      <dgm:spPr/>
    </dgm:pt>
    <dgm:pt modelId="{9AA545AE-E81D-4E3C-A7C5-C98D53574B38}" type="pres">
      <dgm:prSet presAssocID="{39F87ABF-F1D7-49EF-9C29-052526676341}" presName="parentText" presStyleLbl="node1" presStyleIdx="1" presStyleCnt="4" custScaleX="82166">
        <dgm:presLayoutVars>
          <dgm:chMax val="1"/>
          <dgm:bulletEnabled val="1"/>
        </dgm:presLayoutVars>
      </dgm:prSet>
      <dgm:spPr/>
    </dgm:pt>
    <dgm:pt modelId="{E5E90E8B-56CA-43E4-BC49-74C2E10B02A4}" type="pres">
      <dgm:prSet presAssocID="{39F87ABF-F1D7-49EF-9C29-052526676341}" presName="descendantText" presStyleLbl="alignAccFollowNode1" presStyleIdx="1" presStyleCnt="4">
        <dgm:presLayoutVars>
          <dgm:bulletEnabled val="1"/>
        </dgm:presLayoutVars>
      </dgm:prSet>
      <dgm:spPr/>
    </dgm:pt>
    <dgm:pt modelId="{50DED645-1A6F-4105-A89F-253EE6D3E23D}" type="pres">
      <dgm:prSet presAssocID="{74157608-E6D3-40FA-B335-529571BDB146}" presName="sp" presStyleCnt="0"/>
      <dgm:spPr/>
    </dgm:pt>
    <dgm:pt modelId="{A388ECBA-F36D-491B-A0C9-4501D8A3D68A}" type="pres">
      <dgm:prSet presAssocID="{0FE02074-E5A7-44A4-9A29-BE326719E7BB}" presName="linNode" presStyleCnt="0"/>
      <dgm:spPr/>
    </dgm:pt>
    <dgm:pt modelId="{9603BABD-7DF6-403B-8D42-CF4ABDAF130A}" type="pres">
      <dgm:prSet presAssocID="{0FE02074-E5A7-44A4-9A29-BE326719E7BB}" presName="parentText" presStyleLbl="node1" presStyleIdx="2" presStyleCnt="4" custScaleX="82166">
        <dgm:presLayoutVars>
          <dgm:chMax val="1"/>
          <dgm:bulletEnabled val="1"/>
        </dgm:presLayoutVars>
      </dgm:prSet>
      <dgm:spPr/>
    </dgm:pt>
    <dgm:pt modelId="{45211ED7-1C37-4DF9-9F3B-DFF487CE97A7}" type="pres">
      <dgm:prSet presAssocID="{0FE02074-E5A7-44A4-9A29-BE326719E7BB}" presName="descendantText" presStyleLbl="alignAccFollowNode1" presStyleIdx="2" presStyleCnt="4" custLinFactNeighborY="0">
        <dgm:presLayoutVars>
          <dgm:bulletEnabled val="1"/>
        </dgm:presLayoutVars>
      </dgm:prSet>
      <dgm:spPr/>
    </dgm:pt>
    <dgm:pt modelId="{853219B9-3421-428F-B7DB-F22740735CB1}" type="pres">
      <dgm:prSet presAssocID="{418E8E2C-E3E2-40FC-A5A4-6C7A4E59E9E3}" presName="sp" presStyleCnt="0"/>
      <dgm:spPr/>
    </dgm:pt>
    <dgm:pt modelId="{D212764E-5E82-48AC-82FD-2E1E298985EA}" type="pres">
      <dgm:prSet presAssocID="{201D02B1-683A-46B4-AAF9-2E16D83FA474}" presName="linNode" presStyleCnt="0"/>
      <dgm:spPr/>
    </dgm:pt>
    <dgm:pt modelId="{A596F4EA-3C6D-4707-8D77-B96080E99428}" type="pres">
      <dgm:prSet presAssocID="{201D02B1-683A-46B4-AAF9-2E16D83FA474}" presName="parentText" presStyleLbl="node1" presStyleIdx="3" presStyleCnt="4" custScaleX="82166" custScaleY="147793">
        <dgm:presLayoutVars>
          <dgm:chMax val="1"/>
          <dgm:bulletEnabled val="1"/>
        </dgm:presLayoutVars>
      </dgm:prSet>
      <dgm:spPr/>
    </dgm:pt>
    <dgm:pt modelId="{C05166D1-9D43-43CD-A630-7C057B58801B}" type="pres">
      <dgm:prSet presAssocID="{201D02B1-683A-46B4-AAF9-2E16D83FA474}" presName="descendantText" presStyleLbl="alignAccFollowNode1" presStyleIdx="3" presStyleCnt="4" custScaleY="136240">
        <dgm:presLayoutVars>
          <dgm:bulletEnabled val="1"/>
        </dgm:presLayoutVars>
      </dgm:prSet>
      <dgm:spPr/>
    </dgm:pt>
  </dgm:ptLst>
  <dgm:cxnLst>
    <dgm:cxn modelId="{EB91F603-9B6A-45F1-9E06-34BDC7ADB1D2}" srcId="{201D02B1-683A-46B4-AAF9-2E16D83FA474}" destId="{5C8F58E8-D0C2-4746-83F2-DF17D7AA1378}" srcOrd="1" destOrd="0" parTransId="{3BF51872-ECC3-4E06-92B6-B8FC9D2861A7}" sibTransId="{4E4914C7-5945-4B5F-8ABE-93EA08883F42}"/>
    <dgm:cxn modelId="{B8CDC007-7B54-451B-8931-19C2BEF57472}" srcId="{25FAFC69-8C88-47ED-AE3B-FDF7A1872777}" destId="{39F87ABF-F1D7-49EF-9C29-052526676341}" srcOrd="1" destOrd="0" parTransId="{D6BD247C-D4E8-4B0C-AACE-F256BB457BED}" sibTransId="{74157608-E6D3-40FA-B335-529571BDB146}"/>
    <dgm:cxn modelId="{9832EC15-E6B9-45F8-8D1B-8FA91D6D8B29}" srcId="{25FAFC69-8C88-47ED-AE3B-FDF7A1872777}" destId="{0FE02074-E5A7-44A4-9A29-BE326719E7BB}" srcOrd="2" destOrd="0" parTransId="{84D0E697-145E-489C-84E3-6C23AAFA18B3}" sibTransId="{418E8E2C-E3E2-40FC-A5A4-6C7A4E59E9E3}"/>
    <dgm:cxn modelId="{D43EB933-FD81-4251-AEFB-50A17F4AC042}" srcId="{25FAFC69-8C88-47ED-AE3B-FDF7A1872777}" destId="{76F050A1-7AE1-417E-8115-A4BD5D198E68}" srcOrd="0" destOrd="0" parTransId="{9DF09029-4F6E-45AE-B3D5-607366F3B6A6}" sibTransId="{D9247F67-318A-427C-B0EB-FA03889179ED}"/>
    <dgm:cxn modelId="{83D5BC74-7F3B-4521-A442-D50C6C4E1B80}" type="presOf" srcId="{0FE02074-E5A7-44A4-9A29-BE326719E7BB}" destId="{9603BABD-7DF6-403B-8D42-CF4ABDAF130A}" srcOrd="0" destOrd="0" presId="urn:microsoft.com/office/officeart/2005/8/layout/vList5"/>
    <dgm:cxn modelId="{0DBE9E56-725F-4450-B151-C0DE58C04581}" srcId="{25FAFC69-8C88-47ED-AE3B-FDF7A1872777}" destId="{201D02B1-683A-46B4-AAF9-2E16D83FA474}" srcOrd="3" destOrd="0" parTransId="{A202EF7C-318D-4BD3-91F7-CFE7735A3A74}" sibTransId="{C7BA9BD3-3E51-4FC7-BFBF-D380440E7E54}"/>
    <dgm:cxn modelId="{341DB777-7B5E-4789-B7A4-CCE6A43B72B3}" type="presOf" srcId="{5C8F58E8-D0C2-4746-83F2-DF17D7AA1378}" destId="{C05166D1-9D43-43CD-A630-7C057B58801B}" srcOrd="0" destOrd="1" presId="urn:microsoft.com/office/officeart/2005/8/layout/vList5"/>
    <dgm:cxn modelId="{54AA717D-36BE-4B66-A35B-2FD7641278B8}" type="presOf" srcId="{6969B16D-B5C4-4680-BABD-E496101A6E8F}" destId="{C05166D1-9D43-43CD-A630-7C057B58801B}" srcOrd="0" destOrd="0" presId="urn:microsoft.com/office/officeart/2005/8/layout/vList5"/>
    <dgm:cxn modelId="{58AE4D84-2354-4995-87E0-D39807D1A89A}" type="presOf" srcId="{39F87ABF-F1D7-49EF-9C29-052526676341}" destId="{9AA545AE-E81D-4E3C-A7C5-C98D53574B38}" srcOrd="0" destOrd="0" presId="urn:microsoft.com/office/officeart/2005/8/layout/vList5"/>
    <dgm:cxn modelId="{5AD7BD8C-A5BA-4076-9F97-043D808835A6}" srcId="{39F87ABF-F1D7-49EF-9C29-052526676341}" destId="{3A22774C-A53A-4162-8483-884BE4FDBE92}" srcOrd="0" destOrd="0" parTransId="{0B938337-B1F7-4A17-9124-CB7E13B7F85A}" sibTransId="{A8688096-ABEC-45AA-8ACC-034006664BFF}"/>
    <dgm:cxn modelId="{E8B86D8F-57CC-4567-964B-E175008C9195}" type="presOf" srcId="{76F050A1-7AE1-417E-8115-A4BD5D198E68}" destId="{0643FA90-748B-44AE-BFED-E4508FAE6323}" srcOrd="0" destOrd="0" presId="urn:microsoft.com/office/officeart/2005/8/layout/vList5"/>
    <dgm:cxn modelId="{C0A10996-DF5F-4F60-94A0-27CF1114CC57}" srcId="{201D02B1-683A-46B4-AAF9-2E16D83FA474}" destId="{6969B16D-B5C4-4680-BABD-E496101A6E8F}" srcOrd="0" destOrd="0" parTransId="{65E2DDDC-473C-4341-ABC0-AF67D0A7E811}" sibTransId="{1622C8C6-CDF5-4193-86C0-BE7E2E2BC9E6}"/>
    <dgm:cxn modelId="{B79E6596-5106-4D7A-9B3A-4E3A90D97028}" type="presOf" srcId="{25FAFC69-8C88-47ED-AE3B-FDF7A1872777}" destId="{D742828B-4F5F-4742-9672-FE0C56F6CD9F}" srcOrd="0" destOrd="0" presId="urn:microsoft.com/office/officeart/2005/8/layout/vList5"/>
    <dgm:cxn modelId="{24F45EA0-B5FB-461C-8DA4-0CA5D6339806}" type="presOf" srcId="{3A22774C-A53A-4162-8483-884BE4FDBE92}" destId="{E5E90E8B-56CA-43E4-BC49-74C2E10B02A4}" srcOrd="0" destOrd="0" presId="urn:microsoft.com/office/officeart/2005/8/layout/vList5"/>
    <dgm:cxn modelId="{66D6D7A3-CDCE-460B-BB2C-BB72B07273A7}" type="presOf" srcId="{52BA9CCB-8925-4A4A-8270-C7BB5F7BFD58}" destId="{452576E5-43B1-4429-9DBB-D419FC0C6A6B}" srcOrd="0" destOrd="0" presId="urn:microsoft.com/office/officeart/2005/8/layout/vList5"/>
    <dgm:cxn modelId="{299068A7-5C35-4A0D-BE37-AB7A35E21F0F}" type="presOf" srcId="{201D02B1-683A-46B4-AAF9-2E16D83FA474}" destId="{A596F4EA-3C6D-4707-8D77-B96080E99428}" srcOrd="0" destOrd="0" presId="urn:microsoft.com/office/officeart/2005/8/layout/vList5"/>
    <dgm:cxn modelId="{B847BEAC-34D2-4E55-B6E2-7098DFB22018}" srcId="{0FE02074-E5A7-44A4-9A29-BE326719E7BB}" destId="{8A79593D-8FBA-4628-B518-A765FC088292}" srcOrd="0" destOrd="0" parTransId="{906FDEED-429C-4A38-8CA6-4222E679B811}" sibTransId="{DFBFAE21-D25F-4A3A-82C6-773A4223827B}"/>
    <dgm:cxn modelId="{F88A2EB1-A7A2-497A-9B25-EC6AD4A9939F}" type="presOf" srcId="{0C01B874-7D5D-4C66-BE8F-8AEC1EE54443}" destId="{C05166D1-9D43-43CD-A630-7C057B58801B}" srcOrd="0" destOrd="2" presId="urn:microsoft.com/office/officeart/2005/8/layout/vList5"/>
    <dgm:cxn modelId="{4F21FFB4-7532-430E-8018-510E1560AA31}" type="presOf" srcId="{8A79593D-8FBA-4628-B518-A765FC088292}" destId="{45211ED7-1C37-4DF9-9F3B-DFF487CE97A7}" srcOrd="0" destOrd="0" presId="urn:microsoft.com/office/officeart/2005/8/layout/vList5"/>
    <dgm:cxn modelId="{ABBA18CB-9274-4533-8C33-C9106DAE1E92}" srcId="{76F050A1-7AE1-417E-8115-A4BD5D198E68}" destId="{52BA9CCB-8925-4A4A-8270-C7BB5F7BFD58}" srcOrd="0" destOrd="0" parTransId="{C0668CAF-0989-4FE1-81B4-039558C55D67}" sibTransId="{5068974B-983A-4EAD-9EB7-E17F786525CA}"/>
    <dgm:cxn modelId="{0C921EF3-8F4A-4E02-8D97-4879F5A73F98}" srcId="{201D02B1-683A-46B4-AAF9-2E16D83FA474}" destId="{0C01B874-7D5D-4C66-BE8F-8AEC1EE54443}" srcOrd="2" destOrd="0" parTransId="{585B8E2E-015A-45CF-B190-62E19D990561}" sibTransId="{54128F39-2CA8-4871-A91F-D5B7F6670048}"/>
    <dgm:cxn modelId="{286B10DA-38E8-441E-9092-D80BC3A1D6B0}" type="presParOf" srcId="{D742828B-4F5F-4742-9672-FE0C56F6CD9F}" destId="{AA90938F-44C0-43AD-91D4-58313776391E}" srcOrd="0" destOrd="0" presId="urn:microsoft.com/office/officeart/2005/8/layout/vList5"/>
    <dgm:cxn modelId="{3E430EB0-7A39-4E75-ABD8-B072FAEE14EC}" type="presParOf" srcId="{AA90938F-44C0-43AD-91D4-58313776391E}" destId="{0643FA90-748B-44AE-BFED-E4508FAE6323}" srcOrd="0" destOrd="0" presId="urn:microsoft.com/office/officeart/2005/8/layout/vList5"/>
    <dgm:cxn modelId="{C3EE8DAF-D750-4A3A-B531-1E399DCD01B9}" type="presParOf" srcId="{AA90938F-44C0-43AD-91D4-58313776391E}" destId="{452576E5-43B1-4429-9DBB-D419FC0C6A6B}" srcOrd="1" destOrd="0" presId="urn:microsoft.com/office/officeart/2005/8/layout/vList5"/>
    <dgm:cxn modelId="{E01C5CE5-1662-42D2-9F5F-8DE18E96D762}" type="presParOf" srcId="{D742828B-4F5F-4742-9672-FE0C56F6CD9F}" destId="{F76FB4AA-08D9-4543-95CC-6CFC705DBDA5}" srcOrd="1" destOrd="0" presId="urn:microsoft.com/office/officeart/2005/8/layout/vList5"/>
    <dgm:cxn modelId="{FAEEA0F4-9209-435F-AC18-95EEB92B3BD0}" type="presParOf" srcId="{D742828B-4F5F-4742-9672-FE0C56F6CD9F}" destId="{823BD038-497A-4867-A548-2768AABFADD6}" srcOrd="2" destOrd="0" presId="urn:microsoft.com/office/officeart/2005/8/layout/vList5"/>
    <dgm:cxn modelId="{8564A0D8-E5AA-482A-A833-7273E57C67D2}" type="presParOf" srcId="{823BD038-497A-4867-A548-2768AABFADD6}" destId="{9AA545AE-E81D-4E3C-A7C5-C98D53574B38}" srcOrd="0" destOrd="0" presId="urn:microsoft.com/office/officeart/2005/8/layout/vList5"/>
    <dgm:cxn modelId="{15743409-E443-4839-8184-DB709A3E2704}" type="presParOf" srcId="{823BD038-497A-4867-A548-2768AABFADD6}" destId="{E5E90E8B-56CA-43E4-BC49-74C2E10B02A4}" srcOrd="1" destOrd="0" presId="urn:microsoft.com/office/officeart/2005/8/layout/vList5"/>
    <dgm:cxn modelId="{F6CD1C16-C968-4C51-B670-24CE7D2FD555}" type="presParOf" srcId="{D742828B-4F5F-4742-9672-FE0C56F6CD9F}" destId="{50DED645-1A6F-4105-A89F-253EE6D3E23D}" srcOrd="3" destOrd="0" presId="urn:microsoft.com/office/officeart/2005/8/layout/vList5"/>
    <dgm:cxn modelId="{01C2AA19-FFC9-4833-AAE7-EEC4EB516A01}" type="presParOf" srcId="{D742828B-4F5F-4742-9672-FE0C56F6CD9F}" destId="{A388ECBA-F36D-491B-A0C9-4501D8A3D68A}" srcOrd="4" destOrd="0" presId="urn:microsoft.com/office/officeart/2005/8/layout/vList5"/>
    <dgm:cxn modelId="{112CF22F-A64D-42F8-BC0B-67F1802EB6CE}" type="presParOf" srcId="{A388ECBA-F36D-491B-A0C9-4501D8A3D68A}" destId="{9603BABD-7DF6-403B-8D42-CF4ABDAF130A}" srcOrd="0" destOrd="0" presId="urn:microsoft.com/office/officeart/2005/8/layout/vList5"/>
    <dgm:cxn modelId="{95AAE012-D784-4A8F-9BD7-EF9CBC88E397}" type="presParOf" srcId="{A388ECBA-F36D-491B-A0C9-4501D8A3D68A}" destId="{45211ED7-1C37-4DF9-9F3B-DFF487CE97A7}" srcOrd="1" destOrd="0" presId="urn:microsoft.com/office/officeart/2005/8/layout/vList5"/>
    <dgm:cxn modelId="{0D3A8AEF-CE36-41BC-B83C-188FB265942D}" type="presParOf" srcId="{D742828B-4F5F-4742-9672-FE0C56F6CD9F}" destId="{853219B9-3421-428F-B7DB-F22740735CB1}" srcOrd="5" destOrd="0" presId="urn:microsoft.com/office/officeart/2005/8/layout/vList5"/>
    <dgm:cxn modelId="{9DE11ACA-FDC7-4539-B22C-CB76E35F7AD1}" type="presParOf" srcId="{D742828B-4F5F-4742-9672-FE0C56F6CD9F}" destId="{D212764E-5E82-48AC-82FD-2E1E298985EA}" srcOrd="6" destOrd="0" presId="urn:microsoft.com/office/officeart/2005/8/layout/vList5"/>
    <dgm:cxn modelId="{720ADC51-5A2A-4FD6-B261-6ABCD0D07F9B}" type="presParOf" srcId="{D212764E-5E82-48AC-82FD-2E1E298985EA}" destId="{A596F4EA-3C6D-4707-8D77-B96080E99428}" srcOrd="0" destOrd="0" presId="urn:microsoft.com/office/officeart/2005/8/layout/vList5"/>
    <dgm:cxn modelId="{621EB424-F74F-468A-AEE8-3C8F7A73E830}" type="presParOf" srcId="{D212764E-5E82-48AC-82FD-2E1E298985EA}" destId="{C05166D1-9D43-43CD-A630-7C057B5880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576E5-43B1-4429-9DBB-D419FC0C6A6B}">
      <dsp:nvSpPr>
        <dsp:cNvPr id="0" name=""/>
        <dsp:cNvSpPr/>
      </dsp:nvSpPr>
      <dsp:spPr>
        <a:xfrm rot="5400000">
          <a:off x="6436976" y="-2894757"/>
          <a:ext cx="752135" cy="6729984"/>
        </a:xfrm>
        <a:prstGeom prst="round2Same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altLang="en-US" sz="1800" b="1" i="1" kern="1200"/>
            <a:t>`./runrsc create [path]`</a:t>
          </a:r>
          <a:endParaRPr lang="zh-CN" altLang="en-US" sz="1800" b="1" i="1" kern="1200"/>
        </a:p>
      </dsp:txBody>
      <dsp:txXfrm rot="-5400000">
        <a:off x="3448052" y="130883"/>
        <a:ext cx="6693268" cy="678703"/>
      </dsp:txXfrm>
    </dsp:sp>
    <dsp:sp modelId="{0643FA90-748B-44AE-BFED-E4508FAE6323}">
      <dsp:nvSpPr>
        <dsp:cNvPr id="0" name=""/>
        <dsp:cNvSpPr/>
      </dsp:nvSpPr>
      <dsp:spPr>
        <a:xfrm>
          <a:off x="337563" y="149"/>
          <a:ext cx="3110489" cy="940169"/>
        </a:xfrm>
        <a:prstGeom prst="roundRect">
          <a:avLst/>
        </a:prstGeom>
        <a:solidFill>
          <a:schemeClr val="dk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t>创建容器</a:t>
          </a:r>
        </a:p>
      </dsp:txBody>
      <dsp:txXfrm>
        <a:off x="383458" y="46044"/>
        <a:ext cx="3018699" cy="848379"/>
      </dsp:txXfrm>
    </dsp:sp>
    <dsp:sp modelId="{E5E90E8B-56CA-43E4-BC49-74C2E10B02A4}">
      <dsp:nvSpPr>
        <dsp:cNvPr id="0" name=""/>
        <dsp:cNvSpPr/>
      </dsp:nvSpPr>
      <dsp:spPr>
        <a:xfrm rot="5400000">
          <a:off x="6436976" y="-1907579"/>
          <a:ext cx="752135" cy="6729984"/>
        </a:xfrm>
        <a:prstGeom prst="round2Same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altLang="zh-CN" sz="1800" b="1" i="1" kern="1200"/>
            <a:t>`./runrsc ps`</a:t>
          </a:r>
          <a:endParaRPr lang="zh-CN" altLang="en-US" sz="1800" b="1" i="1" kern="1200"/>
        </a:p>
      </dsp:txBody>
      <dsp:txXfrm rot="-5400000">
        <a:off x="3448052" y="1118061"/>
        <a:ext cx="6693268" cy="678703"/>
      </dsp:txXfrm>
    </dsp:sp>
    <dsp:sp modelId="{9AA545AE-E81D-4E3C-A7C5-C98D53574B38}">
      <dsp:nvSpPr>
        <dsp:cNvPr id="0" name=""/>
        <dsp:cNvSpPr/>
      </dsp:nvSpPr>
      <dsp:spPr>
        <a:xfrm>
          <a:off x="337563" y="987327"/>
          <a:ext cx="3110489" cy="940169"/>
        </a:xfrm>
        <a:prstGeom prst="roundRect">
          <a:avLst/>
        </a:prstGeom>
        <a:solidFill>
          <a:schemeClr val="dk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t>输出进程信息</a:t>
          </a:r>
        </a:p>
      </dsp:txBody>
      <dsp:txXfrm>
        <a:off x="383458" y="1033222"/>
        <a:ext cx="3018699" cy="848379"/>
      </dsp:txXfrm>
    </dsp:sp>
    <dsp:sp modelId="{45211ED7-1C37-4DF9-9F3B-DFF487CE97A7}">
      <dsp:nvSpPr>
        <dsp:cNvPr id="0" name=""/>
        <dsp:cNvSpPr/>
      </dsp:nvSpPr>
      <dsp:spPr>
        <a:xfrm rot="5400000">
          <a:off x="6436976" y="-920401"/>
          <a:ext cx="752135" cy="6729984"/>
        </a:xfrm>
        <a:prstGeom prst="round2Same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altLang="zh-CN" sz="1800" b="1" i="1" kern="1200"/>
            <a:t>`./runrsc shutdown`</a:t>
          </a:r>
          <a:endParaRPr lang="zh-CN" altLang="en-US" sz="1800" b="1" i="1" kern="1200"/>
        </a:p>
      </dsp:txBody>
      <dsp:txXfrm rot="-5400000">
        <a:off x="3448052" y="2105239"/>
        <a:ext cx="6693268" cy="678703"/>
      </dsp:txXfrm>
    </dsp:sp>
    <dsp:sp modelId="{9603BABD-7DF6-403B-8D42-CF4ABDAF130A}">
      <dsp:nvSpPr>
        <dsp:cNvPr id="0" name=""/>
        <dsp:cNvSpPr/>
      </dsp:nvSpPr>
      <dsp:spPr>
        <a:xfrm>
          <a:off x="337563" y="1974505"/>
          <a:ext cx="3110489" cy="940169"/>
        </a:xfrm>
        <a:prstGeom prst="roundRect">
          <a:avLst/>
        </a:prstGeom>
        <a:solidFill>
          <a:schemeClr val="dk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t>终止容器</a:t>
          </a:r>
        </a:p>
      </dsp:txBody>
      <dsp:txXfrm>
        <a:off x="383458" y="2020400"/>
        <a:ext cx="3018699" cy="848379"/>
      </dsp:txXfrm>
    </dsp:sp>
    <dsp:sp modelId="{C05166D1-9D43-43CD-A630-7C057B58801B}">
      <dsp:nvSpPr>
        <dsp:cNvPr id="0" name=""/>
        <dsp:cNvSpPr/>
      </dsp:nvSpPr>
      <dsp:spPr>
        <a:xfrm rot="5400000">
          <a:off x="6294366" y="294730"/>
          <a:ext cx="1024709" cy="6723411"/>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altLang="en-US" sz="1800" b="1" i="1" kern="1200"/>
            <a:t>`./runrsc exec [path][option]`</a:t>
          </a:r>
          <a:endParaRPr lang="zh-CN" altLang="en-US" sz="1800" b="1" i="1" kern="1200"/>
        </a:p>
        <a:p>
          <a:pPr marL="114300" lvl="1" indent="-114300" algn="l" defTabSz="622300">
            <a:lnSpc>
              <a:spcPct val="90000"/>
            </a:lnSpc>
            <a:spcBef>
              <a:spcPct val="0"/>
            </a:spcBef>
            <a:spcAft>
              <a:spcPct val="15000"/>
            </a:spcAft>
            <a:buFont typeface="Arial" panose="020B0604020202090204" pitchFamily="34" charset="0"/>
            <a:buNone/>
          </a:pPr>
          <a:r>
            <a:rPr lang="en-US" altLang="zh-CN" sz="1400" b="0" i="0" kern="1200">
              <a:solidFill>
                <a:schemeClr val="tx1">
                  <a:lumMod val="85000"/>
                  <a:lumOff val="15000"/>
                </a:schemeClr>
              </a:solidFill>
            </a:rPr>
            <a:t>- </a:t>
          </a:r>
          <a:r>
            <a:rPr lang="zh-CN" altLang="en-US" sz="1400" b="0" i="0" kern="1200">
              <a:solidFill>
                <a:schemeClr val="tx1">
                  <a:lumMod val="85000"/>
                  <a:lumOff val="15000"/>
                </a:schemeClr>
              </a:solidFill>
            </a:rPr>
            <a:t>可选择利用</a:t>
          </a:r>
          <a:r>
            <a:rPr lang="en-US" altLang="zh-CN" sz="1400" b="0" i="0" kern="1200">
              <a:solidFill>
                <a:schemeClr val="tx1">
                  <a:lumMod val="85000"/>
                  <a:lumOff val="15000"/>
                </a:schemeClr>
              </a:solidFill>
            </a:rPr>
            <a:t>-env [name=value]</a:t>
          </a:r>
          <a:r>
            <a:rPr lang="zh-CN" altLang="en-US" sz="1400" b="0" i="0" kern="1200">
              <a:solidFill>
                <a:schemeClr val="tx1">
                  <a:lumMod val="85000"/>
                  <a:lumOff val="15000"/>
                </a:schemeClr>
              </a:solidFill>
            </a:rPr>
            <a:t>的方式为该进程添加多个环境变量</a:t>
          </a:r>
          <a:endParaRPr lang="zh-CN" altLang="en-US" sz="1400" kern="1200">
            <a:solidFill>
              <a:schemeClr val="tx1">
                <a:lumMod val="85000"/>
                <a:lumOff val="15000"/>
              </a:schemeClr>
            </a:solidFill>
          </a:endParaRPr>
        </a:p>
        <a:p>
          <a:pPr marL="114300" lvl="1" indent="-114300" algn="l" defTabSz="622300">
            <a:lnSpc>
              <a:spcPct val="90000"/>
            </a:lnSpc>
            <a:spcBef>
              <a:spcPct val="0"/>
            </a:spcBef>
            <a:spcAft>
              <a:spcPct val="15000"/>
            </a:spcAft>
            <a:buFont typeface="Arial" panose="020B0604020202090204" pitchFamily="34" charset="0"/>
            <a:buNone/>
          </a:pPr>
          <a:r>
            <a:rPr lang="en-US" altLang="zh-CN" sz="1400" b="0" i="0" kern="1200">
              <a:solidFill>
                <a:schemeClr val="tx1">
                  <a:lumMod val="85000"/>
                  <a:lumOff val="15000"/>
                </a:schemeClr>
              </a:solidFill>
            </a:rPr>
            <a:t>- </a:t>
          </a:r>
          <a:r>
            <a:rPr lang="zh-CN" altLang="en-US" sz="1400" b="0" i="0" kern="1200">
              <a:solidFill>
                <a:schemeClr val="tx1">
                  <a:lumMod val="85000"/>
                  <a:lumOff val="15000"/>
                </a:schemeClr>
              </a:solidFill>
            </a:rPr>
            <a:t>可选择在末尾添加</a:t>
          </a:r>
          <a:r>
            <a:rPr lang="en-US" altLang="zh-CN" sz="1400" b="0" i="0" kern="1200">
              <a:solidFill>
                <a:schemeClr val="tx1">
                  <a:lumMod val="85000"/>
                  <a:lumOff val="15000"/>
                </a:schemeClr>
              </a:solidFill>
            </a:rPr>
            <a:t>&amp;</a:t>
          </a:r>
          <a:r>
            <a:rPr lang="zh-CN" altLang="en-US" sz="1400" b="0" i="0" kern="1200">
              <a:solidFill>
                <a:schemeClr val="tx1">
                  <a:lumMod val="85000"/>
                  <a:lumOff val="15000"/>
                </a:schemeClr>
              </a:solidFill>
            </a:rPr>
            <a:t>使该进程在后台运行而不阻塞</a:t>
          </a:r>
          <a:r>
            <a:rPr lang="en-US" altLang="zh-CN" sz="1400" b="0" i="0" kern="1200">
              <a:solidFill>
                <a:schemeClr val="tx1">
                  <a:lumMod val="85000"/>
                  <a:lumOff val="15000"/>
                </a:schemeClr>
              </a:solidFill>
            </a:rPr>
            <a:t>terminal</a:t>
          </a:r>
        </a:p>
      </dsp:txBody>
      <dsp:txXfrm rot="-5400000">
        <a:off x="3445015" y="3194103"/>
        <a:ext cx="6673389" cy="924665"/>
      </dsp:txXfrm>
    </dsp:sp>
    <dsp:sp modelId="{A596F4EA-3C6D-4707-8D77-B96080E99428}">
      <dsp:nvSpPr>
        <dsp:cNvPr id="0" name=""/>
        <dsp:cNvSpPr/>
      </dsp:nvSpPr>
      <dsp:spPr>
        <a:xfrm>
          <a:off x="337563" y="2961683"/>
          <a:ext cx="3107451" cy="1389504"/>
        </a:xfrm>
        <a:prstGeom prst="roundRect">
          <a:avLst/>
        </a:prstGeom>
        <a:solidFill>
          <a:schemeClr val="dk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t>在容器内运行程序</a:t>
          </a:r>
        </a:p>
      </dsp:txBody>
      <dsp:txXfrm>
        <a:off x="405393" y="3029513"/>
        <a:ext cx="2971791" cy="125384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7DF99-80CD-4166-AC66-FAD528BEB8AF}" type="datetimeFigureOut">
              <a:rPr lang="zh-CN" altLang="en-US" smtClean="0"/>
              <a:t>2020/7/14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A1FDC-FECE-486D-A361-DDDC4803B14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现在安全容器技术主要使用 </a:t>
            </a:r>
            <a:r>
              <a:rPr lang="en-US" altLang="zh-CN"/>
              <a:t>MicroVM </a:t>
            </a:r>
            <a:r>
              <a:rPr lang="zh-CN" altLang="en-US"/>
              <a:t>和 进程虚拟化两种方案。</a:t>
            </a:r>
          </a:p>
          <a:p>
            <a:endParaRPr lang="zh-CN" altLang="en-US"/>
          </a:p>
          <a:p>
            <a:r>
              <a:rPr lang="zh-CN" altLang="en-US"/>
              <a:t>首先就是这个MicroVM，它是一种轻量级的虚拟机，使用裁剪过的内核，尽可能的减少传统虚拟机所带来的开销，这时MicroVM在保持容器效率的基础上实现了良好的兼容性，用户直接面对虚拟机的内核，无法对系统内核作出攻击。</a:t>
            </a:r>
          </a:p>
          <a:p>
            <a:r>
              <a:rPr lang="zh-CN" altLang="en-US"/>
              <a:t>另一个方法呢，是这个进程虚拟化，进程虚拟化的方法使用一个特定的内核来运行 Linux 二进制文件，它直接虚拟化Linux的运行环境，而不使用原来完整的 Linux镜像。可以在保证轻量性的同时为Linux应用提供尽可能大的兼容性。同时，应用程序面对着的是全新的内核，也难以对原有的内核进行有效的攻击。（轻量型的安全容器）</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这一方面我们目前的实现还是一个简单的概念验证，这一部分还没有得到完整的实现。</a:t>
            </a:r>
          </a:p>
        </p:txBody>
      </p:sp>
      <p:sp>
        <p:nvSpPr>
          <p:cNvPr id="4" name="灯片编号占位符 3"/>
          <p:cNvSpPr>
            <a:spLocks noGrp="1"/>
          </p:cNvSpPr>
          <p:nvPr>
            <p:ph type="sldNum" sz="quarter" idx="5"/>
          </p:nvPr>
        </p:nvSpPr>
        <p:spPr/>
        <p:txBody>
          <a:bodyPr/>
          <a:lstStyle/>
          <a:p>
            <a:fld id="{A19A1FDC-FECE-486D-A361-DDDC4803B14B}" type="slidenum">
              <a:rPr lang="zh-CN" altLang="en-US" smtClean="0"/>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我们尝试对 </a:t>
            </a:r>
            <a:r>
              <a:rPr lang="en-US" altLang="zh-CN"/>
              <a:t>gVisor </a:t>
            </a:r>
            <a:r>
              <a:rPr lang="zh-CN" altLang="en-US"/>
              <a:t>进行改进，使其能够获得与 </a:t>
            </a:r>
            <a:r>
              <a:rPr lang="en-US" altLang="zh-CN"/>
              <a:t>runC </a:t>
            </a:r>
            <a:r>
              <a:rPr lang="zh-CN" altLang="en-US"/>
              <a:t>相媲美的性能。</a:t>
            </a:r>
          </a:p>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但是 gVisor，我们虽然平常经常将它和Kata Container 并列，但它像 Kata Container 那样被逐步开始使用，gVisor 在性能上有比较大的问题。</a:t>
            </a:r>
          </a:p>
          <a:p>
            <a:r>
              <a:rPr lang="zh-CN" altLang="en-US"/>
              <a:t>gVisor 使用 Linux 提供的 ptrace 实现，ptrace 是一个用于调试进程的系统的调用，主要用于 gdb 已经我们实验二中涉及到的 strace 这样的调试分析工具。不过呢，由于大家知道Unix系统的设计哲学，“提供机制而不是提供策略”，也就是为所有部件尽可能地实现完整、强大的功能。所以 ptrace 系统调用被 Linux 做得非常强大，强大到 ptrace 可以支持这种将一个进程完全控制，捕获应用程序的所有系统调用和事件，但是 ptrace 在效率上有一定的问题。</a:t>
            </a:r>
          </a:p>
          <a:p>
            <a:r>
              <a:rPr lang="zh-CN" altLang="en-US"/>
              <a:t>应用程序在调用系统调用时，会进入内核态，然后内核会唤醒 Sentry 进程让 Sentry 进程执行，Sentry 进程执行完后，再进行一次系统调用切换到内核态，内核态继续转到应用程序中运行。</a:t>
            </a:r>
          </a:p>
          <a:p>
            <a:r>
              <a:rPr lang="zh-CN" altLang="en-US"/>
              <a:t>再最简单的情况下，整个过程中多出了很多次上下文切换，包括既包括两个进程之间的切换，也包括用户态和内核态的切换，这个开销在以计算为主的应用比如深度学习环境下不是很大的问题，但它在需要使用大量系统调用的、这种IO密集型的服务端容器运行环境内是难以接受的，我们先来看具体的 benchmark：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这⾥两个 </a:t>
            </a:r>
            <a:r>
              <a:rPr lang="en-US" altLang="zh-CN"/>
              <a:t>Kata Container </a:t>
            </a:r>
            <a:r>
              <a:rPr lang="zh-CN" altLang="en-US"/>
              <a:t>协会的相关开发者做了对 </a:t>
            </a:r>
            <a:r>
              <a:rPr lang="en-US" altLang="zh-CN"/>
              <a:t>runC</a:t>
            </a:r>
            <a:r>
              <a:rPr lang="zh-CN" altLang="en-US"/>
              <a:t>、</a:t>
            </a:r>
            <a:r>
              <a:rPr lang="en-US" altLang="zh-CN"/>
              <a:t>Kata </a:t>
            </a:r>
            <a:r>
              <a:rPr lang="zh-CN" altLang="en-US"/>
              <a:t>和 </a:t>
            </a:r>
            <a:r>
              <a:rPr lang="en-US" altLang="zh-CN"/>
              <a:t>gVisor </a:t>
            </a:r>
            <a:r>
              <a:rPr lang="zh-CN" altLang="en-US"/>
              <a:t>⼀组 </a:t>
            </a:r>
            <a:r>
              <a:rPr lang="en-US" altLang="zh-CN"/>
              <a:t>benchmark </a:t>
            </a:r>
            <a:r>
              <a:rPr lang="zh-CN" altLang="en-US"/>
              <a:t>，可以看到 </a:t>
            </a:r>
            <a:r>
              <a:rPr lang="en-US" altLang="zh-CN"/>
              <a:t>gVisor </a:t>
            </a:r>
            <a:r>
              <a:rPr lang="zh-CN" altLang="en-US"/>
              <a:t>在 </a:t>
            </a:r>
            <a:r>
              <a:rPr lang="en-US" altLang="zh-CN"/>
              <a:t>Nginx </a:t>
            </a:r>
            <a:r>
              <a:rPr lang="zh-CN" altLang="en-US"/>
              <a:t>⽐ </a:t>
            </a:r>
            <a:r>
              <a:rPr lang="en-US" altLang="zh-CN"/>
              <a:t>runC </a:t>
            </a:r>
            <a:r>
              <a:rPr lang="zh-CN" altLang="en-US"/>
              <a:t>和 </a:t>
            </a:r>
            <a:r>
              <a:rPr lang="en-US" altLang="zh-CN"/>
              <a:t>Kata </a:t>
            </a:r>
            <a:r>
              <a:rPr lang="zh-CN" altLang="en-US"/>
              <a:t>慢了将近 </a:t>
            </a:r>
            <a:r>
              <a:rPr lang="en-US" altLang="zh-CN"/>
              <a:t>50 </a:t>
            </a:r>
            <a:r>
              <a:rPr lang="zh-CN" altLang="en-US"/>
              <a:t>倍。 这个数据⾜以显示出 </a:t>
            </a:r>
            <a:r>
              <a:rPr lang="en-US" altLang="zh-CN"/>
              <a:t>gVisor </a:t>
            </a:r>
            <a:r>
              <a:rPr lang="zh-CN" altLang="en-US"/>
              <a:t>的在系统调⽤密集的应⽤中性能与 </a:t>
            </a:r>
            <a:r>
              <a:rPr lang="en-US" altLang="zh-CN"/>
              <a:t>Kata </a:t>
            </a:r>
            <a:r>
              <a:rPr lang="zh-CN" altLang="en-US"/>
              <a:t>和原本的 </a:t>
            </a:r>
            <a:r>
              <a:rPr lang="en-US" altLang="zh-CN"/>
              <a:t>docker</a:t>
            </a:r>
            <a:r>
              <a:rPr lang="zh-CN" altLang="en-US"/>
              <a:t>、</a:t>
            </a:r>
            <a:r>
              <a:rPr lang="en-US" altLang="zh-CN"/>
              <a:t>runc </a:t>
            </a:r>
            <a:r>
              <a:rPr lang="zh-CN" altLang="en-US"/>
              <a:t>还是有较⼤差距。</a:t>
            </a:r>
          </a:p>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9A1FDC-FECE-486D-A361-DDDC4803B14B}"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A36538-5061-40AB-8197-B6C30B2E1463}" type="datetimeFigureOut">
              <a:rPr lang="zh-CN" altLang="en-US" smtClean="0"/>
              <a:t>2020/7/14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13E611-76E1-4046-8773-A609F5A818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36538-5061-40AB-8197-B6C30B2E1463}" type="datetimeFigureOut">
              <a:rPr lang="zh-CN" altLang="en-US" smtClean="0"/>
              <a:t>2020/7/14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3E611-76E1-4046-8773-A609F5A818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a:solidFill>
                  <a:schemeClr val="bg1"/>
                </a:solidFill>
              </a:rPr>
              <a:t>RVISOR</a:t>
            </a:r>
            <a:endParaRPr lang="zh-CN" altLang="en-US" b="1">
              <a:solidFill>
                <a:schemeClr val="bg1"/>
              </a:solidFill>
            </a:endParaRPr>
          </a:p>
        </p:txBody>
      </p:sp>
      <p:sp>
        <p:nvSpPr>
          <p:cNvPr id="3" name="副标题 2"/>
          <p:cNvSpPr>
            <a:spLocks noGrp="1"/>
          </p:cNvSpPr>
          <p:nvPr>
            <p:ph type="subTitle" idx="1"/>
          </p:nvPr>
        </p:nvSpPr>
        <p:spPr>
          <a:xfrm>
            <a:off x="1524000" y="5487988"/>
            <a:ext cx="9144000" cy="1655762"/>
          </a:xfrm>
        </p:spPr>
        <p:txBody>
          <a:bodyPr/>
          <a:lstStyle/>
          <a:p>
            <a:r>
              <a:rPr lang="en-US" altLang="zh-CN" sz="2000" b="1">
                <a:solidFill>
                  <a:schemeClr val="bg2"/>
                </a:solidFill>
              </a:rPr>
              <a:t>Chital Group</a:t>
            </a:r>
          </a:p>
          <a:p>
            <a:r>
              <a:rPr lang="zh-CN" altLang="en-US" sz="1400">
                <a:solidFill>
                  <a:schemeClr val="bg2"/>
                </a:solidFill>
              </a:rPr>
              <a:t>丁垣天 叶之帆 郑在一 何灏迪</a:t>
            </a:r>
            <a:endParaRPr lang="en-US" altLang="zh-CN" sz="1400">
              <a:solidFill>
                <a:schemeClr val="bg2"/>
              </a:solidFill>
            </a:endParaRPr>
          </a:p>
          <a:p>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876675" y="1238250"/>
            <a:ext cx="38385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751028" y="227946"/>
            <a:ext cx="5000625" cy="685799"/>
            <a:chOff x="2000250" y="561977"/>
            <a:chExt cx="5000625" cy="685799"/>
          </a:xfrm>
        </p:grpSpPr>
        <p:sp>
          <p:nvSpPr>
            <p:cNvPr id="5" name="矩形: 圆角 4"/>
            <p:cNvSpPr/>
            <p:nvPr/>
          </p:nvSpPr>
          <p:spPr>
            <a:xfrm>
              <a:off x="2000250" y="581026"/>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Kubernetes</a:t>
              </a:r>
              <a:endParaRPr lang="zh-CN" altLang="en-US" i="1"/>
            </a:p>
          </p:txBody>
        </p:sp>
        <p:grpSp>
          <p:nvGrpSpPr>
            <p:cNvPr id="12" name="组合 11"/>
            <p:cNvGrpSpPr/>
            <p:nvPr/>
          </p:nvGrpSpPr>
          <p:grpSpPr>
            <a:xfrm>
              <a:off x="4038600" y="809625"/>
              <a:ext cx="933450" cy="161925"/>
              <a:chOff x="4038600" y="809625"/>
              <a:chExt cx="933450" cy="161925"/>
            </a:xfrm>
          </p:grpSpPr>
          <p:cxnSp>
            <p:nvCxnSpPr>
              <p:cNvPr id="7" name="直接箭头连接符 6"/>
              <p:cNvCxnSpPr/>
              <p:nvPr/>
            </p:nvCxnSpPr>
            <p:spPr>
              <a:xfrm>
                <a:off x="4038600" y="809625"/>
                <a:ext cx="923925"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038601" y="971550"/>
                <a:ext cx="933449"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3" name="矩形: 圆角 12"/>
            <p:cNvSpPr/>
            <p:nvPr/>
          </p:nvSpPr>
          <p:spPr>
            <a:xfrm>
              <a:off x="5105400" y="561977"/>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Containerd</a:t>
              </a:r>
              <a:endParaRPr lang="zh-CN" altLang="en-US" i="1"/>
            </a:p>
          </p:txBody>
        </p:sp>
      </p:grpSp>
      <p:sp>
        <p:nvSpPr>
          <p:cNvPr id="9" name="文本框 8"/>
          <p:cNvSpPr txBox="1"/>
          <p:nvPr/>
        </p:nvSpPr>
        <p:spPr>
          <a:xfrm>
            <a:off x="7305674" y="1350972"/>
            <a:ext cx="1057275" cy="461665"/>
          </a:xfrm>
          <a:prstGeom prst="rect">
            <a:avLst/>
          </a:prstGeom>
          <a:noFill/>
        </p:spPr>
        <p:txBody>
          <a:bodyPr wrap="square" rtlCol="0">
            <a:spAutoFit/>
          </a:bodyPr>
          <a:lstStyle/>
          <a:p>
            <a:r>
              <a:rPr lang="en-US" altLang="zh-CN" sz="2400" b="1">
                <a:solidFill>
                  <a:schemeClr val="accent4">
                    <a:lumMod val="20000"/>
                    <a:lumOff val="80000"/>
                  </a:schemeClr>
                </a:solidFill>
              </a:rPr>
              <a:t>rVisor</a:t>
            </a:r>
            <a:endParaRPr lang="zh-CN" altLang="en-US" sz="2400" b="1">
              <a:solidFill>
                <a:schemeClr val="accent4">
                  <a:lumMod val="20000"/>
                  <a:lumOff val="80000"/>
                </a:schemeClr>
              </a:solidFill>
            </a:endParaRPr>
          </a:p>
        </p:txBody>
      </p:sp>
      <p:sp>
        <p:nvSpPr>
          <p:cNvPr id="28" name="矩形: 圆角 27"/>
          <p:cNvSpPr/>
          <p:nvPr/>
        </p:nvSpPr>
        <p:spPr>
          <a:xfrm>
            <a:off x="4856178" y="1496078"/>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Containerd-shim</a:t>
            </a:r>
            <a:endParaRPr lang="zh-CN" altLang="en-US" sz="2000" b="1"/>
          </a:p>
        </p:txBody>
      </p:sp>
      <p:sp>
        <p:nvSpPr>
          <p:cNvPr id="29" name="矩形: 圆角 28"/>
          <p:cNvSpPr/>
          <p:nvPr/>
        </p:nvSpPr>
        <p:spPr>
          <a:xfrm>
            <a:off x="4856178" y="2792444"/>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runrSC</a:t>
            </a:r>
            <a:endParaRPr lang="zh-CN" altLang="en-US" sz="2000" b="1"/>
          </a:p>
        </p:txBody>
      </p:sp>
      <p:grpSp>
        <p:nvGrpSpPr>
          <p:cNvPr id="30" name="组合 29"/>
          <p:cNvGrpSpPr/>
          <p:nvPr/>
        </p:nvGrpSpPr>
        <p:grpSpPr>
          <a:xfrm>
            <a:off x="5710236" y="2263664"/>
            <a:ext cx="179403" cy="404302"/>
            <a:chOff x="5057775" y="1733890"/>
            <a:chExt cx="171450" cy="437810"/>
          </a:xfrm>
        </p:grpSpPr>
        <p:cxnSp>
          <p:nvCxnSpPr>
            <p:cNvPr id="31" name="直接箭头连接符 30"/>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7305673" y="2982944"/>
            <a:ext cx="1714497" cy="461665"/>
          </a:xfrm>
          <a:prstGeom prst="rect">
            <a:avLst/>
          </a:prstGeom>
          <a:noFill/>
        </p:spPr>
        <p:txBody>
          <a:bodyPr wrap="square" rtlCol="0">
            <a:spAutoFit/>
          </a:bodyPr>
          <a:lstStyle/>
          <a:p>
            <a:r>
              <a:rPr lang="en-US" altLang="zh-CN" sz="2400" b="1">
                <a:solidFill>
                  <a:schemeClr val="accent4">
                    <a:lumMod val="20000"/>
                    <a:lumOff val="80000"/>
                  </a:schemeClr>
                </a:solidFill>
              </a:rPr>
              <a:t>User mode</a:t>
            </a:r>
            <a:endParaRPr lang="zh-CN" altLang="en-US" sz="2400" b="1">
              <a:solidFill>
                <a:schemeClr val="accent4">
                  <a:lumMod val="20000"/>
                  <a:lumOff val="80000"/>
                </a:schemeClr>
              </a:solidFill>
            </a:endParaRPr>
          </a:p>
        </p:txBody>
      </p:sp>
      <p:cxnSp>
        <p:nvCxnSpPr>
          <p:cNvPr id="37" name="直接连接符 36"/>
          <p:cNvCxnSpPr/>
          <p:nvPr/>
        </p:nvCxnSpPr>
        <p:spPr>
          <a:xfrm>
            <a:off x="1323975" y="3790950"/>
            <a:ext cx="63912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圆角 37"/>
          <p:cNvSpPr/>
          <p:nvPr/>
        </p:nvSpPr>
        <p:spPr>
          <a:xfrm>
            <a:off x="4856178" y="4076360"/>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rVisor-kernel</a:t>
            </a:r>
            <a:endParaRPr lang="zh-CN" altLang="en-US" sz="2000" b="1"/>
          </a:p>
        </p:txBody>
      </p:sp>
      <p:grpSp>
        <p:nvGrpSpPr>
          <p:cNvPr id="39" name="组合 38"/>
          <p:cNvGrpSpPr/>
          <p:nvPr/>
        </p:nvGrpSpPr>
        <p:grpSpPr>
          <a:xfrm>
            <a:off x="5706260" y="3583672"/>
            <a:ext cx="179403" cy="404302"/>
            <a:chOff x="5057775" y="1733890"/>
            <a:chExt cx="171450" cy="437810"/>
          </a:xfrm>
        </p:grpSpPr>
        <p:cxnSp>
          <p:nvCxnSpPr>
            <p:cNvPr id="40" name="直接箭头连接符 39"/>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5706260" y="985069"/>
            <a:ext cx="179403" cy="404302"/>
            <a:chOff x="5057775" y="1733890"/>
            <a:chExt cx="171450" cy="437810"/>
          </a:xfrm>
        </p:grpSpPr>
        <p:cxnSp>
          <p:nvCxnSpPr>
            <p:cNvPr id="43" name="直接箭头连接符 42"/>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1922477" y="4076360"/>
            <a:ext cx="1552575" cy="666750"/>
          </a:xfrm>
          <a:prstGeom prst="rect">
            <a:avLst/>
          </a:prstGeom>
          <a:noFill/>
          <a:ln w="254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Syscall table</a:t>
            </a:r>
            <a:endParaRPr lang="zh-CN" altLang="en-US"/>
          </a:p>
        </p:txBody>
      </p:sp>
      <p:sp>
        <p:nvSpPr>
          <p:cNvPr id="46" name="矩形 45"/>
          <p:cNvSpPr/>
          <p:nvPr/>
        </p:nvSpPr>
        <p:spPr>
          <a:xfrm>
            <a:off x="1922478" y="2263664"/>
            <a:ext cx="1552574" cy="1195530"/>
          </a:xfrm>
          <a:prstGeom prst="rect">
            <a:avLst/>
          </a:prstGeom>
          <a:solidFill>
            <a:schemeClr val="accent6">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APP</a:t>
            </a:r>
            <a:endParaRPr lang="zh-CN" altLang="en-US" sz="2400"/>
          </a:p>
        </p:txBody>
      </p:sp>
      <p:grpSp>
        <p:nvGrpSpPr>
          <p:cNvPr id="47" name="组合 46"/>
          <p:cNvGrpSpPr/>
          <p:nvPr/>
        </p:nvGrpSpPr>
        <p:grpSpPr>
          <a:xfrm>
            <a:off x="2609062" y="3529354"/>
            <a:ext cx="179403" cy="404302"/>
            <a:chOff x="5057775" y="1733890"/>
            <a:chExt cx="171450" cy="437810"/>
          </a:xfrm>
        </p:grpSpPr>
        <p:cxnSp>
          <p:nvCxnSpPr>
            <p:cNvPr id="48" name="直接箭头连接符 47"/>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p:cNvCxnSpPr/>
          <p:nvPr/>
        </p:nvCxnSpPr>
        <p:spPr>
          <a:xfrm>
            <a:off x="3646503" y="4409735"/>
            <a:ext cx="106680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rot="17539927">
            <a:off x="7165348" y="4464071"/>
            <a:ext cx="223500" cy="937701"/>
            <a:chOff x="5057775" y="1733890"/>
            <a:chExt cx="171450" cy="437810"/>
          </a:xfrm>
        </p:grpSpPr>
        <p:cxnSp>
          <p:nvCxnSpPr>
            <p:cNvPr id="55" name="直接箭头连接符 54"/>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椭圆 59"/>
          <p:cNvSpPr/>
          <p:nvPr/>
        </p:nvSpPr>
        <p:spPr>
          <a:xfrm>
            <a:off x="7786865" y="4865496"/>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zCore</a:t>
            </a:r>
            <a:endParaRPr lang="zh-CN" altLang="en-US" sz="2400"/>
          </a:p>
        </p:txBody>
      </p:sp>
      <p:cxnSp>
        <p:nvCxnSpPr>
          <p:cNvPr id="61" name="直接箭头连接符 60"/>
          <p:cNvCxnSpPr/>
          <p:nvPr/>
        </p:nvCxnSpPr>
        <p:spPr>
          <a:xfrm flipH="1">
            <a:off x="4856178" y="4910950"/>
            <a:ext cx="361950" cy="586283"/>
          </a:xfrm>
          <a:prstGeom prst="straightConnector1">
            <a:avLst/>
          </a:prstGeom>
          <a:ln w="254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275724" y="5419073"/>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Linux kernel</a:t>
            </a:r>
            <a:endParaRPr lang="zh-CN" altLang="en-US" sz="2400"/>
          </a:p>
        </p:txBody>
      </p:sp>
      <p:sp>
        <p:nvSpPr>
          <p:cNvPr id="64" name="文本框 63"/>
          <p:cNvSpPr txBox="1"/>
          <p:nvPr/>
        </p:nvSpPr>
        <p:spPr>
          <a:xfrm>
            <a:off x="7305673" y="3948070"/>
            <a:ext cx="1990809" cy="461665"/>
          </a:xfrm>
          <a:prstGeom prst="rect">
            <a:avLst/>
          </a:prstGeom>
          <a:noFill/>
        </p:spPr>
        <p:txBody>
          <a:bodyPr wrap="square" rtlCol="0">
            <a:spAutoFit/>
          </a:bodyPr>
          <a:lstStyle/>
          <a:p>
            <a:r>
              <a:rPr lang="en-US" altLang="zh-CN" sz="2400" b="1">
                <a:solidFill>
                  <a:schemeClr val="accent4">
                    <a:lumMod val="20000"/>
                    <a:lumOff val="80000"/>
                  </a:schemeClr>
                </a:solidFill>
              </a:rPr>
              <a:t>Kernel mode</a:t>
            </a:r>
            <a:endParaRPr lang="zh-CN" altLang="en-US" sz="2400" b="1">
              <a:solidFill>
                <a:schemeClr val="accent4">
                  <a:lumMod val="20000"/>
                  <a:lumOff val="80000"/>
                </a:schemeClr>
              </a:solidFill>
            </a:endParaRPr>
          </a:p>
        </p:txBody>
      </p:sp>
      <p:sp>
        <p:nvSpPr>
          <p:cNvPr id="65" name="文本框 64"/>
          <p:cNvSpPr txBox="1"/>
          <p:nvPr/>
        </p:nvSpPr>
        <p:spPr>
          <a:xfrm>
            <a:off x="5099240" y="5062684"/>
            <a:ext cx="1277922" cy="461665"/>
          </a:xfrm>
          <a:prstGeom prst="rect">
            <a:avLst/>
          </a:prstGeom>
          <a:noFill/>
        </p:spPr>
        <p:txBody>
          <a:bodyPr wrap="square" rtlCol="0">
            <a:spAutoFit/>
          </a:bodyPr>
          <a:lstStyle/>
          <a:p>
            <a:r>
              <a:rPr lang="en-US" altLang="zh-CN" sz="1200" i="1">
                <a:solidFill>
                  <a:schemeClr val="accent4">
                    <a:lumMod val="20000"/>
                    <a:lumOff val="80000"/>
                  </a:schemeClr>
                </a:solidFill>
              </a:rPr>
              <a:t>Limited unsafe syscall</a:t>
            </a:r>
            <a:endParaRPr lang="zh-CN" altLang="en-US" sz="1200" i="1">
              <a:solidFill>
                <a:schemeClr val="accent4">
                  <a:lumMod val="20000"/>
                  <a:lumOff val="8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75D58A2-8D20-4AB1-BA10-4AEE84ABA8E3}"/>
              </a:ext>
            </a:extLst>
          </p:cNvPr>
          <p:cNvCxnSpPr/>
          <p:nvPr/>
        </p:nvCxnSpPr>
        <p:spPr>
          <a:xfrm>
            <a:off x="3876675" y="1238250"/>
            <a:ext cx="38385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F974FAED-FA1B-4063-B0FD-9ED52C3ABFDF}"/>
              </a:ext>
            </a:extLst>
          </p:cNvPr>
          <p:cNvGrpSpPr/>
          <p:nvPr/>
        </p:nvGrpSpPr>
        <p:grpSpPr>
          <a:xfrm>
            <a:off x="1751028" y="227946"/>
            <a:ext cx="5000625" cy="685799"/>
            <a:chOff x="2000250" y="561977"/>
            <a:chExt cx="5000625" cy="685799"/>
          </a:xfrm>
        </p:grpSpPr>
        <p:sp>
          <p:nvSpPr>
            <p:cNvPr id="5" name="矩形: 圆角 4">
              <a:extLst>
                <a:ext uri="{FF2B5EF4-FFF2-40B4-BE49-F238E27FC236}">
                  <a16:creationId xmlns:a16="http://schemas.microsoft.com/office/drawing/2014/main" id="{206E236F-851D-44E4-924B-7C27376CA260}"/>
                </a:ext>
              </a:extLst>
            </p:cNvPr>
            <p:cNvSpPr/>
            <p:nvPr/>
          </p:nvSpPr>
          <p:spPr>
            <a:xfrm>
              <a:off x="2000250" y="581026"/>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Kubernetes</a:t>
              </a:r>
              <a:endParaRPr lang="zh-CN" altLang="en-US" i="1"/>
            </a:p>
          </p:txBody>
        </p:sp>
        <p:grpSp>
          <p:nvGrpSpPr>
            <p:cNvPr id="12" name="组合 11">
              <a:extLst>
                <a:ext uri="{FF2B5EF4-FFF2-40B4-BE49-F238E27FC236}">
                  <a16:creationId xmlns:a16="http://schemas.microsoft.com/office/drawing/2014/main" id="{BFF40E75-12CB-43CA-AC26-FEE8C4043498}"/>
                </a:ext>
              </a:extLst>
            </p:cNvPr>
            <p:cNvGrpSpPr/>
            <p:nvPr/>
          </p:nvGrpSpPr>
          <p:grpSpPr>
            <a:xfrm>
              <a:off x="4038600" y="809625"/>
              <a:ext cx="933450" cy="161925"/>
              <a:chOff x="4038600" y="809625"/>
              <a:chExt cx="933450" cy="161925"/>
            </a:xfrm>
          </p:grpSpPr>
          <p:cxnSp>
            <p:nvCxnSpPr>
              <p:cNvPr id="7" name="直接箭头连接符 6">
                <a:extLst>
                  <a:ext uri="{FF2B5EF4-FFF2-40B4-BE49-F238E27FC236}">
                    <a16:creationId xmlns:a16="http://schemas.microsoft.com/office/drawing/2014/main" id="{BCF53DDA-D31A-46AE-8D57-8507E2B7B9FE}"/>
                  </a:ext>
                </a:extLst>
              </p:cNvPr>
              <p:cNvCxnSpPr>
                <a:cxnSpLocks/>
              </p:cNvCxnSpPr>
              <p:nvPr/>
            </p:nvCxnSpPr>
            <p:spPr>
              <a:xfrm>
                <a:off x="4038600" y="809625"/>
                <a:ext cx="923925"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0A6A54E-A07B-49AA-906B-6C1F9A9D7D8D}"/>
                  </a:ext>
                </a:extLst>
              </p:cNvPr>
              <p:cNvCxnSpPr>
                <a:cxnSpLocks/>
              </p:cNvCxnSpPr>
              <p:nvPr/>
            </p:nvCxnSpPr>
            <p:spPr>
              <a:xfrm flipH="1">
                <a:off x="4038601" y="971550"/>
                <a:ext cx="933449"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3" name="矩形: 圆角 12">
              <a:extLst>
                <a:ext uri="{FF2B5EF4-FFF2-40B4-BE49-F238E27FC236}">
                  <a16:creationId xmlns:a16="http://schemas.microsoft.com/office/drawing/2014/main" id="{AB26434C-CA07-4E3F-9F9C-151CF7EAF8FD}"/>
                </a:ext>
              </a:extLst>
            </p:cNvPr>
            <p:cNvSpPr/>
            <p:nvPr/>
          </p:nvSpPr>
          <p:spPr>
            <a:xfrm>
              <a:off x="5105400" y="561977"/>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Containerd</a:t>
              </a:r>
              <a:endParaRPr lang="zh-CN" altLang="en-US" i="1"/>
            </a:p>
          </p:txBody>
        </p:sp>
      </p:grpSp>
      <p:sp>
        <p:nvSpPr>
          <p:cNvPr id="9" name="文本框 8">
            <a:extLst>
              <a:ext uri="{FF2B5EF4-FFF2-40B4-BE49-F238E27FC236}">
                <a16:creationId xmlns:a16="http://schemas.microsoft.com/office/drawing/2014/main" id="{9AE94D6F-0765-4FE4-BD51-C9CA924E5318}"/>
              </a:ext>
            </a:extLst>
          </p:cNvPr>
          <p:cNvSpPr txBox="1"/>
          <p:nvPr/>
        </p:nvSpPr>
        <p:spPr>
          <a:xfrm>
            <a:off x="7305674" y="1350972"/>
            <a:ext cx="1057275" cy="461665"/>
          </a:xfrm>
          <a:prstGeom prst="rect">
            <a:avLst/>
          </a:prstGeom>
          <a:noFill/>
        </p:spPr>
        <p:txBody>
          <a:bodyPr wrap="square" rtlCol="0">
            <a:spAutoFit/>
          </a:bodyPr>
          <a:lstStyle/>
          <a:p>
            <a:r>
              <a:rPr lang="en-US" altLang="zh-CN" sz="2400" b="1">
                <a:solidFill>
                  <a:schemeClr val="accent4">
                    <a:lumMod val="20000"/>
                    <a:lumOff val="80000"/>
                  </a:schemeClr>
                </a:solidFill>
              </a:rPr>
              <a:t>rVisor</a:t>
            </a:r>
            <a:endParaRPr lang="zh-CN" altLang="en-US" sz="2400" b="1">
              <a:solidFill>
                <a:schemeClr val="accent4">
                  <a:lumMod val="20000"/>
                  <a:lumOff val="80000"/>
                </a:schemeClr>
              </a:solidFill>
            </a:endParaRPr>
          </a:p>
        </p:txBody>
      </p:sp>
      <p:sp>
        <p:nvSpPr>
          <p:cNvPr id="28" name="矩形: 圆角 27">
            <a:extLst>
              <a:ext uri="{FF2B5EF4-FFF2-40B4-BE49-F238E27FC236}">
                <a16:creationId xmlns:a16="http://schemas.microsoft.com/office/drawing/2014/main" id="{70F33DA6-A301-46A7-8A20-A8C8F7FFB216}"/>
              </a:ext>
            </a:extLst>
          </p:cNvPr>
          <p:cNvSpPr/>
          <p:nvPr/>
        </p:nvSpPr>
        <p:spPr>
          <a:xfrm>
            <a:off x="4856178" y="1496078"/>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Containerd-shim</a:t>
            </a:r>
            <a:endParaRPr lang="zh-CN" altLang="en-US" sz="2000" b="1"/>
          </a:p>
        </p:txBody>
      </p:sp>
      <p:sp>
        <p:nvSpPr>
          <p:cNvPr id="29" name="矩形: 圆角 28">
            <a:extLst>
              <a:ext uri="{FF2B5EF4-FFF2-40B4-BE49-F238E27FC236}">
                <a16:creationId xmlns:a16="http://schemas.microsoft.com/office/drawing/2014/main" id="{C086AA5F-9A1E-4EBF-9DEC-E0DCDB832574}"/>
              </a:ext>
            </a:extLst>
          </p:cNvPr>
          <p:cNvSpPr/>
          <p:nvPr/>
        </p:nvSpPr>
        <p:spPr>
          <a:xfrm>
            <a:off x="4856178" y="2792444"/>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runrSC</a:t>
            </a:r>
            <a:endParaRPr lang="zh-CN" altLang="en-US" sz="2000" b="1"/>
          </a:p>
        </p:txBody>
      </p:sp>
      <p:grpSp>
        <p:nvGrpSpPr>
          <p:cNvPr id="30" name="组合 29">
            <a:extLst>
              <a:ext uri="{FF2B5EF4-FFF2-40B4-BE49-F238E27FC236}">
                <a16:creationId xmlns:a16="http://schemas.microsoft.com/office/drawing/2014/main" id="{B556021A-6511-4950-9378-DEF642FB85EE}"/>
              </a:ext>
            </a:extLst>
          </p:cNvPr>
          <p:cNvGrpSpPr/>
          <p:nvPr/>
        </p:nvGrpSpPr>
        <p:grpSpPr>
          <a:xfrm>
            <a:off x="5710236" y="2263664"/>
            <a:ext cx="179403" cy="404302"/>
            <a:chOff x="5057775" y="1733890"/>
            <a:chExt cx="171450" cy="437810"/>
          </a:xfrm>
        </p:grpSpPr>
        <p:cxnSp>
          <p:nvCxnSpPr>
            <p:cNvPr id="31" name="直接箭头连接符 30">
              <a:extLst>
                <a:ext uri="{FF2B5EF4-FFF2-40B4-BE49-F238E27FC236}">
                  <a16:creationId xmlns:a16="http://schemas.microsoft.com/office/drawing/2014/main" id="{0DA814FE-9726-4567-B94F-8EBA2D825F3B}"/>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DAF4461-956B-4A37-AA36-3E5633391AB2}"/>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585983FE-51E4-4039-8BED-3724C726AC49}"/>
              </a:ext>
            </a:extLst>
          </p:cNvPr>
          <p:cNvSpPr txBox="1"/>
          <p:nvPr/>
        </p:nvSpPr>
        <p:spPr>
          <a:xfrm>
            <a:off x="7305673" y="2982944"/>
            <a:ext cx="1714497" cy="461665"/>
          </a:xfrm>
          <a:prstGeom prst="rect">
            <a:avLst/>
          </a:prstGeom>
          <a:noFill/>
        </p:spPr>
        <p:txBody>
          <a:bodyPr wrap="square" rtlCol="0">
            <a:spAutoFit/>
          </a:bodyPr>
          <a:lstStyle/>
          <a:p>
            <a:r>
              <a:rPr lang="en-US" altLang="zh-CN" sz="2400" b="1">
                <a:solidFill>
                  <a:schemeClr val="accent4">
                    <a:lumMod val="20000"/>
                    <a:lumOff val="80000"/>
                  </a:schemeClr>
                </a:solidFill>
              </a:rPr>
              <a:t>User mode</a:t>
            </a:r>
            <a:endParaRPr lang="zh-CN" altLang="en-US" sz="2400" b="1">
              <a:solidFill>
                <a:schemeClr val="accent4">
                  <a:lumMod val="20000"/>
                  <a:lumOff val="80000"/>
                </a:schemeClr>
              </a:solidFill>
            </a:endParaRPr>
          </a:p>
        </p:txBody>
      </p:sp>
      <p:cxnSp>
        <p:nvCxnSpPr>
          <p:cNvPr id="37" name="直接连接符 36">
            <a:extLst>
              <a:ext uri="{FF2B5EF4-FFF2-40B4-BE49-F238E27FC236}">
                <a16:creationId xmlns:a16="http://schemas.microsoft.com/office/drawing/2014/main" id="{F92E129A-035B-4EF9-8B20-74D9DD12771F}"/>
              </a:ext>
            </a:extLst>
          </p:cNvPr>
          <p:cNvCxnSpPr>
            <a:cxnSpLocks/>
          </p:cNvCxnSpPr>
          <p:nvPr/>
        </p:nvCxnSpPr>
        <p:spPr>
          <a:xfrm>
            <a:off x="1323975" y="3790950"/>
            <a:ext cx="63912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88AEFC97-5F78-42FC-9C72-6A3BA03DCCF3}"/>
              </a:ext>
            </a:extLst>
          </p:cNvPr>
          <p:cNvSpPr/>
          <p:nvPr/>
        </p:nvSpPr>
        <p:spPr>
          <a:xfrm>
            <a:off x="4856178" y="4076360"/>
            <a:ext cx="1895475" cy="666750"/>
          </a:xfrm>
          <a:prstGeom prst="roundRect">
            <a:avLst/>
          </a:prstGeom>
          <a:noFill/>
          <a:ln w="2540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accent2">
                    <a:lumMod val="60000"/>
                    <a:lumOff val="40000"/>
                  </a:schemeClr>
                </a:solidFill>
              </a:rPr>
              <a:t>rVisor-kernel</a:t>
            </a:r>
            <a:endParaRPr lang="zh-CN" altLang="en-US" sz="2000" b="1">
              <a:solidFill>
                <a:schemeClr val="accent2">
                  <a:lumMod val="60000"/>
                  <a:lumOff val="40000"/>
                </a:schemeClr>
              </a:solidFill>
            </a:endParaRPr>
          </a:p>
        </p:txBody>
      </p:sp>
      <p:grpSp>
        <p:nvGrpSpPr>
          <p:cNvPr id="39" name="组合 38">
            <a:extLst>
              <a:ext uri="{FF2B5EF4-FFF2-40B4-BE49-F238E27FC236}">
                <a16:creationId xmlns:a16="http://schemas.microsoft.com/office/drawing/2014/main" id="{2A1E0944-76BA-455C-BB5A-F521FF2F832D}"/>
              </a:ext>
            </a:extLst>
          </p:cNvPr>
          <p:cNvGrpSpPr/>
          <p:nvPr/>
        </p:nvGrpSpPr>
        <p:grpSpPr>
          <a:xfrm>
            <a:off x="5706260" y="3583672"/>
            <a:ext cx="179403" cy="404302"/>
            <a:chOff x="5057775" y="1733890"/>
            <a:chExt cx="171450" cy="437810"/>
          </a:xfrm>
        </p:grpSpPr>
        <p:cxnSp>
          <p:nvCxnSpPr>
            <p:cNvPr id="40" name="直接箭头连接符 39">
              <a:extLst>
                <a:ext uri="{FF2B5EF4-FFF2-40B4-BE49-F238E27FC236}">
                  <a16:creationId xmlns:a16="http://schemas.microsoft.com/office/drawing/2014/main" id="{16BE0FE7-747D-417E-9CB8-1D9EBEC962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34438A1-D610-4973-8256-E10DD8449A94}"/>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BC98BD1E-036F-4736-9320-731A2BAF98B6}"/>
              </a:ext>
            </a:extLst>
          </p:cNvPr>
          <p:cNvGrpSpPr/>
          <p:nvPr/>
        </p:nvGrpSpPr>
        <p:grpSpPr>
          <a:xfrm>
            <a:off x="5706260" y="985069"/>
            <a:ext cx="179403" cy="404302"/>
            <a:chOff x="5057775" y="1733890"/>
            <a:chExt cx="171450" cy="437810"/>
          </a:xfrm>
        </p:grpSpPr>
        <p:cxnSp>
          <p:nvCxnSpPr>
            <p:cNvPr id="43" name="直接箭头连接符 42">
              <a:extLst>
                <a:ext uri="{FF2B5EF4-FFF2-40B4-BE49-F238E27FC236}">
                  <a16:creationId xmlns:a16="http://schemas.microsoft.com/office/drawing/2014/main" id="{F9A5EC41-7C4B-40BA-BFDC-3877C0E567F1}"/>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D3997E9-E62E-4395-A62E-FDF5CE374A8C}"/>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C5116F48-273E-47FD-844B-B6324BE7CB0D}"/>
              </a:ext>
            </a:extLst>
          </p:cNvPr>
          <p:cNvSpPr/>
          <p:nvPr/>
        </p:nvSpPr>
        <p:spPr>
          <a:xfrm>
            <a:off x="1922477" y="4076360"/>
            <a:ext cx="1552575" cy="666750"/>
          </a:xfrm>
          <a:prstGeom prst="rect">
            <a:avLst/>
          </a:prstGeom>
          <a:noFill/>
          <a:ln w="254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Syscall table</a:t>
            </a:r>
            <a:endParaRPr lang="zh-CN" altLang="en-US"/>
          </a:p>
        </p:txBody>
      </p:sp>
      <p:sp>
        <p:nvSpPr>
          <p:cNvPr id="46" name="矩形 45">
            <a:extLst>
              <a:ext uri="{FF2B5EF4-FFF2-40B4-BE49-F238E27FC236}">
                <a16:creationId xmlns:a16="http://schemas.microsoft.com/office/drawing/2014/main" id="{286B176D-D53C-42B7-BB55-72744CE5DBF7}"/>
              </a:ext>
            </a:extLst>
          </p:cNvPr>
          <p:cNvSpPr/>
          <p:nvPr/>
        </p:nvSpPr>
        <p:spPr>
          <a:xfrm>
            <a:off x="1922478" y="2263664"/>
            <a:ext cx="1552574" cy="1195530"/>
          </a:xfrm>
          <a:prstGeom prst="rect">
            <a:avLst/>
          </a:prstGeom>
          <a:solidFill>
            <a:schemeClr val="accent6">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APP</a:t>
            </a:r>
            <a:endParaRPr lang="zh-CN" altLang="en-US" sz="2400"/>
          </a:p>
        </p:txBody>
      </p:sp>
      <p:grpSp>
        <p:nvGrpSpPr>
          <p:cNvPr id="47" name="组合 46">
            <a:extLst>
              <a:ext uri="{FF2B5EF4-FFF2-40B4-BE49-F238E27FC236}">
                <a16:creationId xmlns:a16="http://schemas.microsoft.com/office/drawing/2014/main" id="{F4787267-1C24-4419-BEB4-B9499031C265}"/>
              </a:ext>
            </a:extLst>
          </p:cNvPr>
          <p:cNvGrpSpPr/>
          <p:nvPr/>
        </p:nvGrpSpPr>
        <p:grpSpPr>
          <a:xfrm>
            <a:off x="2609062" y="3529354"/>
            <a:ext cx="179403" cy="404302"/>
            <a:chOff x="5057775" y="1733890"/>
            <a:chExt cx="171450" cy="437810"/>
          </a:xfrm>
        </p:grpSpPr>
        <p:cxnSp>
          <p:nvCxnSpPr>
            <p:cNvPr id="48" name="直接箭头连接符 47">
              <a:extLst>
                <a:ext uri="{FF2B5EF4-FFF2-40B4-BE49-F238E27FC236}">
                  <a16:creationId xmlns:a16="http://schemas.microsoft.com/office/drawing/2014/main" id="{5E767EA0-D619-400B-A0A3-4B5217A40F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B8AD605F-C8A0-4532-8CFE-34C0AD0D3D20}"/>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a:extLst>
              <a:ext uri="{FF2B5EF4-FFF2-40B4-BE49-F238E27FC236}">
                <a16:creationId xmlns:a16="http://schemas.microsoft.com/office/drawing/2014/main" id="{45A94E77-CDD9-4EE7-AB5E-AFCECF7581D0}"/>
              </a:ext>
            </a:extLst>
          </p:cNvPr>
          <p:cNvCxnSpPr/>
          <p:nvPr/>
        </p:nvCxnSpPr>
        <p:spPr>
          <a:xfrm>
            <a:off x="3646503" y="4409735"/>
            <a:ext cx="106680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a16="http://schemas.microsoft.com/office/drawing/2014/main" id="{FB7EBFE0-3AFE-456F-A826-CED54D083F2C}"/>
              </a:ext>
            </a:extLst>
          </p:cNvPr>
          <p:cNvGrpSpPr/>
          <p:nvPr/>
        </p:nvGrpSpPr>
        <p:grpSpPr>
          <a:xfrm rot="17539927">
            <a:off x="7165348" y="4464071"/>
            <a:ext cx="223500" cy="937701"/>
            <a:chOff x="5057775" y="1733890"/>
            <a:chExt cx="171450" cy="437810"/>
          </a:xfrm>
        </p:grpSpPr>
        <p:cxnSp>
          <p:nvCxnSpPr>
            <p:cNvPr id="55" name="直接箭头连接符 54">
              <a:extLst>
                <a:ext uri="{FF2B5EF4-FFF2-40B4-BE49-F238E27FC236}">
                  <a16:creationId xmlns:a16="http://schemas.microsoft.com/office/drawing/2014/main" id="{B927E6E4-DE20-4B69-A5F1-5CCB6940CC2C}"/>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03B8390-3799-4B05-B122-1DC74A90A7F8}"/>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椭圆 59">
            <a:extLst>
              <a:ext uri="{FF2B5EF4-FFF2-40B4-BE49-F238E27FC236}">
                <a16:creationId xmlns:a16="http://schemas.microsoft.com/office/drawing/2014/main" id="{9DAA1685-2B7C-44B2-B4BD-2429DC2D0E9D}"/>
              </a:ext>
            </a:extLst>
          </p:cNvPr>
          <p:cNvSpPr/>
          <p:nvPr/>
        </p:nvSpPr>
        <p:spPr>
          <a:xfrm>
            <a:off x="7786865" y="4865496"/>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zCore</a:t>
            </a:r>
            <a:endParaRPr lang="zh-CN" altLang="en-US" sz="2400"/>
          </a:p>
        </p:txBody>
      </p:sp>
      <p:cxnSp>
        <p:nvCxnSpPr>
          <p:cNvPr id="61" name="直接箭头连接符 60">
            <a:extLst>
              <a:ext uri="{FF2B5EF4-FFF2-40B4-BE49-F238E27FC236}">
                <a16:creationId xmlns:a16="http://schemas.microsoft.com/office/drawing/2014/main" id="{A2C2C069-325A-4BD5-B483-3FF4DB24A5A1}"/>
              </a:ext>
            </a:extLst>
          </p:cNvPr>
          <p:cNvCxnSpPr>
            <a:cxnSpLocks/>
          </p:cNvCxnSpPr>
          <p:nvPr/>
        </p:nvCxnSpPr>
        <p:spPr>
          <a:xfrm flipH="1">
            <a:off x="4856178" y="4910950"/>
            <a:ext cx="361950" cy="586283"/>
          </a:xfrm>
          <a:prstGeom prst="straightConnector1">
            <a:avLst/>
          </a:prstGeom>
          <a:ln w="254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79EBB590-BAC8-4095-B70B-0DA84F2638B3}"/>
              </a:ext>
            </a:extLst>
          </p:cNvPr>
          <p:cNvSpPr/>
          <p:nvPr/>
        </p:nvSpPr>
        <p:spPr>
          <a:xfrm>
            <a:off x="3275724" y="5419073"/>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Linux kernel</a:t>
            </a:r>
            <a:endParaRPr lang="zh-CN" altLang="en-US" sz="2400"/>
          </a:p>
        </p:txBody>
      </p:sp>
      <p:sp>
        <p:nvSpPr>
          <p:cNvPr id="64" name="文本框 63">
            <a:extLst>
              <a:ext uri="{FF2B5EF4-FFF2-40B4-BE49-F238E27FC236}">
                <a16:creationId xmlns:a16="http://schemas.microsoft.com/office/drawing/2014/main" id="{ADC4533B-FD43-4972-8EBF-AD6D2014AF59}"/>
              </a:ext>
            </a:extLst>
          </p:cNvPr>
          <p:cNvSpPr txBox="1"/>
          <p:nvPr/>
        </p:nvSpPr>
        <p:spPr>
          <a:xfrm>
            <a:off x="7305673" y="3948070"/>
            <a:ext cx="1990809" cy="461665"/>
          </a:xfrm>
          <a:prstGeom prst="rect">
            <a:avLst/>
          </a:prstGeom>
          <a:noFill/>
        </p:spPr>
        <p:txBody>
          <a:bodyPr wrap="square" rtlCol="0">
            <a:spAutoFit/>
          </a:bodyPr>
          <a:lstStyle/>
          <a:p>
            <a:r>
              <a:rPr lang="en-US" altLang="zh-CN" sz="2400" b="1">
                <a:solidFill>
                  <a:schemeClr val="accent4">
                    <a:lumMod val="20000"/>
                    <a:lumOff val="80000"/>
                  </a:schemeClr>
                </a:solidFill>
              </a:rPr>
              <a:t>Kernel mode</a:t>
            </a:r>
            <a:endParaRPr lang="zh-CN" altLang="en-US" sz="2400" b="1">
              <a:solidFill>
                <a:schemeClr val="accent4">
                  <a:lumMod val="20000"/>
                  <a:lumOff val="80000"/>
                </a:schemeClr>
              </a:solidFill>
            </a:endParaRPr>
          </a:p>
        </p:txBody>
      </p:sp>
      <p:sp>
        <p:nvSpPr>
          <p:cNvPr id="65" name="文本框 64">
            <a:extLst>
              <a:ext uri="{FF2B5EF4-FFF2-40B4-BE49-F238E27FC236}">
                <a16:creationId xmlns:a16="http://schemas.microsoft.com/office/drawing/2014/main" id="{A565F0B3-31BD-4FE0-86FA-D21651727B7F}"/>
              </a:ext>
            </a:extLst>
          </p:cNvPr>
          <p:cNvSpPr txBox="1"/>
          <p:nvPr/>
        </p:nvSpPr>
        <p:spPr>
          <a:xfrm>
            <a:off x="5099240" y="5062684"/>
            <a:ext cx="1277922" cy="461665"/>
          </a:xfrm>
          <a:prstGeom prst="rect">
            <a:avLst/>
          </a:prstGeom>
          <a:noFill/>
        </p:spPr>
        <p:txBody>
          <a:bodyPr wrap="square" rtlCol="0">
            <a:spAutoFit/>
          </a:bodyPr>
          <a:lstStyle/>
          <a:p>
            <a:r>
              <a:rPr lang="en-US" altLang="zh-CN" sz="1200" i="1">
                <a:solidFill>
                  <a:schemeClr val="accent4">
                    <a:lumMod val="20000"/>
                    <a:lumOff val="80000"/>
                  </a:schemeClr>
                </a:solidFill>
              </a:rPr>
              <a:t>Limited unsafe syscall</a:t>
            </a:r>
            <a:endParaRPr lang="zh-CN" altLang="en-US" sz="1200" i="1">
              <a:solidFill>
                <a:schemeClr val="accent4">
                  <a:lumMod val="20000"/>
                  <a:lumOff val="80000"/>
                </a:schemeClr>
              </a:solidFill>
            </a:endParaRPr>
          </a:p>
        </p:txBody>
      </p:sp>
    </p:spTree>
    <p:extLst>
      <p:ext uri="{BB962C8B-B14F-4D97-AF65-F5344CB8AC3E}">
        <p14:creationId xmlns:p14="http://schemas.microsoft.com/office/powerpoint/2010/main" val="343378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547421" y="2161042"/>
            <a:ext cx="5720856" cy="4465774"/>
          </a:xfrm>
        </p:spPr>
        <p:txBody>
          <a:bodyPr>
            <a:normAutofit fontScale="85000" lnSpcReduction="10000"/>
          </a:bodyPr>
          <a:lstStyle/>
          <a:p>
            <a:pPr>
              <a:lnSpc>
                <a:spcPct val="150000"/>
              </a:lnSpc>
            </a:pPr>
            <a:r>
              <a:rPr lang="zh-CN" altLang="en-US" sz="2000">
                <a:solidFill>
                  <a:schemeClr val="bg1"/>
                </a:solidFill>
              </a:rPr>
              <a:t>kernel-loader 内核模块，实现容器架构，系统调用劫持</a:t>
            </a:r>
          </a:p>
          <a:p>
            <a:pPr>
              <a:lnSpc>
                <a:spcPct val="150000"/>
              </a:lnSpc>
            </a:pPr>
            <a:r>
              <a:rPr lang="zh-CN" altLang="en-US" sz="2000">
                <a:solidFill>
                  <a:schemeClr val="bg1"/>
                </a:solidFill>
              </a:rPr>
              <a:t>linux-kernel-module 修改过的原 Github 项目，添加了安全的用户指针，和 logger 等部件。</a:t>
            </a:r>
          </a:p>
          <a:p>
            <a:pPr>
              <a:lnSpc>
                <a:spcPct val="150000"/>
              </a:lnSpc>
            </a:pPr>
            <a:r>
              <a:rPr lang="zh-CN" altLang="en-US" sz="2000">
                <a:solidFill>
                  <a:schemeClr val="bg1"/>
                </a:solidFill>
              </a:rPr>
              <a:t>kernel-hostfs 用来在内核中实现 HostFs（本机文件系统）</a:t>
            </a:r>
          </a:p>
          <a:p>
            <a:pPr>
              <a:lnSpc>
                <a:spcPct val="150000"/>
              </a:lnSpc>
            </a:pPr>
            <a:r>
              <a:rPr lang="zh-CN" altLang="en-US" sz="2000">
                <a:solidFill>
                  <a:schemeClr val="bg1"/>
                </a:solidFill>
              </a:rPr>
              <a:t>kernel-async 在内核中添加对 Rust async 语法的支持。</a:t>
            </a:r>
          </a:p>
          <a:p>
            <a:pPr>
              <a:lnSpc>
                <a:spcPct val="150000"/>
              </a:lnSpc>
            </a:pPr>
            <a:r>
              <a:rPr lang="zh-CN" altLang="en-US" sz="2000">
                <a:solidFill>
                  <a:schemeClr val="bg1"/>
                </a:solidFill>
              </a:rPr>
              <a:t>zircon-object 、linux-object 原 zCore 模块。</a:t>
            </a:r>
          </a:p>
          <a:p>
            <a:pPr>
              <a:lnSpc>
                <a:spcPct val="150000"/>
              </a:lnSpc>
            </a:pPr>
            <a:r>
              <a:rPr lang="zh-CN" altLang="en-US" sz="2000">
                <a:solidFill>
                  <a:schemeClr val="bg1"/>
                </a:solidFill>
              </a:rPr>
              <a:t>rvisor-linux-syscall 所有劫持的 syscall 的实现。</a:t>
            </a:r>
          </a:p>
          <a:p>
            <a:endParaRPr lang="zh-CN" altLang="en-US">
              <a:solidFill>
                <a:schemeClr val="bg1"/>
              </a:solidFill>
            </a:endParaRPr>
          </a:p>
        </p:txBody>
      </p:sp>
      <p:pic>
        <p:nvPicPr>
          <p:cNvPr id="7" name="图片 6"/>
          <p:cNvPicPr>
            <a:picLocks noChangeAspect="1"/>
          </p:cNvPicPr>
          <p:nvPr/>
        </p:nvPicPr>
        <p:blipFill>
          <a:blip r:embed="rId3"/>
          <a:stretch>
            <a:fillRect/>
          </a:stretch>
        </p:blipFill>
        <p:spPr>
          <a:xfrm>
            <a:off x="6382697" y="1935963"/>
            <a:ext cx="5261882" cy="38758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2014538"/>
            <a:ext cx="5720856" cy="4465774"/>
          </a:xfrm>
        </p:spPr>
        <p:txBody>
          <a:bodyPr>
            <a:normAutofit fontScale="92500"/>
          </a:bodyPr>
          <a:lstStyle/>
          <a:p>
            <a:pPr>
              <a:lnSpc>
                <a:spcPct val="150000"/>
              </a:lnSpc>
            </a:pPr>
            <a:r>
              <a:rPr lang="zh-CN" altLang="en-US" sz="2400">
                <a:solidFill>
                  <a:schemeClr val="accent4">
                    <a:lumMod val="20000"/>
                    <a:lumOff val="80000"/>
                  </a:schemeClr>
                </a:solidFill>
                <a:sym typeface="+mn-ea"/>
              </a:rPr>
              <a:t>兼容性</a:t>
            </a:r>
          </a:p>
          <a:p>
            <a:pPr lvl="1">
              <a:lnSpc>
                <a:spcPct val="150000"/>
              </a:lnSpc>
            </a:pPr>
            <a:r>
              <a:rPr lang="zh-CN" altLang="en-US" sz="2055">
                <a:solidFill>
                  <a:schemeClr val="accent4">
                    <a:lumMod val="20000"/>
                    <a:lumOff val="80000"/>
                  </a:schemeClr>
                </a:solidFill>
                <a:sym typeface="+mn-ea"/>
              </a:rPr>
              <a:t>添加 </a:t>
            </a:r>
            <a:r>
              <a:rPr lang="en-US" altLang="zh-CN" sz="2055">
                <a:solidFill>
                  <a:schemeClr val="accent4">
                    <a:lumMod val="20000"/>
                    <a:lumOff val="80000"/>
                  </a:schemeClr>
                </a:solidFill>
                <a:sym typeface="+mn-ea"/>
              </a:rPr>
              <a:t>zCore </a:t>
            </a:r>
            <a:r>
              <a:rPr lang="zh-CN" altLang="en-US" sz="2055">
                <a:solidFill>
                  <a:schemeClr val="accent4">
                    <a:lumMod val="20000"/>
                    <a:lumOff val="80000"/>
                  </a:schemeClr>
                </a:solidFill>
                <a:sym typeface="+mn-ea"/>
              </a:rPr>
              <a:t>内核</a:t>
            </a:r>
            <a:endParaRPr lang="zh-CN" altLang="en-US" sz="2055">
              <a:solidFill>
                <a:schemeClr val="accent4">
                  <a:lumMod val="20000"/>
                  <a:lumOff val="80000"/>
                </a:schemeClr>
              </a:solidFill>
            </a:endParaRPr>
          </a:p>
          <a:p>
            <a:pPr>
              <a:lnSpc>
                <a:spcPct val="150000"/>
              </a:lnSpc>
            </a:pPr>
            <a:r>
              <a:rPr lang="zh-CN" altLang="en-US" sz="2400">
                <a:solidFill>
                  <a:schemeClr val="accent4">
                    <a:lumMod val="20000"/>
                    <a:lumOff val="80000"/>
                  </a:schemeClr>
                </a:solidFill>
              </a:rPr>
              <a:t>安全</a:t>
            </a:r>
          </a:p>
          <a:p>
            <a:pPr lvl="1">
              <a:lnSpc>
                <a:spcPct val="150000"/>
              </a:lnSpc>
            </a:pPr>
            <a:r>
              <a:rPr lang="zh-CN" altLang="en-US" sz="2055">
                <a:solidFill>
                  <a:schemeClr val="accent4">
                    <a:lumMod val="20000"/>
                    <a:lumOff val="80000"/>
                  </a:schemeClr>
                </a:solidFill>
              </a:rPr>
              <a:t>宿主机和容器的隔离</a:t>
            </a:r>
          </a:p>
          <a:p>
            <a:pPr lvl="1">
              <a:lnSpc>
                <a:spcPct val="150000"/>
              </a:lnSpc>
            </a:pPr>
            <a:r>
              <a:rPr lang="zh-CN" altLang="en-US" sz="2055">
                <a:solidFill>
                  <a:schemeClr val="accent4">
                    <a:lumMod val="20000"/>
                    <a:lumOff val="80000"/>
                  </a:schemeClr>
                </a:solidFill>
              </a:rPr>
              <a:t>容器与容器的隔离</a:t>
            </a:r>
            <a:endParaRPr lang="en-US" altLang="zh-CN" sz="2055">
              <a:solidFill>
                <a:schemeClr val="accent4">
                  <a:lumMod val="20000"/>
                  <a:lumOff val="80000"/>
                </a:schemeClr>
              </a:solidFill>
            </a:endParaRPr>
          </a:p>
          <a:p>
            <a:pPr>
              <a:lnSpc>
                <a:spcPct val="150000"/>
              </a:lnSpc>
            </a:pPr>
            <a:r>
              <a:rPr lang="zh-CN" altLang="en-US" sz="2400">
                <a:solidFill>
                  <a:schemeClr val="accent4">
                    <a:lumMod val="20000"/>
                    <a:lumOff val="80000"/>
                  </a:schemeClr>
                </a:solidFill>
              </a:rPr>
              <a:t>性能</a:t>
            </a:r>
          </a:p>
          <a:p>
            <a:pPr lvl="1">
              <a:lnSpc>
                <a:spcPct val="150000"/>
              </a:lnSpc>
            </a:pPr>
            <a:r>
              <a:rPr lang="en-US" altLang="zh-CN" sz="2055">
                <a:solidFill>
                  <a:schemeClr val="accent4">
                    <a:lumMod val="20000"/>
                    <a:lumOff val="80000"/>
                  </a:schemeClr>
                </a:solidFill>
              </a:rPr>
              <a:t>benchmark</a:t>
            </a:r>
          </a:p>
          <a:p>
            <a:pPr>
              <a:lnSpc>
                <a:spcPct val="150000"/>
              </a:lnSpc>
            </a:pPr>
            <a:r>
              <a:rPr lang="zh-CN" altLang="en-US" sz="2400">
                <a:solidFill>
                  <a:schemeClr val="accent4">
                    <a:lumMod val="20000"/>
                    <a:lumOff val="80000"/>
                  </a:schemeClr>
                </a:solidFill>
              </a:rPr>
              <a:t>轻量</a:t>
            </a:r>
            <a:endParaRPr lang="en-US" altLang="zh-CN" sz="2400">
              <a:solidFill>
                <a:schemeClr val="accent4">
                  <a:lumMod val="20000"/>
                  <a:lumOff val="80000"/>
                </a:schemeClr>
              </a:solidFill>
            </a:endParaRPr>
          </a:p>
          <a:p>
            <a:endParaRPr lang="zh-CN"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1484451"/>
            <a:ext cx="5720856" cy="662401"/>
          </a:xfrm>
        </p:spPr>
        <p:txBody>
          <a:bodyPr>
            <a:normAutofit/>
          </a:bodyPr>
          <a:lstStyle/>
          <a:p>
            <a:pPr marL="0" indent="0">
              <a:lnSpc>
                <a:spcPct val="150000"/>
              </a:lnSpc>
              <a:buNone/>
            </a:pPr>
            <a:r>
              <a:rPr lang="zh-CN" altLang="en-US" sz="2400">
                <a:solidFill>
                  <a:schemeClr val="accent4">
                    <a:lumMod val="20000"/>
                    <a:lumOff val="80000"/>
                  </a:schemeClr>
                </a:solidFill>
                <a:sym typeface="+mn-ea"/>
              </a:rPr>
              <a:t>兼容性</a:t>
            </a:r>
            <a:r>
              <a:rPr lang="en-US" altLang="zh-CN" sz="2400">
                <a:solidFill>
                  <a:schemeClr val="accent4">
                    <a:lumMod val="20000"/>
                    <a:lumOff val="80000"/>
                  </a:schemeClr>
                </a:solidFill>
                <a:sym typeface="+mn-ea"/>
              </a:rPr>
              <a:t>-zCore</a:t>
            </a:r>
            <a:endParaRPr lang="zh-CN" altLang="en-US" sz="2400">
              <a:solidFill>
                <a:schemeClr val="accent4">
                  <a:lumMod val="20000"/>
                  <a:lumOff val="80000"/>
                </a:schemeClr>
              </a:solidFill>
            </a:endParaRPr>
          </a:p>
          <a:p>
            <a:endParaRPr lang="zh-CN" altLang="en-US">
              <a:solidFill>
                <a:schemeClr val="bg1"/>
              </a:solidFill>
            </a:endParaRPr>
          </a:p>
        </p:txBody>
      </p:sp>
      <p:sp>
        <p:nvSpPr>
          <p:cNvPr id="4" name="内容占位符 2"/>
          <p:cNvSpPr txBox="1"/>
          <p:nvPr/>
        </p:nvSpPr>
        <p:spPr>
          <a:xfrm>
            <a:off x="838200" y="2279927"/>
            <a:ext cx="10515600" cy="38890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50000"/>
              </a:lnSpc>
            </a:pPr>
            <a:r>
              <a:rPr lang="en-US" altLang="zh-CN" sz="2400">
                <a:solidFill>
                  <a:schemeClr val="bg1"/>
                </a:solidFill>
              </a:rPr>
              <a:t>rVisor 在内核部分使用 zCore 的内核代码。</a:t>
            </a:r>
          </a:p>
          <a:p>
            <a:pPr>
              <a:lnSpc>
                <a:spcPct val="150000"/>
              </a:lnSpc>
            </a:pPr>
            <a:r>
              <a:rPr lang="en-US" altLang="zh-CN" sz="2400">
                <a:solidFill>
                  <a:schemeClr val="bg1"/>
                </a:solidFill>
              </a:rPr>
              <a:t>zCore 是清华大学操作系统课程实验的一个项目，由多届助教和学生共同开发、重构、和完善。</a:t>
            </a:r>
          </a:p>
          <a:p>
            <a:pPr>
              <a:lnSpc>
                <a:spcPct val="150000"/>
              </a:lnSpc>
            </a:pPr>
            <a:r>
              <a:rPr lang="en-US" altLang="zh-CN" sz="2400">
                <a:solidFill>
                  <a:schemeClr val="bg1"/>
                </a:solidFill>
              </a:rPr>
              <a:t>zCore 是一个用 Rust 编写的 Zircon 微内核，Zircon 是Google 推出的 Fuchsia OS 的微内核，zCore 的基本设计方法都是参照 Fuchsia 设计的。</a:t>
            </a:r>
          </a:p>
          <a:p>
            <a:pPr>
              <a:lnSpc>
                <a:spcPct val="150000"/>
              </a:lnSpc>
            </a:pPr>
            <a:r>
              <a:rPr lang="en-US" altLang="zh-CN" sz="2400">
                <a:solidFill>
                  <a:schemeClr val="bg1"/>
                </a:solidFill>
              </a:rPr>
              <a:t>zCore </a:t>
            </a:r>
            <a:r>
              <a:rPr lang="zh-CN" altLang="en-US" sz="2400">
                <a:solidFill>
                  <a:schemeClr val="bg1"/>
                </a:solidFill>
              </a:rPr>
              <a:t>的实现代码非常精简（</a:t>
            </a:r>
            <a:r>
              <a:rPr lang="en-US" altLang="zh-CN" sz="2400">
                <a:solidFill>
                  <a:schemeClr val="bg1"/>
                </a:solidFill>
              </a:rPr>
              <a:t>1w</a:t>
            </a:r>
            <a:r>
              <a:rPr lang="zh-CN" altLang="en-US" sz="2400">
                <a:solidFill>
                  <a:schemeClr val="bg1"/>
                </a:solidFill>
              </a:rPr>
              <a:t>行），但却对 </a:t>
            </a:r>
            <a:r>
              <a:rPr lang="en-US" altLang="zh-CN" sz="2400">
                <a:solidFill>
                  <a:schemeClr val="bg1"/>
                </a:solidFill>
              </a:rPr>
              <a:t>Linux </a:t>
            </a:r>
            <a:r>
              <a:rPr lang="zh-CN" altLang="en-US" sz="2400">
                <a:solidFill>
                  <a:schemeClr val="bg1"/>
                </a:solidFill>
              </a:rPr>
              <a:t>有比较好的支持，值得我们研究和学习。</a:t>
            </a:r>
            <a:endParaRPr lang="en-US" altLang="zh-CN" sz="2400">
              <a:solidFill>
                <a:schemeClr val="bg1"/>
              </a:solidFill>
            </a:endParaRPr>
          </a:p>
          <a:p>
            <a:endParaRPr lang="zh-CN" alt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1484451"/>
            <a:ext cx="5720856" cy="662401"/>
          </a:xfrm>
        </p:spPr>
        <p:txBody>
          <a:bodyPr>
            <a:normAutofit/>
          </a:bodyPr>
          <a:lstStyle/>
          <a:p>
            <a:pPr marL="0" indent="0">
              <a:lnSpc>
                <a:spcPct val="150000"/>
              </a:lnSpc>
              <a:buNone/>
            </a:pPr>
            <a:r>
              <a:rPr lang="en-US" altLang="zh-CN" sz="2400">
                <a:solidFill>
                  <a:schemeClr val="accent4">
                    <a:lumMod val="20000"/>
                    <a:lumOff val="80000"/>
                  </a:schemeClr>
                </a:solidFill>
                <a:sym typeface="+mn-ea"/>
              </a:rPr>
              <a:t>why zCore?</a:t>
            </a:r>
            <a:endParaRPr lang="zh-CN" altLang="en-US" sz="2400">
              <a:solidFill>
                <a:schemeClr val="accent4">
                  <a:lumMod val="20000"/>
                  <a:lumOff val="80000"/>
                </a:schemeClr>
              </a:solidFill>
            </a:endParaRPr>
          </a:p>
          <a:p>
            <a:endParaRPr lang="zh-CN" altLang="en-US">
              <a:solidFill>
                <a:schemeClr val="bg1"/>
              </a:solidFill>
            </a:endParaRPr>
          </a:p>
        </p:txBody>
      </p:sp>
      <p:sp>
        <p:nvSpPr>
          <p:cNvPr id="4" name="内容占位符 2"/>
          <p:cNvSpPr txBox="1"/>
          <p:nvPr/>
        </p:nvSpPr>
        <p:spPr>
          <a:xfrm>
            <a:off x="838200" y="2279927"/>
            <a:ext cx="10515600" cy="388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50000"/>
              </a:lnSpc>
            </a:pPr>
            <a:r>
              <a:rPr lang="en-US" altLang="zh-CN" sz="2200">
                <a:solidFill>
                  <a:schemeClr val="bg1"/>
                </a:solidFill>
              </a:rPr>
              <a:t>zCore 相比用 Rust 编写的成熟的微内核操作系统 RedoxOS 更简单。</a:t>
            </a:r>
          </a:p>
          <a:p>
            <a:pPr>
              <a:lnSpc>
                <a:spcPct val="150000"/>
              </a:lnSpc>
            </a:pPr>
            <a:r>
              <a:rPr lang="en-US" altLang="zh-CN" sz="2200">
                <a:solidFill>
                  <a:schemeClr val="bg1"/>
                </a:solidFill>
              </a:rPr>
              <a:t>rCore 使用的是传统的内核，相比 zCore，不容易实现容器隔离。</a:t>
            </a:r>
          </a:p>
          <a:p>
            <a:pPr>
              <a:lnSpc>
                <a:spcPct val="150000"/>
              </a:lnSpc>
            </a:pPr>
            <a:r>
              <a:rPr lang="en-US" altLang="zh-CN" sz="2200">
                <a:solidFill>
                  <a:schemeClr val="bg1"/>
                </a:solidFill>
              </a:rPr>
              <a:t>zCore 的代码可复用性高。</a:t>
            </a:r>
          </a:p>
          <a:p>
            <a:pPr>
              <a:lnSpc>
                <a:spcPct val="150000"/>
              </a:lnSpc>
            </a:pPr>
            <a:r>
              <a:rPr lang="zh-CN" altLang="en-US" sz="2200">
                <a:solidFill>
                  <a:schemeClr val="bg1"/>
                </a:solidFill>
              </a:rPr>
              <a:t>实现了 </a:t>
            </a:r>
            <a:r>
              <a:rPr lang="en-US" altLang="zh-CN" sz="2200">
                <a:solidFill>
                  <a:schemeClr val="bg1"/>
                </a:solidFill>
              </a:rPr>
              <a:t>zCore </a:t>
            </a:r>
            <a:r>
              <a:rPr lang="zh-CN" altLang="en-US" sz="2200">
                <a:solidFill>
                  <a:schemeClr val="bg1"/>
                </a:solidFill>
              </a:rPr>
              <a:t>之后，我们也可以对其他的更复杂的</a:t>
            </a:r>
            <a:r>
              <a:rPr lang="en-US" altLang="zh-CN" sz="2200">
                <a:solidFill>
                  <a:schemeClr val="bg1"/>
                </a:solidFill>
              </a:rPr>
              <a:t>OS</a:t>
            </a:r>
            <a:r>
              <a:rPr lang="zh-CN" altLang="en-US" sz="2200">
                <a:solidFill>
                  <a:schemeClr val="bg1"/>
                </a:solidFill>
              </a:rPr>
              <a:t>内核做移植。</a:t>
            </a:r>
            <a:endParaRPr lang="en-US" altLang="zh-CN" sz="2200">
              <a:solidFill>
                <a:schemeClr val="bg1"/>
              </a:solidFill>
            </a:endParaRPr>
          </a:p>
          <a:p>
            <a:endParaRPr lang="zh-CN"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4" name="内容占位符 2"/>
          <p:cNvSpPr txBox="1"/>
          <p:nvPr/>
        </p:nvSpPr>
        <p:spPr>
          <a:xfrm>
            <a:off x="838200" y="2014538"/>
            <a:ext cx="10515600" cy="388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200">
                <a:solidFill>
                  <a:schemeClr val="bg1"/>
                </a:solidFill>
              </a:rPr>
              <a:t>已经实现的系统调用：</a:t>
            </a:r>
            <a:endParaRPr lang="zh-CN" altLang="en-US">
              <a:solidFill>
                <a:schemeClr val="bg1"/>
              </a:solidFill>
            </a:endParaRPr>
          </a:p>
        </p:txBody>
      </p:sp>
      <p:pic>
        <p:nvPicPr>
          <p:cNvPr id="7" name="图片 6"/>
          <p:cNvPicPr>
            <a:picLocks noChangeAspect="1"/>
          </p:cNvPicPr>
          <p:nvPr/>
        </p:nvPicPr>
        <p:blipFill>
          <a:blip r:embed="rId3"/>
          <a:stretch>
            <a:fillRect/>
          </a:stretch>
        </p:blipFill>
        <p:spPr>
          <a:xfrm>
            <a:off x="2256417" y="2568454"/>
            <a:ext cx="7679165" cy="36005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1484451"/>
            <a:ext cx="5720856" cy="662401"/>
          </a:xfrm>
        </p:spPr>
        <p:txBody>
          <a:bodyPr>
            <a:normAutofit/>
          </a:bodyPr>
          <a:lstStyle/>
          <a:p>
            <a:pPr marL="0" indent="0">
              <a:lnSpc>
                <a:spcPct val="150000"/>
              </a:lnSpc>
              <a:buNone/>
            </a:pPr>
            <a:r>
              <a:rPr lang="zh-CN" altLang="en-US" sz="2400">
                <a:solidFill>
                  <a:schemeClr val="accent4">
                    <a:lumMod val="20000"/>
                    <a:lumOff val="80000"/>
                  </a:schemeClr>
                </a:solidFill>
              </a:rPr>
              <a:t>安全性 </a:t>
            </a:r>
            <a:r>
              <a:rPr lang="en-US" altLang="zh-CN" sz="2400">
                <a:solidFill>
                  <a:schemeClr val="accent4">
                    <a:lumMod val="20000"/>
                    <a:lumOff val="80000"/>
                  </a:schemeClr>
                </a:solidFill>
              </a:rPr>
              <a:t>- </a:t>
            </a:r>
            <a:r>
              <a:rPr lang="zh-CN" altLang="en-US" sz="2400">
                <a:solidFill>
                  <a:schemeClr val="accent4">
                    <a:lumMod val="20000"/>
                    <a:lumOff val="80000"/>
                  </a:schemeClr>
                </a:solidFill>
              </a:rPr>
              <a:t>宿主机与容器的隔离</a:t>
            </a:r>
            <a:endParaRPr lang="zh-CN" altLang="en-US">
              <a:solidFill>
                <a:schemeClr val="accent4">
                  <a:lumMod val="20000"/>
                  <a:lumOff val="80000"/>
                </a:schemeClr>
              </a:solidFill>
            </a:endParaRPr>
          </a:p>
        </p:txBody>
      </p:sp>
      <p:sp>
        <p:nvSpPr>
          <p:cNvPr id="4" name="内容占位符 2"/>
          <p:cNvSpPr txBox="1"/>
          <p:nvPr/>
        </p:nvSpPr>
        <p:spPr>
          <a:xfrm>
            <a:off x="838200" y="2279927"/>
            <a:ext cx="10515600" cy="388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200">
                <a:solidFill>
                  <a:schemeClr val="bg1"/>
                </a:solidFill>
              </a:rPr>
              <a:t>RVisor </a:t>
            </a:r>
            <a:r>
              <a:rPr lang="zh-CN" altLang="en-US" sz="2200">
                <a:solidFill>
                  <a:schemeClr val="bg1"/>
                </a:solidFill>
              </a:rPr>
              <a:t>的所有系统调用都是通过 </a:t>
            </a:r>
            <a:r>
              <a:rPr lang="en-US" altLang="zh-CN" sz="2200">
                <a:solidFill>
                  <a:schemeClr val="bg1"/>
                </a:solidFill>
              </a:rPr>
              <a:t>zCore </a:t>
            </a:r>
            <a:r>
              <a:rPr lang="zh-CN" altLang="en-US" sz="2200">
                <a:solidFill>
                  <a:schemeClr val="bg1"/>
                </a:solidFill>
              </a:rPr>
              <a:t>间接完成的，我们为 </a:t>
            </a:r>
            <a:r>
              <a:rPr lang="en-US" altLang="zh-CN" sz="2200">
                <a:solidFill>
                  <a:schemeClr val="bg1"/>
                </a:solidFill>
              </a:rPr>
              <a:t>zCore </a:t>
            </a:r>
            <a:r>
              <a:rPr lang="zh-CN" altLang="en-US" sz="2200">
                <a:solidFill>
                  <a:schemeClr val="bg1"/>
                </a:solidFill>
              </a:rPr>
              <a:t>在内核中的运行提供基本的支持，然后所有系统调用都直接交由 </a:t>
            </a:r>
            <a:r>
              <a:rPr lang="en-US" altLang="zh-CN" sz="2200">
                <a:solidFill>
                  <a:schemeClr val="bg1"/>
                </a:solidFill>
              </a:rPr>
              <a:t>zCore </a:t>
            </a:r>
            <a:r>
              <a:rPr lang="zh-CN" altLang="en-US" sz="2200">
                <a:solidFill>
                  <a:schemeClr val="bg1"/>
                </a:solidFill>
              </a:rPr>
              <a:t>运行。</a:t>
            </a:r>
          </a:p>
          <a:p>
            <a:pPr marL="0" indent="0">
              <a:lnSpc>
                <a:spcPct val="150000"/>
              </a:lnSpc>
              <a:buNone/>
            </a:pPr>
            <a:r>
              <a:rPr lang="zh-CN" altLang="en-US" sz="2200">
                <a:solidFill>
                  <a:schemeClr val="bg1"/>
                </a:solidFill>
              </a:rPr>
              <a:t>所有使用的系统调用如下：</a:t>
            </a:r>
          </a:p>
          <a:p>
            <a:endParaRPr lang="zh-CN" altLang="en-US">
              <a:solidFill>
                <a:schemeClr val="bg1"/>
              </a:solidFill>
            </a:endParaRPr>
          </a:p>
        </p:txBody>
      </p:sp>
      <p:pic>
        <p:nvPicPr>
          <p:cNvPr id="5" name="图片 4"/>
          <p:cNvPicPr>
            <a:picLocks noChangeAspect="1"/>
          </p:cNvPicPr>
          <p:nvPr/>
        </p:nvPicPr>
        <p:blipFill>
          <a:blip r:embed="rId3"/>
          <a:stretch>
            <a:fillRect/>
          </a:stretch>
        </p:blipFill>
        <p:spPr>
          <a:xfrm>
            <a:off x="1352232" y="4098925"/>
            <a:ext cx="9487535" cy="2070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1484451"/>
            <a:ext cx="5720856" cy="662401"/>
          </a:xfrm>
        </p:spPr>
        <p:txBody>
          <a:bodyPr>
            <a:normAutofit/>
          </a:bodyPr>
          <a:lstStyle/>
          <a:p>
            <a:pPr marL="0" indent="0">
              <a:lnSpc>
                <a:spcPct val="150000"/>
              </a:lnSpc>
              <a:buNone/>
            </a:pPr>
            <a:r>
              <a:rPr lang="zh-CN" altLang="en-US" sz="2400">
                <a:solidFill>
                  <a:schemeClr val="accent4">
                    <a:lumMod val="20000"/>
                    <a:lumOff val="80000"/>
                  </a:schemeClr>
                </a:solidFill>
              </a:rPr>
              <a:t>安全性 </a:t>
            </a:r>
            <a:r>
              <a:rPr lang="en-US" altLang="zh-CN" sz="2400">
                <a:solidFill>
                  <a:schemeClr val="accent4">
                    <a:lumMod val="20000"/>
                    <a:lumOff val="80000"/>
                  </a:schemeClr>
                </a:solidFill>
              </a:rPr>
              <a:t>- </a:t>
            </a:r>
            <a:r>
              <a:rPr lang="zh-CN" altLang="en-US" sz="2400">
                <a:solidFill>
                  <a:schemeClr val="accent4">
                    <a:lumMod val="20000"/>
                    <a:lumOff val="80000"/>
                  </a:schemeClr>
                </a:solidFill>
              </a:rPr>
              <a:t>内存管理系统的隔离</a:t>
            </a:r>
            <a:endParaRPr lang="zh-CN" altLang="en-US">
              <a:solidFill>
                <a:schemeClr val="accent4">
                  <a:lumMod val="20000"/>
                  <a:lumOff val="80000"/>
                </a:schemeClr>
              </a:solidFill>
            </a:endParaRPr>
          </a:p>
        </p:txBody>
      </p:sp>
      <p:sp>
        <p:nvSpPr>
          <p:cNvPr id="4" name="内容占位符 2"/>
          <p:cNvSpPr txBox="1"/>
          <p:nvPr/>
        </p:nvSpPr>
        <p:spPr>
          <a:xfrm>
            <a:off x="838200" y="2279927"/>
            <a:ext cx="10515600" cy="388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200">
                <a:solidFill>
                  <a:schemeClr val="bg1"/>
                </a:solidFill>
              </a:rPr>
              <a:t>RVisor </a:t>
            </a:r>
            <a:r>
              <a:rPr lang="zh-CN" altLang="en-US" sz="2200">
                <a:solidFill>
                  <a:schemeClr val="bg1"/>
                </a:solidFill>
              </a:rPr>
              <a:t>使用 </a:t>
            </a:r>
            <a:r>
              <a:rPr lang="en-US" altLang="zh-CN" sz="2200">
                <a:solidFill>
                  <a:schemeClr val="bg1"/>
                </a:solidFill>
              </a:rPr>
              <a:t>mmap </a:t>
            </a:r>
            <a:r>
              <a:rPr lang="zh-CN" altLang="en-US" sz="2200">
                <a:solidFill>
                  <a:schemeClr val="bg1"/>
                </a:solidFill>
              </a:rPr>
              <a:t>系统调用来为 </a:t>
            </a:r>
            <a:r>
              <a:rPr lang="en-US" altLang="zh-CN" sz="2200">
                <a:solidFill>
                  <a:schemeClr val="bg1"/>
                </a:solidFill>
              </a:rPr>
              <a:t>zCore </a:t>
            </a:r>
            <a:r>
              <a:rPr lang="zh-CN" altLang="en-US" sz="2200">
                <a:solidFill>
                  <a:schemeClr val="bg1"/>
                </a:solidFill>
              </a:rPr>
              <a:t>分配内存。</a:t>
            </a:r>
          </a:p>
          <a:p>
            <a:pPr marL="0" indent="0">
              <a:lnSpc>
                <a:spcPct val="150000"/>
              </a:lnSpc>
              <a:buNone/>
            </a:pPr>
            <a:r>
              <a:rPr lang="en-US" altLang="zh-CN" sz="2200">
                <a:solidFill>
                  <a:schemeClr val="bg1"/>
                </a:solidFill>
              </a:rPr>
              <a:t>RVisor </a:t>
            </a:r>
            <a:r>
              <a:rPr lang="zh-CN" altLang="en-US" sz="2200">
                <a:solidFill>
                  <a:schemeClr val="bg1"/>
                </a:solidFill>
              </a:rPr>
              <a:t>创建一个 </a:t>
            </a:r>
            <a:r>
              <a:rPr lang="en-US" altLang="zh-CN" sz="2200">
                <a:solidFill>
                  <a:schemeClr val="bg1"/>
                </a:solidFill>
              </a:rPr>
              <a:t>tmpfs </a:t>
            </a:r>
            <a:r>
              <a:rPr lang="zh-CN" altLang="en-US" sz="2200">
                <a:solidFill>
                  <a:schemeClr val="bg1"/>
                </a:solidFill>
              </a:rPr>
              <a:t>文件作为物理地址空间，然后我们修改了 </a:t>
            </a:r>
            <a:r>
              <a:rPr lang="en-US" altLang="zh-CN" sz="2200">
                <a:solidFill>
                  <a:schemeClr val="bg1"/>
                </a:solidFill>
              </a:rPr>
              <a:t>zCore</a:t>
            </a:r>
            <a:r>
              <a:rPr lang="zh-CN" altLang="en-US" sz="2200">
                <a:solidFill>
                  <a:schemeClr val="bg1"/>
                </a:solidFill>
              </a:rPr>
              <a:t>，</a:t>
            </a:r>
            <a:r>
              <a:rPr lang="en-US" altLang="zh-CN" sz="2200">
                <a:solidFill>
                  <a:schemeClr val="bg1"/>
                </a:solidFill>
              </a:rPr>
              <a:t>zCore</a:t>
            </a:r>
            <a:r>
              <a:rPr lang="zh-CN" altLang="en-US" sz="2200">
                <a:solidFill>
                  <a:schemeClr val="bg1"/>
                </a:solidFill>
              </a:rPr>
              <a:t> 会使用 </a:t>
            </a:r>
            <a:r>
              <a:rPr lang="en-US" altLang="zh-CN" sz="2200">
                <a:solidFill>
                  <a:schemeClr val="bg1"/>
                </a:solidFill>
              </a:rPr>
              <a:t>mmap </a:t>
            </a:r>
            <a:r>
              <a:rPr lang="zh-CN" altLang="en-US" sz="2200">
                <a:solidFill>
                  <a:schemeClr val="bg1"/>
                </a:solidFill>
              </a:rPr>
              <a:t>来完成用户虚拟地址空间到</a:t>
            </a:r>
            <a:r>
              <a:rPr lang="en-US" altLang="zh-CN" sz="2200">
                <a:solidFill>
                  <a:schemeClr val="bg1"/>
                </a:solidFill>
              </a:rPr>
              <a:t>tmpfs </a:t>
            </a:r>
            <a:r>
              <a:rPr lang="zh-CN" altLang="en-US" sz="2200">
                <a:solidFill>
                  <a:schemeClr val="bg1"/>
                </a:solidFill>
              </a:rPr>
              <a:t>文件物理地址空间的映射。这样 </a:t>
            </a:r>
            <a:r>
              <a:rPr lang="en-US" altLang="zh-CN" sz="2200">
                <a:solidFill>
                  <a:schemeClr val="bg1"/>
                </a:solidFill>
              </a:rPr>
              <a:t>RVisor </a:t>
            </a:r>
            <a:r>
              <a:rPr lang="zh-CN" altLang="en-US" sz="2200">
                <a:solidFill>
                  <a:schemeClr val="bg1"/>
                </a:solidFill>
              </a:rPr>
              <a:t>内部的内存系统可以完整地与 </a:t>
            </a:r>
            <a:r>
              <a:rPr lang="en-US" altLang="zh-CN" sz="2200">
                <a:solidFill>
                  <a:schemeClr val="bg1"/>
                </a:solidFill>
              </a:rPr>
              <a:t>Linux </a:t>
            </a:r>
            <a:r>
              <a:rPr lang="zh-CN" altLang="en-US" sz="2200">
                <a:solidFill>
                  <a:schemeClr val="bg1"/>
                </a:solidFill>
              </a:rPr>
              <a:t>宿主机隔离。</a:t>
            </a:r>
            <a:endParaRPr lang="en-US" altLang="zh-CN" sz="2200">
              <a:solidFill>
                <a:schemeClr val="bg1"/>
              </a:solidFill>
            </a:endParaRPr>
          </a:p>
          <a:p>
            <a:pPr marL="0" indent="0">
              <a:lnSpc>
                <a:spcPct val="150000"/>
              </a:lnSpc>
              <a:buNone/>
            </a:pPr>
            <a:r>
              <a:rPr lang="zh-CN" altLang="en-US" sz="2200">
                <a:solidFill>
                  <a:schemeClr val="bg1"/>
                </a:solidFill>
              </a:rPr>
              <a:t>同时，由于 </a:t>
            </a:r>
            <a:r>
              <a:rPr lang="en-US" altLang="zh-CN" sz="2200">
                <a:solidFill>
                  <a:schemeClr val="bg1"/>
                </a:solidFill>
              </a:rPr>
              <a:t>tmpfs </a:t>
            </a:r>
            <a:r>
              <a:rPr lang="zh-CN" altLang="en-US" sz="2200">
                <a:solidFill>
                  <a:schemeClr val="bg1"/>
                </a:solidFill>
              </a:rPr>
              <a:t>是在内存中实现的文件系统，可以保证 </a:t>
            </a:r>
            <a:r>
              <a:rPr lang="en-US" altLang="zh-CN" sz="2200">
                <a:solidFill>
                  <a:schemeClr val="bg1"/>
                </a:solidFill>
              </a:rPr>
              <a:t>zCore </a:t>
            </a:r>
            <a:r>
              <a:rPr lang="zh-CN" altLang="en-US" sz="2200">
                <a:solidFill>
                  <a:schemeClr val="bg1"/>
                </a:solidFill>
              </a:rPr>
              <a:t>直接读写物理内存时的效率。</a:t>
            </a:r>
            <a:endParaRPr lang="en-US" altLang="zh-CN" sz="2200">
              <a:solidFill>
                <a:schemeClr val="bg1"/>
              </a:solidFill>
            </a:endParaRPr>
          </a:p>
          <a:p>
            <a:endParaRPr lang="zh-CN"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1484451"/>
            <a:ext cx="5720856" cy="662401"/>
          </a:xfrm>
        </p:spPr>
        <p:txBody>
          <a:bodyPr>
            <a:normAutofit/>
          </a:bodyPr>
          <a:lstStyle/>
          <a:p>
            <a:pPr marL="0" indent="0">
              <a:lnSpc>
                <a:spcPct val="150000"/>
              </a:lnSpc>
              <a:buNone/>
            </a:pPr>
            <a:r>
              <a:rPr lang="zh-CN" altLang="en-US" sz="2400">
                <a:solidFill>
                  <a:schemeClr val="accent4">
                    <a:lumMod val="20000"/>
                    <a:lumOff val="80000"/>
                  </a:schemeClr>
                </a:solidFill>
              </a:rPr>
              <a:t>安全性 </a:t>
            </a:r>
            <a:r>
              <a:rPr lang="en-US" altLang="zh-CN" sz="2400">
                <a:solidFill>
                  <a:schemeClr val="accent4">
                    <a:lumMod val="20000"/>
                    <a:lumOff val="80000"/>
                  </a:schemeClr>
                </a:solidFill>
              </a:rPr>
              <a:t>– </a:t>
            </a:r>
            <a:r>
              <a:rPr lang="zh-CN" altLang="en-US" sz="2400">
                <a:solidFill>
                  <a:schemeClr val="accent4">
                    <a:lumMod val="20000"/>
                    <a:lumOff val="80000"/>
                  </a:schemeClr>
                </a:solidFill>
              </a:rPr>
              <a:t>容器与容器的隔离</a:t>
            </a:r>
            <a:endParaRPr lang="zh-CN" altLang="en-US">
              <a:solidFill>
                <a:schemeClr val="accent4">
                  <a:lumMod val="20000"/>
                  <a:lumOff val="80000"/>
                </a:schemeClr>
              </a:solidFill>
            </a:endParaRPr>
          </a:p>
        </p:txBody>
      </p:sp>
      <p:sp>
        <p:nvSpPr>
          <p:cNvPr id="4" name="内容占位符 2"/>
          <p:cNvSpPr txBox="1"/>
          <p:nvPr/>
        </p:nvSpPr>
        <p:spPr>
          <a:xfrm>
            <a:off x="838200" y="2279927"/>
            <a:ext cx="10515600" cy="388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200">
                <a:solidFill>
                  <a:schemeClr val="bg1"/>
                </a:solidFill>
              </a:rPr>
              <a:t>内存管理的隔离：</a:t>
            </a:r>
            <a:r>
              <a:rPr lang="en-US" altLang="zh-CN" sz="2200">
                <a:solidFill>
                  <a:schemeClr val="bg1"/>
                </a:solidFill>
              </a:rPr>
              <a:t>RVisor </a:t>
            </a:r>
            <a:r>
              <a:rPr lang="zh-CN" altLang="en-US" sz="2200">
                <a:solidFill>
                  <a:schemeClr val="bg1"/>
                </a:solidFill>
              </a:rPr>
              <a:t>会对 </a:t>
            </a:r>
            <a:r>
              <a:rPr lang="en-US" altLang="zh-CN" sz="2200">
                <a:solidFill>
                  <a:schemeClr val="bg1"/>
                </a:solidFill>
              </a:rPr>
              <a:t>zCore </a:t>
            </a:r>
            <a:r>
              <a:rPr lang="zh-CN" altLang="en-US" sz="2200">
                <a:solidFill>
                  <a:schemeClr val="bg1"/>
                </a:solidFill>
              </a:rPr>
              <a:t>中的一些重要的静态变量进行了隔离，</a:t>
            </a:r>
            <a:r>
              <a:rPr lang="en-US" altLang="zh-CN" sz="2200">
                <a:solidFill>
                  <a:schemeClr val="bg1"/>
                </a:solidFill>
              </a:rPr>
              <a:t>RVisor </a:t>
            </a:r>
            <a:r>
              <a:rPr lang="zh-CN" altLang="en-US" sz="2200">
                <a:solidFill>
                  <a:schemeClr val="bg1"/>
                </a:solidFill>
              </a:rPr>
              <a:t>为每个容器都提供一个临时文件作为物理地址和一个独立的空闲帧表。</a:t>
            </a:r>
          </a:p>
          <a:p>
            <a:pPr marL="0" indent="0">
              <a:lnSpc>
                <a:spcPct val="150000"/>
              </a:lnSpc>
              <a:buNone/>
            </a:pPr>
            <a:r>
              <a:rPr lang="zh-CN" altLang="en-US" sz="2200">
                <a:solidFill>
                  <a:schemeClr val="bg1"/>
                </a:solidFill>
              </a:rPr>
              <a:t>文件系统的隔离：</a:t>
            </a:r>
            <a:r>
              <a:rPr lang="en-US" altLang="zh-CN" sz="2200">
                <a:solidFill>
                  <a:schemeClr val="bg1"/>
                </a:solidFill>
              </a:rPr>
              <a:t>zCore </a:t>
            </a:r>
            <a:r>
              <a:rPr lang="zh-CN" altLang="en-US" sz="2200">
                <a:solidFill>
                  <a:schemeClr val="bg1"/>
                </a:solidFill>
              </a:rPr>
              <a:t>每个进程都有独立的文件系统节点指针，且 </a:t>
            </a:r>
            <a:r>
              <a:rPr lang="en-US" altLang="zh-CN" sz="2200">
                <a:solidFill>
                  <a:schemeClr val="bg1"/>
                </a:solidFill>
              </a:rPr>
              <a:t>zCore </a:t>
            </a:r>
            <a:r>
              <a:rPr lang="zh-CN" altLang="en-US" sz="2200">
                <a:solidFill>
                  <a:schemeClr val="bg1"/>
                </a:solidFill>
              </a:rPr>
              <a:t>内部没有其他的静态的文件系统节点，故对文件系统的访问只能通过这个节点完成。</a:t>
            </a:r>
            <a:endParaRPr lang="en-US" altLang="zh-CN" sz="2200">
              <a:solidFill>
                <a:schemeClr val="bg1"/>
              </a:solidFill>
            </a:endParaRPr>
          </a:p>
          <a:p>
            <a:endParaRPr lang="zh-C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949054-CD05-435C-A807-E06665D1D733}"/>
              </a:ext>
            </a:extLst>
          </p:cNvPr>
          <p:cNvSpPr>
            <a:spLocks noGrp="1"/>
          </p:cNvSpPr>
          <p:nvPr>
            <p:ph idx="1"/>
          </p:nvPr>
        </p:nvSpPr>
        <p:spPr>
          <a:xfrm>
            <a:off x="838200" y="1030495"/>
            <a:ext cx="10515600" cy="4351338"/>
          </a:xfrm>
        </p:spPr>
        <p:txBody>
          <a:bodyPr>
            <a:normAutofit fontScale="92500"/>
          </a:bodyPr>
          <a:lstStyle/>
          <a:p>
            <a:pPr>
              <a:lnSpc>
                <a:spcPct val="150000"/>
              </a:lnSpc>
            </a:pPr>
            <a:r>
              <a:rPr lang="en-US" altLang="zh-CN">
                <a:solidFill>
                  <a:schemeClr val="bg1"/>
                </a:solidFill>
              </a:rPr>
              <a:t>rVisor</a:t>
            </a:r>
            <a:r>
              <a:rPr lang="zh-CN" altLang="en-US">
                <a:solidFill>
                  <a:schemeClr val="bg1"/>
                </a:solidFill>
              </a:rPr>
              <a:t>的目标</a:t>
            </a:r>
            <a:endParaRPr lang="en-US" altLang="zh-CN">
              <a:solidFill>
                <a:schemeClr val="bg1"/>
              </a:solidFill>
            </a:endParaRPr>
          </a:p>
          <a:p>
            <a:pPr>
              <a:lnSpc>
                <a:spcPct val="150000"/>
              </a:lnSpc>
            </a:pPr>
            <a:r>
              <a:rPr lang="en-US" altLang="zh-CN">
                <a:solidFill>
                  <a:schemeClr val="bg1"/>
                </a:solidFill>
              </a:rPr>
              <a:t>rVisor</a:t>
            </a:r>
            <a:r>
              <a:rPr lang="zh-CN" altLang="en-US">
                <a:solidFill>
                  <a:schemeClr val="bg1"/>
                </a:solidFill>
              </a:rPr>
              <a:t>的基本结构</a:t>
            </a:r>
            <a:endParaRPr lang="en-US" altLang="zh-CN">
              <a:solidFill>
                <a:schemeClr val="bg1"/>
              </a:solidFill>
            </a:endParaRPr>
          </a:p>
          <a:p>
            <a:pPr>
              <a:lnSpc>
                <a:spcPct val="150000"/>
              </a:lnSpc>
            </a:pPr>
            <a:r>
              <a:rPr lang="en-US" altLang="zh-CN">
                <a:solidFill>
                  <a:schemeClr val="bg1"/>
                </a:solidFill>
              </a:rPr>
              <a:t>rVisor</a:t>
            </a:r>
            <a:r>
              <a:rPr lang="zh-CN" altLang="en-US">
                <a:solidFill>
                  <a:schemeClr val="bg1"/>
                </a:solidFill>
              </a:rPr>
              <a:t>的具体实现</a:t>
            </a:r>
            <a:endParaRPr lang="en-US" altLang="zh-CN">
              <a:solidFill>
                <a:schemeClr val="bg1"/>
              </a:solidFill>
            </a:endParaRPr>
          </a:p>
          <a:p>
            <a:pPr lvl="1">
              <a:lnSpc>
                <a:spcPct val="150000"/>
              </a:lnSpc>
            </a:pPr>
            <a:r>
              <a:rPr lang="en-US" altLang="zh-CN">
                <a:solidFill>
                  <a:schemeClr val="accent4">
                    <a:lumMod val="20000"/>
                    <a:lumOff val="80000"/>
                  </a:schemeClr>
                </a:solidFill>
              </a:rPr>
              <a:t>rVisor-kernel</a:t>
            </a:r>
          </a:p>
          <a:p>
            <a:pPr lvl="1">
              <a:lnSpc>
                <a:spcPct val="150000"/>
              </a:lnSpc>
            </a:pPr>
            <a:r>
              <a:rPr lang="en-US" altLang="zh-CN">
                <a:solidFill>
                  <a:schemeClr val="accent4">
                    <a:lumMod val="20000"/>
                    <a:lumOff val="80000"/>
                  </a:schemeClr>
                </a:solidFill>
              </a:rPr>
              <a:t>Kernel-hostfs</a:t>
            </a:r>
          </a:p>
          <a:p>
            <a:pPr lvl="1">
              <a:lnSpc>
                <a:spcPct val="150000"/>
              </a:lnSpc>
            </a:pPr>
            <a:r>
              <a:rPr lang="en-US" altLang="zh-CN">
                <a:solidFill>
                  <a:schemeClr val="accent4">
                    <a:lumMod val="20000"/>
                    <a:lumOff val="80000"/>
                  </a:schemeClr>
                </a:solidFill>
              </a:rPr>
              <a:t>runrSC</a:t>
            </a:r>
          </a:p>
          <a:p>
            <a:pPr lvl="1">
              <a:lnSpc>
                <a:spcPct val="150000"/>
              </a:lnSpc>
            </a:pPr>
            <a:r>
              <a:rPr lang="en-US" altLang="zh-CN">
                <a:solidFill>
                  <a:schemeClr val="accent4">
                    <a:lumMod val="20000"/>
                    <a:lumOff val="80000"/>
                  </a:schemeClr>
                </a:solidFill>
              </a:rPr>
              <a:t>Containerd-shim</a:t>
            </a:r>
            <a:endParaRPr lang="zh-CN" altLang="en-US">
              <a:solidFill>
                <a:schemeClr val="accent4">
                  <a:lumMod val="20000"/>
                  <a:lumOff val="80000"/>
                </a:schemeClr>
              </a:solidFill>
            </a:endParaRPr>
          </a:p>
        </p:txBody>
      </p:sp>
    </p:spTree>
    <p:extLst>
      <p:ext uri="{BB962C8B-B14F-4D97-AF65-F5344CB8AC3E}">
        <p14:creationId xmlns:p14="http://schemas.microsoft.com/office/powerpoint/2010/main" val="76772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rVisor-kernel</a:t>
            </a:r>
            <a:endParaRPr lang="zh-CN" altLang="en-US" b="1">
              <a:solidFill>
                <a:schemeClr val="bg1"/>
              </a:solidFill>
            </a:endParaRPr>
          </a:p>
        </p:txBody>
      </p:sp>
      <p:sp>
        <p:nvSpPr>
          <p:cNvPr id="3" name="内容占位符 2"/>
          <p:cNvSpPr>
            <a:spLocks noGrp="1"/>
          </p:cNvSpPr>
          <p:nvPr>
            <p:ph idx="1"/>
          </p:nvPr>
        </p:nvSpPr>
        <p:spPr>
          <a:xfrm>
            <a:off x="838200" y="1484451"/>
            <a:ext cx="5720856" cy="662401"/>
          </a:xfrm>
        </p:spPr>
        <p:txBody>
          <a:bodyPr>
            <a:normAutofit/>
          </a:bodyPr>
          <a:lstStyle/>
          <a:p>
            <a:pPr marL="0" indent="0">
              <a:lnSpc>
                <a:spcPct val="150000"/>
              </a:lnSpc>
              <a:buNone/>
            </a:pPr>
            <a:r>
              <a:rPr lang="zh-CN" altLang="en-US" sz="2400">
                <a:solidFill>
                  <a:schemeClr val="accent4">
                    <a:lumMod val="20000"/>
                    <a:lumOff val="80000"/>
                  </a:schemeClr>
                </a:solidFill>
              </a:rPr>
              <a:t>高性能 </a:t>
            </a:r>
            <a:r>
              <a:rPr lang="en-US" altLang="zh-CN" sz="2400">
                <a:solidFill>
                  <a:schemeClr val="accent4">
                    <a:lumMod val="20000"/>
                    <a:lumOff val="80000"/>
                  </a:schemeClr>
                </a:solidFill>
              </a:rPr>
              <a:t>– </a:t>
            </a:r>
            <a:r>
              <a:rPr lang="zh-CN" altLang="en-US" sz="2400">
                <a:solidFill>
                  <a:schemeClr val="accent4">
                    <a:lumMod val="20000"/>
                    <a:lumOff val="80000"/>
                  </a:schemeClr>
                </a:solidFill>
              </a:rPr>
              <a:t>系统调用的劫持</a:t>
            </a:r>
            <a:endParaRPr lang="zh-CN" altLang="en-US">
              <a:solidFill>
                <a:schemeClr val="accent4">
                  <a:lumMod val="20000"/>
                  <a:lumOff val="80000"/>
                </a:schemeClr>
              </a:solidFill>
            </a:endParaRPr>
          </a:p>
        </p:txBody>
      </p:sp>
      <p:sp>
        <p:nvSpPr>
          <p:cNvPr id="4" name="内容占位符 2"/>
          <p:cNvSpPr txBox="1"/>
          <p:nvPr/>
        </p:nvSpPr>
        <p:spPr>
          <a:xfrm>
            <a:off x="838200" y="2279927"/>
            <a:ext cx="10515600" cy="388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200">
                <a:solidFill>
                  <a:schemeClr val="bg1"/>
                </a:solidFill>
              </a:rPr>
              <a:t>rVisor </a:t>
            </a:r>
            <a:r>
              <a:rPr lang="zh-CN" altLang="en-US" sz="2200">
                <a:solidFill>
                  <a:schemeClr val="bg1"/>
                </a:solidFill>
              </a:rPr>
              <a:t>通过对系统调用的劫持，在劫持系统调用这方面几乎没有损耗。</a:t>
            </a:r>
          </a:p>
          <a:p>
            <a:pPr marL="0" indent="0">
              <a:buNone/>
            </a:pPr>
            <a:endParaRPr lang="en-US" altLang="zh-CN" sz="2200">
              <a:solidFill>
                <a:schemeClr val="bg1"/>
              </a:solidFill>
            </a:endParaRPr>
          </a:p>
          <a:p>
            <a:pPr marL="0" indent="0">
              <a:buNone/>
            </a:pPr>
            <a:r>
              <a:rPr lang="zh-CN" altLang="en-US" sz="2200">
                <a:solidFill>
                  <a:schemeClr val="bg1"/>
                </a:solidFill>
              </a:rPr>
              <a:t>下面是在 </a:t>
            </a:r>
            <a:r>
              <a:rPr lang="en-US" altLang="zh-CN" sz="2200">
                <a:solidFill>
                  <a:schemeClr val="bg1"/>
                </a:solidFill>
              </a:rPr>
              <a:t>cargo build --release </a:t>
            </a:r>
            <a:r>
              <a:rPr lang="zh-CN" altLang="en-US" sz="2200">
                <a:solidFill>
                  <a:schemeClr val="bg1"/>
                </a:solidFill>
              </a:rPr>
              <a:t>下使用简单的文件读写做的 </a:t>
            </a:r>
            <a:r>
              <a:rPr lang="en-US" altLang="zh-CN" sz="2200">
                <a:solidFill>
                  <a:schemeClr val="bg1"/>
                </a:solidFill>
              </a:rPr>
              <a:t>Benchmark</a:t>
            </a:r>
            <a:r>
              <a:rPr lang="zh-CN" altLang="en-US" sz="2200">
                <a:solidFill>
                  <a:schemeClr val="bg1"/>
                </a:solidFill>
              </a:rPr>
              <a:t>。</a:t>
            </a:r>
          </a:p>
          <a:p>
            <a:endParaRPr lang="zh-CN" altLang="en-US">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65200"/>
            <a:ext cx="10401300" cy="1581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0C2429F-25B1-4024-A4E6-70CE71B378D2}"/>
              </a:ext>
            </a:extLst>
          </p:cNvPr>
          <p:cNvGrpSpPr/>
          <p:nvPr/>
        </p:nvGrpSpPr>
        <p:grpSpPr>
          <a:xfrm>
            <a:off x="1323975" y="227946"/>
            <a:ext cx="7342701" cy="5762037"/>
            <a:chOff x="1323975" y="227946"/>
            <a:chExt cx="8177387" cy="6417040"/>
          </a:xfrm>
        </p:grpSpPr>
        <p:cxnSp>
          <p:nvCxnSpPr>
            <p:cNvPr id="6" name="直接连接符 5">
              <a:extLst>
                <a:ext uri="{FF2B5EF4-FFF2-40B4-BE49-F238E27FC236}">
                  <a16:creationId xmlns:a16="http://schemas.microsoft.com/office/drawing/2014/main" id="{575D58A2-8D20-4AB1-BA10-4AEE84ABA8E3}"/>
                </a:ext>
              </a:extLst>
            </p:cNvPr>
            <p:cNvCxnSpPr/>
            <p:nvPr/>
          </p:nvCxnSpPr>
          <p:spPr>
            <a:xfrm>
              <a:off x="3876675" y="1238250"/>
              <a:ext cx="38385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F974FAED-FA1B-4063-B0FD-9ED52C3ABFDF}"/>
                </a:ext>
              </a:extLst>
            </p:cNvPr>
            <p:cNvGrpSpPr/>
            <p:nvPr/>
          </p:nvGrpSpPr>
          <p:grpSpPr>
            <a:xfrm>
              <a:off x="1751028" y="227946"/>
              <a:ext cx="5000625" cy="685799"/>
              <a:chOff x="2000250" y="561977"/>
              <a:chExt cx="5000625" cy="685799"/>
            </a:xfrm>
          </p:grpSpPr>
          <p:sp>
            <p:nvSpPr>
              <p:cNvPr id="5" name="矩形: 圆角 4">
                <a:extLst>
                  <a:ext uri="{FF2B5EF4-FFF2-40B4-BE49-F238E27FC236}">
                    <a16:creationId xmlns:a16="http://schemas.microsoft.com/office/drawing/2014/main" id="{206E236F-851D-44E4-924B-7C27376CA260}"/>
                  </a:ext>
                </a:extLst>
              </p:cNvPr>
              <p:cNvSpPr/>
              <p:nvPr/>
            </p:nvSpPr>
            <p:spPr>
              <a:xfrm>
                <a:off x="2000250" y="581026"/>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Kubernetes</a:t>
                </a:r>
                <a:endParaRPr lang="zh-CN" altLang="en-US" i="1"/>
              </a:p>
            </p:txBody>
          </p:sp>
          <p:grpSp>
            <p:nvGrpSpPr>
              <p:cNvPr id="12" name="组合 11">
                <a:extLst>
                  <a:ext uri="{FF2B5EF4-FFF2-40B4-BE49-F238E27FC236}">
                    <a16:creationId xmlns:a16="http://schemas.microsoft.com/office/drawing/2014/main" id="{BFF40E75-12CB-43CA-AC26-FEE8C4043498}"/>
                  </a:ext>
                </a:extLst>
              </p:cNvPr>
              <p:cNvGrpSpPr/>
              <p:nvPr/>
            </p:nvGrpSpPr>
            <p:grpSpPr>
              <a:xfrm>
                <a:off x="4038600" y="809625"/>
                <a:ext cx="933450" cy="161925"/>
                <a:chOff x="4038600" y="809625"/>
                <a:chExt cx="933450" cy="161925"/>
              </a:xfrm>
            </p:grpSpPr>
            <p:cxnSp>
              <p:nvCxnSpPr>
                <p:cNvPr id="7" name="直接箭头连接符 6">
                  <a:extLst>
                    <a:ext uri="{FF2B5EF4-FFF2-40B4-BE49-F238E27FC236}">
                      <a16:creationId xmlns:a16="http://schemas.microsoft.com/office/drawing/2014/main" id="{BCF53DDA-D31A-46AE-8D57-8507E2B7B9FE}"/>
                    </a:ext>
                  </a:extLst>
                </p:cNvPr>
                <p:cNvCxnSpPr>
                  <a:cxnSpLocks/>
                </p:cNvCxnSpPr>
                <p:nvPr/>
              </p:nvCxnSpPr>
              <p:spPr>
                <a:xfrm>
                  <a:off x="4038600" y="809625"/>
                  <a:ext cx="923925"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0A6A54E-A07B-49AA-906B-6C1F9A9D7D8D}"/>
                    </a:ext>
                  </a:extLst>
                </p:cNvPr>
                <p:cNvCxnSpPr>
                  <a:cxnSpLocks/>
                </p:cNvCxnSpPr>
                <p:nvPr/>
              </p:nvCxnSpPr>
              <p:spPr>
                <a:xfrm flipH="1">
                  <a:off x="4038601" y="971550"/>
                  <a:ext cx="933449"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3" name="矩形: 圆角 12">
                <a:extLst>
                  <a:ext uri="{FF2B5EF4-FFF2-40B4-BE49-F238E27FC236}">
                    <a16:creationId xmlns:a16="http://schemas.microsoft.com/office/drawing/2014/main" id="{AB26434C-CA07-4E3F-9F9C-151CF7EAF8FD}"/>
                  </a:ext>
                </a:extLst>
              </p:cNvPr>
              <p:cNvSpPr/>
              <p:nvPr/>
            </p:nvSpPr>
            <p:spPr>
              <a:xfrm>
                <a:off x="5105400" y="561977"/>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Containerd</a:t>
                </a:r>
                <a:endParaRPr lang="zh-CN" altLang="en-US" i="1"/>
              </a:p>
            </p:txBody>
          </p:sp>
        </p:grpSp>
        <p:sp>
          <p:nvSpPr>
            <p:cNvPr id="28" name="矩形: 圆角 27">
              <a:extLst>
                <a:ext uri="{FF2B5EF4-FFF2-40B4-BE49-F238E27FC236}">
                  <a16:creationId xmlns:a16="http://schemas.microsoft.com/office/drawing/2014/main" id="{70F33DA6-A301-46A7-8A20-A8C8F7FFB216}"/>
                </a:ext>
              </a:extLst>
            </p:cNvPr>
            <p:cNvSpPr/>
            <p:nvPr/>
          </p:nvSpPr>
          <p:spPr>
            <a:xfrm>
              <a:off x="4856178" y="1496078"/>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Containerd-shim</a:t>
              </a:r>
              <a:endParaRPr lang="zh-CN" altLang="en-US" sz="2000" b="1"/>
            </a:p>
          </p:txBody>
        </p:sp>
        <p:sp>
          <p:nvSpPr>
            <p:cNvPr id="29" name="矩形: 圆角 28">
              <a:extLst>
                <a:ext uri="{FF2B5EF4-FFF2-40B4-BE49-F238E27FC236}">
                  <a16:creationId xmlns:a16="http://schemas.microsoft.com/office/drawing/2014/main" id="{C086AA5F-9A1E-4EBF-9DEC-E0DCDB832574}"/>
                </a:ext>
              </a:extLst>
            </p:cNvPr>
            <p:cNvSpPr/>
            <p:nvPr/>
          </p:nvSpPr>
          <p:spPr>
            <a:xfrm>
              <a:off x="4856178" y="2792444"/>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runrSC</a:t>
              </a:r>
              <a:endParaRPr lang="zh-CN" altLang="en-US" sz="2000" b="1"/>
            </a:p>
          </p:txBody>
        </p:sp>
        <p:grpSp>
          <p:nvGrpSpPr>
            <p:cNvPr id="30" name="组合 29">
              <a:extLst>
                <a:ext uri="{FF2B5EF4-FFF2-40B4-BE49-F238E27FC236}">
                  <a16:creationId xmlns:a16="http://schemas.microsoft.com/office/drawing/2014/main" id="{B556021A-6511-4950-9378-DEF642FB85EE}"/>
                </a:ext>
              </a:extLst>
            </p:cNvPr>
            <p:cNvGrpSpPr/>
            <p:nvPr/>
          </p:nvGrpSpPr>
          <p:grpSpPr>
            <a:xfrm>
              <a:off x="5710236" y="2263664"/>
              <a:ext cx="179403" cy="404302"/>
              <a:chOff x="5057775" y="1733890"/>
              <a:chExt cx="171450" cy="437810"/>
            </a:xfrm>
          </p:grpSpPr>
          <p:cxnSp>
            <p:nvCxnSpPr>
              <p:cNvPr id="31" name="直接箭头连接符 30">
                <a:extLst>
                  <a:ext uri="{FF2B5EF4-FFF2-40B4-BE49-F238E27FC236}">
                    <a16:creationId xmlns:a16="http://schemas.microsoft.com/office/drawing/2014/main" id="{0DA814FE-9726-4567-B94F-8EBA2D825F3B}"/>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DAF4461-956B-4A37-AA36-3E5633391AB2}"/>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直接连接符 36">
              <a:extLst>
                <a:ext uri="{FF2B5EF4-FFF2-40B4-BE49-F238E27FC236}">
                  <a16:creationId xmlns:a16="http://schemas.microsoft.com/office/drawing/2014/main" id="{F92E129A-035B-4EF9-8B20-74D9DD12771F}"/>
                </a:ext>
              </a:extLst>
            </p:cNvPr>
            <p:cNvCxnSpPr>
              <a:cxnSpLocks/>
            </p:cNvCxnSpPr>
            <p:nvPr/>
          </p:nvCxnSpPr>
          <p:spPr>
            <a:xfrm>
              <a:off x="1323975" y="3790950"/>
              <a:ext cx="63912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88AEFC97-5F78-42FC-9C72-6A3BA03DCCF3}"/>
                </a:ext>
              </a:extLst>
            </p:cNvPr>
            <p:cNvSpPr/>
            <p:nvPr/>
          </p:nvSpPr>
          <p:spPr>
            <a:xfrm>
              <a:off x="4856178" y="4076360"/>
              <a:ext cx="1895475" cy="666750"/>
            </a:xfrm>
            <a:prstGeom prst="roundRect">
              <a:avLst/>
            </a:prstGeom>
            <a:noFill/>
            <a:ln w="2540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accent2">
                      <a:lumMod val="60000"/>
                      <a:lumOff val="40000"/>
                    </a:schemeClr>
                  </a:solidFill>
                </a:rPr>
                <a:t>rVisor-kernel</a:t>
              </a:r>
              <a:endParaRPr lang="zh-CN" altLang="en-US" sz="2000" b="1">
                <a:solidFill>
                  <a:schemeClr val="accent2">
                    <a:lumMod val="60000"/>
                    <a:lumOff val="40000"/>
                  </a:schemeClr>
                </a:solidFill>
              </a:endParaRPr>
            </a:p>
          </p:txBody>
        </p:sp>
        <p:grpSp>
          <p:nvGrpSpPr>
            <p:cNvPr id="39" name="组合 38">
              <a:extLst>
                <a:ext uri="{FF2B5EF4-FFF2-40B4-BE49-F238E27FC236}">
                  <a16:creationId xmlns:a16="http://schemas.microsoft.com/office/drawing/2014/main" id="{2A1E0944-76BA-455C-BB5A-F521FF2F832D}"/>
                </a:ext>
              </a:extLst>
            </p:cNvPr>
            <p:cNvGrpSpPr/>
            <p:nvPr/>
          </p:nvGrpSpPr>
          <p:grpSpPr>
            <a:xfrm>
              <a:off x="5706260" y="3583672"/>
              <a:ext cx="179403" cy="404302"/>
              <a:chOff x="5057775" y="1733890"/>
              <a:chExt cx="171450" cy="437810"/>
            </a:xfrm>
          </p:grpSpPr>
          <p:cxnSp>
            <p:nvCxnSpPr>
              <p:cNvPr id="40" name="直接箭头连接符 39">
                <a:extLst>
                  <a:ext uri="{FF2B5EF4-FFF2-40B4-BE49-F238E27FC236}">
                    <a16:creationId xmlns:a16="http://schemas.microsoft.com/office/drawing/2014/main" id="{16BE0FE7-747D-417E-9CB8-1D9EBEC962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34438A1-D610-4973-8256-E10DD8449A94}"/>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BC98BD1E-036F-4736-9320-731A2BAF98B6}"/>
                </a:ext>
              </a:extLst>
            </p:cNvPr>
            <p:cNvGrpSpPr/>
            <p:nvPr/>
          </p:nvGrpSpPr>
          <p:grpSpPr>
            <a:xfrm>
              <a:off x="5706260" y="985069"/>
              <a:ext cx="179403" cy="404302"/>
              <a:chOff x="5057775" y="1733890"/>
              <a:chExt cx="171450" cy="437810"/>
            </a:xfrm>
          </p:grpSpPr>
          <p:cxnSp>
            <p:nvCxnSpPr>
              <p:cNvPr id="43" name="直接箭头连接符 42">
                <a:extLst>
                  <a:ext uri="{FF2B5EF4-FFF2-40B4-BE49-F238E27FC236}">
                    <a16:creationId xmlns:a16="http://schemas.microsoft.com/office/drawing/2014/main" id="{F9A5EC41-7C4B-40BA-BFDC-3877C0E567F1}"/>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D3997E9-E62E-4395-A62E-FDF5CE374A8C}"/>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C5116F48-273E-47FD-844B-B6324BE7CB0D}"/>
                </a:ext>
              </a:extLst>
            </p:cNvPr>
            <p:cNvSpPr/>
            <p:nvPr/>
          </p:nvSpPr>
          <p:spPr>
            <a:xfrm>
              <a:off x="1922477" y="4076360"/>
              <a:ext cx="1552575" cy="666750"/>
            </a:xfrm>
            <a:prstGeom prst="rect">
              <a:avLst/>
            </a:prstGeom>
            <a:noFill/>
            <a:ln w="254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Syscall table</a:t>
              </a:r>
              <a:endParaRPr lang="zh-CN" altLang="en-US"/>
            </a:p>
          </p:txBody>
        </p:sp>
        <p:sp>
          <p:nvSpPr>
            <p:cNvPr id="46" name="矩形 45">
              <a:extLst>
                <a:ext uri="{FF2B5EF4-FFF2-40B4-BE49-F238E27FC236}">
                  <a16:creationId xmlns:a16="http://schemas.microsoft.com/office/drawing/2014/main" id="{286B176D-D53C-42B7-BB55-72744CE5DBF7}"/>
                </a:ext>
              </a:extLst>
            </p:cNvPr>
            <p:cNvSpPr/>
            <p:nvPr/>
          </p:nvSpPr>
          <p:spPr>
            <a:xfrm>
              <a:off x="1922478" y="2263664"/>
              <a:ext cx="1552574" cy="1195530"/>
            </a:xfrm>
            <a:prstGeom prst="rect">
              <a:avLst/>
            </a:prstGeom>
            <a:solidFill>
              <a:schemeClr val="accent6">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APP</a:t>
              </a:r>
              <a:endParaRPr lang="zh-CN" altLang="en-US" sz="2400"/>
            </a:p>
          </p:txBody>
        </p:sp>
        <p:grpSp>
          <p:nvGrpSpPr>
            <p:cNvPr id="47" name="组合 46">
              <a:extLst>
                <a:ext uri="{FF2B5EF4-FFF2-40B4-BE49-F238E27FC236}">
                  <a16:creationId xmlns:a16="http://schemas.microsoft.com/office/drawing/2014/main" id="{F4787267-1C24-4419-BEB4-B9499031C265}"/>
                </a:ext>
              </a:extLst>
            </p:cNvPr>
            <p:cNvGrpSpPr/>
            <p:nvPr/>
          </p:nvGrpSpPr>
          <p:grpSpPr>
            <a:xfrm>
              <a:off x="2609062" y="3529354"/>
              <a:ext cx="179403" cy="404302"/>
              <a:chOff x="5057775" y="1733890"/>
              <a:chExt cx="171450" cy="437810"/>
            </a:xfrm>
          </p:grpSpPr>
          <p:cxnSp>
            <p:nvCxnSpPr>
              <p:cNvPr id="48" name="直接箭头连接符 47">
                <a:extLst>
                  <a:ext uri="{FF2B5EF4-FFF2-40B4-BE49-F238E27FC236}">
                    <a16:creationId xmlns:a16="http://schemas.microsoft.com/office/drawing/2014/main" id="{5E767EA0-D619-400B-A0A3-4B5217A40F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B8AD605F-C8A0-4532-8CFE-34C0AD0D3D20}"/>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a:extLst>
                <a:ext uri="{FF2B5EF4-FFF2-40B4-BE49-F238E27FC236}">
                  <a16:creationId xmlns:a16="http://schemas.microsoft.com/office/drawing/2014/main" id="{45A94E77-CDD9-4EE7-AB5E-AFCECF7581D0}"/>
                </a:ext>
              </a:extLst>
            </p:cNvPr>
            <p:cNvCxnSpPr/>
            <p:nvPr/>
          </p:nvCxnSpPr>
          <p:spPr>
            <a:xfrm>
              <a:off x="3646503" y="4409735"/>
              <a:ext cx="106680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a16="http://schemas.microsoft.com/office/drawing/2014/main" id="{FB7EBFE0-3AFE-456F-A826-CED54D083F2C}"/>
                </a:ext>
              </a:extLst>
            </p:cNvPr>
            <p:cNvGrpSpPr/>
            <p:nvPr/>
          </p:nvGrpSpPr>
          <p:grpSpPr>
            <a:xfrm rot="17539927">
              <a:off x="7165348" y="4464071"/>
              <a:ext cx="223500" cy="937701"/>
              <a:chOff x="5057775" y="1733890"/>
              <a:chExt cx="171450" cy="437810"/>
            </a:xfrm>
          </p:grpSpPr>
          <p:cxnSp>
            <p:nvCxnSpPr>
              <p:cNvPr id="55" name="直接箭头连接符 54">
                <a:extLst>
                  <a:ext uri="{FF2B5EF4-FFF2-40B4-BE49-F238E27FC236}">
                    <a16:creationId xmlns:a16="http://schemas.microsoft.com/office/drawing/2014/main" id="{B927E6E4-DE20-4B69-A5F1-5CCB6940CC2C}"/>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03B8390-3799-4B05-B122-1DC74A90A7F8}"/>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椭圆 59">
              <a:extLst>
                <a:ext uri="{FF2B5EF4-FFF2-40B4-BE49-F238E27FC236}">
                  <a16:creationId xmlns:a16="http://schemas.microsoft.com/office/drawing/2014/main" id="{9DAA1685-2B7C-44B2-B4BD-2429DC2D0E9D}"/>
                </a:ext>
              </a:extLst>
            </p:cNvPr>
            <p:cNvSpPr/>
            <p:nvPr/>
          </p:nvSpPr>
          <p:spPr>
            <a:xfrm>
              <a:off x="7786865" y="4865496"/>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zCore</a:t>
              </a:r>
              <a:endParaRPr lang="zh-CN" altLang="en-US" sz="2400"/>
            </a:p>
          </p:txBody>
        </p:sp>
        <p:cxnSp>
          <p:nvCxnSpPr>
            <p:cNvPr id="61" name="直接箭头连接符 60">
              <a:extLst>
                <a:ext uri="{FF2B5EF4-FFF2-40B4-BE49-F238E27FC236}">
                  <a16:creationId xmlns:a16="http://schemas.microsoft.com/office/drawing/2014/main" id="{A2C2C069-325A-4BD5-B483-3FF4DB24A5A1}"/>
                </a:ext>
              </a:extLst>
            </p:cNvPr>
            <p:cNvCxnSpPr>
              <a:cxnSpLocks/>
            </p:cNvCxnSpPr>
            <p:nvPr/>
          </p:nvCxnSpPr>
          <p:spPr>
            <a:xfrm flipH="1">
              <a:off x="4856178" y="4910950"/>
              <a:ext cx="361950" cy="586283"/>
            </a:xfrm>
            <a:prstGeom prst="straightConnector1">
              <a:avLst/>
            </a:prstGeom>
            <a:ln w="254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79EBB590-BAC8-4095-B70B-0DA84F2638B3}"/>
                </a:ext>
              </a:extLst>
            </p:cNvPr>
            <p:cNvSpPr/>
            <p:nvPr/>
          </p:nvSpPr>
          <p:spPr>
            <a:xfrm>
              <a:off x="3275724" y="5419073"/>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Linux kernel</a:t>
              </a:r>
              <a:endParaRPr lang="zh-CN" altLang="en-US" sz="2400"/>
            </a:p>
          </p:txBody>
        </p:sp>
        <p:sp>
          <p:nvSpPr>
            <p:cNvPr id="65" name="文本框 64">
              <a:extLst>
                <a:ext uri="{FF2B5EF4-FFF2-40B4-BE49-F238E27FC236}">
                  <a16:creationId xmlns:a16="http://schemas.microsoft.com/office/drawing/2014/main" id="{A565F0B3-31BD-4FE0-86FA-D21651727B7F}"/>
                </a:ext>
              </a:extLst>
            </p:cNvPr>
            <p:cNvSpPr txBox="1"/>
            <p:nvPr/>
          </p:nvSpPr>
          <p:spPr>
            <a:xfrm>
              <a:off x="5099240" y="5062684"/>
              <a:ext cx="1277922" cy="461665"/>
            </a:xfrm>
            <a:prstGeom prst="rect">
              <a:avLst/>
            </a:prstGeom>
            <a:noFill/>
          </p:spPr>
          <p:txBody>
            <a:bodyPr wrap="square" rtlCol="0">
              <a:spAutoFit/>
            </a:bodyPr>
            <a:lstStyle/>
            <a:p>
              <a:r>
                <a:rPr lang="en-US" altLang="zh-CN" sz="1200" i="1">
                  <a:solidFill>
                    <a:schemeClr val="accent4">
                      <a:lumMod val="20000"/>
                      <a:lumOff val="80000"/>
                    </a:schemeClr>
                  </a:solidFill>
                </a:rPr>
                <a:t>Limited unsafe syscall</a:t>
              </a:r>
              <a:endParaRPr lang="zh-CN" altLang="en-US" sz="1200" i="1">
                <a:solidFill>
                  <a:schemeClr val="accent4">
                    <a:lumMod val="20000"/>
                    <a:lumOff val="80000"/>
                  </a:schemeClr>
                </a:solidFill>
              </a:endParaRPr>
            </a:p>
          </p:txBody>
        </p:sp>
      </p:grpSp>
      <p:pic>
        <p:nvPicPr>
          <p:cNvPr id="45" name="图片 44">
            <a:extLst>
              <a:ext uri="{FF2B5EF4-FFF2-40B4-BE49-F238E27FC236}">
                <a16:creationId xmlns:a16="http://schemas.microsoft.com/office/drawing/2014/main" id="{018FF46F-9246-46A1-A4C8-61F1C1BDED42}"/>
              </a:ext>
            </a:extLst>
          </p:cNvPr>
          <p:cNvPicPr>
            <a:picLocks noChangeAspect="1"/>
          </p:cNvPicPr>
          <p:nvPr/>
        </p:nvPicPr>
        <p:blipFill>
          <a:blip r:embed="rId2"/>
          <a:stretch>
            <a:fillRect/>
          </a:stretch>
        </p:blipFill>
        <p:spPr>
          <a:xfrm>
            <a:off x="7788160" y="1152842"/>
            <a:ext cx="3842109" cy="2830047"/>
          </a:xfrm>
          <a:prstGeom prst="rect">
            <a:avLst/>
          </a:prstGeom>
        </p:spPr>
      </p:pic>
      <p:sp>
        <p:nvSpPr>
          <p:cNvPr id="3" name="矩形 2">
            <a:extLst>
              <a:ext uri="{FF2B5EF4-FFF2-40B4-BE49-F238E27FC236}">
                <a16:creationId xmlns:a16="http://schemas.microsoft.com/office/drawing/2014/main" id="{84794675-C626-45CC-95DB-31294A4C0A59}"/>
              </a:ext>
            </a:extLst>
          </p:cNvPr>
          <p:cNvSpPr/>
          <p:nvPr/>
        </p:nvSpPr>
        <p:spPr>
          <a:xfrm>
            <a:off x="7735838" y="2063771"/>
            <a:ext cx="1233803" cy="1065601"/>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17513542-92B1-440D-B8A4-23B8441B1952}"/>
              </a:ext>
            </a:extLst>
          </p:cNvPr>
          <p:cNvCxnSpPr>
            <a:cxnSpLocks/>
          </p:cNvCxnSpPr>
          <p:nvPr/>
        </p:nvCxnSpPr>
        <p:spPr>
          <a:xfrm flipV="1">
            <a:off x="6197636" y="3021497"/>
            <a:ext cx="1395860" cy="707132"/>
          </a:xfrm>
          <a:prstGeom prst="straightConnector1">
            <a:avLst/>
          </a:prstGeom>
          <a:ln w="28575">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6124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Host fs</a:t>
            </a:r>
            <a:endParaRPr lang="zh-CN" altLang="en-US" b="1">
              <a:solidFill>
                <a:schemeClr val="bg1"/>
              </a:solidFill>
            </a:endParaRPr>
          </a:p>
        </p:txBody>
      </p:sp>
      <p:sp>
        <p:nvSpPr>
          <p:cNvPr id="3" name="内容占位符 2"/>
          <p:cNvSpPr>
            <a:spLocks noGrp="1"/>
          </p:cNvSpPr>
          <p:nvPr>
            <p:ph idx="1"/>
          </p:nvPr>
        </p:nvSpPr>
        <p:spPr>
          <a:xfrm>
            <a:off x="838200" y="1690688"/>
            <a:ext cx="5151783" cy="4351338"/>
          </a:xfrm>
        </p:spPr>
        <p:txBody>
          <a:bodyPr/>
          <a:lstStyle/>
          <a:p>
            <a:pPr marL="0" indent="0">
              <a:buNone/>
            </a:pPr>
            <a:r>
              <a:rPr lang="zh-CN" altLang="en-US" sz="1800">
                <a:solidFill>
                  <a:schemeClr val="bg1"/>
                </a:solidFill>
              </a:rPr>
              <a:t>为容器提供底层的文件系统</a:t>
            </a:r>
            <a:r>
              <a:rPr lang="en-US" altLang="zh-CN" sz="1800">
                <a:solidFill>
                  <a:schemeClr val="bg1"/>
                </a:solidFill>
              </a:rPr>
              <a:t>(</a:t>
            </a:r>
            <a:r>
              <a:rPr lang="zh-CN" altLang="en-US" sz="1800">
                <a:solidFill>
                  <a:schemeClr val="bg1"/>
                </a:solidFill>
              </a:rPr>
              <a:t>及接口</a:t>
            </a:r>
            <a:r>
              <a:rPr lang="en-US" altLang="zh-CN" sz="1800">
                <a:solidFill>
                  <a:schemeClr val="bg1"/>
                </a:solidFill>
              </a:rPr>
              <a:t>)</a:t>
            </a:r>
          </a:p>
          <a:p>
            <a:endParaRPr lang="en-US" altLang="zh-CN" sz="2000">
              <a:solidFill>
                <a:schemeClr val="bg1"/>
              </a:solidFill>
            </a:endParaRPr>
          </a:p>
          <a:p>
            <a:endParaRPr lang="en-US" altLang="zh-CN" sz="1800">
              <a:solidFill>
                <a:schemeClr val="bg1"/>
              </a:solidFill>
            </a:endParaRPr>
          </a:p>
          <a:p>
            <a:pPr marL="0" indent="0">
              <a:buNone/>
            </a:pPr>
            <a:r>
              <a:rPr lang="zh-CN" altLang="en-US" sz="2400">
                <a:solidFill>
                  <a:schemeClr val="bg1"/>
                </a:solidFill>
              </a:rPr>
              <a:t>基于</a:t>
            </a:r>
            <a:r>
              <a:rPr lang="en-US" altLang="zh-CN" sz="2400">
                <a:solidFill>
                  <a:schemeClr val="bg1"/>
                </a:solidFill>
              </a:rPr>
              <a:t>linux-kernel-module</a:t>
            </a:r>
            <a:r>
              <a:rPr lang="zh-CN" altLang="en-US" sz="2400">
                <a:solidFill>
                  <a:schemeClr val="bg1"/>
                </a:solidFill>
              </a:rPr>
              <a:t>实现接口</a:t>
            </a:r>
            <a:endParaRPr lang="en-US" altLang="zh-CN" sz="2400">
              <a:solidFill>
                <a:schemeClr val="bg1"/>
              </a:solidFill>
            </a:endParaRPr>
          </a:p>
          <a:p>
            <a:pPr marL="0" indent="0">
              <a:lnSpc>
                <a:spcPct val="150000"/>
              </a:lnSpc>
              <a:buNone/>
            </a:pPr>
            <a:r>
              <a:rPr lang="en-US" altLang="zh-CN" sz="2000">
                <a:solidFill>
                  <a:schemeClr val="accent4">
                    <a:lumMod val="20000"/>
                    <a:lumOff val="80000"/>
                  </a:schemeClr>
                </a:solidFill>
              </a:rPr>
              <a:t>metadata(), resize(), create(), move_(), find(), get_entry(), read_at(), write_at(), open_file(), sync_data(), sync_all(), ...</a:t>
            </a:r>
          </a:p>
          <a:p>
            <a:endParaRPr lang="zh-CN" altLang="en-US">
              <a:solidFill>
                <a:schemeClr val="bg1"/>
              </a:solidFill>
            </a:endParaRPr>
          </a:p>
        </p:txBody>
      </p:sp>
      <p:pic>
        <p:nvPicPr>
          <p:cNvPr id="8" name="图片 7"/>
          <p:cNvPicPr>
            <a:picLocks noChangeAspect="1"/>
          </p:cNvPicPr>
          <p:nvPr/>
        </p:nvPicPr>
        <p:blipFill>
          <a:blip r:embed="rId2">
            <a:clrChange>
              <a:clrFrom>
                <a:srgbClr val="FFFEE8"/>
              </a:clrFrom>
              <a:clrTo>
                <a:srgbClr val="FFFEE8">
                  <a:alpha val="0"/>
                </a:srgbClr>
              </a:clrTo>
            </a:clrChange>
            <a:duotone>
              <a:srgbClr val="FFC000">
                <a:shade val="45000"/>
                <a:satMod val="135000"/>
              </a:srgbClr>
              <a:prstClr val="white"/>
            </a:duotone>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6583393" y="1351722"/>
            <a:ext cx="4770407" cy="45114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75D58A2-8D20-4AB1-BA10-4AEE84ABA8E3}"/>
              </a:ext>
            </a:extLst>
          </p:cNvPr>
          <p:cNvCxnSpPr/>
          <p:nvPr/>
        </p:nvCxnSpPr>
        <p:spPr>
          <a:xfrm>
            <a:off x="3876675" y="1238250"/>
            <a:ext cx="38385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F974FAED-FA1B-4063-B0FD-9ED52C3ABFDF}"/>
              </a:ext>
            </a:extLst>
          </p:cNvPr>
          <p:cNvGrpSpPr/>
          <p:nvPr/>
        </p:nvGrpSpPr>
        <p:grpSpPr>
          <a:xfrm>
            <a:off x="1751028" y="227946"/>
            <a:ext cx="5000625" cy="685799"/>
            <a:chOff x="2000250" y="561977"/>
            <a:chExt cx="5000625" cy="685799"/>
          </a:xfrm>
        </p:grpSpPr>
        <p:sp>
          <p:nvSpPr>
            <p:cNvPr id="5" name="矩形: 圆角 4">
              <a:extLst>
                <a:ext uri="{FF2B5EF4-FFF2-40B4-BE49-F238E27FC236}">
                  <a16:creationId xmlns:a16="http://schemas.microsoft.com/office/drawing/2014/main" id="{206E236F-851D-44E4-924B-7C27376CA260}"/>
                </a:ext>
              </a:extLst>
            </p:cNvPr>
            <p:cNvSpPr/>
            <p:nvPr/>
          </p:nvSpPr>
          <p:spPr>
            <a:xfrm>
              <a:off x="2000250" y="581026"/>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Kubernetes</a:t>
              </a:r>
              <a:endParaRPr lang="zh-CN" altLang="en-US" i="1"/>
            </a:p>
          </p:txBody>
        </p:sp>
        <p:grpSp>
          <p:nvGrpSpPr>
            <p:cNvPr id="12" name="组合 11">
              <a:extLst>
                <a:ext uri="{FF2B5EF4-FFF2-40B4-BE49-F238E27FC236}">
                  <a16:creationId xmlns:a16="http://schemas.microsoft.com/office/drawing/2014/main" id="{BFF40E75-12CB-43CA-AC26-FEE8C4043498}"/>
                </a:ext>
              </a:extLst>
            </p:cNvPr>
            <p:cNvGrpSpPr/>
            <p:nvPr/>
          </p:nvGrpSpPr>
          <p:grpSpPr>
            <a:xfrm>
              <a:off x="4038600" y="809625"/>
              <a:ext cx="933450" cy="161925"/>
              <a:chOff x="4038600" y="809625"/>
              <a:chExt cx="933450" cy="161925"/>
            </a:xfrm>
          </p:grpSpPr>
          <p:cxnSp>
            <p:nvCxnSpPr>
              <p:cNvPr id="7" name="直接箭头连接符 6">
                <a:extLst>
                  <a:ext uri="{FF2B5EF4-FFF2-40B4-BE49-F238E27FC236}">
                    <a16:creationId xmlns:a16="http://schemas.microsoft.com/office/drawing/2014/main" id="{BCF53DDA-D31A-46AE-8D57-8507E2B7B9FE}"/>
                  </a:ext>
                </a:extLst>
              </p:cNvPr>
              <p:cNvCxnSpPr>
                <a:cxnSpLocks/>
              </p:cNvCxnSpPr>
              <p:nvPr/>
            </p:nvCxnSpPr>
            <p:spPr>
              <a:xfrm>
                <a:off x="4038600" y="809625"/>
                <a:ext cx="923925"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0A6A54E-A07B-49AA-906B-6C1F9A9D7D8D}"/>
                  </a:ext>
                </a:extLst>
              </p:cNvPr>
              <p:cNvCxnSpPr>
                <a:cxnSpLocks/>
              </p:cNvCxnSpPr>
              <p:nvPr/>
            </p:nvCxnSpPr>
            <p:spPr>
              <a:xfrm flipH="1">
                <a:off x="4038601" y="971550"/>
                <a:ext cx="933449"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3" name="矩形: 圆角 12">
              <a:extLst>
                <a:ext uri="{FF2B5EF4-FFF2-40B4-BE49-F238E27FC236}">
                  <a16:creationId xmlns:a16="http://schemas.microsoft.com/office/drawing/2014/main" id="{AB26434C-CA07-4E3F-9F9C-151CF7EAF8FD}"/>
                </a:ext>
              </a:extLst>
            </p:cNvPr>
            <p:cNvSpPr/>
            <p:nvPr/>
          </p:nvSpPr>
          <p:spPr>
            <a:xfrm>
              <a:off x="5105400" y="561977"/>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Containerd</a:t>
              </a:r>
              <a:endParaRPr lang="zh-CN" altLang="en-US" i="1"/>
            </a:p>
          </p:txBody>
        </p:sp>
      </p:grpSp>
      <p:sp>
        <p:nvSpPr>
          <p:cNvPr id="9" name="文本框 8">
            <a:extLst>
              <a:ext uri="{FF2B5EF4-FFF2-40B4-BE49-F238E27FC236}">
                <a16:creationId xmlns:a16="http://schemas.microsoft.com/office/drawing/2014/main" id="{9AE94D6F-0765-4FE4-BD51-C9CA924E5318}"/>
              </a:ext>
            </a:extLst>
          </p:cNvPr>
          <p:cNvSpPr txBox="1"/>
          <p:nvPr/>
        </p:nvSpPr>
        <p:spPr>
          <a:xfrm>
            <a:off x="7305674" y="1350972"/>
            <a:ext cx="1057275" cy="461665"/>
          </a:xfrm>
          <a:prstGeom prst="rect">
            <a:avLst/>
          </a:prstGeom>
          <a:noFill/>
        </p:spPr>
        <p:txBody>
          <a:bodyPr wrap="square" rtlCol="0">
            <a:spAutoFit/>
          </a:bodyPr>
          <a:lstStyle/>
          <a:p>
            <a:r>
              <a:rPr lang="en-US" altLang="zh-CN" sz="2400" b="1">
                <a:solidFill>
                  <a:schemeClr val="accent4">
                    <a:lumMod val="20000"/>
                    <a:lumOff val="80000"/>
                  </a:schemeClr>
                </a:solidFill>
              </a:rPr>
              <a:t>rVisor</a:t>
            </a:r>
            <a:endParaRPr lang="zh-CN" altLang="en-US" sz="2400" b="1">
              <a:solidFill>
                <a:schemeClr val="accent4">
                  <a:lumMod val="20000"/>
                  <a:lumOff val="80000"/>
                </a:schemeClr>
              </a:solidFill>
            </a:endParaRPr>
          </a:p>
        </p:txBody>
      </p:sp>
      <p:sp>
        <p:nvSpPr>
          <p:cNvPr id="28" name="矩形: 圆角 27">
            <a:extLst>
              <a:ext uri="{FF2B5EF4-FFF2-40B4-BE49-F238E27FC236}">
                <a16:creationId xmlns:a16="http://schemas.microsoft.com/office/drawing/2014/main" id="{70F33DA6-A301-46A7-8A20-A8C8F7FFB216}"/>
              </a:ext>
            </a:extLst>
          </p:cNvPr>
          <p:cNvSpPr/>
          <p:nvPr/>
        </p:nvSpPr>
        <p:spPr>
          <a:xfrm>
            <a:off x="4856178" y="1496078"/>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Containerd-shim</a:t>
            </a:r>
            <a:endParaRPr lang="zh-CN" altLang="en-US" sz="2000" b="1"/>
          </a:p>
        </p:txBody>
      </p:sp>
      <p:sp>
        <p:nvSpPr>
          <p:cNvPr id="29" name="矩形: 圆角 28">
            <a:extLst>
              <a:ext uri="{FF2B5EF4-FFF2-40B4-BE49-F238E27FC236}">
                <a16:creationId xmlns:a16="http://schemas.microsoft.com/office/drawing/2014/main" id="{C086AA5F-9A1E-4EBF-9DEC-E0DCDB832574}"/>
              </a:ext>
            </a:extLst>
          </p:cNvPr>
          <p:cNvSpPr/>
          <p:nvPr/>
        </p:nvSpPr>
        <p:spPr>
          <a:xfrm>
            <a:off x="4856178" y="2792444"/>
            <a:ext cx="1895475" cy="666750"/>
          </a:xfrm>
          <a:prstGeom prst="roundRect">
            <a:avLst/>
          </a:prstGeom>
          <a:noFill/>
          <a:ln w="2540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accent2">
                    <a:lumMod val="60000"/>
                    <a:lumOff val="40000"/>
                  </a:schemeClr>
                </a:solidFill>
              </a:rPr>
              <a:t>runrSC</a:t>
            </a:r>
            <a:endParaRPr lang="zh-CN" altLang="en-US" sz="2000" b="1">
              <a:solidFill>
                <a:schemeClr val="accent2">
                  <a:lumMod val="60000"/>
                  <a:lumOff val="40000"/>
                </a:schemeClr>
              </a:solidFill>
            </a:endParaRPr>
          </a:p>
        </p:txBody>
      </p:sp>
      <p:grpSp>
        <p:nvGrpSpPr>
          <p:cNvPr id="30" name="组合 29">
            <a:extLst>
              <a:ext uri="{FF2B5EF4-FFF2-40B4-BE49-F238E27FC236}">
                <a16:creationId xmlns:a16="http://schemas.microsoft.com/office/drawing/2014/main" id="{B556021A-6511-4950-9378-DEF642FB85EE}"/>
              </a:ext>
            </a:extLst>
          </p:cNvPr>
          <p:cNvGrpSpPr/>
          <p:nvPr/>
        </p:nvGrpSpPr>
        <p:grpSpPr>
          <a:xfrm>
            <a:off x="5710236" y="2263664"/>
            <a:ext cx="179403" cy="404302"/>
            <a:chOff x="5057775" y="1733890"/>
            <a:chExt cx="171450" cy="437810"/>
          </a:xfrm>
        </p:grpSpPr>
        <p:cxnSp>
          <p:nvCxnSpPr>
            <p:cNvPr id="31" name="直接箭头连接符 30">
              <a:extLst>
                <a:ext uri="{FF2B5EF4-FFF2-40B4-BE49-F238E27FC236}">
                  <a16:creationId xmlns:a16="http://schemas.microsoft.com/office/drawing/2014/main" id="{0DA814FE-9726-4567-B94F-8EBA2D825F3B}"/>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DAF4461-956B-4A37-AA36-3E5633391AB2}"/>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585983FE-51E4-4039-8BED-3724C726AC49}"/>
              </a:ext>
            </a:extLst>
          </p:cNvPr>
          <p:cNvSpPr txBox="1"/>
          <p:nvPr/>
        </p:nvSpPr>
        <p:spPr>
          <a:xfrm>
            <a:off x="7305673" y="2982944"/>
            <a:ext cx="1714497" cy="461665"/>
          </a:xfrm>
          <a:prstGeom prst="rect">
            <a:avLst/>
          </a:prstGeom>
          <a:noFill/>
        </p:spPr>
        <p:txBody>
          <a:bodyPr wrap="square" rtlCol="0">
            <a:spAutoFit/>
          </a:bodyPr>
          <a:lstStyle/>
          <a:p>
            <a:r>
              <a:rPr lang="en-US" altLang="zh-CN" sz="2400" b="1">
                <a:solidFill>
                  <a:schemeClr val="accent4">
                    <a:lumMod val="20000"/>
                    <a:lumOff val="80000"/>
                  </a:schemeClr>
                </a:solidFill>
              </a:rPr>
              <a:t>User mode</a:t>
            </a:r>
            <a:endParaRPr lang="zh-CN" altLang="en-US" sz="2400" b="1">
              <a:solidFill>
                <a:schemeClr val="accent4">
                  <a:lumMod val="20000"/>
                  <a:lumOff val="80000"/>
                </a:schemeClr>
              </a:solidFill>
            </a:endParaRPr>
          </a:p>
        </p:txBody>
      </p:sp>
      <p:cxnSp>
        <p:nvCxnSpPr>
          <p:cNvPr id="37" name="直接连接符 36">
            <a:extLst>
              <a:ext uri="{FF2B5EF4-FFF2-40B4-BE49-F238E27FC236}">
                <a16:creationId xmlns:a16="http://schemas.microsoft.com/office/drawing/2014/main" id="{F92E129A-035B-4EF9-8B20-74D9DD12771F}"/>
              </a:ext>
            </a:extLst>
          </p:cNvPr>
          <p:cNvCxnSpPr>
            <a:cxnSpLocks/>
          </p:cNvCxnSpPr>
          <p:nvPr/>
        </p:nvCxnSpPr>
        <p:spPr>
          <a:xfrm>
            <a:off x="1323975" y="3790950"/>
            <a:ext cx="63912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88AEFC97-5F78-42FC-9C72-6A3BA03DCCF3}"/>
              </a:ext>
            </a:extLst>
          </p:cNvPr>
          <p:cNvSpPr/>
          <p:nvPr/>
        </p:nvSpPr>
        <p:spPr>
          <a:xfrm>
            <a:off x="4856178" y="4076360"/>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rVisor-kernel</a:t>
            </a:r>
            <a:endParaRPr lang="zh-CN" altLang="en-US" sz="2000" b="1"/>
          </a:p>
        </p:txBody>
      </p:sp>
      <p:grpSp>
        <p:nvGrpSpPr>
          <p:cNvPr id="39" name="组合 38">
            <a:extLst>
              <a:ext uri="{FF2B5EF4-FFF2-40B4-BE49-F238E27FC236}">
                <a16:creationId xmlns:a16="http://schemas.microsoft.com/office/drawing/2014/main" id="{2A1E0944-76BA-455C-BB5A-F521FF2F832D}"/>
              </a:ext>
            </a:extLst>
          </p:cNvPr>
          <p:cNvGrpSpPr/>
          <p:nvPr/>
        </p:nvGrpSpPr>
        <p:grpSpPr>
          <a:xfrm>
            <a:off x="5706260" y="3583672"/>
            <a:ext cx="179403" cy="404302"/>
            <a:chOff x="5057775" y="1733890"/>
            <a:chExt cx="171450" cy="437810"/>
          </a:xfrm>
        </p:grpSpPr>
        <p:cxnSp>
          <p:nvCxnSpPr>
            <p:cNvPr id="40" name="直接箭头连接符 39">
              <a:extLst>
                <a:ext uri="{FF2B5EF4-FFF2-40B4-BE49-F238E27FC236}">
                  <a16:creationId xmlns:a16="http://schemas.microsoft.com/office/drawing/2014/main" id="{16BE0FE7-747D-417E-9CB8-1D9EBEC962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34438A1-D610-4973-8256-E10DD8449A94}"/>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BC98BD1E-036F-4736-9320-731A2BAF98B6}"/>
              </a:ext>
            </a:extLst>
          </p:cNvPr>
          <p:cNvGrpSpPr/>
          <p:nvPr/>
        </p:nvGrpSpPr>
        <p:grpSpPr>
          <a:xfrm>
            <a:off x="5706260" y="985069"/>
            <a:ext cx="179403" cy="404302"/>
            <a:chOff x="5057775" y="1733890"/>
            <a:chExt cx="171450" cy="437810"/>
          </a:xfrm>
        </p:grpSpPr>
        <p:cxnSp>
          <p:nvCxnSpPr>
            <p:cNvPr id="43" name="直接箭头连接符 42">
              <a:extLst>
                <a:ext uri="{FF2B5EF4-FFF2-40B4-BE49-F238E27FC236}">
                  <a16:creationId xmlns:a16="http://schemas.microsoft.com/office/drawing/2014/main" id="{F9A5EC41-7C4B-40BA-BFDC-3877C0E567F1}"/>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D3997E9-E62E-4395-A62E-FDF5CE374A8C}"/>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C5116F48-273E-47FD-844B-B6324BE7CB0D}"/>
              </a:ext>
            </a:extLst>
          </p:cNvPr>
          <p:cNvSpPr/>
          <p:nvPr/>
        </p:nvSpPr>
        <p:spPr>
          <a:xfrm>
            <a:off x="1922477" y="4076360"/>
            <a:ext cx="1552575" cy="666750"/>
          </a:xfrm>
          <a:prstGeom prst="rect">
            <a:avLst/>
          </a:prstGeom>
          <a:noFill/>
          <a:ln w="254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Syscall table</a:t>
            </a:r>
            <a:endParaRPr lang="zh-CN" altLang="en-US"/>
          </a:p>
        </p:txBody>
      </p:sp>
      <p:sp>
        <p:nvSpPr>
          <p:cNvPr id="46" name="矩形 45">
            <a:extLst>
              <a:ext uri="{FF2B5EF4-FFF2-40B4-BE49-F238E27FC236}">
                <a16:creationId xmlns:a16="http://schemas.microsoft.com/office/drawing/2014/main" id="{286B176D-D53C-42B7-BB55-72744CE5DBF7}"/>
              </a:ext>
            </a:extLst>
          </p:cNvPr>
          <p:cNvSpPr/>
          <p:nvPr/>
        </p:nvSpPr>
        <p:spPr>
          <a:xfrm>
            <a:off x="1922478" y="2263664"/>
            <a:ext cx="1552574" cy="1195530"/>
          </a:xfrm>
          <a:prstGeom prst="rect">
            <a:avLst/>
          </a:prstGeom>
          <a:solidFill>
            <a:schemeClr val="accent6">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APP</a:t>
            </a:r>
            <a:endParaRPr lang="zh-CN" altLang="en-US" sz="2400"/>
          </a:p>
        </p:txBody>
      </p:sp>
      <p:grpSp>
        <p:nvGrpSpPr>
          <p:cNvPr id="47" name="组合 46">
            <a:extLst>
              <a:ext uri="{FF2B5EF4-FFF2-40B4-BE49-F238E27FC236}">
                <a16:creationId xmlns:a16="http://schemas.microsoft.com/office/drawing/2014/main" id="{F4787267-1C24-4419-BEB4-B9499031C265}"/>
              </a:ext>
            </a:extLst>
          </p:cNvPr>
          <p:cNvGrpSpPr/>
          <p:nvPr/>
        </p:nvGrpSpPr>
        <p:grpSpPr>
          <a:xfrm>
            <a:off x="2609062" y="3529354"/>
            <a:ext cx="179403" cy="404302"/>
            <a:chOff x="5057775" y="1733890"/>
            <a:chExt cx="171450" cy="437810"/>
          </a:xfrm>
        </p:grpSpPr>
        <p:cxnSp>
          <p:nvCxnSpPr>
            <p:cNvPr id="48" name="直接箭头连接符 47">
              <a:extLst>
                <a:ext uri="{FF2B5EF4-FFF2-40B4-BE49-F238E27FC236}">
                  <a16:creationId xmlns:a16="http://schemas.microsoft.com/office/drawing/2014/main" id="{5E767EA0-D619-400B-A0A3-4B5217A40F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B8AD605F-C8A0-4532-8CFE-34C0AD0D3D20}"/>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a:extLst>
              <a:ext uri="{FF2B5EF4-FFF2-40B4-BE49-F238E27FC236}">
                <a16:creationId xmlns:a16="http://schemas.microsoft.com/office/drawing/2014/main" id="{45A94E77-CDD9-4EE7-AB5E-AFCECF7581D0}"/>
              </a:ext>
            </a:extLst>
          </p:cNvPr>
          <p:cNvCxnSpPr/>
          <p:nvPr/>
        </p:nvCxnSpPr>
        <p:spPr>
          <a:xfrm>
            <a:off x="3646503" y="4409735"/>
            <a:ext cx="106680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a16="http://schemas.microsoft.com/office/drawing/2014/main" id="{FB7EBFE0-3AFE-456F-A826-CED54D083F2C}"/>
              </a:ext>
            </a:extLst>
          </p:cNvPr>
          <p:cNvGrpSpPr/>
          <p:nvPr/>
        </p:nvGrpSpPr>
        <p:grpSpPr>
          <a:xfrm rot="17539927">
            <a:off x="7165348" y="4464071"/>
            <a:ext cx="223500" cy="937701"/>
            <a:chOff x="5057775" y="1733890"/>
            <a:chExt cx="171450" cy="437810"/>
          </a:xfrm>
        </p:grpSpPr>
        <p:cxnSp>
          <p:nvCxnSpPr>
            <p:cNvPr id="55" name="直接箭头连接符 54">
              <a:extLst>
                <a:ext uri="{FF2B5EF4-FFF2-40B4-BE49-F238E27FC236}">
                  <a16:creationId xmlns:a16="http://schemas.microsoft.com/office/drawing/2014/main" id="{B927E6E4-DE20-4B69-A5F1-5CCB6940CC2C}"/>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03B8390-3799-4B05-B122-1DC74A90A7F8}"/>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椭圆 59">
            <a:extLst>
              <a:ext uri="{FF2B5EF4-FFF2-40B4-BE49-F238E27FC236}">
                <a16:creationId xmlns:a16="http://schemas.microsoft.com/office/drawing/2014/main" id="{9DAA1685-2B7C-44B2-B4BD-2429DC2D0E9D}"/>
              </a:ext>
            </a:extLst>
          </p:cNvPr>
          <p:cNvSpPr/>
          <p:nvPr/>
        </p:nvSpPr>
        <p:spPr>
          <a:xfrm>
            <a:off x="7786865" y="4865496"/>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zCore</a:t>
            </a:r>
            <a:endParaRPr lang="zh-CN" altLang="en-US" sz="2400"/>
          </a:p>
        </p:txBody>
      </p:sp>
      <p:cxnSp>
        <p:nvCxnSpPr>
          <p:cNvPr id="61" name="直接箭头连接符 60">
            <a:extLst>
              <a:ext uri="{FF2B5EF4-FFF2-40B4-BE49-F238E27FC236}">
                <a16:creationId xmlns:a16="http://schemas.microsoft.com/office/drawing/2014/main" id="{A2C2C069-325A-4BD5-B483-3FF4DB24A5A1}"/>
              </a:ext>
            </a:extLst>
          </p:cNvPr>
          <p:cNvCxnSpPr>
            <a:cxnSpLocks/>
          </p:cNvCxnSpPr>
          <p:nvPr/>
        </p:nvCxnSpPr>
        <p:spPr>
          <a:xfrm flipH="1">
            <a:off x="4856178" y="4910950"/>
            <a:ext cx="361950" cy="586283"/>
          </a:xfrm>
          <a:prstGeom prst="straightConnector1">
            <a:avLst/>
          </a:prstGeom>
          <a:ln w="254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79EBB590-BAC8-4095-B70B-0DA84F2638B3}"/>
              </a:ext>
            </a:extLst>
          </p:cNvPr>
          <p:cNvSpPr/>
          <p:nvPr/>
        </p:nvSpPr>
        <p:spPr>
          <a:xfrm>
            <a:off x="3275724" y="5419073"/>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Linux kernel</a:t>
            </a:r>
            <a:endParaRPr lang="zh-CN" altLang="en-US" sz="2400"/>
          </a:p>
        </p:txBody>
      </p:sp>
      <p:sp>
        <p:nvSpPr>
          <p:cNvPr id="64" name="文本框 63">
            <a:extLst>
              <a:ext uri="{FF2B5EF4-FFF2-40B4-BE49-F238E27FC236}">
                <a16:creationId xmlns:a16="http://schemas.microsoft.com/office/drawing/2014/main" id="{ADC4533B-FD43-4972-8EBF-AD6D2014AF59}"/>
              </a:ext>
            </a:extLst>
          </p:cNvPr>
          <p:cNvSpPr txBox="1"/>
          <p:nvPr/>
        </p:nvSpPr>
        <p:spPr>
          <a:xfrm>
            <a:off x="7305673" y="3948070"/>
            <a:ext cx="1990809" cy="461665"/>
          </a:xfrm>
          <a:prstGeom prst="rect">
            <a:avLst/>
          </a:prstGeom>
          <a:noFill/>
        </p:spPr>
        <p:txBody>
          <a:bodyPr wrap="square" rtlCol="0">
            <a:spAutoFit/>
          </a:bodyPr>
          <a:lstStyle/>
          <a:p>
            <a:r>
              <a:rPr lang="en-US" altLang="zh-CN" sz="2400" b="1">
                <a:solidFill>
                  <a:schemeClr val="accent4">
                    <a:lumMod val="20000"/>
                    <a:lumOff val="80000"/>
                  </a:schemeClr>
                </a:solidFill>
              </a:rPr>
              <a:t>Kernel mode</a:t>
            </a:r>
            <a:endParaRPr lang="zh-CN" altLang="en-US" sz="2400" b="1">
              <a:solidFill>
                <a:schemeClr val="accent4">
                  <a:lumMod val="20000"/>
                  <a:lumOff val="80000"/>
                </a:schemeClr>
              </a:solidFill>
            </a:endParaRPr>
          </a:p>
        </p:txBody>
      </p:sp>
      <p:sp>
        <p:nvSpPr>
          <p:cNvPr id="65" name="文本框 64">
            <a:extLst>
              <a:ext uri="{FF2B5EF4-FFF2-40B4-BE49-F238E27FC236}">
                <a16:creationId xmlns:a16="http://schemas.microsoft.com/office/drawing/2014/main" id="{A565F0B3-31BD-4FE0-86FA-D21651727B7F}"/>
              </a:ext>
            </a:extLst>
          </p:cNvPr>
          <p:cNvSpPr txBox="1"/>
          <p:nvPr/>
        </p:nvSpPr>
        <p:spPr>
          <a:xfrm>
            <a:off x="5099240" y="5062684"/>
            <a:ext cx="1277922" cy="461665"/>
          </a:xfrm>
          <a:prstGeom prst="rect">
            <a:avLst/>
          </a:prstGeom>
          <a:noFill/>
        </p:spPr>
        <p:txBody>
          <a:bodyPr wrap="square" rtlCol="0">
            <a:spAutoFit/>
          </a:bodyPr>
          <a:lstStyle/>
          <a:p>
            <a:r>
              <a:rPr lang="en-US" altLang="zh-CN" sz="1200" i="1">
                <a:solidFill>
                  <a:schemeClr val="accent4">
                    <a:lumMod val="20000"/>
                    <a:lumOff val="80000"/>
                  </a:schemeClr>
                </a:solidFill>
              </a:rPr>
              <a:t>Limited unsafe syscall</a:t>
            </a:r>
            <a:endParaRPr lang="zh-CN" altLang="en-US" sz="1200" i="1">
              <a:solidFill>
                <a:schemeClr val="accent4">
                  <a:lumMod val="20000"/>
                  <a:lumOff val="80000"/>
                </a:schemeClr>
              </a:solidFill>
            </a:endParaRPr>
          </a:p>
        </p:txBody>
      </p:sp>
    </p:spTree>
    <p:extLst>
      <p:ext uri="{BB962C8B-B14F-4D97-AF65-F5344CB8AC3E}">
        <p14:creationId xmlns:p14="http://schemas.microsoft.com/office/powerpoint/2010/main" val="238572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runrSC</a:t>
            </a:r>
            <a:endParaRPr lang="zh-CN" altLang="en-US" b="1">
              <a:solidFill>
                <a:schemeClr val="bg1"/>
              </a:solidFill>
            </a:endParaRPr>
          </a:p>
        </p:txBody>
      </p:sp>
      <p:sp>
        <p:nvSpPr>
          <p:cNvPr id="3" name="内容占位符 2"/>
          <p:cNvSpPr>
            <a:spLocks noGrp="1"/>
          </p:cNvSpPr>
          <p:nvPr>
            <p:ph idx="1"/>
          </p:nvPr>
        </p:nvSpPr>
        <p:spPr>
          <a:xfrm>
            <a:off x="838200" y="1690688"/>
            <a:ext cx="10515600" cy="4351338"/>
          </a:xfrm>
        </p:spPr>
        <p:txBody>
          <a:bodyPr/>
          <a:lstStyle/>
          <a:p>
            <a:pPr marL="0" indent="0">
              <a:buNone/>
            </a:pPr>
            <a:r>
              <a:rPr lang="zh-CN" altLang="en-US" sz="1800">
                <a:solidFill>
                  <a:schemeClr val="bg2">
                    <a:lumMod val="90000"/>
                  </a:schemeClr>
                </a:solidFill>
              </a:rPr>
              <a:t>运行</a:t>
            </a:r>
            <a:r>
              <a:rPr lang="en-US" altLang="zh-CN" sz="1800">
                <a:solidFill>
                  <a:schemeClr val="bg2">
                    <a:lumMod val="90000"/>
                  </a:schemeClr>
                </a:solidFill>
              </a:rPr>
              <a:t>rvisor</a:t>
            </a:r>
            <a:r>
              <a:rPr lang="zh-CN" altLang="en-US" sz="1800">
                <a:solidFill>
                  <a:schemeClr val="bg2">
                    <a:lumMod val="90000"/>
                  </a:schemeClr>
                </a:solidFill>
              </a:rPr>
              <a:t>的命令行工具 与</a:t>
            </a:r>
            <a:r>
              <a:rPr lang="en-US" altLang="zh-CN" sz="1800">
                <a:solidFill>
                  <a:schemeClr val="bg2">
                    <a:lumMod val="90000"/>
                  </a:schemeClr>
                </a:solidFill>
              </a:rPr>
              <a:t>docker</a:t>
            </a:r>
            <a:r>
              <a:rPr lang="zh-CN" altLang="en-US" sz="1800">
                <a:solidFill>
                  <a:schemeClr val="bg2">
                    <a:lumMod val="90000"/>
                  </a:schemeClr>
                </a:solidFill>
              </a:rPr>
              <a:t>的</a:t>
            </a:r>
            <a:r>
              <a:rPr lang="en-US" altLang="zh-CN" sz="1800">
                <a:solidFill>
                  <a:schemeClr val="bg2">
                    <a:lumMod val="90000"/>
                  </a:schemeClr>
                </a:solidFill>
              </a:rPr>
              <a:t>runC</a:t>
            </a:r>
            <a:r>
              <a:rPr lang="zh-CN" altLang="en-US" sz="1800">
                <a:solidFill>
                  <a:schemeClr val="bg2">
                    <a:lumMod val="90000"/>
                  </a:schemeClr>
                </a:solidFill>
              </a:rPr>
              <a:t>，</a:t>
            </a:r>
            <a:r>
              <a:rPr lang="en-US" altLang="zh-CN" sz="1800">
                <a:solidFill>
                  <a:schemeClr val="bg2">
                    <a:lumMod val="90000"/>
                  </a:schemeClr>
                </a:solidFill>
              </a:rPr>
              <a:t>gvisor</a:t>
            </a:r>
            <a:r>
              <a:rPr lang="zh-CN" altLang="en-US" sz="1800">
                <a:solidFill>
                  <a:schemeClr val="bg2">
                    <a:lumMod val="90000"/>
                  </a:schemeClr>
                </a:solidFill>
              </a:rPr>
              <a:t>的</a:t>
            </a:r>
            <a:r>
              <a:rPr lang="en-US" altLang="zh-CN" sz="1800">
                <a:solidFill>
                  <a:schemeClr val="bg2">
                    <a:lumMod val="90000"/>
                  </a:schemeClr>
                </a:solidFill>
              </a:rPr>
              <a:t>runSC</a:t>
            </a:r>
            <a:r>
              <a:rPr lang="zh-CN" altLang="en-US" sz="1800">
                <a:solidFill>
                  <a:schemeClr val="bg2">
                    <a:lumMod val="90000"/>
                  </a:schemeClr>
                </a:solidFill>
              </a:rPr>
              <a:t>相对应</a:t>
            </a:r>
            <a:endParaRPr lang="en-US" altLang="zh-CN" sz="1800">
              <a:solidFill>
                <a:schemeClr val="bg2">
                  <a:lumMod val="90000"/>
                </a:schemeClr>
              </a:solidFill>
            </a:endParaRPr>
          </a:p>
          <a:p>
            <a:endParaRPr lang="en-US" altLang="zh-CN" sz="2000">
              <a:solidFill>
                <a:schemeClr val="bg1"/>
              </a:solidFill>
            </a:endParaRPr>
          </a:p>
          <a:p>
            <a:endParaRPr lang="en-US" altLang="zh-CN" sz="1800">
              <a:solidFill>
                <a:schemeClr val="bg1"/>
              </a:solidFill>
            </a:endParaRPr>
          </a:p>
          <a:p>
            <a:pPr>
              <a:lnSpc>
                <a:spcPct val="150000"/>
              </a:lnSpc>
            </a:pPr>
            <a:r>
              <a:rPr lang="zh-CN" altLang="en-US" sz="2000">
                <a:solidFill>
                  <a:schemeClr val="accent4">
                    <a:lumMod val="20000"/>
                    <a:lumOff val="80000"/>
                  </a:schemeClr>
                </a:solidFill>
              </a:rPr>
              <a:t>创建</a:t>
            </a:r>
            <a:r>
              <a:rPr lang="en-US" altLang="zh-CN" sz="2000">
                <a:solidFill>
                  <a:schemeClr val="accent4">
                    <a:lumMod val="20000"/>
                    <a:lumOff val="80000"/>
                  </a:schemeClr>
                </a:solidFill>
              </a:rPr>
              <a:t>/</a:t>
            </a:r>
            <a:r>
              <a:rPr lang="zh-CN" altLang="en-US" sz="2000">
                <a:solidFill>
                  <a:schemeClr val="accent4">
                    <a:lumMod val="20000"/>
                    <a:lumOff val="80000"/>
                  </a:schemeClr>
                </a:solidFill>
              </a:rPr>
              <a:t>终止容器</a:t>
            </a:r>
            <a:endParaRPr lang="en-US" altLang="zh-CN" sz="2000">
              <a:solidFill>
                <a:schemeClr val="accent4">
                  <a:lumMod val="20000"/>
                  <a:lumOff val="80000"/>
                </a:schemeClr>
              </a:solidFill>
            </a:endParaRPr>
          </a:p>
          <a:p>
            <a:pPr>
              <a:lnSpc>
                <a:spcPct val="150000"/>
              </a:lnSpc>
            </a:pPr>
            <a:r>
              <a:rPr lang="zh-CN" altLang="en-US" sz="2000">
                <a:solidFill>
                  <a:schemeClr val="accent4">
                    <a:lumMod val="20000"/>
                    <a:lumOff val="80000"/>
                  </a:schemeClr>
                </a:solidFill>
              </a:rPr>
              <a:t>在容器内运行指定程序</a:t>
            </a:r>
            <a:endParaRPr lang="en-US" altLang="zh-CN" sz="2000">
              <a:solidFill>
                <a:schemeClr val="accent4">
                  <a:lumMod val="20000"/>
                  <a:lumOff val="80000"/>
                </a:schemeClr>
              </a:solidFill>
            </a:endParaRPr>
          </a:p>
          <a:p>
            <a:pPr>
              <a:lnSpc>
                <a:spcPct val="150000"/>
              </a:lnSpc>
            </a:pPr>
            <a:r>
              <a:rPr lang="zh-CN" altLang="en-US" sz="2000">
                <a:solidFill>
                  <a:schemeClr val="accent4">
                    <a:lumMod val="20000"/>
                    <a:lumOff val="80000"/>
                  </a:schemeClr>
                </a:solidFill>
              </a:rPr>
              <a:t>输出容器内的进程信息</a:t>
            </a:r>
            <a:endParaRPr lang="en-US" altLang="zh-CN" sz="2000">
              <a:solidFill>
                <a:schemeClr val="accent4">
                  <a:lumMod val="20000"/>
                  <a:lumOff val="80000"/>
                </a:schemeClr>
              </a:solidFill>
            </a:endParaRPr>
          </a:p>
          <a:p>
            <a:pPr>
              <a:lnSpc>
                <a:spcPct val="150000"/>
              </a:lnSpc>
            </a:pPr>
            <a:r>
              <a:rPr lang="zh-CN" altLang="en-US" sz="2000">
                <a:solidFill>
                  <a:schemeClr val="accent4">
                    <a:lumMod val="20000"/>
                    <a:lumOff val="80000"/>
                  </a:schemeClr>
                </a:solidFill>
              </a:rPr>
              <a:t>利用</a:t>
            </a:r>
            <a:r>
              <a:rPr lang="en-US" altLang="zh-CN" sz="2000">
                <a:solidFill>
                  <a:schemeClr val="accent4">
                    <a:lumMod val="20000"/>
                    <a:lumOff val="80000"/>
                  </a:schemeClr>
                </a:solidFill>
              </a:rPr>
              <a:t>cgroup</a:t>
            </a:r>
            <a:r>
              <a:rPr lang="zh-CN" altLang="en-US" sz="2000">
                <a:solidFill>
                  <a:schemeClr val="accent4">
                    <a:lumMod val="20000"/>
                    <a:lumOff val="80000"/>
                  </a:schemeClr>
                </a:solidFill>
              </a:rPr>
              <a:t>限制容器资源</a:t>
            </a:r>
            <a:endParaRPr lang="en-US" altLang="zh-CN">
              <a:solidFill>
                <a:schemeClr val="accent4">
                  <a:lumMod val="20000"/>
                  <a:lumOff val="80000"/>
                </a:schemeClr>
              </a:solidFill>
            </a:endParaRPr>
          </a:p>
          <a:p>
            <a:endParaRPr lang="zh-CN" altLang="en-US">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55625"/>
            <a:ext cx="10515600" cy="1325563"/>
          </a:xfrm>
        </p:spPr>
        <p:txBody>
          <a:bodyPr>
            <a:normAutofit/>
          </a:bodyPr>
          <a:lstStyle/>
          <a:p>
            <a:r>
              <a:rPr lang="zh-CN" altLang="en-US" sz="4000">
                <a:solidFill>
                  <a:schemeClr val="bg1"/>
                </a:solidFill>
              </a:rPr>
              <a:t>实现原理</a:t>
            </a:r>
          </a:p>
        </p:txBody>
      </p:sp>
      <p:sp>
        <p:nvSpPr>
          <p:cNvPr id="3" name="内容占位符 2"/>
          <p:cNvSpPr>
            <a:spLocks noGrp="1"/>
          </p:cNvSpPr>
          <p:nvPr>
            <p:ph idx="1"/>
          </p:nvPr>
        </p:nvSpPr>
        <p:spPr>
          <a:xfrm>
            <a:off x="838200" y="2016125"/>
            <a:ext cx="10515600" cy="4351338"/>
          </a:xfrm>
        </p:spPr>
        <p:txBody>
          <a:bodyPr>
            <a:normAutofit/>
          </a:bodyPr>
          <a:lstStyle/>
          <a:p>
            <a:pPr marL="0" indent="0">
              <a:buNone/>
            </a:pPr>
            <a:r>
              <a:rPr lang="zh-CN" altLang="en-US" sz="2400">
                <a:solidFill>
                  <a:schemeClr val="bg1"/>
                </a:solidFill>
              </a:rPr>
              <a:t>利用</a:t>
            </a:r>
            <a:r>
              <a:rPr lang="en-US" altLang="zh-CN" sz="2400">
                <a:solidFill>
                  <a:schemeClr val="bg1"/>
                </a:solidFill>
              </a:rPr>
              <a:t>ioctl()</a:t>
            </a:r>
            <a:r>
              <a:rPr lang="zh-CN" altLang="en-US" sz="2400">
                <a:solidFill>
                  <a:schemeClr val="bg1"/>
                </a:solidFill>
              </a:rPr>
              <a:t>对</a:t>
            </a:r>
            <a:r>
              <a:rPr lang="en-US" altLang="zh-CN" sz="2400">
                <a:solidFill>
                  <a:schemeClr val="bg1"/>
                </a:solidFill>
              </a:rPr>
              <a:t>rvisor</a:t>
            </a:r>
            <a:r>
              <a:rPr lang="zh-CN" altLang="en-US" sz="2400">
                <a:solidFill>
                  <a:schemeClr val="bg1"/>
                </a:solidFill>
              </a:rPr>
              <a:t>设备进行控制</a:t>
            </a:r>
            <a:endParaRPr lang="en-US" altLang="zh-CN" sz="2400">
              <a:solidFill>
                <a:schemeClr val="bg1"/>
              </a:solidFill>
            </a:endParaRPr>
          </a:p>
          <a:p>
            <a:pPr marL="0" indent="0">
              <a:buNone/>
            </a:pPr>
            <a:endParaRPr lang="en-US" altLang="zh-CN" sz="900">
              <a:solidFill>
                <a:schemeClr val="bg1"/>
              </a:solidFill>
            </a:endParaRPr>
          </a:p>
          <a:p>
            <a:pPr marL="0" indent="0">
              <a:buNone/>
            </a:pPr>
            <a:r>
              <a:rPr lang="en-US" altLang="zh-CN" sz="2000">
                <a:solidFill>
                  <a:schemeClr val="bg1"/>
                </a:solidFill>
              </a:rPr>
              <a:t>	</a:t>
            </a:r>
            <a:r>
              <a:rPr lang="zh-CN" altLang="en-US" sz="2000">
                <a:solidFill>
                  <a:schemeClr val="accent4">
                    <a:lumMod val="40000"/>
                    <a:lumOff val="60000"/>
                  </a:schemeClr>
                </a:solidFill>
              </a:rPr>
              <a:t>在指定路径处创建容器</a:t>
            </a:r>
            <a:endParaRPr lang="en-US" altLang="zh-CN" sz="2000">
              <a:solidFill>
                <a:schemeClr val="accent4">
                  <a:lumMod val="40000"/>
                  <a:lumOff val="60000"/>
                </a:schemeClr>
              </a:solidFill>
            </a:endParaRPr>
          </a:p>
          <a:p>
            <a:pPr marL="0" indent="0">
              <a:buNone/>
            </a:pPr>
            <a:r>
              <a:rPr lang="en-US" altLang="zh-CN" sz="1800" i="1">
                <a:solidFill>
                  <a:schemeClr val="bg1"/>
                </a:solidFill>
              </a:rPr>
              <a:t>	int id = ioctl(int fd, RVISOR_CREATE, char *path) </a:t>
            </a:r>
          </a:p>
          <a:p>
            <a:pPr marL="0" indent="0">
              <a:buNone/>
            </a:pPr>
            <a:endParaRPr lang="en-US" altLang="zh-CN" sz="2000">
              <a:solidFill>
                <a:schemeClr val="bg1"/>
              </a:solidFill>
            </a:endParaRPr>
          </a:p>
          <a:p>
            <a:pPr marL="0" indent="0">
              <a:buNone/>
            </a:pPr>
            <a:r>
              <a:rPr lang="en-US" altLang="zh-CN" sz="2000">
                <a:solidFill>
                  <a:schemeClr val="bg1"/>
                </a:solidFill>
              </a:rPr>
              <a:t>	</a:t>
            </a:r>
            <a:r>
              <a:rPr lang="zh-CN" altLang="en-US" sz="2000">
                <a:solidFill>
                  <a:schemeClr val="accent4">
                    <a:lumMod val="40000"/>
                    <a:lumOff val="60000"/>
                  </a:schemeClr>
                </a:solidFill>
              </a:rPr>
              <a:t>在指定容器中添加本进程</a:t>
            </a:r>
            <a:endParaRPr lang="en-US" altLang="zh-CN" sz="2000">
              <a:solidFill>
                <a:schemeClr val="accent4">
                  <a:lumMod val="40000"/>
                  <a:lumOff val="60000"/>
                </a:schemeClr>
              </a:solidFill>
            </a:endParaRPr>
          </a:p>
          <a:p>
            <a:pPr marL="0" indent="0">
              <a:buNone/>
            </a:pPr>
            <a:r>
              <a:rPr lang="en-US" altLang="zh-CN" sz="1800" i="1">
                <a:solidFill>
                  <a:schemeClr val="bg1"/>
                </a:solidFill>
              </a:rPr>
              <a:t>	ioctl(int fd, RVISOR_ADD_SELF, int id)</a:t>
            </a:r>
          </a:p>
          <a:p>
            <a:pPr marL="0" indent="0">
              <a:buNone/>
            </a:pPr>
            <a:endParaRPr lang="en-US" altLang="zh-CN" sz="2000">
              <a:solidFill>
                <a:schemeClr val="bg1"/>
              </a:solidFill>
            </a:endParaRPr>
          </a:p>
          <a:p>
            <a:pPr marL="0" indent="0">
              <a:buNone/>
            </a:pPr>
            <a:r>
              <a:rPr lang="en-US" altLang="zh-CN" sz="2000">
                <a:solidFill>
                  <a:schemeClr val="bg1"/>
                </a:solidFill>
              </a:rPr>
              <a:t>	</a:t>
            </a:r>
            <a:r>
              <a:rPr lang="zh-CN" altLang="en-US" sz="2000">
                <a:solidFill>
                  <a:schemeClr val="accent4">
                    <a:lumMod val="40000"/>
                    <a:lumOff val="60000"/>
                  </a:schemeClr>
                </a:solidFill>
              </a:rPr>
              <a:t>删除指定</a:t>
            </a:r>
            <a:r>
              <a:rPr lang="en-US" altLang="zh-CN" sz="2000">
                <a:solidFill>
                  <a:schemeClr val="accent4">
                    <a:lumMod val="40000"/>
                    <a:lumOff val="60000"/>
                  </a:schemeClr>
                </a:solidFill>
              </a:rPr>
              <a:t>id</a:t>
            </a:r>
            <a:r>
              <a:rPr lang="zh-CN" altLang="en-US" sz="2000">
                <a:solidFill>
                  <a:schemeClr val="accent4">
                    <a:lumMod val="40000"/>
                    <a:lumOff val="60000"/>
                  </a:schemeClr>
                </a:solidFill>
              </a:rPr>
              <a:t>的容器</a:t>
            </a:r>
            <a:endParaRPr lang="en-US" altLang="zh-CN" sz="2000">
              <a:solidFill>
                <a:schemeClr val="accent4">
                  <a:lumMod val="40000"/>
                  <a:lumOff val="60000"/>
                </a:schemeClr>
              </a:solidFill>
            </a:endParaRPr>
          </a:p>
          <a:p>
            <a:pPr marL="0" indent="0">
              <a:buNone/>
            </a:pPr>
            <a:r>
              <a:rPr lang="en-US" altLang="zh-CN" sz="1800" i="1">
                <a:solidFill>
                  <a:schemeClr val="bg1"/>
                </a:solidFill>
              </a:rPr>
              <a:t>	ioctl(int fd, RVISOR_REMOVE, int id)</a:t>
            </a:r>
          </a:p>
          <a:p>
            <a:pPr marL="0" indent="0">
              <a:buNone/>
            </a:pPr>
            <a:endParaRPr lang="en-US" altLang="zh-CN">
              <a:solidFill>
                <a:schemeClr val="bg1"/>
              </a:solidFill>
            </a:endParaRPr>
          </a:p>
          <a:p>
            <a:pPr marL="0" indent="0">
              <a:buNone/>
            </a:pPr>
            <a:endParaRPr lang="zh-CN" alt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38200" y="142557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05050" y="5064711"/>
            <a:ext cx="7496175" cy="338554"/>
          </a:xfrm>
          <a:prstGeom prst="rect">
            <a:avLst/>
          </a:prstGeom>
          <a:noFill/>
        </p:spPr>
        <p:txBody>
          <a:bodyPr wrap="square" rtlCol="0">
            <a:spAutoFit/>
          </a:bodyPr>
          <a:lstStyle/>
          <a:p>
            <a:r>
              <a:rPr lang="zh-CN" altLang="en-US" sz="1600" i="1">
                <a:solidFill>
                  <a:schemeClr val="bg1"/>
                </a:solidFill>
              </a:rPr>
              <a:t>*在容器内前台运行</a:t>
            </a:r>
            <a:r>
              <a:rPr lang="en-US" altLang="zh-CN" sz="1600" i="1">
                <a:solidFill>
                  <a:schemeClr val="bg1"/>
                </a:solidFill>
              </a:rPr>
              <a:t>shell</a:t>
            </a:r>
            <a:endParaRPr lang="zh-CN" altLang="en-US" sz="1600" i="1">
              <a:solidFill>
                <a:schemeClr val="bg1"/>
              </a:solidFill>
            </a:endParaRPr>
          </a:p>
        </p:txBody>
      </p:sp>
      <p:pic>
        <p:nvPicPr>
          <p:cNvPr id="6" name="图片 5"/>
          <p:cNvPicPr>
            <a:picLocks noChangeAspect="1"/>
          </p:cNvPicPr>
          <p:nvPr/>
        </p:nvPicPr>
        <p:blipFill>
          <a:blip r:embed="rId2"/>
          <a:stretch>
            <a:fillRect/>
          </a:stretch>
        </p:blipFill>
        <p:spPr>
          <a:xfrm>
            <a:off x="2138362" y="2138362"/>
            <a:ext cx="7915275" cy="25812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05050" y="5064711"/>
            <a:ext cx="7496175" cy="338554"/>
          </a:xfrm>
          <a:prstGeom prst="rect">
            <a:avLst/>
          </a:prstGeom>
          <a:noFill/>
        </p:spPr>
        <p:txBody>
          <a:bodyPr wrap="square" rtlCol="0">
            <a:spAutoFit/>
          </a:bodyPr>
          <a:lstStyle/>
          <a:p>
            <a:r>
              <a:rPr lang="zh-CN" altLang="en-US" sz="1600" i="1">
                <a:solidFill>
                  <a:schemeClr val="bg1"/>
                </a:solidFill>
              </a:rPr>
              <a:t>*在容器内前台运行</a:t>
            </a:r>
            <a:r>
              <a:rPr lang="en-US" altLang="zh-CN" sz="1600" i="1">
                <a:solidFill>
                  <a:schemeClr val="bg1"/>
                </a:solidFill>
              </a:rPr>
              <a:t>shell</a:t>
            </a:r>
            <a:r>
              <a:rPr lang="zh-CN" altLang="en-US" sz="1600" i="1">
                <a:solidFill>
                  <a:schemeClr val="bg1"/>
                </a:solidFill>
              </a:rPr>
              <a:t>，在另外的</a:t>
            </a:r>
            <a:r>
              <a:rPr lang="en-US" altLang="zh-CN" sz="1600" i="1">
                <a:solidFill>
                  <a:schemeClr val="bg1"/>
                </a:solidFill>
              </a:rPr>
              <a:t>Terminal</a:t>
            </a:r>
            <a:r>
              <a:rPr lang="zh-CN" altLang="en-US" sz="1600" i="1">
                <a:solidFill>
                  <a:schemeClr val="bg1"/>
                </a:solidFill>
              </a:rPr>
              <a:t>前后使用</a:t>
            </a:r>
            <a:r>
              <a:rPr lang="en-US" altLang="zh-CN" sz="1600" i="1">
                <a:solidFill>
                  <a:schemeClr val="bg1"/>
                </a:solidFill>
              </a:rPr>
              <a:t>`ps`</a:t>
            </a:r>
            <a:r>
              <a:rPr lang="zh-CN" altLang="en-US" sz="1600" i="1">
                <a:solidFill>
                  <a:schemeClr val="bg1"/>
                </a:solidFill>
              </a:rPr>
              <a:t>和</a:t>
            </a:r>
            <a:r>
              <a:rPr lang="en-US" altLang="zh-CN" sz="1600" i="1">
                <a:solidFill>
                  <a:schemeClr val="bg1"/>
                </a:solidFill>
              </a:rPr>
              <a:t>`shutdown`</a:t>
            </a:r>
            <a:r>
              <a:rPr lang="zh-CN" altLang="en-US" sz="1600" i="1">
                <a:solidFill>
                  <a:schemeClr val="bg1"/>
                </a:solidFill>
              </a:rPr>
              <a:t>命令</a:t>
            </a:r>
          </a:p>
        </p:txBody>
      </p:sp>
      <p:pic>
        <p:nvPicPr>
          <p:cNvPr id="3" name="图片 2"/>
          <p:cNvPicPr>
            <a:picLocks noChangeAspect="1"/>
          </p:cNvPicPr>
          <p:nvPr/>
        </p:nvPicPr>
        <p:blipFill rotWithShape="1">
          <a:blip r:embed="rId2"/>
          <a:srcRect b="35104"/>
          <a:stretch>
            <a:fillRect/>
          </a:stretch>
        </p:blipFill>
        <p:spPr>
          <a:xfrm>
            <a:off x="2181225" y="4139908"/>
            <a:ext cx="7804221" cy="536867"/>
          </a:xfrm>
          <a:prstGeom prst="rect">
            <a:avLst/>
          </a:prstGeom>
        </p:spPr>
      </p:pic>
      <p:pic>
        <p:nvPicPr>
          <p:cNvPr id="6" name="图片 5"/>
          <p:cNvPicPr>
            <a:picLocks noChangeAspect="1"/>
          </p:cNvPicPr>
          <p:nvPr/>
        </p:nvPicPr>
        <p:blipFill rotWithShape="1">
          <a:blip r:embed="rId3"/>
          <a:srcRect r="5024"/>
          <a:stretch>
            <a:fillRect/>
          </a:stretch>
        </p:blipFill>
        <p:spPr>
          <a:xfrm>
            <a:off x="2181225" y="1487745"/>
            <a:ext cx="7804220" cy="25162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38424" y="5588586"/>
            <a:ext cx="7496175" cy="338554"/>
          </a:xfrm>
          <a:prstGeom prst="rect">
            <a:avLst/>
          </a:prstGeom>
          <a:noFill/>
        </p:spPr>
        <p:txBody>
          <a:bodyPr wrap="square" rtlCol="0">
            <a:spAutoFit/>
          </a:bodyPr>
          <a:lstStyle/>
          <a:p>
            <a:r>
              <a:rPr lang="zh-CN" altLang="en-US" sz="1600" i="1">
                <a:solidFill>
                  <a:schemeClr val="bg1"/>
                </a:solidFill>
              </a:rPr>
              <a:t>*后台模式运行</a:t>
            </a:r>
            <a:r>
              <a:rPr lang="en-US" altLang="zh-CN" sz="1600" i="1">
                <a:solidFill>
                  <a:schemeClr val="bg1"/>
                </a:solidFill>
              </a:rPr>
              <a:t>Test</a:t>
            </a:r>
            <a:r>
              <a:rPr lang="zh-CN" altLang="en-US" sz="1600" i="1">
                <a:solidFill>
                  <a:schemeClr val="bg1"/>
                </a:solidFill>
              </a:rPr>
              <a:t>两次，并在该</a:t>
            </a:r>
            <a:r>
              <a:rPr lang="en-US" altLang="zh-CN" sz="1600" i="1">
                <a:solidFill>
                  <a:schemeClr val="bg1"/>
                </a:solidFill>
              </a:rPr>
              <a:t>Terminal</a:t>
            </a:r>
            <a:r>
              <a:rPr lang="zh-CN" altLang="en-US" sz="1600" i="1">
                <a:solidFill>
                  <a:schemeClr val="bg1"/>
                </a:solidFill>
              </a:rPr>
              <a:t>内使用</a:t>
            </a:r>
            <a:r>
              <a:rPr lang="en-US" altLang="zh-CN" sz="1600" i="1">
                <a:solidFill>
                  <a:schemeClr val="bg1"/>
                </a:solidFill>
              </a:rPr>
              <a:t>`ps`</a:t>
            </a:r>
            <a:r>
              <a:rPr lang="zh-CN" altLang="en-US" sz="1600" i="1">
                <a:solidFill>
                  <a:schemeClr val="bg1"/>
                </a:solidFill>
              </a:rPr>
              <a:t>和</a:t>
            </a:r>
            <a:r>
              <a:rPr lang="en-US" altLang="zh-CN" sz="1600" i="1">
                <a:solidFill>
                  <a:schemeClr val="bg1"/>
                </a:solidFill>
              </a:rPr>
              <a:t>`shutdown`</a:t>
            </a:r>
            <a:r>
              <a:rPr lang="zh-CN" altLang="en-US" sz="1600" i="1">
                <a:solidFill>
                  <a:schemeClr val="bg1"/>
                </a:solidFill>
              </a:rPr>
              <a:t>进行控制</a:t>
            </a:r>
          </a:p>
        </p:txBody>
      </p:sp>
      <p:pic>
        <p:nvPicPr>
          <p:cNvPr id="2" name="图片 1"/>
          <p:cNvPicPr>
            <a:picLocks noChangeAspect="1"/>
          </p:cNvPicPr>
          <p:nvPr/>
        </p:nvPicPr>
        <p:blipFill>
          <a:blip r:embed="rId2"/>
          <a:stretch>
            <a:fillRect/>
          </a:stretch>
        </p:blipFill>
        <p:spPr>
          <a:xfrm>
            <a:off x="3062287" y="549861"/>
            <a:ext cx="6067425" cy="3733800"/>
          </a:xfrm>
          <a:prstGeom prst="rect">
            <a:avLst/>
          </a:prstGeom>
        </p:spPr>
      </p:pic>
      <p:pic>
        <p:nvPicPr>
          <p:cNvPr id="4" name="图片 3"/>
          <p:cNvPicPr>
            <a:picLocks noChangeAspect="1"/>
          </p:cNvPicPr>
          <p:nvPr/>
        </p:nvPicPr>
        <p:blipFill>
          <a:blip r:embed="rId3"/>
          <a:stretch>
            <a:fillRect/>
          </a:stretch>
        </p:blipFill>
        <p:spPr>
          <a:xfrm>
            <a:off x="3062287" y="4536073"/>
            <a:ext cx="3609975" cy="800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a:solidFill>
                  <a:schemeClr val="bg1"/>
                </a:solidFill>
              </a:rPr>
              <a:t>rVisor </a:t>
            </a:r>
            <a:r>
              <a:rPr lang="zh-CN" altLang="en-US">
                <a:solidFill>
                  <a:schemeClr val="bg1"/>
                </a:solidFill>
              </a:rPr>
              <a:t>的目标 </a:t>
            </a:r>
            <a:r>
              <a:rPr lang="en-US" altLang="zh-CN">
                <a:solidFill>
                  <a:schemeClr val="bg1"/>
                </a:solidFill>
              </a:rPr>
              <a:t>- </a:t>
            </a:r>
            <a:r>
              <a:rPr lang="zh-CN" altLang="en-US">
                <a:solidFill>
                  <a:schemeClr val="bg1"/>
                </a:solidFill>
              </a:rPr>
              <a:t>内核中的轻量安全容器</a:t>
            </a:r>
          </a:p>
        </p:txBody>
      </p:sp>
      <p:pic>
        <p:nvPicPr>
          <p:cNvPr id="4" name="内容占位符 3"/>
          <p:cNvPicPr>
            <a:picLocks noGrp="1" noChangeAspect="1"/>
          </p:cNvPicPr>
          <p:nvPr>
            <p:ph idx="1"/>
          </p:nvPr>
        </p:nvPicPr>
        <p:blipFill>
          <a:blip r:embed="rId2"/>
          <a:stretch>
            <a:fillRect/>
          </a:stretch>
        </p:blipFill>
        <p:spPr>
          <a:xfrm>
            <a:off x="838200" y="2522855"/>
            <a:ext cx="10515600" cy="32010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75D58A2-8D20-4AB1-BA10-4AEE84ABA8E3}"/>
              </a:ext>
            </a:extLst>
          </p:cNvPr>
          <p:cNvCxnSpPr/>
          <p:nvPr/>
        </p:nvCxnSpPr>
        <p:spPr>
          <a:xfrm>
            <a:off x="3876675" y="1238250"/>
            <a:ext cx="38385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F974FAED-FA1B-4063-B0FD-9ED52C3ABFDF}"/>
              </a:ext>
            </a:extLst>
          </p:cNvPr>
          <p:cNvGrpSpPr/>
          <p:nvPr/>
        </p:nvGrpSpPr>
        <p:grpSpPr>
          <a:xfrm>
            <a:off x="1751028" y="227946"/>
            <a:ext cx="5000625" cy="685799"/>
            <a:chOff x="2000250" y="561977"/>
            <a:chExt cx="5000625" cy="685799"/>
          </a:xfrm>
        </p:grpSpPr>
        <p:sp>
          <p:nvSpPr>
            <p:cNvPr id="5" name="矩形: 圆角 4">
              <a:extLst>
                <a:ext uri="{FF2B5EF4-FFF2-40B4-BE49-F238E27FC236}">
                  <a16:creationId xmlns:a16="http://schemas.microsoft.com/office/drawing/2014/main" id="{206E236F-851D-44E4-924B-7C27376CA260}"/>
                </a:ext>
              </a:extLst>
            </p:cNvPr>
            <p:cNvSpPr/>
            <p:nvPr/>
          </p:nvSpPr>
          <p:spPr>
            <a:xfrm>
              <a:off x="2000250" y="581026"/>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Kubernetes</a:t>
              </a:r>
              <a:endParaRPr lang="zh-CN" altLang="en-US" i="1"/>
            </a:p>
          </p:txBody>
        </p:sp>
        <p:grpSp>
          <p:nvGrpSpPr>
            <p:cNvPr id="12" name="组合 11">
              <a:extLst>
                <a:ext uri="{FF2B5EF4-FFF2-40B4-BE49-F238E27FC236}">
                  <a16:creationId xmlns:a16="http://schemas.microsoft.com/office/drawing/2014/main" id="{BFF40E75-12CB-43CA-AC26-FEE8C4043498}"/>
                </a:ext>
              </a:extLst>
            </p:cNvPr>
            <p:cNvGrpSpPr/>
            <p:nvPr/>
          </p:nvGrpSpPr>
          <p:grpSpPr>
            <a:xfrm>
              <a:off x="4038600" y="809625"/>
              <a:ext cx="933450" cy="161925"/>
              <a:chOff x="4038600" y="809625"/>
              <a:chExt cx="933450" cy="161925"/>
            </a:xfrm>
          </p:grpSpPr>
          <p:cxnSp>
            <p:nvCxnSpPr>
              <p:cNvPr id="7" name="直接箭头连接符 6">
                <a:extLst>
                  <a:ext uri="{FF2B5EF4-FFF2-40B4-BE49-F238E27FC236}">
                    <a16:creationId xmlns:a16="http://schemas.microsoft.com/office/drawing/2014/main" id="{BCF53DDA-D31A-46AE-8D57-8507E2B7B9FE}"/>
                  </a:ext>
                </a:extLst>
              </p:cNvPr>
              <p:cNvCxnSpPr>
                <a:cxnSpLocks/>
              </p:cNvCxnSpPr>
              <p:nvPr/>
            </p:nvCxnSpPr>
            <p:spPr>
              <a:xfrm>
                <a:off x="4038600" y="809625"/>
                <a:ext cx="923925"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0A6A54E-A07B-49AA-906B-6C1F9A9D7D8D}"/>
                  </a:ext>
                </a:extLst>
              </p:cNvPr>
              <p:cNvCxnSpPr>
                <a:cxnSpLocks/>
              </p:cNvCxnSpPr>
              <p:nvPr/>
            </p:nvCxnSpPr>
            <p:spPr>
              <a:xfrm flipH="1">
                <a:off x="4038601" y="971550"/>
                <a:ext cx="933449" cy="0"/>
              </a:xfrm>
              <a:prstGeom prst="straightConnector1">
                <a:avLst/>
              </a:prstGeom>
              <a:ln w="25400">
                <a:solidFill>
                  <a:schemeClr val="tx2">
                    <a:lumMod val="40000"/>
                    <a:lumOff val="60000"/>
                    <a:alpha val="99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3" name="矩形: 圆角 12">
              <a:extLst>
                <a:ext uri="{FF2B5EF4-FFF2-40B4-BE49-F238E27FC236}">
                  <a16:creationId xmlns:a16="http://schemas.microsoft.com/office/drawing/2014/main" id="{AB26434C-CA07-4E3F-9F9C-151CF7EAF8FD}"/>
                </a:ext>
              </a:extLst>
            </p:cNvPr>
            <p:cNvSpPr/>
            <p:nvPr/>
          </p:nvSpPr>
          <p:spPr>
            <a:xfrm>
              <a:off x="5105400" y="561977"/>
              <a:ext cx="1895475" cy="666750"/>
            </a:xfrm>
            <a:prstGeom prst="roundRect">
              <a:avLst/>
            </a:prstGeom>
            <a:noFill/>
            <a:ln w="25400">
              <a:solidFill>
                <a:schemeClr val="tx2">
                  <a:lumMod val="40000"/>
                  <a:lumOff val="60000"/>
                  <a:alpha val="99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a:t>Containerd</a:t>
              </a:r>
              <a:endParaRPr lang="zh-CN" altLang="en-US" i="1"/>
            </a:p>
          </p:txBody>
        </p:sp>
      </p:grpSp>
      <p:sp>
        <p:nvSpPr>
          <p:cNvPr id="9" name="文本框 8">
            <a:extLst>
              <a:ext uri="{FF2B5EF4-FFF2-40B4-BE49-F238E27FC236}">
                <a16:creationId xmlns:a16="http://schemas.microsoft.com/office/drawing/2014/main" id="{9AE94D6F-0765-4FE4-BD51-C9CA924E5318}"/>
              </a:ext>
            </a:extLst>
          </p:cNvPr>
          <p:cNvSpPr txBox="1"/>
          <p:nvPr/>
        </p:nvSpPr>
        <p:spPr>
          <a:xfrm>
            <a:off x="7305674" y="1350972"/>
            <a:ext cx="1057275" cy="461665"/>
          </a:xfrm>
          <a:prstGeom prst="rect">
            <a:avLst/>
          </a:prstGeom>
          <a:noFill/>
        </p:spPr>
        <p:txBody>
          <a:bodyPr wrap="square" rtlCol="0">
            <a:spAutoFit/>
          </a:bodyPr>
          <a:lstStyle/>
          <a:p>
            <a:r>
              <a:rPr lang="en-US" altLang="zh-CN" sz="2400" b="1">
                <a:solidFill>
                  <a:schemeClr val="accent4">
                    <a:lumMod val="20000"/>
                    <a:lumOff val="80000"/>
                  </a:schemeClr>
                </a:solidFill>
              </a:rPr>
              <a:t>rVisor</a:t>
            </a:r>
            <a:endParaRPr lang="zh-CN" altLang="en-US" sz="2400" b="1">
              <a:solidFill>
                <a:schemeClr val="accent4">
                  <a:lumMod val="20000"/>
                  <a:lumOff val="80000"/>
                </a:schemeClr>
              </a:solidFill>
            </a:endParaRPr>
          </a:p>
        </p:txBody>
      </p:sp>
      <p:sp>
        <p:nvSpPr>
          <p:cNvPr id="28" name="矩形: 圆角 27">
            <a:extLst>
              <a:ext uri="{FF2B5EF4-FFF2-40B4-BE49-F238E27FC236}">
                <a16:creationId xmlns:a16="http://schemas.microsoft.com/office/drawing/2014/main" id="{70F33DA6-A301-46A7-8A20-A8C8F7FFB216}"/>
              </a:ext>
            </a:extLst>
          </p:cNvPr>
          <p:cNvSpPr/>
          <p:nvPr/>
        </p:nvSpPr>
        <p:spPr>
          <a:xfrm>
            <a:off x="4856178" y="1496078"/>
            <a:ext cx="1895475" cy="666750"/>
          </a:xfrm>
          <a:prstGeom prst="roundRect">
            <a:avLst/>
          </a:prstGeom>
          <a:noFill/>
          <a:ln w="2540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accent2">
                    <a:lumMod val="60000"/>
                    <a:lumOff val="40000"/>
                  </a:schemeClr>
                </a:solidFill>
              </a:rPr>
              <a:t>Containerd-shim</a:t>
            </a:r>
            <a:endParaRPr lang="zh-CN" altLang="en-US" sz="2000" b="1">
              <a:solidFill>
                <a:schemeClr val="accent2">
                  <a:lumMod val="60000"/>
                  <a:lumOff val="40000"/>
                </a:schemeClr>
              </a:solidFill>
            </a:endParaRPr>
          </a:p>
        </p:txBody>
      </p:sp>
      <p:sp>
        <p:nvSpPr>
          <p:cNvPr id="29" name="矩形: 圆角 28">
            <a:extLst>
              <a:ext uri="{FF2B5EF4-FFF2-40B4-BE49-F238E27FC236}">
                <a16:creationId xmlns:a16="http://schemas.microsoft.com/office/drawing/2014/main" id="{C086AA5F-9A1E-4EBF-9DEC-E0DCDB832574}"/>
              </a:ext>
            </a:extLst>
          </p:cNvPr>
          <p:cNvSpPr/>
          <p:nvPr/>
        </p:nvSpPr>
        <p:spPr>
          <a:xfrm>
            <a:off x="4856178" y="2792444"/>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runrSC</a:t>
            </a:r>
            <a:endParaRPr lang="zh-CN" altLang="en-US" sz="2000" b="1"/>
          </a:p>
        </p:txBody>
      </p:sp>
      <p:grpSp>
        <p:nvGrpSpPr>
          <p:cNvPr id="30" name="组合 29">
            <a:extLst>
              <a:ext uri="{FF2B5EF4-FFF2-40B4-BE49-F238E27FC236}">
                <a16:creationId xmlns:a16="http://schemas.microsoft.com/office/drawing/2014/main" id="{B556021A-6511-4950-9378-DEF642FB85EE}"/>
              </a:ext>
            </a:extLst>
          </p:cNvPr>
          <p:cNvGrpSpPr/>
          <p:nvPr/>
        </p:nvGrpSpPr>
        <p:grpSpPr>
          <a:xfrm>
            <a:off x="5710236" y="2263664"/>
            <a:ext cx="179403" cy="404302"/>
            <a:chOff x="5057775" y="1733890"/>
            <a:chExt cx="171450" cy="437810"/>
          </a:xfrm>
        </p:grpSpPr>
        <p:cxnSp>
          <p:nvCxnSpPr>
            <p:cNvPr id="31" name="直接箭头连接符 30">
              <a:extLst>
                <a:ext uri="{FF2B5EF4-FFF2-40B4-BE49-F238E27FC236}">
                  <a16:creationId xmlns:a16="http://schemas.microsoft.com/office/drawing/2014/main" id="{0DA814FE-9726-4567-B94F-8EBA2D825F3B}"/>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DAF4461-956B-4A37-AA36-3E5633391AB2}"/>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585983FE-51E4-4039-8BED-3724C726AC49}"/>
              </a:ext>
            </a:extLst>
          </p:cNvPr>
          <p:cNvSpPr txBox="1"/>
          <p:nvPr/>
        </p:nvSpPr>
        <p:spPr>
          <a:xfrm>
            <a:off x="7305673" y="2982944"/>
            <a:ext cx="1714497" cy="461665"/>
          </a:xfrm>
          <a:prstGeom prst="rect">
            <a:avLst/>
          </a:prstGeom>
          <a:noFill/>
        </p:spPr>
        <p:txBody>
          <a:bodyPr wrap="square" rtlCol="0">
            <a:spAutoFit/>
          </a:bodyPr>
          <a:lstStyle/>
          <a:p>
            <a:r>
              <a:rPr lang="en-US" altLang="zh-CN" sz="2400" b="1">
                <a:solidFill>
                  <a:schemeClr val="accent4">
                    <a:lumMod val="20000"/>
                    <a:lumOff val="80000"/>
                  </a:schemeClr>
                </a:solidFill>
              </a:rPr>
              <a:t>User mode</a:t>
            </a:r>
            <a:endParaRPr lang="zh-CN" altLang="en-US" sz="2400" b="1">
              <a:solidFill>
                <a:schemeClr val="accent4">
                  <a:lumMod val="20000"/>
                  <a:lumOff val="80000"/>
                </a:schemeClr>
              </a:solidFill>
            </a:endParaRPr>
          </a:p>
        </p:txBody>
      </p:sp>
      <p:cxnSp>
        <p:nvCxnSpPr>
          <p:cNvPr id="37" name="直接连接符 36">
            <a:extLst>
              <a:ext uri="{FF2B5EF4-FFF2-40B4-BE49-F238E27FC236}">
                <a16:creationId xmlns:a16="http://schemas.microsoft.com/office/drawing/2014/main" id="{F92E129A-035B-4EF9-8B20-74D9DD12771F}"/>
              </a:ext>
            </a:extLst>
          </p:cNvPr>
          <p:cNvCxnSpPr>
            <a:cxnSpLocks/>
          </p:cNvCxnSpPr>
          <p:nvPr/>
        </p:nvCxnSpPr>
        <p:spPr>
          <a:xfrm>
            <a:off x="1323975" y="3790950"/>
            <a:ext cx="6391275" cy="0"/>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88AEFC97-5F78-42FC-9C72-6A3BA03DCCF3}"/>
              </a:ext>
            </a:extLst>
          </p:cNvPr>
          <p:cNvSpPr/>
          <p:nvPr/>
        </p:nvSpPr>
        <p:spPr>
          <a:xfrm>
            <a:off x="4856178" y="4076360"/>
            <a:ext cx="1895475" cy="666750"/>
          </a:xfrm>
          <a:prstGeom prst="roundRect">
            <a:avLst/>
          </a:prstGeom>
          <a:noFill/>
          <a:ln w="25400">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rVisor-kernel</a:t>
            </a:r>
            <a:endParaRPr lang="zh-CN" altLang="en-US" sz="2000" b="1"/>
          </a:p>
        </p:txBody>
      </p:sp>
      <p:grpSp>
        <p:nvGrpSpPr>
          <p:cNvPr id="39" name="组合 38">
            <a:extLst>
              <a:ext uri="{FF2B5EF4-FFF2-40B4-BE49-F238E27FC236}">
                <a16:creationId xmlns:a16="http://schemas.microsoft.com/office/drawing/2014/main" id="{2A1E0944-76BA-455C-BB5A-F521FF2F832D}"/>
              </a:ext>
            </a:extLst>
          </p:cNvPr>
          <p:cNvGrpSpPr/>
          <p:nvPr/>
        </p:nvGrpSpPr>
        <p:grpSpPr>
          <a:xfrm>
            <a:off x="5706260" y="3583672"/>
            <a:ext cx="179403" cy="404302"/>
            <a:chOff x="5057775" y="1733890"/>
            <a:chExt cx="171450" cy="437810"/>
          </a:xfrm>
        </p:grpSpPr>
        <p:cxnSp>
          <p:nvCxnSpPr>
            <p:cNvPr id="40" name="直接箭头连接符 39">
              <a:extLst>
                <a:ext uri="{FF2B5EF4-FFF2-40B4-BE49-F238E27FC236}">
                  <a16:creationId xmlns:a16="http://schemas.microsoft.com/office/drawing/2014/main" id="{16BE0FE7-747D-417E-9CB8-1D9EBEC962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34438A1-D610-4973-8256-E10DD8449A94}"/>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BC98BD1E-036F-4736-9320-731A2BAF98B6}"/>
              </a:ext>
            </a:extLst>
          </p:cNvPr>
          <p:cNvGrpSpPr/>
          <p:nvPr/>
        </p:nvGrpSpPr>
        <p:grpSpPr>
          <a:xfrm>
            <a:off x="5706260" y="985069"/>
            <a:ext cx="179403" cy="404302"/>
            <a:chOff x="5057775" y="1733890"/>
            <a:chExt cx="171450" cy="437810"/>
          </a:xfrm>
        </p:grpSpPr>
        <p:cxnSp>
          <p:nvCxnSpPr>
            <p:cNvPr id="43" name="直接箭头连接符 42">
              <a:extLst>
                <a:ext uri="{FF2B5EF4-FFF2-40B4-BE49-F238E27FC236}">
                  <a16:creationId xmlns:a16="http://schemas.microsoft.com/office/drawing/2014/main" id="{F9A5EC41-7C4B-40BA-BFDC-3877C0E567F1}"/>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D3997E9-E62E-4395-A62E-FDF5CE374A8C}"/>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C5116F48-273E-47FD-844B-B6324BE7CB0D}"/>
              </a:ext>
            </a:extLst>
          </p:cNvPr>
          <p:cNvSpPr/>
          <p:nvPr/>
        </p:nvSpPr>
        <p:spPr>
          <a:xfrm>
            <a:off x="1922477" y="4076360"/>
            <a:ext cx="1552575" cy="666750"/>
          </a:xfrm>
          <a:prstGeom prst="rect">
            <a:avLst/>
          </a:prstGeom>
          <a:noFill/>
          <a:ln w="254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Syscall table</a:t>
            </a:r>
            <a:endParaRPr lang="zh-CN" altLang="en-US"/>
          </a:p>
        </p:txBody>
      </p:sp>
      <p:sp>
        <p:nvSpPr>
          <p:cNvPr id="46" name="矩形 45">
            <a:extLst>
              <a:ext uri="{FF2B5EF4-FFF2-40B4-BE49-F238E27FC236}">
                <a16:creationId xmlns:a16="http://schemas.microsoft.com/office/drawing/2014/main" id="{286B176D-D53C-42B7-BB55-72744CE5DBF7}"/>
              </a:ext>
            </a:extLst>
          </p:cNvPr>
          <p:cNvSpPr/>
          <p:nvPr/>
        </p:nvSpPr>
        <p:spPr>
          <a:xfrm>
            <a:off x="1922478" y="2263664"/>
            <a:ext cx="1552574" cy="1195530"/>
          </a:xfrm>
          <a:prstGeom prst="rect">
            <a:avLst/>
          </a:prstGeom>
          <a:solidFill>
            <a:schemeClr val="accent6">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APP</a:t>
            </a:r>
            <a:endParaRPr lang="zh-CN" altLang="en-US" sz="2400"/>
          </a:p>
        </p:txBody>
      </p:sp>
      <p:grpSp>
        <p:nvGrpSpPr>
          <p:cNvPr id="47" name="组合 46">
            <a:extLst>
              <a:ext uri="{FF2B5EF4-FFF2-40B4-BE49-F238E27FC236}">
                <a16:creationId xmlns:a16="http://schemas.microsoft.com/office/drawing/2014/main" id="{F4787267-1C24-4419-BEB4-B9499031C265}"/>
              </a:ext>
            </a:extLst>
          </p:cNvPr>
          <p:cNvGrpSpPr/>
          <p:nvPr/>
        </p:nvGrpSpPr>
        <p:grpSpPr>
          <a:xfrm>
            <a:off x="2609062" y="3529354"/>
            <a:ext cx="179403" cy="404302"/>
            <a:chOff x="5057775" y="1733890"/>
            <a:chExt cx="171450" cy="437810"/>
          </a:xfrm>
        </p:grpSpPr>
        <p:cxnSp>
          <p:nvCxnSpPr>
            <p:cNvPr id="48" name="直接箭头连接符 47">
              <a:extLst>
                <a:ext uri="{FF2B5EF4-FFF2-40B4-BE49-F238E27FC236}">
                  <a16:creationId xmlns:a16="http://schemas.microsoft.com/office/drawing/2014/main" id="{5E767EA0-D619-400B-A0A3-4B5217A40F1A}"/>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B8AD605F-C8A0-4532-8CFE-34C0AD0D3D20}"/>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a:extLst>
              <a:ext uri="{FF2B5EF4-FFF2-40B4-BE49-F238E27FC236}">
                <a16:creationId xmlns:a16="http://schemas.microsoft.com/office/drawing/2014/main" id="{45A94E77-CDD9-4EE7-AB5E-AFCECF7581D0}"/>
              </a:ext>
            </a:extLst>
          </p:cNvPr>
          <p:cNvCxnSpPr/>
          <p:nvPr/>
        </p:nvCxnSpPr>
        <p:spPr>
          <a:xfrm>
            <a:off x="3646503" y="4409735"/>
            <a:ext cx="106680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a16="http://schemas.microsoft.com/office/drawing/2014/main" id="{FB7EBFE0-3AFE-456F-A826-CED54D083F2C}"/>
              </a:ext>
            </a:extLst>
          </p:cNvPr>
          <p:cNvGrpSpPr/>
          <p:nvPr/>
        </p:nvGrpSpPr>
        <p:grpSpPr>
          <a:xfrm rot="17539927">
            <a:off x="7165348" y="4464071"/>
            <a:ext cx="223500" cy="937701"/>
            <a:chOff x="5057775" y="1733890"/>
            <a:chExt cx="171450" cy="437810"/>
          </a:xfrm>
        </p:grpSpPr>
        <p:cxnSp>
          <p:nvCxnSpPr>
            <p:cNvPr id="55" name="直接箭头连接符 54">
              <a:extLst>
                <a:ext uri="{FF2B5EF4-FFF2-40B4-BE49-F238E27FC236}">
                  <a16:creationId xmlns:a16="http://schemas.microsoft.com/office/drawing/2014/main" id="{B927E6E4-DE20-4B69-A5F1-5CCB6940CC2C}"/>
                </a:ext>
              </a:extLst>
            </p:cNvPr>
            <p:cNvCxnSpPr>
              <a:cxnSpLocks/>
            </p:cNvCxnSpPr>
            <p:nvPr/>
          </p:nvCxnSpPr>
          <p:spPr>
            <a:xfrm>
              <a:off x="5057775" y="1743415"/>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03B8390-3799-4B05-B122-1DC74A90A7F8}"/>
                </a:ext>
              </a:extLst>
            </p:cNvPr>
            <p:cNvCxnSpPr>
              <a:cxnSpLocks/>
            </p:cNvCxnSpPr>
            <p:nvPr/>
          </p:nvCxnSpPr>
          <p:spPr>
            <a:xfrm flipV="1">
              <a:off x="5229225" y="1733890"/>
              <a:ext cx="0" cy="42828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椭圆 59">
            <a:extLst>
              <a:ext uri="{FF2B5EF4-FFF2-40B4-BE49-F238E27FC236}">
                <a16:creationId xmlns:a16="http://schemas.microsoft.com/office/drawing/2014/main" id="{9DAA1685-2B7C-44B2-B4BD-2429DC2D0E9D}"/>
              </a:ext>
            </a:extLst>
          </p:cNvPr>
          <p:cNvSpPr/>
          <p:nvPr/>
        </p:nvSpPr>
        <p:spPr>
          <a:xfrm>
            <a:off x="7786865" y="4865496"/>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zCore</a:t>
            </a:r>
            <a:endParaRPr lang="zh-CN" altLang="en-US" sz="2400"/>
          </a:p>
        </p:txBody>
      </p:sp>
      <p:cxnSp>
        <p:nvCxnSpPr>
          <p:cNvPr id="61" name="直接箭头连接符 60">
            <a:extLst>
              <a:ext uri="{FF2B5EF4-FFF2-40B4-BE49-F238E27FC236}">
                <a16:creationId xmlns:a16="http://schemas.microsoft.com/office/drawing/2014/main" id="{A2C2C069-325A-4BD5-B483-3FF4DB24A5A1}"/>
              </a:ext>
            </a:extLst>
          </p:cNvPr>
          <p:cNvCxnSpPr>
            <a:cxnSpLocks/>
          </p:cNvCxnSpPr>
          <p:nvPr/>
        </p:nvCxnSpPr>
        <p:spPr>
          <a:xfrm flipH="1">
            <a:off x="4856178" y="4910950"/>
            <a:ext cx="361950" cy="586283"/>
          </a:xfrm>
          <a:prstGeom prst="straightConnector1">
            <a:avLst/>
          </a:prstGeom>
          <a:ln w="254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79EBB590-BAC8-4095-B70B-0DA84F2638B3}"/>
              </a:ext>
            </a:extLst>
          </p:cNvPr>
          <p:cNvSpPr/>
          <p:nvPr/>
        </p:nvSpPr>
        <p:spPr>
          <a:xfrm>
            <a:off x="3275724" y="5419073"/>
            <a:ext cx="1714497" cy="122591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Linux kernel</a:t>
            </a:r>
            <a:endParaRPr lang="zh-CN" altLang="en-US" sz="2400"/>
          </a:p>
        </p:txBody>
      </p:sp>
      <p:sp>
        <p:nvSpPr>
          <p:cNvPr id="64" name="文本框 63">
            <a:extLst>
              <a:ext uri="{FF2B5EF4-FFF2-40B4-BE49-F238E27FC236}">
                <a16:creationId xmlns:a16="http://schemas.microsoft.com/office/drawing/2014/main" id="{ADC4533B-FD43-4972-8EBF-AD6D2014AF59}"/>
              </a:ext>
            </a:extLst>
          </p:cNvPr>
          <p:cNvSpPr txBox="1"/>
          <p:nvPr/>
        </p:nvSpPr>
        <p:spPr>
          <a:xfrm>
            <a:off x="7305673" y="3948070"/>
            <a:ext cx="1990809" cy="461665"/>
          </a:xfrm>
          <a:prstGeom prst="rect">
            <a:avLst/>
          </a:prstGeom>
          <a:noFill/>
        </p:spPr>
        <p:txBody>
          <a:bodyPr wrap="square" rtlCol="0">
            <a:spAutoFit/>
          </a:bodyPr>
          <a:lstStyle/>
          <a:p>
            <a:r>
              <a:rPr lang="en-US" altLang="zh-CN" sz="2400" b="1">
                <a:solidFill>
                  <a:schemeClr val="accent4">
                    <a:lumMod val="20000"/>
                    <a:lumOff val="80000"/>
                  </a:schemeClr>
                </a:solidFill>
              </a:rPr>
              <a:t>Kernel mode</a:t>
            </a:r>
            <a:endParaRPr lang="zh-CN" altLang="en-US" sz="2400" b="1">
              <a:solidFill>
                <a:schemeClr val="accent4">
                  <a:lumMod val="20000"/>
                  <a:lumOff val="80000"/>
                </a:schemeClr>
              </a:solidFill>
            </a:endParaRPr>
          </a:p>
        </p:txBody>
      </p:sp>
      <p:sp>
        <p:nvSpPr>
          <p:cNvPr id="65" name="文本框 64">
            <a:extLst>
              <a:ext uri="{FF2B5EF4-FFF2-40B4-BE49-F238E27FC236}">
                <a16:creationId xmlns:a16="http://schemas.microsoft.com/office/drawing/2014/main" id="{A565F0B3-31BD-4FE0-86FA-D21651727B7F}"/>
              </a:ext>
            </a:extLst>
          </p:cNvPr>
          <p:cNvSpPr txBox="1"/>
          <p:nvPr/>
        </p:nvSpPr>
        <p:spPr>
          <a:xfrm>
            <a:off x="5099240" y="5062684"/>
            <a:ext cx="1277922" cy="461665"/>
          </a:xfrm>
          <a:prstGeom prst="rect">
            <a:avLst/>
          </a:prstGeom>
          <a:noFill/>
        </p:spPr>
        <p:txBody>
          <a:bodyPr wrap="square" rtlCol="0">
            <a:spAutoFit/>
          </a:bodyPr>
          <a:lstStyle/>
          <a:p>
            <a:r>
              <a:rPr lang="en-US" altLang="zh-CN" sz="1200" i="1">
                <a:solidFill>
                  <a:schemeClr val="accent4">
                    <a:lumMod val="20000"/>
                    <a:lumOff val="80000"/>
                  </a:schemeClr>
                </a:solidFill>
              </a:rPr>
              <a:t>Limited unsafe syscall</a:t>
            </a:r>
            <a:endParaRPr lang="zh-CN" altLang="en-US" sz="1200" i="1">
              <a:solidFill>
                <a:schemeClr val="accent4">
                  <a:lumMod val="20000"/>
                  <a:lumOff val="80000"/>
                </a:schemeClr>
              </a:solidFill>
            </a:endParaRPr>
          </a:p>
        </p:txBody>
      </p:sp>
    </p:spTree>
    <p:extLst>
      <p:ext uri="{BB962C8B-B14F-4D97-AF65-F5344CB8AC3E}">
        <p14:creationId xmlns:p14="http://schemas.microsoft.com/office/powerpoint/2010/main" val="174023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Containerd-shim</a:t>
            </a:r>
            <a:endParaRPr lang="zh-CN" altLang="en-US" b="1">
              <a:solidFill>
                <a:schemeClr val="bg1"/>
              </a:solidFill>
            </a:endParaRPr>
          </a:p>
        </p:txBody>
      </p:sp>
      <p:sp>
        <p:nvSpPr>
          <p:cNvPr id="3" name="内容占位符 2"/>
          <p:cNvSpPr>
            <a:spLocks noGrp="1"/>
          </p:cNvSpPr>
          <p:nvPr>
            <p:ph idx="1"/>
          </p:nvPr>
        </p:nvSpPr>
        <p:spPr>
          <a:xfrm>
            <a:off x="838200" y="2358886"/>
            <a:ext cx="4290391" cy="3683139"/>
          </a:xfrm>
        </p:spPr>
        <p:txBody>
          <a:bodyPr/>
          <a:lstStyle/>
          <a:p>
            <a:pPr marL="0" indent="0">
              <a:lnSpc>
                <a:spcPct val="150000"/>
              </a:lnSpc>
              <a:buNone/>
            </a:pPr>
            <a:r>
              <a:rPr lang="zh-CN" altLang="en-US" sz="2000">
                <a:solidFill>
                  <a:schemeClr val="bg1"/>
                </a:solidFill>
              </a:rPr>
              <a:t>为了使</a:t>
            </a:r>
            <a:r>
              <a:rPr lang="en-US" altLang="zh-CN" sz="2000">
                <a:solidFill>
                  <a:schemeClr val="bg1"/>
                </a:solidFill>
              </a:rPr>
              <a:t>Kubernetes</a:t>
            </a:r>
            <a:r>
              <a:rPr lang="zh-CN" altLang="en-US" sz="2000">
                <a:solidFill>
                  <a:schemeClr val="bg1"/>
                </a:solidFill>
              </a:rPr>
              <a:t>等编排程序通过调用 </a:t>
            </a:r>
            <a:r>
              <a:rPr lang="en-US" altLang="zh-CN" sz="2000">
                <a:solidFill>
                  <a:schemeClr val="bg1"/>
                </a:solidFill>
              </a:rPr>
              <a:t>Containerd </a:t>
            </a:r>
            <a:r>
              <a:rPr lang="zh-CN" altLang="en-US" sz="2000">
                <a:solidFill>
                  <a:schemeClr val="bg1"/>
                </a:solidFill>
              </a:rPr>
              <a:t>接口部署、管理容器，而 </a:t>
            </a:r>
            <a:r>
              <a:rPr lang="en-US" altLang="zh-CN" sz="2000">
                <a:solidFill>
                  <a:schemeClr val="bg1"/>
                </a:solidFill>
              </a:rPr>
              <a:t>Containerd </a:t>
            </a:r>
            <a:r>
              <a:rPr lang="zh-CN" altLang="en-US" sz="2000">
                <a:solidFill>
                  <a:schemeClr val="bg1"/>
                </a:solidFill>
              </a:rPr>
              <a:t>通过调用 </a:t>
            </a:r>
            <a:r>
              <a:rPr lang="en-US" altLang="zh-CN" sz="2000">
                <a:solidFill>
                  <a:schemeClr val="bg1"/>
                </a:solidFill>
              </a:rPr>
              <a:t>Shim </a:t>
            </a:r>
            <a:r>
              <a:rPr lang="zh-CN" altLang="en-US" sz="2000">
                <a:solidFill>
                  <a:schemeClr val="bg1"/>
                </a:solidFill>
              </a:rPr>
              <a:t>启动、管理容器： </a:t>
            </a:r>
            <a:r>
              <a:rPr lang="en-US" altLang="zh-CN" sz="2000">
                <a:solidFill>
                  <a:schemeClr val="bg1"/>
                </a:solidFill>
              </a:rPr>
              <a:t>Shim </a:t>
            </a:r>
            <a:r>
              <a:rPr lang="zh-CN" altLang="en-US" sz="2000">
                <a:solidFill>
                  <a:schemeClr val="bg1"/>
                </a:solidFill>
              </a:rPr>
              <a:t>是 </a:t>
            </a:r>
            <a:r>
              <a:rPr lang="en-US" altLang="zh-CN" sz="2000">
                <a:solidFill>
                  <a:schemeClr val="bg1"/>
                </a:solidFill>
              </a:rPr>
              <a:t>runC </a:t>
            </a:r>
            <a:r>
              <a:rPr lang="zh-CN" altLang="en-US" sz="2000">
                <a:solidFill>
                  <a:schemeClr val="bg1"/>
                </a:solidFill>
              </a:rPr>
              <a:t>等容器运行时的直接管理者（管理容器的生命周期，调用容器运行时 ，收集容器的运行状态）。</a:t>
            </a:r>
            <a:endParaRPr lang="en-US" altLang="zh-CN" sz="2000">
              <a:solidFill>
                <a:schemeClr val="bg1"/>
              </a:solidFill>
            </a:endParaRPr>
          </a:p>
          <a:p>
            <a:endParaRPr lang="zh-CN" altLang="en-US">
              <a:solidFill>
                <a:schemeClr val="bg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391" y="1950592"/>
            <a:ext cx="5751243" cy="409143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8975"/>
            <a:ext cx="10515600" cy="1325563"/>
          </a:xfrm>
        </p:spPr>
        <p:txBody>
          <a:bodyPr/>
          <a:lstStyle/>
          <a:p>
            <a:r>
              <a:rPr lang="en-US" altLang="zh-CN" b="1">
                <a:solidFill>
                  <a:schemeClr val="bg1"/>
                </a:solidFill>
              </a:rPr>
              <a:t>Containerd-shim</a:t>
            </a:r>
            <a:endParaRPr lang="zh-CN" altLang="en-US" b="1">
              <a:solidFill>
                <a:schemeClr val="bg1"/>
              </a:solidFill>
            </a:endParaRPr>
          </a:p>
        </p:txBody>
      </p:sp>
      <p:sp>
        <p:nvSpPr>
          <p:cNvPr id="3" name="内容占位符 2"/>
          <p:cNvSpPr>
            <a:spLocks noGrp="1"/>
          </p:cNvSpPr>
          <p:nvPr>
            <p:ph idx="1"/>
          </p:nvPr>
        </p:nvSpPr>
        <p:spPr>
          <a:xfrm>
            <a:off x="838200" y="2358886"/>
            <a:ext cx="4290391" cy="3683139"/>
          </a:xfrm>
        </p:spPr>
        <p:txBody>
          <a:bodyPr>
            <a:normAutofit fontScale="92500"/>
          </a:bodyPr>
          <a:lstStyle/>
          <a:p>
            <a:pPr marL="0" indent="0">
              <a:lnSpc>
                <a:spcPct val="150000"/>
              </a:lnSpc>
              <a:buNone/>
            </a:pPr>
            <a:r>
              <a:rPr lang="en-US" altLang="zh-CN" sz="2000">
                <a:solidFill>
                  <a:schemeClr val="bg1"/>
                </a:solidFill>
              </a:rPr>
              <a:t>Containerd </a:t>
            </a:r>
            <a:r>
              <a:rPr lang="zh-CN" altLang="en-US" sz="2000">
                <a:solidFill>
                  <a:schemeClr val="bg1"/>
                </a:solidFill>
              </a:rPr>
              <a:t>兼容一切满足 </a:t>
            </a:r>
            <a:r>
              <a:rPr lang="en-US" altLang="zh-CN" sz="2000">
                <a:solidFill>
                  <a:schemeClr val="bg1"/>
                </a:solidFill>
              </a:rPr>
              <a:t>OCI </a:t>
            </a:r>
            <a:r>
              <a:rPr lang="zh-CN" altLang="en-US" sz="2000">
                <a:solidFill>
                  <a:schemeClr val="bg1"/>
                </a:solidFill>
              </a:rPr>
              <a:t>标准的运行时。</a:t>
            </a:r>
            <a:endParaRPr lang="en-US" altLang="zh-CN" sz="2000">
              <a:solidFill>
                <a:schemeClr val="bg1"/>
              </a:solidFill>
            </a:endParaRPr>
          </a:p>
          <a:p>
            <a:pPr marL="0" indent="0">
              <a:lnSpc>
                <a:spcPct val="150000"/>
              </a:lnSpc>
              <a:buNone/>
            </a:pPr>
            <a:r>
              <a:rPr lang="zh-CN" altLang="en-US" sz="2000">
                <a:solidFill>
                  <a:schemeClr val="bg1"/>
                </a:solidFill>
              </a:rPr>
              <a:t>为了使 </a:t>
            </a:r>
            <a:r>
              <a:rPr lang="en-US" altLang="zh-CN" sz="2000">
                <a:solidFill>
                  <a:schemeClr val="bg1"/>
                </a:solidFill>
              </a:rPr>
              <a:t>k8s </a:t>
            </a:r>
            <a:r>
              <a:rPr lang="zh-CN" altLang="en-US" sz="2000">
                <a:solidFill>
                  <a:schemeClr val="bg1"/>
                </a:solidFill>
              </a:rPr>
              <a:t>等工具能像使用 </a:t>
            </a:r>
            <a:r>
              <a:rPr lang="en-US" altLang="zh-CN" sz="2000">
                <a:solidFill>
                  <a:schemeClr val="bg1"/>
                </a:solidFill>
              </a:rPr>
              <a:t>runC </a:t>
            </a:r>
            <a:r>
              <a:rPr lang="zh-CN" altLang="en-US" sz="2000">
                <a:solidFill>
                  <a:schemeClr val="bg1"/>
                </a:solidFill>
              </a:rPr>
              <a:t>一样使用 </a:t>
            </a:r>
            <a:r>
              <a:rPr lang="en-US" altLang="zh-CN" sz="2000">
                <a:solidFill>
                  <a:schemeClr val="bg1"/>
                </a:solidFill>
              </a:rPr>
              <a:t>rVisor </a:t>
            </a:r>
            <a:r>
              <a:rPr lang="zh-CN" altLang="en-US" sz="2000">
                <a:solidFill>
                  <a:schemeClr val="bg1"/>
                </a:solidFill>
              </a:rPr>
              <a:t>作为容器运行时，我们需要为 </a:t>
            </a:r>
            <a:r>
              <a:rPr lang="en-US" altLang="zh-CN" sz="2000">
                <a:solidFill>
                  <a:schemeClr val="bg1"/>
                </a:solidFill>
              </a:rPr>
              <a:t>rVisor</a:t>
            </a:r>
            <a:r>
              <a:rPr lang="zh-CN" altLang="en-US" sz="2000">
                <a:solidFill>
                  <a:schemeClr val="bg1"/>
                </a:solidFill>
              </a:rPr>
              <a:t>编写一个</a:t>
            </a:r>
            <a:r>
              <a:rPr lang="en-US" altLang="zh-CN" sz="2000">
                <a:solidFill>
                  <a:schemeClr val="bg1"/>
                </a:solidFill>
              </a:rPr>
              <a:t> Containerd-Shim</a:t>
            </a:r>
            <a:r>
              <a:rPr lang="zh-CN" altLang="en-US" sz="2000">
                <a:solidFill>
                  <a:schemeClr val="bg1"/>
                </a:solidFill>
              </a:rPr>
              <a:t>。</a:t>
            </a:r>
            <a:endParaRPr lang="en-US" altLang="zh-CN" sz="2000">
              <a:solidFill>
                <a:schemeClr val="bg1"/>
              </a:solidFill>
            </a:endParaRPr>
          </a:p>
          <a:p>
            <a:pPr marL="0" indent="0">
              <a:lnSpc>
                <a:spcPct val="150000"/>
              </a:lnSpc>
              <a:buNone/>
            </a:pPr>
            <a:r>
              <a:rPr lang="zh-CN" altLang="en-US" sz="2000">
                <a:solidFill>
                  <a:schemeClr val="bg1"/>
                </a:solidFill>
              </a:rPr>
              <a:t>该 </a:t>
            </a:r>
            <a:r>
              <a:rPr lang="en-US" altLang="zh-CN" sz="2000">
                <a:solidFill>
                  <a:schemeClr val="bg1"/>
                </a:solidFill>
              </a:rPr>
              <a:t>Shim </a:t>
            </a:r>
            <a:r>
              <a:rPr lang="zh-CN" altLang="en-US" sz="2000">
                <a:solidFill>
                  <a:schemeClr val="bg1"/>
                </a:solidFill>
              </a:rPr>
              <a:t>调用容器运行时（ </a:t>
            </a:r>
            <a:r>
              <a:rPr lang="en-US" altLang="zh-CN" sz="2000">
                <a:solidFill>
                  <a:schemeClr val="bg1"/>
                </a:solidFill>
              </a:rPr>
              <a:t>runrsc </a:t>
            </a:r>
            <a:r>
              <a:rPr lang="zh-CN" altLang="en-US" sz="2000">
                <a:solidFill>
                  <a:schemeClr val="bg1"/>
                </a:solidFill>
              </a:rPr>
              <a:t>）的</a:t>
            </a:r>
            <a:r>
              <a:rPr lang="en-US" altLang="zh-CN" sz="2000">
                <a:solidFill>
                  <a:schemeClr val="bg1"/>
                </a:solidFill>
              </a:rPr>
              <a:t>API</a:t>
            </a:r>
            <a:r>
              <a:rPr lang="zh-CN" altLang="en-US" sz="2000">
                <a:solidFill>
                  <a:schemeClr val="bg1"/>
                </a:solidFill>
              </a:rPr>
              <a:t>实现了一系列</a:t>
            </a:r>
            <a:r>
              <a:rPr lang="en-US" altLang="zh-CN" sz="2000">
                <a:solidFill>
                  <a:schemeClr val="bg1"/>
                </a:solidFill>
              </a:rPr>
              <a:t>RPC</a:t>
            </a:r>
            <a:r>
              <a:rPr lang="zh-CN" altLang="en-US" sz="2000">
                <a:solidFill>
                  <a:schemeClr val="bg1"/>
                </a:solidFill>
              </a:rPr>
              <a:t>接口。</a:t>
            </a:r>
          </a:p>
          <a:p>
            <a:endParaRPr lang="zh-CN" altLang="en-US">
              <a:solidFill>
                <a:schemeClr val="bg1"/>
              </a:solidFill>
            </a:endParaRPr>
          </a:p>
        </p:txBody>
      </p:sp>
      <p:graphicFrame>
        <p:nvGraphicFramePr>
          <p:cNvPr id="5" name="表格 13"/>
          <p:cNvGraphicFramePr>
            <a:graphicFrameLocks noGrp="1"/>
          </p:cNvGraphicFramePr>
          <p:nvPr/>
        </p:nvGraphicFramePr>
        <p:xfrm>
          <a:off x="5719193" y="1825624"/>
          <a:ext cx="5840836" cy="4351336"/>
        </p:xfrm>
        <a:graphic>
          <a:graphicData uri="http://schemas.openxmlformats.org/drawingml/2006/table">
            <a:tbl>
              <a:tblPr firstRow="1" bandRow="1">
                <a:tableStyleId>{F5AB1C69-6EDB-4FF4-983F-18BD219EF322}</a:tableStyleId>
              </a:tblPr>
              <a:tblGrid>
                <a:gridCol w="1471765">
                  <a:extLst>
                    <a:ext uri="{9D8B030D-6E8A-4147-A177-3AD203B41FA5}">
                      <a16:colId xmlns:a16="http://schemas.microsoft.com/office/drawing/2014/main" val="20000"/>
                    </a:ext>
                  </a:extLst>
                </a:gridCol>
                <a:gridCol w="4369071">
                  <a:extLst>
                    <a:ext uri="{9D8B030D-6E8A-4147-A177-3AD203B41FA5}">
                      <a16:colId xmlns:a16="http://schemas.microsoft.com/office/drawing/2014/main" val="20001"/>
                    </a:ext>
                  </a:extLst>
                </a:gridCol>
              </a:tblGrid>
              <a:tr h="543917">
                <a:tc>
                  <a:txBody>
                    <a:bodyPr/>
                    <a:lstStyle/>
                    <a:p>
                      <a:pPr algn="ctr"/>
                      <a:r>
                        <a:rPr lang="zh-CN" altLang="en-US" sz="2000" dirty="0"/>
                        <a:t>名称</a:t>
                      </a:r>
                    </a:p>
                  </a:txBody>
                  <a:tcPr/>
                </a:tc>
                <a:tc>
                  <a:txBody>
                    <a:bodyPr/>
                    <a:lstStyle/>
                    <a:p>
                      <a:pPr algn="ctr"/>
                      <a:r>
                        <a:rPr lang="zh-CN" altLang="en-US" sz="2000" dirty="0"/>
                        <a:t>用途</a:t>
                      </a:r>
                    </a:p>
                  </a:txBody>
                  <a:tcPr/>
                </a:tc>
                <a:extLst>
                  <a:ext uri="{0D108BD9-81ED-4DB2-BD59-A6C34878D82A}">
                    <a16:rowId xmlns:a16="http://schemas.microsoft.com/office/drawing/2014/main" val="10000"/>
                  </a:ext>
                </a:extLst>
              </a:tr>
              <a:tr h="543917">
                <a:tc>
                  <a:txBody>
                    <a:bodyPr/>
                    <a:lstStyle/>
                    <a:p>
                      <a:pPr algn="ctr"/>
                      <a:r>
                        <a:rPr lang="en-US" altLang="zh-CN" sz="2000" b="0" i="0" kern="1200" dirty="0">
                          <a:solidFill>
                            <a:schemeClr val="dk1"/>
                          </a:solidFill>
                          <a:effectLst/>
                          <a:latin typeface="+mn-lt"/>
                          <a:ea typeface="+mn-ea"/>
                          <a:cs typeface="+mn-cs"/>
                        </a:rPr>
                        <a:t>State</a:t>
                      </a:r>
                      <a:endParaRPr lang="zh-CN" altLang="en-US" sz="2000" dirty="0"/>
                    </a:p>
                  </a:txBody>
                  <a:tcPr/>
                </a:tc>
                <a:tc>
                  <a:txBody>
                    <a:bodyPr/>
                    <a:lstStyle/>
                    <a:p>
                      <a:pPr algn="ctr"/>
                      <a:r>
                        <a:rPr lang="zh-CN" altLang="en-US" sz="2000" dirty="0"/>
                        <a:t>获取容器进程的运行状态</a:t>
                      </a:r>
                    </a:p>
                  </a:txBody>
                  <a:tcPr/>
                </a:tc>
                <a:extLst>
                  <a:ext uri="{0D108BD9-81ED-4DB2-BD59-A6C34878D82A}">
                    <a16:rowId xmlns:a16="http://schemas.microsoft.com/office/drawing/2014/main" val="10001"/>
                  </a:ext>
                </a:extLst>
              </a:tr>
              <a:tr h="543917">
                <a:tc>
                  <a:txBody>
                    <a:bodyPr/>
                    <a:lstStyle/>
                    <a:p>
                      <a:pPr algn="ctr"/>
                      <a:r>
                        <a:rPr lang="en-US" altLang="zh-CN" sz="2000" dirty="0"/>
                        <a:t>Create</a:t>
                      </a:r>
                      <a:endParaRPr lang="zh-CN" altLang="en-US" sz="2000" dirty="0"/>
                    </a:p>
                  </a:txBody>
                  <a:tcPr/>
                </a:tc>
                <a:tc>
                  <a:txBody>
                    <a:bodyPr/>
                    <a:lstStyle/>
                    <a:p>
                      <a:pPr algn="ctr"/>
                      <a:r>
                        <a:rPr lang="zh-CN" altLang="en-US" sz="2000" dirty="0"/>
                        <a:t>创建容器（但未启动容器进程）</a:t>
                      </a:r>
                    </a:p>
                  </a:txBody>
                  <a:tcPr/>
                </a:tc>
                <a:extLst>
                  <a:ext uri="{0D108BD9-81ED-4DB2-BD59-A6C34878D82A}">
                    <a16:rowId xmlns:a16="http://schemas.microsoft.com/office/drawing/2014/main" val="10002"/>
                  </a:ext>
                </a:extLst>
              </a:tr>
              <a:tr h="543917">
                <a:tc>
                  <a:txBody>
                    <a:bodyPr/>
                    <a:lstStyle/>
                    <a:p>
                      <a:pPr algn="ctr"/>
                      <a:r>
                        <a:rPr lang="en-US" altLang="zh-CN" sz="2000" dirty="0"/>
                        <a:t>Start</a:t>
                      </a:r>
                      <a:endParaRPr lang="zh-CN" altLang="en-US" sz="2000" dirty="0"/>
                    </a:p>
                  </a:txBody>
                  <a:tcPr/>
                </a:tc>
                <a:tc>
                  <a:txBody>
                    <a:bodyPr/>
                    <a:lstStyle/>
                    <a:p>
                      <a:pPr algn="ctr"/>
                      <a:r>
                        <a:rPr lang="zh-CN" altLang="en-US" sz="2000" dirty="0"/>
                        <a:t>启动容器进程</a:t>
                      </a:r>
                    </a:p>
                  </a:txBody>
                  <a:tcPr/>
                </a:tc>
                <a:extLst>
                  <a:ext uri="{0D108BD9-81ED-4DB2-BD59-A6C34878D82A}">
                    <a16:rowId xmlns:a16="http://schemas.microsoft.com/office/drawing/2014/main" val="10003"/>
                  </a:ext>
                </a:extLst>
              </a:tr>
              <a:tr h="543917">
                <a:tc>
                  <a:txBody>
                    <a:bodyPr/>
                    <a:lstStyle/>
                    <a:p>
                      <a:pPr algn="ctr"/>
                      <a:r>
                        <a:rPr lang="en-US" altLang="zh-CN" sz="2000" dirty="0"/>
                        <a:t>Delete</a:t>
                      </a:r>
                      <a:endParaRPr lang="zh-CN" altLang="en-US" sz="2000" dirty="0"/>
                    </a:p>
                  </a:txBody>
                  <a:tcPr/>
                </a:tc>
                <a:tc>
                  <a:txBody>
                    <a:bodyPr/>
                    <a:lstStyle/>
                    <a:p>
                      <a:pPr algn="ctr"/>
                      <a:r>
                        <a:rPr lang="zh-CN" altLang="en-US" sz="2000" dirty="0"/>
                        <a:t>删除容器</a:t>
                      </a:r>
                    </a:p>
                  </a:txBody>
                  <a:tcPr/>
                </a:tc>
                <a:extLst>
                  <a:ext uri="{0D108BD9-81ED-4DB2-BD59-A6C34878D82A}">
                    <a16:rowId xmlns:a16="http://schemas.microsoft.com/office/drawing/2014/main" val="10004"/>
                  </a:ext>
                </a:extLst>
              </a:tr>
              <a:tr h="543917">
                <a:tc>
                  <a:txBody>
                    <a:bodyPr/>
                    <a:lstStyle/>
                    <a:p>
                      <a:pPr algn="ctr"/>
                      <a:r>
                        <a:rPr lang="en-US" altLang="zh-CN" sz="2000" dirty="0"/>
                        <a:t>Kill</a:t>
                      </a:r>
                      <a:endParaRPr lang="zh-CN" altLang="en-US" sz="2000" dirty="0"/>
                    </a:p>
                  </a:txBody>
                  <a:tcPr/>
                </a:tc>
                <a:tc>
                  <a:txBody>
                    <a:bodyPr/>
                    <a:lstStyle/>
                    <a:p>
                      <a:pPr algn="ctr"/>
                      <a:r>
                        <a:rPr lang="zh-CN" altLang="en-US" sz="2000" dirty="0"/>
                        <a:t>杀死容器进程</a:t>
                      </a:r>
                    </a:p>
                  </a:txBody>
                  <a:tcPr/>
                </a:tc>
                <a:extLst>
                  <a:ext uri="{0D108BD9-81ED-4DB2-BD59-A6C34878D82A}">
                    <a16:rowId xmlns:a16="http://schemas.microsoft.com/office/drawing/2014/main" val="10005"/>
                  </a:ext>
                </a:extLst>
              </a:tr>
              <a:tr h="543917">
                <a:tc>
                  <a:txBody>
                    <a:bodyPr/>
                    <a:lstStyle/>
                    <a:p>
                      <a:pPr algn="ctr"/>
                      <a:r>
                        <a:rPr lang="en-US" altLang="zh-CN" sz="2000" dirty="0" err="1"/>
                        <a:t>CloseIO</a:t>
                      </a:r>
                      <a:endParaRPr lang="zh-CN" altLang="en-US" sz="2000" dirty="0"/>
                    </a:p>
                  </a:txBody>
                  <a:tcPr/>
                </a:tc>
                <a:tc>
                  <a:txBody>
                    <a:bodyPr/>
                    <a:lstStyle/>
                    <a:p>
                      <a:pPr algn="ctr"/>
                      <a:r>
                        <a:rPr lang="zh-CN" altLang="en-US" sz="2000" dirty="0"/>
                        <a:t>关闭容器进程输入输出</a:t>
                      </a:r>
                    </a:p>
                  </a:txBody>
                  <a:tcPr/>
                </a:tc>
                <a:extLst>
                  <a:ext uri="{0D108BD9-81ED-4DB2-BD59-A6C34878D82A}">
                    <a16:rowId xmlns:a16="http://schemas.microsoft.com/office/drawing/2014/main" val="10006"/>
                  </a:ext>
                </a:extLst>
              </a:tr>
              <a:tr h="543917">
                <a:tc>
                  <a:txBody>
                    <a:bodyPr/>
                    <a:lstStyle/>
                    <a:p>
                      <a:pPr algn="ctr"/>
                      <a:r>
                        <a:rPr lang="en-US" altLang="zh-CN" sz="2000" dirty="0"/>
                        <a:t>Wait</a:t>
                      </a:r>
                      <a:endParaRPr lang="zh-CN" altLang="en-US" sz="2000" dirty="0"/>
                    </a:p>
                  </a:txBody>
                  <a:tcPr/>
                </a:tc>
                <a:tc>
                  <a:txBody>
                    <a:bodyPr/>
                    <a:lstStyle/>
                    <a:p>
                      <a:pPr algn="ctr"/>
                      <a:r>
                        <a:rPr lang="zh-CN" altLang="en-US" sz="2000" b="0" i="0" kern="1200" dirty="0">
                          <a:solidFill>
                            <a:schemeClr val="dk1"/>
                          </a:solidFill>
                          <a:effectLst/>
                          <a:latin typeface="+mn-lt"/>
                          <a:ea typeface="+mn-ea"/>
                          <a:cs typeface="+mn-cs"/>
                        </a:rPr>
                        <a:t>等待容器进程中止</a:t>
                      </a:r>
                      <a:endParaRPr lang="zh-CN" altLang="en-US" sz="20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45435" y="1308790"/>
            <a:ext cx="3909969" cy="5484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Arial" panose="020B0604020202090204" pitchFamily="34" charset="0"/>
              <a:buNone/>
            </a:pPr>
            <a:r>
              <a:rPr lang="en-US" altLang="zh-CN">
                <a:solidFill>
                  <a:schemeClr val="bg1"/>
                </a:solidFill>
              </a:rPr>
              <a:t>Dockerhub: Hello-World</a:t>
            </a:r>
          </a:p>
          <a:p>
            <a:pPr marL="0" indent="0">
              <a:buFont typeface="Arial" panose="020B0604020202090204" pitchFamily="34" charset="0"/>
              <a:buNone/>
            </a:pPr>
            <a:endParaRPr lang="en-US" altLang="zh-CN"/>
          </a:p>
          <a:p>
            <a:pPr marL="0" indent="0">
              <a:buFont typeface="Arial" panose="020B0604020202090204" pitchFamily="34" charset="0"/>
              <a:buNone/>
            </a:pPr>
            <a:endParaRPr lang="zh-CN" altLang="en-US" dirty="0"/>
          </a:p>
        </p:txBody>
      </p:sp>
      <p:pic>
        <p:nvPicPr>
          <p:cNvPr id="5" name="图片 4"/>
          <p:cNvPicPr>
            <a:picLocks noChangeAspect="1"/>
          </p:cNvPicPr>
          <p:nvPr/>
        </p:nvPicPr>
        <p:blipFill rotWithShape="1">
          <a:blip r:embed="rId2"/>
          <a:srcRect b="5087"/>
          <a:stretch>
            <a:fillRect/>
          </a:stretch>
        </p:blipFill>
        <p:spPr>
          <a:xfrm>
            <a:off x="6003235" y="1173852"/>
            <a:ext cx="6019456" cy="4802187"/>
          </a:xfrm>
          <a:prstGeom prst="rect">
            <a:avLst/>
          </a:prstGeom>
        </p:spPr>
      </p:pic>
      <p:pic>
        <p:nvPicPr>
          <p:cNvPr id="6" name="图片 5"/>
          <p:cNvPicPr>
            <a:picLocks noChangeAspect="1"/>
          </p:cNvPicPr>
          <p:nvPr/>
        </p:nvPicPr>
        <p:blipFill rotWithShape="1">
          <a:blip r:embed="rId3"/>
          <a:srcRect r="51189"/>
          <a:stretch>
            <a:fillRect/>
          </a:stretch>
        </p:blipFill>
        <p:spPr>
          <a:xfrm>
            <a:off x="426554" y="2912165"/>
            <a:ext cx="5327808" cy="300757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816" t="963"/>
          <a:stretch>
            <a:fillRect/>
          </a:stretch>
        </p:blipFill>
        <p:spPr>
          <a:xfrm>
            <a:off x="-1" y="0"/>
            <a:ext cx="12192001" cy="6858000"/>
          </a:xfrm>
          <a:prstGeom prst="rect">
            <a:avLst/>
          </a:prstGeom>
        </p:spPr>
      </p:pic>
      <p:sp>
        <p:nvSpPr>
          <p:cNvPr id="2" name="标题 1"/>
          <p:cNvSpPr>
            <a:spLocks noGrp="1"/>
          </p:cNvSpPr>
          <p:nvPr>
            <p:ph type="title"/>
          </p:nvPr>
        </p:nvSpPr>
        <p:spPr>
          <a:xfrm>
            <a:off x="3505776" y="2766218"/>
            <a:ext cx="10515600" cy="1325563"/>
          </a:xfrm>
        </p:spPr>
        <p:txBody>
          <a:bodyPr/>
          <a:lstStyle/>
          <a:p>
            <a:r>
              <a:rPr lang="en-US" altLang="zh-CN" dirty="0" err="1">
                <a:solidFill>
                  <a:schemeClr val="bg1"/>
                </a:solidFill>
              </a:rPr>
              <a:t>Containerd</a:t>
            </a:r>
            <a:r>
              <a:rPr lang="en-US" altLang="zh-CN" dirty="0">
                <a:solidFill>
                  <a:schemeClr val="bg1"/>
                </a:solidFill>
              </a:rPr>
              <a:t>-Shim </a:t>
            </a:r>
            <a:r>
              <a:rPr lang="en-US" altLang="zh-CN" dirty="0" err="1">
                <a:solidFill>
                  <a:schemeClr val="bg1"/>
                </a:solidFill>
              </a:rPr>
              <a:t>Exampe</a:t>
            </a:r>
            <a:r>
              <a:rPr lang="en-US" altLang="zh-CN" dirty="0">
                <a:solidFill>
                  <a:schemeClr val="bg1"/>
                </a:solidFill>
              </a:rPr>
              <a:t>:</a:t>
            </a:r>
            <a:r>
              <a:rPr lang="zh-CN" altLang="en-US" dirty="0">
                <a:solidFill>
                  <a:schemeClr val="bg1"/>
                </a:solidFill>
              </a:rPr>
              <a:t> </a:t>
            </a:r>
            <a:r>
              <a:rPr lang="en-US" altLang="zh-CN" dirty="0">
                <a:solidFill>
                  <a:schemeClr val="bg1"/>
                </a:solidFill>
              </a:rPr>
              <a:t>Alpine</a:t>
            </a:r>
            <a:endParaRPr lang="zh-CN" alt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567"/>
          <a:stretch>
            <a:fillRect/>
          </a:stretch>
        </p:blipFill>
        <p:spPr>
          <a:xfrm>
            <a:off x="0" y="0"/>
            <a:ext cx="12192002" cy="6858000"/>
          </a:xfrm>
          <a:prstGeom prst="rect">
            <a:avLst/>
          </a:prstGeom>
        </p:spPr>
      </p:pic>
      <p:sp>
        <p:nvSpPr>
          <p:cNvPr id="2" name="标题 1"/>
          <p:cNvSpPr>
            <a:spLocks noGrp="1"/>
          </p:cNvSpPr>
          <p:nvPr>
            <p:ph type="title"/>
          </p:nvPr>
        </p:nvSpPr>
        <p:spPr>
          <a:xfrm>
            <a:off x="3505776" y="2766218"/>
            <a:ext cx="10515600" cy="1325563"/>
          </a:xfrm>
        </p:spPr>
        <p:txBody>
          <a:bodyPr/>
          <a:lstStyle/>
          <a:p>
            <a:r>
              <a:rPr lang="en-US" altLang="zh-CN" dirty="0" err="1">
                <a:solidFill>
                  <a:schemeClr val="bg1"/>
                </a:solidFill>
              </a:rPr>
              <a:t>Containerd</a:t>
            </a:r>
            <a:r>
              <a:rPr lang="en-US" altLang="zh-CN" dirty="0">
                <a:solidFill>
                  <a:schemeClr val="bg1"/>
                </a:solidFill>
              </a:rPr>
              <a:t>-Shim </a:t>
            </a:r>
            <a:r>
              <a:rPr lang="en-US" altLang="zh-CN" dirty="0" err="1">
                <a:solidFill>
                  <a:schemeClr val="bg1"/>
                </a:solidFill>
              </a:rPr>
              <a:t>Exampe</a:t>
            </a:r>
            <a:r>
              <a:rPr lang="en-US" altLang="zh-CN" dirty="0">
                <a:solidFill>
                  <a:schemeClr val="bg1"/>
                </a:solidFill>
              </a:rPr>
              <a:t>:</a:t>
            </a:r>
            <a:r>
              <a:rPr lang="zh-CN" altLang="en-US" dirty="0">
                <a:solidFill>
                  <a:schemeClr val="bg1"/>
                </a:solidFill>
              </a:rPr>
              <a:t> </a:t>
            </a:r>
            <a:r>
              <a:rPr lang="en-US" altLang="zh-CN" dirty="0">
                <a:solidFill>
                  <a:schemeClr val="bg1"/>
                </a:solidFill>
              </a:rPr>
              <a:t>Alpine</a:t>
            </a:r>
            <a:endParaRPr lang="zh-CN" altLang="en-US"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063"/>
          <a:stretch>
            <a:fillRect/>
          </a:stretch>
        </p:blipFill>
        <p:spPr>
          <a:xfrm>
            <a:off x="0" y="0"/>
            <a:ext cx="12192002" cy="6858000"/>
          </a:xfrm>
          <a:prstGeom prst="rect">
            <a:avLst/>
          </a:prstGeom>
        </p:spPr>
      </p:pic>
      <p:sp>
        <p:nvSpPr>
          <p:cNvPr id="2" name="标题 1"/>
          <p:cNvSpPr>
            <a:spLocks noGrp="1"/>
          </p:cNvSpPr>
          <p:nvPr>
            <p:ph type="title"/>
          </p:nvPr>
        </p:nvSpPr>
        <p:spPr>
          <a:xfrm>
            <a:off x="3505776" y="2766218"/>
            <a:ext cx="10515600" cy="1325563"/>
          </a:xfrm>
        </p:spPr>
        <p:txBody>
          <a:bodyPr/>
          <a:lstStyle/>
          <a:p>
            <a:r>
              <a:rPr lang="en-US" altLang="zh-CN" dirty="0" err="1">
                <a:solidFill>
                  <a:schemeClr val="bg1"/>
                </a:solidFill>
              </a:rPr>
              <a:t>Containerd</a:t>
            </a:r>
            <a:r>
              <a:rPr lang="en-US" altLang="zh-CN" dirty="0">
                <a:solidFill>
                  <a:schemeClr val="bg1"/>
                </a:solidFill>
              </a:rPr>
              <a:t>-Shim </a:t>
            </a:r>
            <a:r>
              <a:rPr lang="en-US" altLang="zh-CN" dirty="0" err="1">
                <a:solidFill>
                  <a:schemeClr val="bg1"/>
                </a:solidFill>
              </a:rPr>
              <a:t>Exampe</a:t>
            </a:r>
            <a:r>
              <a:rPr lang="en-US" altLang="zh-CN" dirty="0">
                <a:solidFill>
                  <a:schemeClr val="bg1"/>
                </a:solidFill>
              </a:rPr>
              <a:t>:</a:t>
            </a:r>
            <a:r>
              <a:rPr lang="zh-CN" altLang="en-US" dirty="0">
                <a:solidFill>
                  <a:schemeClr val="bg1"/>
                </a:solidFill>
              </a:rPr>
              <a:t> </a:t>
            </a:r>
            <a:r>
              <a:rPr lang="en-US" altLang="zh-CN" dirty="0">
                <a:solidFill>
                  <a:schemeClr val="bg1"/>
                </a:solidFill>
              </a:rPr>
              <a:t>Alpine</a:t>
            </a:r>
            <a:endParaRPr lang="zh-CN" altLang="en-US"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bg1"/>
                </a:solidFill>
                <a:sym typeface="+mn-ea"/>
              </a:rPr>
              <a:t>rVisor </a:t>
            </a:r>
            <a:r>
              <a:rPr lang="zh-CN" altLang="en-US">
                <a:solidFill>
                  <a:schemeClr val="bg1"/>
                </a:solidFill>
                <a:sym typeface="+mn-ea"/>
              </a:rPr>
              <a:t>的目标 </a:t>
            </a:r>
            <a:r>
              <a:rPr lang="en-US" altLang="zh-CN">
                <a:solidFill>
                  <a:schemeClr val="bg1"/>
                </a:solidFill>
                <a:sym typeface="+mn-ea"/>
              </a:rPr>
              <a:t>- </a:t>
            </a:r>
            <a:r>
              <a:rPr lang="zh-CN" altLang="en-US">
                <a:solidFill>
                  <a:schemeClr val="bg1"/>
                </a:solidFill>
                <a:sym typeface="+mn-ea"/>
              </a:rPr>
              <a:t>轻量、安全、高效</a:t>
            </a:r>
            <a:endParaRPr lang="zh-CN" altLang="en-US">
              <a:solidFill>
                <a:schemeClr val="bg1"/>
              </a:solidFill>
            </a:endParaRPr>
          </a:p>
        </p:txBody>
      </p:sp>
      <p:pic>
        <p:nvPicPr>
          <p:cNvPr id="4" name="内容占位符 3"/>
          <p:cNvPicPr>
            <a:picLocks noGrp="1" noChangeAspect="1"/>
          </p:cNvPicPr>
          <p:nvPr>
            <p:ph idx="1"/>
          </p:nvPr>
        </p:nvPicPr>
        <p:blipFill>
          <a:blip r:embed="rId3"/>
          <a:stretch>
            <a:fillRect/>
          </a:stretch>
        </p:blipFill>
        <p:spPr>
          <a:xfrm>
            <a:off x="838200" y="2223135"/>
            <a:ext cx="10515600" cy="35801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a:solidFill>
                  <a:schemeClr val="bg1"/>
                </a:solidFill>
                <a:sym typeface="+mn-ea"/>
              </a:rPr>
              <a:t>各种容器技术的比较</a:t>
            </a:r>
            <a:endParaRPr lang="zh-CN" altLang="en-US" b="1">
              <a:solidFill>
                <a:schemeClr val="bg1"/>
              </a:solidFill>
            </a:endParaRPr>
          </a:p>
        </p:txBody>
      </p:sp>
      <p:graphicFrame>
        <p:nvGraphicFramePr>
          <p:cNvPr id="6" name="表格 7"/>
          <p:cNvGraphicFramePr/>
          <p:nvPr>
            <p:custDataLst>
              <p:tags r:id="rId1"/>
            </p:custDataLst>
          </p:nvPr>
        </p:nvGraphicFramePr>
        <p:xfrm>
          <a:off x="1332139" y="1821055"/>
          <a:ext cx="9527721" cy="4352006"/>
        </p:xfrm>
        <a:graphic>
          <a:graphicData uri="http://schemas.openxmlformats.org/drawingml/2006/table">
            <a:tbl>
              <a:tblPr firstRow="1" bandRow="1">
                <a:tableStyleId>{85BE263C-DBD7-4A20-BB59-AAB30ACAA65A}</a:tableStyleId>
              </a:tblPr>
              <a:tblGrid>
                <a:gridCol w="1430265">
                  <a:extLst>
                    <a:ext uri="{9D8B030D-6E8A-4147-A177-3AD203B41FA5}">
                      <a16:colId xmlns:a16="http://schemas.microsoft.com/office/drawing/2014/main" val="20000"/>
                    </a:ext>
                  </a:extLst>
                </a:gridCol>
                <a:gridCol w="4004758">
                  <a:extLst>
                    <a:ext uri="{9D8B030D-6E8A-4147-A177-3AD203B41FA5}">
                      <a16:colId xmlns:a16="http://schemas.microsoft.com/office/drawing/2014/main" val="20001"/>
                    </a:ext>
                  </a:extLst>
                </a:gridCol>
                <a:gridCol w="4092698">
                  <a:extLst>
                    <a:ext uri="{9D8B030D-6E8A-4147-A177-3AD203B41FA5}">
                      <a16:colId xmlns:a16="http://schemas.microsoft.com/office/drawing/2014/main" val="20002"/>
                    </a:ext>
                  </a:extLst>
                </a:gridCol>
              </a:tblGrid>
              <a:tr h="541020">
                <a:tc>
                  <a:txBody>
                    <a:bodyPr/>
                    <a:lstStyle/>
                    <a:p>
                      <a:pPr algn="ctr"/>
                      <a:r>
                        <a:rPr lang="zh-CN" altLang="en-US" sz="1500" dirty="0">
                          <a:solidFill>
                            <a:schemeClr val="bg1"/>
                          </a:solidFill>
                        </a:rPr>
                        <a:t>名称</a:t>
                      </a:r>
                    </a:p>
                  </a:txBody>
                  <a:tcPr marL="74588" marR="74588" marT="37294" marB="37294">
                    <a:solidFill>
                      <a:schemeClr val="accent6">
                        <a:lumMod val="75000"/>
                      </a:schemeClr>
                    </a:solidFill>
                  </a:tcPr>
                </a:tc>
                <a:tc>
                  <a:txBody>
                    <a:bodyPr/>
                    <a:lstStyle/>
                    <a:p>
                      <a:pPr algn="ctr"/>
                      <a:r>
                        <a:rPr lang="zh-CN" altLang="en-US" sz="1500" dirty="0">
                          <a:solidFill>
                            <a:schemeClr val="bg1"/>
                          </a:solidFill>
                        </a:rPr>
                        <a:t>实现方法</a:t>
                      </a:r>
                    </a:p>
                  </a:txBody>
                  <a:tcPr marL="74588" marR="74588" marT="37294" marB="37294">
                    <a:solidFill>
                      <a:schemeClr val="accent6">
                        <a:lumMod val="75000"/>
                      </a:schemeClr>
                    </a:solidFill>
                  </a:tcPr>
                </a:tc>
                <a:tc>
                  <a:txBody>
                    <a:bodyPr/>
                    <a:lstStyle/>
                    <a:p>
                      <a:pPr algn="ctr"/>
                      <a:r>
                        <a:rPr lang="zh-CN" altLang="en-US" sz="1500" dirty="0">
                          <a:solidFill>
                            <a:schemeClr val="bg1"/>
                          </a:solidFill>
                        </a:rPr>
                        <a:t>特点</a:t>
                      </a:r>
                    </a:p>
                  </a:txBody>
                  <a:tcPr marL="74588" marR="74588" marT="37294" marB="37294">
                    <a:solidFill>
                      <a:schemeClr val="accent6">
                        <a:lumMod val="75000"/>
                      </a:schemeClr>
                    </a:solidFill>
                  </a:tcPr>
                </a:tc>
                <a:extLst>
                  <a:ext uri="{0D108BD9-81ED-4DB2-BD59-A6C34878D82A}">
                    <a16:rowId xmlns:a16="http://schemas.microsoft.com/office/drawing/2014/main" val="10000"/>
                  </a:ext>
                </a:extLst>
              </a:tr>
              <a:tr h="540834">
                <a:tc>
                  <a:txBody>
                    <a:bodyPr/>
                    <a:lstStyle/>
                    <a:p>
                      <a:pPr algn="ctr"/>
                      <a:r>
                        <a:rPr lang="en-US" altLang="zh-CN" sz="1500" dirty="0" err="1">
                          <a:solidFill>
                            <a:schemeClr val="tx1"/>
                          </a:solidFill>
                        </a:rPr>
                        <a:t>runC</a:t>
                      </a:r>
                      <a:endParaRPr lang="zh-CN" altLang="en-US" sz="1500" dirty="0">
                        <a:solidFill>
                          <a:schemeClr val="tx1"/>
                        </a:solidFill>
                      </a:endParaRPr>
                    </a:p>
                  </a:txBody>
                  <a:tcPr marL="74588" marR="74588" marT="37294" marB="37294"/>
                </a:tc>
                <a:tc>
                  <a:txBody>
                    <a:bodyPr/>
                    <a:lstStyle/>
                    <a:p>
                      <a:r>
                        <a:rPr lang="zh-CN" altLang="en-US" sz="1500" dirty="0">
                          <a:solidFill>
                            <a:schemeClr val="tx1"/>
                          </a:solidFill>
                        </a:rPr>
                        <a:t>基于</a:t>
                      </a:r>
                      <a:r>
                        <a:rPr lang="en-US" altLang="zh-CN" sz="1500" dirty="0">
                          <a:solidFill>
                            <a:schemeClr val="tx1"/>
                          </a:solidFill>
                        </a:rPr>
                        <a:t>namespace, </a:t>
                      </a:r>
                      <a:r>
                        <a:rPr lang="en-US" altLang="zh-CN" sz="1500" dirty="0" err="1">
                          <a:solidFill>
                            <a:schemeClr val="tx1"/>
                          </a:solidFill>
                        </a:rPr>
                        <a:t>cgroup</a:t>
                      </a:r>
                      <a:r>
                        <a:rPr lang="en-US" altLang="zh-CN" sz="1500" dirty="0">
                          <a:solidFill>
                            <a:schemeClr val="tx1"/>
                          </a:solidFill>
                        </a:rPr>
                        <a:t>, </a:t>
                      </a:r>
                      <a:r>
                        <a:rPr lang="en-US" altLang="zh-CN" sz="1500" dirty="0" err="1">
                          <a:solidFill>
                            <a:schemeClr val="tx1"/>
                          </a:solidFill>
                        </a:rPr>
                        <a:t>seccomp</a:t>
                      </a:r>
                      <a:r>
                        <a:rPr lang="en-US" altLang="zh-CN" sz="1500" dirty="0">
                          <a:solidFill>
                            <a:schemeClr val="tx1"/>
                          </a:solidFill>
                        </a:rPr>
                        <a:t> &amp; MAC </a:t>
                      </a:r>
                      <a:r>
                        <a:rPr lang="zh-CN" altLang="en-US" sz="1500" dirty="0">
                          <a:solidFill>
                            <a:schemeClr val="tx1"/>
                          </a:solidFill>
                        </a:rPr>
                        <a:t>技术实现进程资源隔离</a:t>
                      </a:r>
                    </a:p>
                  </a:txBody>
                  <a:tcPr marL="74588" marR="74588" marT="37294" marB="37294"/>
                </a:tc>
                <a:tc>
                  <a:txBody>
                    <a:bodyPr/>
                    <a:lstStyle/>
                    <a:p>
                      <a:r>
                        <a:rPr lang="zh-CN" altLang="en-US" sz="1500" dirty="0">
                          <a:solidFill>
                            <a:schemeClr val="tx1"/>
                          </a:solidFill>
                        </a:rPr>
                        <a:t>直接对主机内核进行系统调用，隔离度低，安全性较差</a:t>
                      </a:r>
                    </a:p>
                  </a:txBody>
                  <a:tcPr marL="74588" marR="74588" marT="37294" marB="37294"/>
                </a:tc>
                <a:extLst>
                  <a:ext uri="{0D108BD9-81ED-4DB2-BD59-A6C34878D82A}">
                    <a16:rowId xmlns:a16="http://schemas.microsoft.com/office/drawing/2014/main" val="10001"/>
                  </a:ext>
                </a:extLst>
              </a:tr>
              <a:tr h="540834">
                <a:tc>
                  <a:txBody>
                    <a:bodyPr/>
                    <a:lstStyle/>
                    <a:p>
                      <a:pPr algn="ctr"/>
                      <a:r>
                        <a:rPr lang="en-US" altLang="zh-CN" sz="1500">
                          <a:solidFill>
                            <a:schemeClr val="tx1"/>
                          </a:solidFill>
                        </a:rPr>
                        <a:t>gVisor</a:t>
                      </a:r>
                      <a:endParaRPr lang="zh-CN" altLang="en-US" sz="1500" dirty="0">
                        <a:solidFill>
                          <a:schemeClr val="tx1"/>
                        </a:solidFill>
                      </a:endParaRPr>
                    </a:p>
                  </a:txBody>
                  <a:tcPr marL="74588" marR="74588" marT="37294" marB="37294"/>
                </a:tc>
                <a:tc>
                  <a:txBody>
                    <a:bodyPr/>
                    <a:lstStyle/>
                    <a:p>
                      <a:r>
                        <a:rPr lang="zh-CN" altLang="en-US" sz="1500">
                          <a:solidFill>
                            <a:schemeClr val="tx1"/>
                          </a:solidFill>
                        </a:rPr>
                        <a:t>基于</a:t>
                      </a:r>
                      <a:r>
                        <a:rPr lang="en-US" altLang="zh-CN" sz="1500">
                          <a:solidFill>
                            <a:schemeClr val="tx1"/>
                          </a:solidFill>
                        </a:rPr>
                        <a:t>ptrace</a:t>
                      </a:r>
                      <a:r>
                        <a:rPr lang="zh-CN" altLang="en-US" sz="1500">
                          <a:solidFill>
                            <a:schemeClr val="tx1"/>
                          </a:solidFill>
                        </a:rPr>
                        <a:t>的进程虚拟化</a:t>
                      </a:r>
                      <a:endParaRPr lang="zh-CN" altLang="en-US" sz="1500" dirty="0">
                        <a:solidFill>
                          <a:schemeClr val="tx1"/>
                        </a:solidFill>
                      </a:endParaRPr>
                    </a:p>
                  </a:txBody>
                  <a:tcPr marL="74588" marR="74588" marT="37294" marB="37294"/>
                </a:tc>
                <a:tc>
                  <a:txBody>
                    <a:bodyPr/>
                    <a:lstStyle/>
                    <a:p>
                      <a:r>
                        <a:rPr lang="zh-CN" altLang="en-US" sz="1500">
                          <a:solidFill>
                            <a:schemeClr val="tx1"/>
                          </a:solidFill>
                        </a:rPr>
                        <a:t>可以在保证轻量性的同时为</a:t>
                      </a:r>
                      <a:r>
                        <a:rPr lang="en-US" altLang="zh-CN" sz="1500">
                          <a:solidFill>
                            <a:schemeClr val="tx1"/>
                          </a:solidFill>
                        </a:rPr>
                        <a:t>Linux</a:t>
                      </a:r>
                      <a:r>
                        <a:rPr lang="zh-CN" altLang="en-US" sz="1500">
                          <a:solidFill>
                            <a:schemeClr val="tx1"/>
                          </a:solidFill>
                        </a:rPr>
                        <a:t>应用提供尽可能大的兼容性和安全性。但在效率上有较大的牺牲。</a:t>
                      </a:r>
                      <a:endParaRPr lang="zh-CN" altLang="en-US" sz="1500" dirty="0">
                        <a:solidFill>
                          <a:schemeClr val="tx1"/>
                        </a:solidFill>
                      </a:endParaRPr>
                    </a:p>
                  </a:txBody>
                  <a:tcPr marL="74588" marR="74588" marT="37294" marB="37294"/>
                </a:tc>
                <a:extLst>
                  <a:ext uri="{0D108BD9-81ED-4DB2-BD59-A6C34878D82A}">
                    <a16:rowId xmlns:a16="http://schemas.microsoft.com/office/drawing/2014/main" val="10002"/>
                  </a:ext>
                </a:extLst>
              </a:tr>
              <a:tr h="745879">
                <a:tc>
                  <a:txBody>
                    <a:bodyPr/>
                    <a:lstStyle/>
                    <a:p>
                      <a:pPr algn="ctr"/>
                      <a:r>
                        <a:rPr lang="en-US" altLang="zh-CN" sz="1500" dirty="0">
                          <a:solidFill>
                            <a:schemeClr val="tx1"/>
                          </a:solidFill>
                        </a:rPr>
                        <a:t>Kata(</a:t>
                      </a:r>
                      <a:r>
                        <a:rPr lang="en-US" altLang="zh-CN" sz="1500" dirty="0" err="1">
                          <a:solidFill>
                            <a:schemeClr val="tx1"/>
                          </a:solidFill>
                        </a:rPr>
                        <a:t>MicorVM</a:t>
                      </a:r>
                      <a:r>
                        <a:rPr lang="en-US" altLang="zh-CN" sz="1500" dirty="0">
                          <a:solidFill>
                            <a:schemeClr val="tx1"/>
                          </a:solidFill>
                        </a:rPr>
                        <a:t>)</a:t>
                      </a:r>
                      <a:endParaRPr lang="zh-CN" altLang="en-US" sz="1500" dirty="0">
                        <a:solidFill>
                          <a:schemeClr val="tx1"/>
                        </a:solidFill>
                      </a:endParaRPr>
                    </a:p>
                  </a:txBody>
                  <a:tcPr marL="74588" marR="74588" marT="37294" marB="37294"/>
                </a:tc>
                <a:tc>
                  <a:txBody>
                    <a:bodyPr/>
                    <a:lstStyle/>
                    <a:p>
                      <a:r>
                        <a:rPr lang="zh-CN" altLang="en-US" sz="1500" dirty="0">
                          <a:solidFill>
                            <a:schemeClr val="tx1"/>
                          </a:solidFill>
                        </a:rPr>
                        <a:t>使⽤了轻量级的虚拟机和裁剪过的内核，尽可能的减少传统虚拟机所带来的开销</a:t>
                      </a:r>
                    </a:p>
                  </a:txBody>
                  <a:tcPr marL="74588" marR="74588" marT="37294" marB="37294"/>
                </a:tc>
                <a:tc>
                  <a:txBody>
                    <a:bodyPr/>
                    <a:lstStyle/>
                    <a:p>
                      <a:r>
                        <a:rPr lang="zh-CN" altLang="en-US" sz="1500" dirty="0">
                          <a:solidFill>
                            <a:schemeClr val="tx1"/>
                          </a:solidFill>
                        </a:rPr>
                        <a:t>在保持容器效率的基础上实现了良好的兼容性，⽤户直接⾯</a:t>
                      </a:r>
                      <a:r>
                        <a:rPr lang="zh-CN" altLang="en-US" sz="1500">
                          <a:solidFill>
                            <a:schemeClr val="tx1"/>
                          </a:solidFill>
                        </a:rPr>
                        <a:t>对虚拟机</a:t>
                      </a:r>
                      <a:r>
                        <a:rPr lang="zh-CN" altLang="en-US" sz="1500" dirty="0">
                          <a:solidFill>
                            <a:schemeClr val="tx1"/>
                          </a:solidFill>
                        </a:rPr>
                        <a:t>的内核，⽆法对系统内核作出攻击。但启动速度和内存占用与传统容器还有差距。</a:t>
                      </a:r>
                    </a:p>
                  </a:txBody>
                  <a:tcPr marL="74588" marR="74588" marT="37294" marB="37294"/>
                </a:tc>
                <a:extLst>
                  <a:ext uri="{0D108BD9-81ED-4DB2-BD59-A6C34878D82A}">
                    <a16:rowId xmlns:a16="http://schemas.microsoft.com/office/drawing/2014/main" val="10003"/>
                  </a:ext>
                </a:extLst>
              </a:tr>
              <a:tr h="745879">
                <a:tc>
                  <a:txBody>
                    <a:bodyPr/>
                    <a:lstStyle/>
                    <a:p>
                      <a:pPr algn="ctr"/>
                      <a:r>
                        <a:rPr lang="en-US" altLang="zh-CN" sz="1500" dirty="0" err="1">
                          <a:solidFill>
                            <a:schemeClr val="tx1"/>
                          </a:solidFill>
                        </a:rPr>
                        <a:t>Unikernel</a:t>
                      </a:r>
                      <a:endParaRPr lang="zh-CN" altLang="en-US" sz="1500" dirty="0">
                        <a:solidFill>
                          <a:schemeClr val="tx1"/>
                        </a:solidFill>
                      </a:endParaRPr>
                    </a:p>
                  </a:txBody>
                  <a:tcPr marL="74588" marR="74588" marT="37294" marB="37294"/>
                </a:tc>
                <a:tc>
                  <a:txBody>
                    <a:bodyPr/>
                    <a:lstStyle/>
                    <a:p>
                      <a:r>
                        <a:rPr lang="zh-CN" altLang="en-US" sz="1500" dirty="0">
                          <a:solidFill>
                            <a:schemeClr val="tx1"/>
                          </a:solidFill>
                        </a:rPr>
                        <a:t>微内核，为每个引用构建专用的系统内核</a:t>
                      </a:r>
                    </a:p>
                  </a:txBody>
                  <a:tcPr marL="74588" marR="74588" marT="37294" marB="37294"/>
                </a:tc>
                <a:tc>
                  <a:txBody>
                    <a:bodyPr/>
                    <a:lstStyle/>
                    <a:p>
                      <a:r>
                        <a:rPr lang="zh-CN" altLang="en-US" sz="1500" dirty="0">
                          <a:solidFill>
                            <a:schemeClr val="tx1"/>
                          </a:solidFill>
                        </a:rPr>
                        <a:t>需要对应⽤程序作出修改，修改的过程中会出现各种兼容性问题，兼容性问题使得它难以被⼴泛使⽤</a:t>
                      </a:r>
                    </a:p>
                  </a:txBody>
                  <a:tcPr marL="74588" marR="74588" marT="37294" marB="37294"/>
                </a:tc>
                <a:extLst>
                  <a:ext uri="{0D108BD9-81ED-4DB2-BD59-A6C34878D82A}">
                    <a16:rowId xmlns:a16="http://schemas.microsoft.com/office/drawing/2014/main" val="10004"/>
                  </a:ext>
                </a:extLst>
              </a:tr>
              <a:tr h="745879">
                <a:tc>
                  <a:txBody>
                    <a:bodyPr/>
                    <a:lstStyle/>
                    <a:p>
                      <a:pPr algn="ctr">
                        <a:buNone/>
                      </a:pPr>
                      <a:r>
                        <a:rPr lang="en-US" altLang="zh-CN" sz="1500" dirty="0">
                          <a:solidFill>
                            <a:schemeClr val="tx1"/>
                          </a:solidFill>
                        </a:rPr>
                        <a:t>rVisor</a:t>
                      </a:r>
                    </a:p>
                  </a:txBody>
                  <a:tcPr marL="74588" marR="74588" marT="37294" marB="37294"/>
                </a:tc>
                <a:tc>
                  <a:txBody>
                    <a:bodyPr/>
                    <a:lstStyle/>
                    <a:p>
                      <a:pPr>
                        <a:buNone/>
                      </a:pPr>
                      <a:r>
                        <a:rPr lang="zh-CN" altLang="en-US" sz="1500" dirty="0">
                          <a:solidFill>
                            <a:schemeClr val="tx1"/>
                          </a:solidFill>
                        </a:rPr>
                        <a:t>系统调用劫持的进程虚拟化</a:t>
                      </a:r>
                    </a:p>
                  </a:txBody>
                  <a:tcPr marL="74588" marR="74588" marT="37294" marB="37294"/>
                </a:tc>
                <a:tc>
                  <a:txBody>
                    <a:bodyPr/>
                    <a:lstStyle/>
                    <a:p>
                      <a:pPr>
                        <a:buNone/>
                      </a:pPr>
                      <a:r>
                        <a:rPr lang="zh-CN" altLang="en-US" sz="1500" dirty="0">
                          <a:solidFill>
                            <a:schemeClr val="tx1"/>
                          </a:solidFill>
                        </a:rPr>
                        <a:t>相比 </a:t>
                      </a:r>
                      <a:r>
                        <a:rPr lang="en-US" altLang="zh-CN" sz="1500" dirty="0">
                          <a:solidFill>
                            <a:schemeClr val="tx1"/>
                          </a:solidFill>
                        </a:rPr>
                        <a:t>gVisor </a:t>
                      </a:r>
                      <a:r>
                        <a:rPr lang="zh-CN" altLang="en-US" sz="1500" dirty="0">
                          <a:solidFill>
                            <a:schemeClr val="tx1"/>
                          </a:solidFill>
                        </a:rPr>
                        <a:t>有比较好的效率提升。</a:t>
                      </a:r>
                    </a:p>
                    <a:p>
                      <a:pPr>
                        <a:buNone/>
                      </a:pPr>
                      <a:r>
                        <a:rPr lang="zh-CN" altLang="en-US" sz="1500" dirty="0">
                          <a:solidFill>
                            <a:schemeClr val="tx1"/>
                          </a:solidFill>
                        </a:rPr>
                        <a:t>同时使用 </a:t>
                      </a:r>
                      <a:r>
                        <a:rPr lang="en-US" altLang="zh-CN" sz="1500" dirty="0">
                          <a:solidFill>
                            <a:schemeClr val="tx1"/>
                          </a:solidFill>
                        </a:rPr>
                        <a:t>rust </a:t>
                      </a:r>
                      <a:r>
                        <a:rPr lang="zh-CN" altLang="en-US" sz="1500" dirty="0">
                          <a:solidFill>
                            <a:schemeClr val="tx1"/>
                          </a:solidFill>
                        </a:rPr>
                        <a:t>语言编写，可以保证内核的安全和高效。</a:t>
                      </a:r>
                    </a:p>
                  </a:txBody>
                  <a:tcPr marL="74588" marR="74588" marT="37294" marB="37294"/>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gVisor 在提高性能方面的困难</a:t>
            </a:r>
          </a:p>
        </p:txBody>
      </p:sp>
      <p:pic>
        <p:nvPicPr>
          <p:cNvPr id="4" name="内容占位符 3"/>
          <p:cNvPicPr>
            <a:picLocks noGrp="1" noChangeAspect="1"/>
          </p:cNvPicPr>
          <p:nvPr>
            <p:ph idx="1"/>
          </p:nvPr>
        </p:nvPicPr>
        <p:blipFill rotWithShape="1">
          <a:blip r:embed="rId3"/>
          <a:srcRect l="244" t="383" r="-244" b="-383"/>
          <a:stretch/>
        </p:blipFill>
        <p:spPr>
          <a:xfrm>
            <a:off x="6591935" y="2370455"/>
            <a:ext cx="5420995" cy="3460750"/>
          </a:xfrm>
          <a:prstGeom prst="rect">
            <a:avLst/>
          </a:prstGeom>
        </p:spPr>
      </p:pic>
      <p:sp>
        <p:nvSpPr>
          <p:cNvPr id="7" name="文本框 6"/>
          <p:cNvSpPr txBox="1"/>
          <p:nvPr/>
        </p:nvSpPr>
        <p:spPr>
          <a:xfrm>
            <a:off x="624840" y="2146300"/>
            <a:ext cx="6119495" cy="4246245"/>
          </a:xfrm>
          <a:prstGeom prst="rect">
            <a:avLst/>
          </a:prstGeom>
          <a:noFill/>
        </p:spPr>
        <p:txBody>
          <a:bodyPr wrap="square" rtlCol="0" anchor="t">
            <a:spAutoFit/>
          </a:bodyPr>
          <a:lstStyle/>
          <a:p>
            <a:pPr marL="0" indent="0">
              <a:lnSpc>
                <a:spcPct val="150000"/>
              </a:lnSpc>
              <a:buNone/>
            </a:pPr>
            <a:r>
              <a:rPr lang="en-US" altLang="zh-CN">
                <a:solidFill>
                  <a:schemeClr val="bg1"/>
                </a:solidFill>
                <a:sym typeface="+mn-ea"/>
              </a:rPr>
              <a:t>* </a:t>
            </a:r>
            <a:r>
              <a:rPr lang="zh-CN" altLang="en-US">
                <a:solidFill>
                  <a:schemeClr val="bg1"/>
                </a:solidFill>
                <a:sym typeface="+mn-ea"/>
              </a:rPr>
              <a:t>一方面，</a:t>
            </a:r>
            <a:r>
              <a:rPr lang="en-US" altLang="zh-CN">
                <a:solidFill>
                  <a:schemeClr val="bg1"/>
                </a:solidFill>
                <a:sym typeface="+mn-ea"/>
              </a:rPr>
              <a:t>gVisor </a:t>
            </a:r>
            <a:r>
              <a:rPr lang="zh-CN" altLang="en-US">
                <a:solidFill>
                  <a:schemeClr val="bg1"/>
                </a:solidFill>
                <a:sym typeface="+mn-ea"/>
              </a:rPr>
              <a:t>是使用 </a:t>
            </a:r>
            <a:r>
              <a:rPr lang="en-US" altLang="zh-CN">
                <a:solidFill>
                  <a:schemeClr val="bg1"/>
                </a:solidFill>
                <a:sym typeface="+mn-ea"/>
              </a:rPr>
              <a:t>GO </a:t>
            </a:r>
            <a:r>
              <a:rPr lang="zh-CN" altLang="en-US">
                <a:solidFill>
                  <a:schemeClr val="bg1"/>
                </a:solidFill>
                <a:sym typeface="+mn-ea"/>
              </a:rPr>
              <a:t>语言编写的操作系统内核，而现有的 </a:t>
            </a:r>
            <a:r>
              <a:rPr lang="en-US" altLang="zh-CN">
                <a:solidFill>
                  <a:schemeClr val="bg1"/>
                </a:solidFill>
                <a:sym typeface="+mn-ea"/>
              </a:rPr>
              <a:t>Go </a:t>
            </a:r>
            <a:r>
              <a:rPr lang="zh-CN" altLang="en-US">
                <a:solidFill>
                  <a:schemeClr val="bg1"/>
                </a:solidFill>
                <a:sym typeface="+mn-ea"/>
              </a:rPr>
              <a:t>语言的 </a:t>
            </a:r>
            <a:r>
              <a:rPr lang="en-US" altLang="zh-CN">
                <a:solidFill>
                  <a:schemeClr val="bg1"/>
                </a:solidFill>
                <a:sym typeface="+mn-ea"/>
              </a:rPr>
              <a:t>GC </a:t>
            </a:r>
            <a:r>
              <a:rPr lang="zh-CN" altLang="en-US">
                <a:solidFill>
                  <a:schemeClr val="bg1"/>
                </a:solidFill>
                <a:sym typeface="+mn-ea"/>
              </a:rPr>
              <a:t>并不适宜于完成操作系统内核的编写。</a:t>
            </a:r>
          </a:p>
          <a:p>
            <a:pPr marL="0" indent="0">
              <a:lnSpc>
                <a:spcPct val="150000"/>
              </a:lnSpc>
              <a:buNone/>
            </a:pPr>
            <a:endParaRPr lang="zh-CN" altLang="en-US">
              <a:solidFill>
                <a:schemeClr val="bg1"/>
              </a:solidFill>
              <a:sym typeface="+mn-ea"/>
            </a:endParaRPr>
          </a:p>
          <a:p>
            <a:pPr marL="0" indent="0">
              <a:lnSpc>
                <a:spcPct val="150000"/>
              </a:lnSpc>
              <a:buNone/>
            </a:pPr>
            <a:r>
              <a:rPr lang="en-US" altLang="zh-CN">
                <a:solidFill>
                  <a:schemeClr val="bg1"/>
                </a:solidFill>
                <a:sym typeface="+mn-ea"/>
              </a:rPr>
              <a:t>* </a:t>
            </a:r>
            <a:r>
              <a:rPr lang="zh-CN" altLang="en-US">
                <a:solidFill>
                  <a:schemeClr val="bg1"/>
                </a:solidFill>
                <a:sym typeface="+mn-ea"/>
              </a:rPr>
              <a:t>另一方面，gVisor 使用 Linux 提供的 ptrace 实现，应用程序在调用系统调用时，会进入内核态，然后内核会唤醒 Sentry 进程让 Sentry 进程执行，Sentry 进程执行完后，再进行一次系统调用切换到内核态，内核态继续转到应用程序中运行，这个过程中会进行大量的上下文切换，对</a:t>
            </a:r>
            <a:r>
              <a:rPr lang="en-US" altLang="zh-CN">
                <a:solidFill>
                  <a:schemeClr val="bg1"/>
                </a:solidFill>
                <a:sym typeface="+mn-ea"/>
              </a:rPr>
              <a:t>gVisor</a:t>
            </a:r>
            <a:r>
              <a:rPr lang="zh-CN" altLang="en-US">
                <a:solidFill>
                  <a:schemeClr val="bg1"/>
                </a:solidFill>
                <a:sym typeface="+mn-ea"/>
              </a:rPr>
              <a:t>整体的性能带来了很大的开销。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882" t="3853" r="2687" b="4763"/>
          <a:stretch>
            <a:fillRect/>
          </a:stretch>
        </p:blipFill>
        <p:spPr>
          <a:xfrm>
            <a:off x="730398" y="2058505"/>
            <a:ext cx="11149590" cy="3078865"/>
          </a:xfrm>
          <a:prstGeom prst="rect">
            <a:avLst/>
          </a:prstGeom>
        </p:spPr>
      </p:pic>
      <p:sp>
        <p:nvSpPr>
          <p:cNvPr id="2" name="标题 1"/>
          <p:cNvSpPr>
            <a:spLocks noGrp="1"/>
          </p:cNvSpPr>
          <p:nvPr>
            <p:ph type="title"/>
          </p:nvPr>
        </p:nvSpPr>
        <p:spPr/>
        <p:txBody>
          <a:bodyPr/>
          <a:lstStyle/>
          <a:p>
            <a:r>
              <a:rPr lang="en-US" altLang="zh-CN" sz="4800" b="1">
                <a:solidFill>
                  <a:schemeClr val="bg1"/>
                </a:solidFill>
              </a:rPr>
              <a:t>gVisor</a:t>
            </a:r>
            <a:endParaRPr lang="zh-CN" altLang="en-US" b="1">
              <a:solidFill>
                <a:schemeClr val="bg1"/>
              </a:solidFill>
            </a:endParaRPr>
          </a:p>
        </p:txBody>
      </p:sp>
      <p:sp>
        <p:nvSpPr>
          <p:cNvPr id="8" name="文本框 7"/>
          <p:cNvSpPr txBox="1"/>
          <p:nvPr/>
        </p:nvSpPr>
        <p:spPr>
          <a:xfrm>
            <a:off x="730398" y="5505188"/>
            <a:ext cx="9407515" cy="861774"/>
          </a:xfrm>
          <a:prstGeom prst="rect">
            <a:avLst/>
          </a:prstGeom>
          <a:noFill/>
        </p:spPr>
        <p:txBody>
          <a:bodyPr wrap="square" rtlCol="0">
            <a:spAutoFit/>
          </a:bodyPr>
          <a:lstStyle/>
          <a:p>
            <a:r>
              <a:rPr lang="en-US" altLang="zh-CN" sz="1600" i="1">
                <a:solidFill>
                  <a:schemeClr val="bg1"/>
                </a:solidFill>
              </a:rPr>
              <a:t>These are benchmark conducted by Xu Wang &amp; Fupan Li (Kata Container) </a:t>
            </a:r>
          </a:p>
          <a:p>
            <a:r>
              <a:rPr lang="en-US" altLang="zh-CN" sz="1600" i="1">
                <a:solidFill>
                  <a:schemeClr val="bg1"/>
                </a:solidFill>
              </a:rPr>
              <a:t>Test Nginx : ab -n 50000 -c 100 http://10.100.143.131:8080/</a:t>
            </a:r>
            <a:endParaRPr lang="zh-CN" altLang="en-US" sz="1600" i="1">
              <a:solidFill>
                <a:schemeClr val="bg1"/>
              </a:solidFill>
            </a:endParaRP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59AF8-2E1A-4012-A0CA-1216BF425C5D}"/>
              </a:ext>
            </a:extLst>
          </p:cNvPr>
          <p:cNvSpPr>
            <a:spLocks noGrp="1"/>
          </p:cNvSpPr>
          <p:nvPr>
            <p:ph type="title"/>
          </p:nvPr>
        </p:nvSpPr>
        <p:spPr/>
        <p:txBody>
          <a:bodyPr/>
          <a:lstStyle/>
          <a:p>
            <a:r>
              <a:rPr lang="en-US" altLang="zh-CN" sz="4800" b="1">
                <a:solidFill>
                  <a:schemeClr val="bg1"/>
                </a:solidFill>
              </a:rPr>
              <a:t>rVisor</a:t>
            </a:r>
            <a:endParaRPr lang="zh-CN" altLang="en-US" b="1">
              <a:solidFill>
                <a:schemeClr val="bg1"/>
              </a:solidFill>
            </a:endParaRPr>
          </a:p>
        </p:txBody>
      </p:sp>
      <p:sp>
        <p:nvSpPr>
          <p:cNvPr id="3" name="内容占位符 2">
            <a:extLst>
              <a:ext uri="{FF2B5EF4-FFF2-40B4-BE49-F238E27FC236}">
                <a16:creationId xmlns:a16="http://schemas.microsoft.com/office/drawing/2014/main" id="{1C2E291A-C8B1-47F9-93D0-CE1B19A930A4}"/>
              </a:ext>
            </a:extLst>
          </p:cNvPr>
          <p:cNvSpPr>
            <a:spLocks noGrp="1"/>
          </p:cNvSpPr>
          <p:nvPr>
            <p:ph idx="1"/>
          </p:nvPr>
        </p:nvSpPr>
        <p:spPr>
          <a:xfrm>
            <a:off x="838200" y="1352550"/>
            <a:ext cx="10515600" cy="661987"/>
          </a:xfrm>
        </p:spPr>
        <p:txBody>
          <a:bodyPr/>
          <a:lstStyle/>
          <a:p>
            <a:pPr marL="0" indent="0">
              <a:buNone/>
            </a:pPr>
            <a:r>
              <a:rPr lang="zh-CN" altLang="en-US">
                <a:solidFill>
                  <a:schemeClr val="accent4">
                    <a:lumMod val="20000"/>
                    <a:lumOff val="80000"/>
                  </a:schemeClr>
                </a:solidFill>
              </a:rPr>
              <a:t>兼容性 安全 高性能 轻量 </a:t>
            </a:r>
            <a:endParaRPr lang="en-US" altLang="zh-CN">
              <a:solidFill>
                <a:schemeClr val="accent4">
                  <a:lumMod val="20000"/>
                  <a:lumOff val="80000"/>
                </a:schemeClr>
              </a:solidFill>
            </a:endParaRPr>
          </a:p>
          <a:p>
            <a:pPr marL="0" indent="0">
              <a:buNone/>
            </a:pPr>
            <a:endParaRPr lang="en-US" altLang="zh-CN">
              <a:solidFill>
                <a:schemeClr val="accent4">
                  <a:lumMod val="20000"/>
                  <a:lumOff val="80000"/>
                </a:schemeClr>
              </a:solidFill>
            </a:endParaRPr>
          </a:p>
          <a:p>
            <a:pPr marL="0" indent="0">
              <a:buNone/>
            </a:pPr>
            <a:endParaRPr lang="zh-CN" altLang="en-US">
              <a:solidFill>
                <a:schemeClr val="accent4">
                  <a:lumMod val="20000"/>
                  <a:lumOff val="80000"/>
                </a:schemeClr>
              </a:solidFill>
            </a:endParaRPr>
          </a:p>
        </p:txBody>
      </p:sp>
      <p:sp>
        <p:nvSpPr>
          <p:cNvPr id="4" name="内容占位符 2">
            <a:extLst>
              <a:ext uri="{FF2B5EF4-FFF2-40B4-BE49-F238E27FC236}">
                <a16:creationId xmlns:a16="http://schemas.microsoft.com/office/drawing/2014/main" id="{374B0A13-203A-47BE-8ED0-6FEDC12796DA}"/>
              </a:ext>
            </a:extLst>
          </p:cNvPr>
          <p:cNvSpPr txBox="1">
            <a:spLocks/>
          </p:cNvSpPr>
          <p:nvPr/>
        </p:nvSpPr>
        <p:spPr>
          <a:xfrm>
            <a:off x="838200" y="1919287"/>
            <a:ext cx="10515600" cy="4824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solidFill>
                <a:schemeClr val="bg1"/>
              </a:solidFill>
            </a:endParaRPr>
          </a:p>
          <a:p>
            <a:pPr>
              <a:lnSpc>
                <a:spcPct val="150000"/>
              </a:lnSpc>
            </a:pPr>
            <a:r>
              <a:rPr lang="zh-CN" altLang="en-US" sz="2400">
                <a:solidFill>
                  <a:schemeClr val="bg1"/>
                </a:solidFill>
              </a:rPr>
              <a:t>公共云服务中的容器服务</a:t>
            </a:r>
            <a:endParaRPr lang="en-US" altLang="zh-CN" sz="2400">
              <a:solidFill>
                <a:schemeClr val="bg1"/>
              </a:solidFill>
            </a:endParaRPr>
          </a:p>
          <a:p>
            <a:pPr>
              <a:lnSpc>
                <a:spcPct val="150000"/>
              </a:lnSpc>
            </a:pPr>
            <a:r>
              <a:rPr lang="zh-CN" altLang="en-US" sz="2400">
                <a:solidFill>
                  <a:schemeClr val="bg1"/>
                </a:solidFill>
              </a:rPr>
              <a:t>在容器中安全运行不可信代码</a:t>
            </a:r>
            <a:endParaRPr lang="en-US" altLang="zh-CN" sz="2400">
              <a:solidFill>
                <a:schemeClr val="bg1"/>
              </a:solidFill>
            </a:endParaRPr>
          </a:p>
          <a:p>
            <a:pPr>
              <a:lnSpc>
                <a:spcPct val="150000"/>
              </a:lnSpc>
            </a:pPr>
            <a:r>
              <a:rPr lang="zh-CN" altLang="en-US" sz="2400">
                <a:solidFill>
                  <a:schemeClr val="bg1"/>
                </a:solidFill>
              </a:rPr>
              <a:t>应用</a:t>
            </a:r>
            <a:r>
              <a:rPr lang="en-US" altLang="zh-CN" sz="2400">
                <a:solidFill>
                  <a:schemeClr val="bg1"/>
                </a:solidFill>
              </a:rPr>
              <a:t>Serverless</a:t>
            </a:r>
            <a:r>
              <a:rPr lang="zh-CN" altLang="en-US" sz="2400">
                <a:solidFill>
                  <a:schemeClr val="bg1"/>
                </a:solidFill>
              </a:rPr>
              <a:t>的计算场景</a:t>
            </a:r>
            <a:endParaRPr lang="en-US" altLang="zh-CN" sz="2400">
              <a:solidFill>
                <a:schemeClr val="bg1"/>
              </a:solidFill>
            </a:endParaRPr>
          </a:p>
          <a:p>
            <a:endParaRPr lang="zh-CN" altLang="en-US">
              <a:solidFill>
                <a:schemeClr val="accent4">
                  <a:lumMod val="20000"/>
                  <a:lumOff val="80000"/>
                </a:schemeClr>
              </a:solidFill>
            </a:endParaRPr>
          </a:p>
        </p:txBody>
      </p:sp>
    </p:spTree>
    <p:extLst>
      <p:ext uri="{BB962C8B-B14F-4D97-AF65-F5344CB8AC3E}">
        <p14:creationId xmlns:p14="http://schemas.microsoft.com/office/powerpoint/2010/main" val="169480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a:solidFill>
                  <a:schemeClr val="bg1"/>
                </a:solidFill>
              </a:rPr>
              <a:t>rVisor - </a:t>
            </a:r>
            <a:r>
              <a:rPr lang="zh-CN" altLang="en-US" sz="4800" b="1">
                <a:solidFill>
                  <a:schemeClr val="bg1"/>
                </a:solidFill>
              </a:rPr>
              <a:t>我们的解决方案</a:t>
            </a:r>
          </a:p>
        </p:txBody>
      </p:sp>
      <p:sp>
        <p:nvSpPr>
          <p:cNvPr id="6" name="内容占位符 5"/>
          <p:cNvSpPr>
            <a:spLocks noGrp="1"/>
          </p:cNvSpPr>
          <p:nvPr>
            <p:ph idx="1"/>
          </p:nvPr>
        </p:nvSpPr>
        <p:spPr>
          <a:xfrm>
            <a:off x="838200" y="1690688"/>
            <a:ext cx="10515600" cy="4351338"/>
          </a:xfrm>
        </p:spPr>
        <p:txBody>
          <a:bodyPr>
            <a:noAutofit/>
          </a:bodyPr>
          <a:lstStyle/>
          <a:p>
            <a:pPr marL="0" indent="0">
              <a:lnSpc>
                <a:spcPct val="150000"/>
              </a:lnSpc>
              <a:buNone/>
            </a:pPr>
            <a:r>
              <a:rPr lang="en-US" altLang="zh-CN" sz="2200">
                <a:solidFill>
                  <a:schemeClr val="bg1"/>
                </a:solidFill>
              </a:rPr>
              <a:t>* RVisor </a:t>
            </a:r>
            <a:r>
              <a:rPr lang="zh-CN" altLang="en-US" sz="2200">
                <a:solidFill>
                  <a:schemeClr val="bg1"/>
                </a:solidFill>
              </a:rPr>
              <a:t>使用 </a:t>
            </a:r>
            <a:r>
              <a:rPr lang="en-US" altLang="zh-CN" sz="2200">
                <a:solidFill>
                  <a:schemeClr val="bg1"/>
                </a:solidFill>
              </a:rPr>
              <a:t>Rust </a:t>
            </a:r>
            <a:r>
              <a:rPr lang="zh-CN" altLang="en-US" sz="2200">
                <a:solidFill>
                  <a:schemeClr val="bg1"/>
                </a:solidFill>
              </a:rPr>
              <a:t>语言编写，具有和 </a:t>
            </a:r>
            <a:r>
              <a:rPr lang="en-US" altLang="zh-CN" sz="2200">
                <a:solidFill>
                  <a:schemeClr val="bg1"/>
                </a:solidFill>
              </a:rPr>
              <a:t>Go </a:t>
            </a:r>
            <a:r>
              <a:rPr lang="zh-CN" altLang="en-US" sz="2200">
                <a:solidFill>
                  <a:schemeClr val="bg1"/>
                </a:solidFill>
              </a:rPr>
              <a:t>语言同样好的安全性</a:t>
            </a:r>
          </a:p>
          <a:p>
            <a:pPr marL="0" indent="0">
              <a:lnSpc>
                <a:spcPct val="150000"/>
              </a:lnSpc>
              <a:buNone/>
            </a:pPr>
            <a:r>
              <a:rPr lang="en-US" altLang="zh-CN" sz="2200">
                <a:solidFill>
                  <a:schemeClr val="bg1"/>
                </a:solidFill>
              </a:rPr>
              <a:t>* RVisor </a:t>
            </a:r>
            <a:r>
              <a:rPr lang="zh-CN" altLang="en-US" sz="2200">
                <a:solidFill>
                  <a:schemeClr val="bg1"/>
                </a:solidFill>
              </a:rPr>
              <a:t>将所有内存的不安全性显式地用 </a:t>
            </a:r>
            <a:r>
              <a:rPr lang="en-US" altLang="zh-CN" sz="2200">
                <a:solidFill>
                  <a:schemeClr val="bg1"/>
                </a:solidFill>
              </a:rPr>
              <a:t>unsafe </a:t>
            </a:r>
            <a:r>
              <a:rPr lang="zh-CN" altLang="en-US" sz="2200">
                <a:solidFill>
                  <a:schemeClr val="bg1"/>
                </a:solidFill>
              </a:rPr>
              <a:t>表示出来，同时将不安全的系统调用降低到最少，这样可以实现与 </a:t>
            </a:r>
            <a:r>
              <a:rPr lang="en-US" altLang="zh-CN" sz="2200">
                <a:solidFill>
                  <a:schemeClr val="bg1"/>
                </a:solidFill>
              </a:rPr>
              <a:t>Go </a:t>
            </a:r>
            <a:r>
              <a:rPr lang="zh-CN" altLang="en-US" sz="2200">
                <a:solidFill>
                  <a:schemeClr val="bg1"/>
                </a:solidFill>
              </a:rPr>
              <a:t>同等的安全性。</a:t>
            </a:r>
            <a:endParaRPr lang="en-US" altLang="zh-CN" sz="2200">
              <a:solidFill>
                <a:schemeClr val="bg1"/>
              </a:solidFill>
            </a:endParaRPr>
          </a:p>
          <a:p>
            <a:pPr marL="0" indent="0">
              <a:lnSpc>
                <a:spcPct val="150000"/>
              </a:lnSpc>
              <a:buNone/>
            </a:pPr>
            <a:r>
              <a:rPr lang="zh-CN" altLang="en-US" sz="2200">
                <a:solidFill>
                  <a:schemeClr val="bg1"/>
                </a:solidFill>
              </a:rPr>
              <a:t>* </a:t>
            </a:r>
            <a:r>
              <a:rPr lang="en-US" altLang="zh-CN" sz="2200">
                <a:solidFill>
                  <a:schemeClr val="bg1"/>
                </a:solidFill>
              </a:rPr>
              <a:t>RVisor </a:t>
            </a:r>
            <a:r>
              <a:rPr lang="zh-CN" altLang="en-US" sz="2200">
                <a:solidFill>
                  <a:schemeClr val="bg1"/>
                </a:solidFill>
              </a:rPr>
              <a:t>使用系统调用劫持的方法实现安全沙箱环境。</a:t>
            </a:r>
            <a:r>
              <a:rPr lang="en-US" altLang="zh-CN" sz="2200">
                <a:solidFill>
                  <a:schemeClr val="bg1"/>
                </a:solidFill>
              </a:rPr>
              <a:t>RVisor </a:t>
            </a:r>
            <a:r>
              <a:rPr lang="zh-CN" altLang="en-US" sz="2200">
                <a:solidFill>
                  <a:schemeClr val="bg1"/>
                </a:solidFill>
              </a:rPr>
              <a:t>可以完整地为应用程序提供服务，可以与原 </a:t>
            </a:r>
            <a:r>
              <a:rPr lang="en-US" altLang="zh-CN" sz="2200">
                <a:solidFill>
                  <a:schemeClr val="bg1"/>
                </a:solidFill>
              </a:rPr>
              <a:t>Linux </a:t>
            </a:r>
            <a:r>
              <a:rPr lang="zh-CN" altLang="en-US" sz="2200">
                <a:solidFill>
                  <a:schemeClr val="bg1"/>
                </a:solidFill>
              </a:rPr>
              <a:t>主机做出很好的隔离。</a:t>
            </a:r>
          </a:p>
          <a:p>
            <a:pPr marL="0" indent="0">
              <a:lnSpc>
                <a:spcPct val="150000"/>
              </a:lnSpc>
              <a:buNone/>
            </a:pPr>
            <a:r>
              <a:rPr lang="en-US" altLang="zh-CN" sz="2200">
                <a:solidFill>
                  <a:schemeClr val="bg1"/>
                </a:solidFill>
              </a:rPr>
              <a:t>* </a:t>
            </a:r>
            <a:r>
              <a:rPr lang="zh-CN" altLang="en-US" sz="2200">
                <a:solidFill>
                  <a:schemeClr val="bg1"/>
                </a:solidFill>
              </a:rPr>
              <a:t>同时，</a:t>
            </a:r>
            <a:r>
              <a:rPr lang="en-US" altLang="zh-CN" sz="2200">
                <a:solidFill>
                  <a:schemeClr val="bg1"/>
                </a:solidFill>
              </a:rPr>
              <a:t>gVisor </a:t>
            </a:r>
            <a:r>
              <a:rPr lang="zh-CN" altLang="en-US" sz="2200">
                <a:solidFill>
                  <a:schemeClr val="bg1"/>
                </a:solidFill>
              </a:rPr>
              <a:t>在进行 </a:t>
            </a:r>
            <a:r>
              <a:rPr lang="en-US" altLang="zh-CN" sz="2200">
                <a:solidFill>
                  <a:schemeClr val="bg1"/>
                </a:solidFill>
              </a:rPr>
              <a:t>ptrace </a:t>
            </a:r>
            <a:r>
              <a:rPr lang="zh-CN" altLang="en-US" sz="2200">
                <a:solidFill>
                  <a:schemeClr val="bg1"/>
                </a:solidFill>
              </a:rPr>
              <a:t>的同时，会进行多次进程切换，而 </a:t>
            </a:r>
            <a:r>
              <a:rPr lang="en-US" altLang="zh-CN" sz="2200">
                <a:solidFill>
                  <a:schemeClr val="bg1"/>
                </a:solidFill>
              </a:rPr>
              <a:t>RVisor </a:t>
            </a:r>
            <a:r>
              <a:rPr lang="zh-CN" altLang="en-US" sz="2200">
                <a:solidFill>
                  <a:schemeClr val="bg1"/>
                </a:solidFill>
              </a:rPr>
              <a:t>使用系统调用劫持的过程中 </a:t>
            </a:r>
            <a:r>
              <a:rPr lang="en-US" altLang="zh-CN" sz="2200">
                <a:solidFill>
                  <a:schemeClr val="bg1"/>
                </a:solidFill>
              </a:rPr>
              <a:t>Linux </a:t>
            </a:r>
            <a:r>
              <a:rPr lang="zh-CN" altLang="en-US" sz="2200">
                <a:solidFill>
                  <a:schemeClr val="bg1"/>
                </a:solidFill>
              </a:rPr>
              <a:t>用户线程不会改变，只会进行最简单的上下文切换，总而使 </a:t>
            </a:r>
            <a:r>
              <a:rPr lang="en-US" altLang="zh-CN" sz="2200">
                <a:solidFill>
                  <a:schemeClr val="bg1"/>
                </a:solidFill>
              </a:rPr>
              <a:t>RVisor </a:t>
            </a:r>
            <a:r>
              <a:rPr lang="zh-CN" altLang="en-US" sz="2200">
                <a:solidFill>
                  <a:schemeClr val="bg1"/>
                </a:solidFill>
              </a:rPr>
              <a:t>拥有可以媲美原生应用的性能。</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987ca7a-edf2-4f2c-92cb-e59da1efec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2171</Words>
  <Application>Microsoft Office PowerPoint</Application>
  <PresentationFormat>宽屏</PresentationFormat>
  <Paragraphs>249</Paragraphs>
  <Slides>37</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等线 Light</vt:lpstr>
      <vt:lpstr>Arial</vt:lpstr>
      <vt:lpstr>Office 主题​​</vt:lpstr>
      <vt:lpstr>RVISOR</vt:lpstr>
      <vt:lpstr>PowerPoint 演示文稿</vt:lpstr>
      <vt:lpstr>rVisor 的目标 - 内核中的轻量安全容器</vt:lpstr>
      <vt:lpstr>rVisor 的目标 - 轻量、安全、高效</vt:lpstr>
      <vt:lpstr>各种容器技术的比较</vt:lpstr>
      <vt:lpstr>gVisor 在提高性能方面的困难</vt:lpstr>
      <vt:lpstr>gVisor</vt:lpstr>
      <vt:lpstr>rVisor</vt:lpstr>
      <vt:lpstr>rVisor - 我们的解决方案</vt:lpstr>
      <vt:lpstr>PowerPoint 演示文稿</vt:lpstr>
      <vt:lpstr>PowerPoint 演示文稿</vt:lpstr>
      <vt:lpstr>rVisor-kernel</vt:lpstr>
      <vt:lpstr>rVisor-kernel</vt:lpstr>
      <vt:lpstr>rVisor-kernel</vt:lpstr>
      <vt:lpstr>rVisor-kernel</vt:lpstr>
      <vt:lpstr>rVisor-kernel</vt:lpstr>
      <vt:lpstr>rVisor-kernel</vt:lpstr>
      <vt:lpstr>rVisor-kernel</vt:lpstr>
      <vt:lpstr>rVisor-kernel</vt:lpstr>
      <vt:lpstr>rVisor-kernel</vt:lpstr>
      <vt:lpstr>PowerPoint 演示文稿</vt:lpstr>
      <vt:lpstr>Host fs</vt:lpstr>
      <vt:lpstr>PowerPoint 演示文稿</vt:lpstr>
      <vt:lpstr>runrSC</vt:lpstr>
      <vt:lpstr>实现原理</vt:lpstr>
      <vt:lpstr>PowerPoint 演示文稿</vt:lpstr>
      <vt:lpstr>PowerPoint 演示文稿</vt:lpstr>
      <vt:lpstr>PowerPoint 演示文稿</vt:lpstr>
      <vt:lpstr>PowerPoint 演示文稿</vt:lpstr>
      <vt:lpstr>PowerPoint 演示文稿</vt:lpstr>
      <vt:lpstr>Containerd-shim</vt:lpstr>
      <vt:lpstr>Containerd-shim</vt:lpstr>
      <vt:lpstr>PowerPoint 演示文稿</vt:lpstr>
      <vt:lpstr>Containerd-Shim Exampe: Alpine</vt:lpstr>
      <vt:lpstr>Containerd-Shim Exampe: Alpine</vt:lpstr>
      <vt:lpstr>Containerd-Shim Exampe: Alpine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RVISOR</dc:title>
  <dc:creator>86185</dc:creator>
  <cp:lastModifiedBy> </cp:lastModifiedBy>
  <cp:revision>18</cp:revision>
  <dcterms:created xsi:type="dcterms:W3CDTF">2020-07-14T01:34:37Z</dcterms:created>
  <dcterms:modified xsi:type="dcterms:W3CDTF">2020-07-14T01:55:01Z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2052-2.4.0.3944</vt:lpwstr>
  </property>
</Properties>
</file>