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417" r:id="rId3"/>
    <p:sldId id="418" r:id="rId4"/>
    <p:sldId id="419" r:id="rId6"/>
    <p:sldId id="420" r:id="rId7"/>
    <p:sldId id="421" r:id="rId8"/>
    <p:sldId id="416" r:id="rId9"/>
    <p:sldId id="415" r:id="rId10"/>
    <p:sldId id="411" r:id="rId11"/>
    <p:sldId id="413" r:id="rId12"/>
    <p:sldId id="424" r:id="rId13"/>
    <p:sldId id="425" r:id="rId14"/>
    <p:sldId id="426" r:id="rId15"/>
    <p:sldId id="423" r:id="rId16"/>
    <p:sldId id="427" r:id="rId17"/>
    <p:sldId id="429" r:id="rId18"/>
    <p:sldId id="414" r:id="rId19"/>
    <p:sldId id="422" r:id="rId20"/>
    <p:sldId id="42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4A1"/>
    <a:srgbClr val="64809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1" y="77"/>
      </p:cViewPr>
      <p:guideLst>
        <p:guide orient="horz" pos="2224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背景：</a:t>
            </a:r>
            <a:endParaRPr lang="en-US" altLang="zh-CN" dirty="0" smtClean="0"/>
          </a:p>
          <a:p>
            <a:r>
              <a:rPr lang="en-US" altLang="zh-CN" dirty="0" smtClean="0"/>
              <a:t>2020.2.10 </a:t>
            </a:r>
            <a:r>
              <a:rPr lang="zh-CN" altLang="en-US" dirty="0" smtClean="0"/>
              <a:t>硅谷的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峰会</a:t>
            </a:r>
            <a:endParaRPr lang="en-US" altLang="zh-CN" dirty="0" smtClean="0"/>
          </a:p>
          <a:p>
            <a:r>
              <a:rPr lang="en-US" altLang="zh-CN" dirty="0" smtClean="0"/>
              <a:t>Peter </a:t>
            </a:r>
            <a:r>
              <a:rPr lang="en-US" altLang="zh-CN" dirty="0" err="1" smtClean="0"/>
              <a:t>Salomonsen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来创作和演奏音乐</a:t>
            </a:r>
            <a:endParaRPr lang="en-US" altLang="zh-CN" dirty="0" smtClean="0"/>
          </a:p>
          <a:p>
            <a:r>
              <a:rPr lang="zh-CN" altLang="en-US" dirty="0" smtClean="0"/>
              <a:t>近年来许多人想要用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来表达、制作音乐，而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可以将代码减少至几</a:t>
            </a:r>
            <a:r>
              <a:rPr lang="en-US" altLang="zh-CN" dirty="0" smtClean="0"/>
              <a:t>kb</a:t>
            </a:r>
            <a:endParaRPr lang="en-US" altLang="zh-CN" dirty="0" smtClean="0"/>
          </a:p>
          <a:p>
            <a:r>
              <a:rPr lang="zh-CN" altLang="en-US" dirty="0" smtClean="0"/>
              <a:t>（用以说明轻量级的特性以及最新的完整实现）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Cargo</a:t>
            </a:r>
            <a:r>
              <a:rPr lang="en-US" altLang="zh-CN" baseline="0" dirty="0" smtClean="0"/>
              <a:t> generate –</a:t>
            </a:r>
            <a:r>
              <a:rPr lang="en-US" altLang="zh-CN" baseline="0" dirty="0" err="1" smtClean="0"/>
              <a:t>git</a:t>
            </a:r>
            <a:r>
              <a:rPr lang="en-US" altLang="zh-CN" baseline="0" dirty="0" smtClean="0"/>
              <a:t> ….    </a:t>
            </a:r>
            <a:r>
              <a:rPr lang="zh-CN" altLang="en-US" baseline="0" dirty="0" smtClean="0"/>
              <a:t>克隆模板项目</a:t>
            </a:r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wasm</a:t>
            </a:r>
            <a:r>
              <a:rPr lang="en-US" altLang="zh-CN" baseline="0" dirty="0" smtClean="0"/>
              <a:t>-pack build              </a:t>
            </a:r>
            <a:r>
              <a:rPr lang="zh-CN" altLang="en-US" baseline="0" dirty="0" smtClean="0"/>
              <a:t>构建项目</a:t>
            </a:r>
            <a:r>
              <a:rPr lang="en-US" altLang="zh-CN" baseline="0" dirty="0" smtClean="0"/>
              <a:t>	</a:t>
            </a:r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npm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init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wasm</a:t>
            </a:r>
            <a:r>
              <a:rPr lang="en-US" altLang="zh-CN" baseline="0" dirty="0" smtClean="0"/>
              <a:t>-app …       </a:t>
            </a:r>
            <a:r>
              <a:rPr lang="zh-CN" altLang="en-US" baseline="0" dirty="0" smtClean="0"/>
              <a:t>初始化</a:t>
            </a:r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npm</a:t>
            </a:r>
            <a:r>
              <a:rPr lang="en-US" altLang="zh-CN" baseline="0" dirty="0" smtClean="0"/>
              <a:t> install	                     </a:t>
            </a:r>
            <a:r>
              <a:rPr lang="zh-CN" altLang="en-US" baseline="0" dirty="0" smtClean="0"/>
              <a:t>安装依赖项</a:t>
            </a:r>
            <a:endParaRPr lang="en-US" altLang="zh-CN" baseline="0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start 	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云：</a:t>
            </a:r>
            <a:endParaRPr lang="en-US" altLang="zh-CN" dirty="0" smtClean="0"/>
          </a:p>
          <a:p>
            <a:r>
              <a:rPr lang="zh-CN" altLang="en-US" dirty="0" smtClean="0"/>
              <a:t>工作流更快、尺寸更小、安全性高（防干扰、证明出处、受控、沙盒以及云中内存的提高）、开发者效率以及快速、可持续的部署</a:t>
            </a:r>
            <a:endParaRPr lang="en-US" altLang="zh-CN" dirty="0" smtClean="0"/>
          </a:p>
          <a:p>
            <a:r>
              <a:rPr lang="zh-CN" altLang="en-US" dirty="0" smtClean="0"/>
              <a:t>而我们的项目正是基于服务器和客户端来实现分布式文件系统，这和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本身也很类似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Small</a:t>
            </a:r>
            <a:endParaRPr lang="en-US" altLang="zh-CN" dirty="0" smtClean="0"/>
          </a:p>
          <a:p>
            <a:r>
              <a:rPr lang="zh-CN" altLang="en-US" dirty="0" smtClean="0"/>
              <a:t>本身的文件很小，在</a:t>
            </a:r>
            <a:r>
              <a:rPr lang="en-US" altLang="zh-CN" dirty="0" err="1" smtClean="0"/>
              <a:t>wasm</a:t>
            </a:r>
            <a:r>
              <a:rPr lang="zh-CN" altLang="en-US" dirty="0" smtClean="0"/>
              <a:t>文件中不需要进行大部分的工作（而是在主机运行时做）</a:t>
            </a:r>
            <a:endParaRPr lang="en-US" altLang="zh-CN" dirty="0" smtClean="0"/>
          </a:p>
          <a:p>
            <a:r>
              <a:rPr lang="en-US" altLang="zh-CN" dirty="0" smtClean="0"/>
              <a:t>Secure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模块中不会出现缓冲区溢出的安全问题，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规范允许我们有个性化的区</a:t>
            </a:r>
            <a:endParaRPr lang="en-US" altLang="zh-CN" dirty="0" smtClean="0"/>
          </a:p>
          <a:p>
            <a:r>
              <a:rPr lang="zh-CN" altLang="en-US" dirty="0" smtClean="0"/>
              <a:t>独立的沙盒内存，不会泄露，也不会在意外情况下被利用</a:t>
            </a:r>
            <a:endParaRPr lang="en-US" altLang="zh-CN" dirty="0" smtClean="0"/>
          </a:p>
          <a:p>
            <a:r>
              <a:rPr lang="en-US" altLang="zh-CN" dirty="0" smtClean="0"/>
              <a:t>Portable</a:t>
            </a:r>
            <a:r>
              <a:rPr lang="zh-CN" altLang="en-US" dirty="0" smtClean="0"/>
              <a:t>（可移植性）</a:t>
            </a:r>
            <a:endParaRPr lang="en-US" altLang="zh-CN" dirty="0" smtClean="0"/>
          </a:p>
          <a:p>
            <a:r>
              <a:rPr lang="zh-CN" altLang="en-US" dirty="0" smtClean="0"/>
              <a:t>浏览器、物联忘、跨操作系统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联系我们的项目</a:t>
            </a:r>
            <a:endParaRPr lang="en-US" altLang="zh-CN" dirty="0" smtClean="0"/>
          </a:p>
          <a:p>
            <a:r>
              <a:rPr lang="en-US" altLang="zh-CN" dirty="0" smtClean="0"/>
              <a:t>Polyglot(</a:t>
            </a:r>
            <a:r>
              <a:rPr lang="zh-CN" altLang="en-US" dirty="0" smtClean="0"/>
              <a:t>支持多语言）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Egret Engine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是白鹭科技开发的知名游戏引擎，它是遵循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引擎，解决了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性能问题及碎片化问题，灵活地满足开发者开发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游戏的需求，并有着极强的跨平台运行能力。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，白鹭引擎可以将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代码编译为机器码运行，让游戏运行性能提升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。若使用者浏览器不支持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，该引擎也会自动转换成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版本。中国热门手游，如：莽荒纪同名手游、三生三世十里桃花同名手游、猫来了、梦道、坦克风云等都采用了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Egret Engine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月底，谷歌开始支持让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Earth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上运行，其中的关键就是使用了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。（跨浏览器）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//</a:t>
            </a:r>
            <a:r>
              <a:rPr lang="zh-CN" altLang="en-US"/>
              <a:t>预想</a:t>
            </a:r>
            <a:r>
              <a:rPr lang="en-US" altLang="zh-CN"/>
              <a:t>rust</a:t>
            </a:r>
            <a:r>
              <a:rPr lang="zh-CN" altLang="en-US"/>
              <a:t>部分是</a:t>
            </a:r>
            <a:r>
              <a:rPr lang="en-US" altLang="zh-CN"/>
              <a:t>lyf</a:t>
            </a:r>
            <a:r>
              <a:rPr lang="zh-CN" altLang="en-US"/>
              <a:t>部分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图：Unity WebGL使用和不使用WebAssembly的起步时间对比的一个BenchMark。在FireFox中，WebAssembly和asm.js的性能差异达到了2倍，在Chrome中达到了3倍，在Edge中达到6倍。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WebAssembly 比 JavaScript 执行更快的原因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解析阶段 : WebAssembly 的解码时间比 JavaScript 的解析时间更短;</a:t>
            </a:r>
            <a:endParaRPr lang="zh-CN" altLang="en-US"/>
          </a:p>
          <a:p>
            <a:r>
              <a:rPr lang="zh-CN" altLang="en-US"/>
              <a:t>- 编译和优化阶段 : WebAssembly编译和优化所需的时间较少，因为在将文件推送到服务器之前已经进行了更多优化，且WebAssembly 的代码更接近机器码，而JavaScript 需要先通过服务器端进行代码优化，为动态类型多次编译代码。</a:t>
            </a:r>
            <a:endParaRPr lang="zh-CN" altLang="en-US"/>
          </a:p>
          <a:p>
            <a:r>
              <a:rPr lang="zh-CN" altLang="en-US"/>
              <a:t>- 重新优化阶段 : WebAssembly 不会发生重优化现象，因为编译器有足够的信息可以在第一次运行时获得正确的代码，而 JS 引擎的优化假设则可能会发生“抛弃优化代码&lt;-&gt;重优化”现象。</a:t>
            </a:r>
            <a:endParaRPr lang="zh-CN" altLang="en-US"/>
          </a:p>
          <a:p>
            <a:r>
              <a:rPr lang="zh-CN" altLang="en-US">
                <a:sym typeface="+mn-ea"/>
              </a:rPr>
              <a:t>- 文件加载 : WebAssembly 文件体积更小，所以下载速度更快。</a:t>
            </a:r>
            <a:endParaRPr lang="zh-CN" altLang="en-US"/>
          </a:p>
          <a:p>
            <a:r>
              <a:rPr lang="en-US" altLang="zh-CN"/>
              <a:t>- 垃圾回收阶段：WebAssembly 垃圾回收都是手动控制的，效率比自动回收更高。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endParaRPr lang="zh-CN" altLang="en-US"/>
          </a:p>
          <a:p>
            <a:r>
              <a:rPr lang="zh-CN" altLang="en-US"/>
              <a:t>模块: 一个 .js 文件就称之为一个模块。模块能提高代码的可维护性。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轻量和高效：Node.js 使用事件驱动， 异步非阻塞 I/O 模型而得以轻量和高效，适合在分布式设备上运行数据密集型的实时应用。</a:t>
            </a:r>
            <a:endParaRPr lang="zh-CN" altLang="en-US"/>
          </a:p>
          <a:p>
            <a:r>
              <a:rPr lang="en-US" altLang="zh-CN"/>
              <a:t>-阻塞I/O</a:t>
            </a:r>
            <a:r>
              <a:rPr lang="zh-CN" altLang="en-US"/>
              <a:t>：</a:t>
            </a:r>
            <a:r>
              <a:rPr lang="en-US" altLang="zh-CN"/>
              <a:t>当用户发一个读取文件描述符的操作的时候，进程就会被阻塞，直到要读取的数据全部准备好返回给用户，进程才会解除</a:t>
            </a:r>
            <a:r>
              <a:rPr lang="zh-CN" altLang="en-US"/>
              <a:t>阻塞</a:t>
            </a:r>
            <a:r>
              <a:rPr lang="en-US" altLang="zh-CN"/>
              <a:t>状态。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非阻塞I/O：与上面的情况相反，用户发起一个读取文件描述符操作的时，函数立即返回，不作任何等待，进程继续执行。程序通过轮询确定要读取的数据是否已经准备好了。</a:t>
            </a:r>
            <a:endParaRPr lang="zh-CN" altLang="en-US"/>
          </a:p>
          <a:p>
            <a:r>
              <a:rPr lang="en-US" altLang="zh-CN"/>
              <a:t>-线程驱动</a:t>
            </a:r>
            <a:r>
              <a:rPr lang="zh-CN" altLang="en-US"/>
              <a:t>：</a:t>
            </a:r>
            <a:r>
              <a:rPr lang="en-US" altLang="zh-CN"/>
              <a:t>当收到一个请求的时候，将会为该请求开一个新的线程来处理请求。一般存在一个线程池，线程池中有空闲的线程，会从线程池中拿取线程来进行处理，如果线程池中没有空闲的线程，新来的请求将会进入队列排队，直到线程池中空闲线程。</a:t>
            </a:r>
            <a:endParaRPr lang="en-US" altLang="zh-CN"/>
          </a:p>
          <a:p>
            <a:r>
              <a:rPr lang="en-US" altLang="zh-CN"/>
              <a:t>-事件驱动</a:t>
            </a:r>
            <a:r>
              <a:rPr lang="zh-CN" altLang="en-US"/>
              <a:t>：</a:t>
            </a:r>
            <a:r>
              <a:rPr lang="en-US" altLang="zh-CN"/>
              <a:t>当进来一个新的请求的时，请求将会被压入队列中，然后通过一个循环来检测队列中的事件状态变化，如果检测到有状态变化的事件，那么就执行该事件对应的处理代码，</a:t>
            </a:r>
            <a:r>
              <a:rPr lang="zh-CN" altLang="en-US"/>
              <a:t>处理代码</a:t>
            </a:r>
            <a:r>
              <a:rPr lang="en-US" altLang="zh-CN"/>
              <a:t>一般</a:t>
            </a:r>
            <a:r>
              <a:rPr lang="zh-CN" altLang="en-US"/>
              <a:t>是</a:t>
            </a:r>
            <a:r>
              <a:rPr lang="en-US" altLang="zh-CN"/>
              <a:t>回调函数。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对</a:t>
            </a:r>
            <a:r>
              <a:rPr lang="en-US" altLang="zh-CN"/>
              <a:t>wasm</a:t>
            </a:r>
            <a:r>
              <a:rPr lang="zh-CN" altLang="en-US"/>
              <a:t>支持：</a:t>
            </a:r>
            <a:r>
              <a:rPr lang="en-US" altLang="zh-CN"/>
              <a:t>Node7.2.1</a:t>
            </a:r>
            <a:r>
              <a:rPr lang="zh-CN" altLang="en-US"/>
              <a:t>及之后的版本都有对</a:t>
            </a:r>
            <a:r>
              <a:rPr lang="en-US" altLang="zh-CN"/>
              <a:t>WebAssembly</a:t>
            </a:r>
            <a:r>
              <a:rPr lang="zh-CN" altLang="en-US"/>
              <a:t>的支持。通过开启 --expose-wasm参数，在 NodeJS 就可以访问全局对象 Wasm, 通过它可以来创建 WebAssembly 模块。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Node.js</a:t>
            </a:r>
            <a:r>
              <a:rPr lang="zh-CN" altLang="en-US"/>
              <a:t>对</a:t>
            </a:r>
            <a:r>
              <a:rPr lang="en-US" altLang="zh-CN"/>
              <a:t>MySQL</a:t>
            </a:r>
            <a:r>
              <a:rPr lang="zh-CN" altLang="en-US"/>
              <a:t>支持：可以使用 Node.js 来连接 MySQL，并对数据库进行配置、查询、插入数据、更新数据等操作。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图：</a:t>
            </a:r>
            <a:r>
              <a:rPr lang="en-US" altLang="zh-CN"/>
              <a:t>server</a:t>
            </a:r>
            <a:r>
              <a:rPr lang="zh-CN" altLang="en-US"/>
              <a:t>端</a:t>
            </a:r>
            <a:r>
              <a:rPr lang="en-US" altLang="zh-CN"/>
              <a:t>demo	server.js 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传统的HTPP服务器会由Aphche、Nginx、IIS之类的软件来担任，但是nodejs并不需要，nodejs提供了http模块，自身就可以用来构建服务器，而且http模块是由C++实现的，性能可靠。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http模块创建的是一个基于事件的服务器，</a:t>
            </a:r>
            <a:r>
              <a:rPr lang="zh-CN" altLang="en-US">
                <a:sym typeface="+mn-ea"/>
              </a:rPr>
              <a:t>createServer方法中的参数函数中的两个参数req和res则是分别代表了请求对象和响应对象。</a:t>
            </a:r>
            <a:r>
              <a:rPr lang="zh-CN" altLang="en-US"/>
              <a:t>提供的事件如下：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request：当客户端请求到来时，该事件被触发，提供两个参数req和res，表示请求和响应信息，是最常用的事件</a:t>
            </a:r>
            <a:endParaRPr lang="zh-CN" altLang="en-US"/>
          </a:p>
          <a:p>
            <a:r>
              <a:rPr lang="zh-CN" altLang="en-US"/>
              <a:t>connection：当TCP连接建立时，该事件被触发，提供一个参数socket，是net.Socket的实例</a:t>
            </a:r>
            <a:endParaRPr lang="zh-CN" altLang="en-US"/>
          </a:p>
          <a:p>
            <a:r>
              <a:rPr lang="zh-CN" altLang="en-US"/>
              <a:t>close：当服务器关闭时，触发事件（注意不是在用户断开连接时）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参考网站：</a:t>
            </a:r>
            <a:endParaRPr lang="zh-CN" altLang="en-US"/>
          </a:p>
          <a:p>
            <a:r>
              <a:rPr lang="zh-CN" altLang="en-US"/>
              <a:t>https://www.runoob.com/nodejs/nodejs-web-module.html</a:t>
            </a:r>
            <a:endParaRPr lang="zh-CN" altLang="en-US"/>
          </a:p>
          <a:p>
            <a:r>
              <a:rPr lang="zh-CN" altLang="en-US"/>
              <a:t>https://www.cnblogs.com/liAnran/p/9799296.html</a:t>
            </a:r>
            <a:endParaRPr lang="zh-CN" altLang="en-US"/>
          </a:p>
          <a:p>
            <a:r>
              <a:rPr lang="zh-CN" altLang="en-US"/>
              <a:t>https://blog.csdn.net/TDCQZD/article/details/82051545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图：</a:t>
            </a:r>
            <a:r>
              <a:rPr lang="en-US" altLang="zh-CN"/>
              <a:t>Client</a:t>
            </a:r>
            <a:r>
              <a:rPr lang="zh-CN" altLang="en-US"/>
              <a:t>端</a:t>
            </a:r>
            <a:r>
              <a:rPr lang="en-US" altLang="zh-CN"/>
              <a:t>demo	client.js</a:t>
            </a:r>
            <a:r>
              <a:rPr lang="zh-CN" altLang="en-US"/>
              <a:t>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http.request是一个http客户端工具，用于在客户端上向http服务器发起请求。</a:t>
            </a:r>
            <a:endParaRPr lang="zh-CN" altLang="en-US"/>
          </a:p>
          <a:p>
            <a:r>
              <a:rPr lang="zh-CN" altLang="en-US"/>
              <a:t>http.request(options[, callback])</a:t>
            </a:r>
            <a:endParaRPr lang="zh-CN" altLang="en-US"/>
          </a:p>
          <a:p>
            <a:r>
              <a:rPr lang="zh-CN" altLang="en-US"/>
              <a:t>options ：可以是一个对象、或字符串、或 URL 对象。 如果 options 是一个字符串，它会被自动使用 url.parse() 解析。 如果它是一个 URL 对象, 它会被默认转换成一个 options 对象。</a:t>
            </a:r>
            <a:endParaRPr lang="zh-CN" altLang="en-US"/>
          </a:p>
          <a:p>
            <a:r>
              <a:rPr lang="zh-CN" altLang="en-US"/>
              <a:t>callback ：可选的。callback 参数会作为单次监听器被添加到 ‘response’ 事件。</a:t>
            </a:r>
            <a:endParaRPr lang="zh-CN" altLang="en-US"/>
          </a:p>
          <a:p>
            <a:r>
              <a:rPr lang="zh-CN" altLang="en-US"/>
              <a:t>'response'事件：当请求的响应被接收到时触发。 该事件只触发一次。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https://blog.csdn.net/TDCQZD/java/article/details/82051545</a:t>
            </a:r>
            <a:endParaRPr lang="zh-CN" altLang="en-US"/>
          </a:p>
          <a:p>
            <a:r>
              <a:rPr lang="zh-CN" altLang="en-US"/>
              <a:t>https://www.runoob.com/nodejs/nodejs-web-module.html</a:t>
            </a:r>
            <a:endParaRPr lang="zh-CN" altLang="en-US"/>
          </a:p>
          <a:p>
            <a:r>
              <a:rPr lang="zh-CN" altLang="en-US"/>
              <a:t>https://www.cnblogs.com/liAnran/p/9799296.html</a:t>
            </a:r>
            <a:endParaRPr lang="zh-CN" altLang="en-US"/>
          </a:p>
          <a:p>
            <a:r>
              <a:rPr lang="zh-CN" altLang="en-US"/>
              <a:t>https://blog.csdn.net/TDCQZD/article/details/82051545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/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19167" y="2420788"/>
            <a:ext cx="438853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4019167" y="1687589"/>
            <a:ext cx="4388530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191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191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822700" y="4040923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010E1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828473" y="3144646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10E1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2962924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3764096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079730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pn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项目背景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搭建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3" name="燕尾形 22"/>
          <p:cNvSpPr/>
          <p:nvPr/>
        </p:nvSpPr>
        <p:spPr>
          <a:xfrm>
            <a:off x="-1197610" y="2622550"/>
            <a:ext cx="4691380" cy="100076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134" y="1123950"/>
            <a:ext cx="10850353" cy="5019675"/>
            <a:chOff x="670134" y="1123950"/>
            <a:chExt cx="10850353" cy="5019675"/>
          </a:xfrm>
        </p:grpSpPr>
        <p:sp>
          <p:nvSpPr>
            <p:cNvPr id="6" name="ïSḻïḓé"/>
            <p:cNvSpPr/>
            <p:nvPr/>
          </p:nvSpPr>
          <p:spPr>
            <a:xfrm>
              <a:off x="5988713" y="3330799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íSľîḋè"/>
            <p:cNvSpPr/>
            <p:nvPr/>
          </p:nvSpPr>
          <p:spPr>
            <a:xfrm>
              <a:off x="5988713" y="1864217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2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" name="î$lîḋe"/>
            <p:cNvSpPr/>
            <p:nvPr/>
          </p:nvSpPr>
          <p:spPr>
            <a:xfrm>
              <a:off x="7317633" y="260979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ïṡľïḋé"/>
            <p:cNvSpPr/>
            <p:nvPr/>
          </p:nvSpPr>
          <p:spPr>
            <a:xfrm>
              <a:off x="7317633" y="1143712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ŝḻidè"/>
            <p:cNvSpPr/>
            <p:nvPr/>
          </p:nvSpPr>
          <p:spPr>
            <a:xfrm>
              <a:off x="8647506" y="188377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3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sľîḋê"/>
            <p:cNvSpPr/>
            <p:nvPr/>
          </p:nvSpPr>
          <p:spPr>
            <a:xfrm>
              <a:off x="8647506" y="3347846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ïśḻiḑè"/>
            <p:cNvSpPr/>
            <p:nvPr/>
          </p:nvSpPr>
          <p:spPr>
            <a:xfrm>
              <a:off x="7317633" y="4073866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3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îsḷiḑé"/>
            <p:cNvSpPr/>
            <p:nvPr/>
          </p:nvSpPr>
          <p:spPr>
            <a:xfrm>
              <a:off x="9969763" y="4090914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2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14" name="ïśľïḓé"/>
            <p:cNvSpPr/>
            <p:nvPr/>
          </p:nvSpPr>
          <p:spPr>
            <a:xfrm>
              <a:off x="864084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şḷíḓe"/>
            <p:cNvSpPr/>
            <p:nvPr/>
          </p:nvSpPr>
          <p:spPr>
            <a:xfrm>
              <a:off x="9975474" y="1158253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îSḻiḑe"/>
            <p:cNvSpPr/>
            <p:nvPr/>
          </p:nvSpPr>
          <p:spPr>
            <a:xfrm>
              <a:off x="9975474" y="2622327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ïSľïḓè"/>
            <p:cNvGrpSpPr/>
            <p:nvPr/>
          </p:nvGrpSpPr>
          <p:grpSpPr>
            <a:xfrm>
              <a:off x="670134" y="1605798"/>
              <a:ext cx="4274958" cy="1604010"/>
              <a:chOff x="672870" y="1455522"/>
              <a:chExt cx="3592544" cy="1604010"/>
            </a:xfrm>
          </p:grpSpPr>
          <p:sp>
            <p:nvSpPr>
              <p:cNvPr id="20" name="ïṧḻíḑê"/>
              <p:cNvSpPr/>
              <p:nvPr/>
            </p:nvSpPr>
            <p:spPr>
              <a:xfrm>
                <a:off x="740641" y="1455522"/>
                <a:ext cx="3524773" cy="1156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dirty="0"/>
                  <a:t>调用 </a:t>
                </a:r>
                <a:r>
                  <a:rPr lang="en-US" altLang="zh-CN" dirty="0"/>
                  <a:t>Node.js </a:t>
                </a:r>
                <a:r>
                  <a:rPr lang="zh-CN" altLang="en-US" dirty="0"/>
                  <a:t>中 </a:t>
                </a:r>
                <a:r>
                  <a:rPr lang="en-US" altLang="zh-CN" dirty="0"/>
                  <a:t>http </a:t>
                </a:r>
                <a:r>
                  <a:rPr lang="zh-CN" altLang="en-US" dirty="0"/>
                  <a:t>模块，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dirty="0"/>
                  <a:t>搭建 </a:t>
                </a:r>
                <a:r>
                  <a:rPr lang="en-US" altLang="zh-CN" dirty="0"/>
                  <a:t>http </a:t>
                </a:r>
                <a:r>
                  <a:rPr lang="zh-CN" altLang="en-US" dirty="0"/>
                  <a:t>服务端和客户端</a:t>
                </a:r>
                <a:endParaRPr lang="zh-CN" altLang="en-US" dirty="0"/>
              </a:p>
            </p:txBody>
          </p:sp>
          <p:sp>
            <p:nvSpPr>
              <p:cNvPr id="21" name="iŝḷiḍe"/>
              <p:cNvSpPr txBox="1"/>
              <p:nvPr/>
            </p:nvSpPr>
            <p:spPr bwMode="auto">
              <a:xfrm>
                <a:off x="672870" y="2617727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Server 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端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200" b="1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示例</a:t>
                </a:r>
                <a:endParaRPr lang="zh-CN" altLang="en-US" sz="2200" b="1" dirty="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1íḍê"/>
            <p:cNvSpPr/>
            <p:nvPr/>
          </p:nvSpPr>
          <p:spPr>
            <a:xfrm>
              <a:off x="598871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>
                  <a:solidFill>
                    <a:schemeClr val="tx1"/>
                  </a:solidFill>
                </a:rPr>
                <a:t>Text 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图片 21" descr="屏幕截图(40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385" y="1123950"/>
            <a:ext cx="6952615" cy="594550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03225" y="3785870"/>
            <a:ext cx="59550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服务器端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http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响应方法：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发送响应主体：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response.write(chunk[, encoding][, callback])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响应完成：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response.end([data][, encoding][, callback])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response.setHeader(name, value)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...</a:t>
            </a:r>
            <a:endParaRPr lang="en-US" altLang="zh-CN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 </a:t>
            </a:r>
            <a:r>
              <a:rPr lang="zh-CN" altLang="en-US" dirty="0"/>
              <a:t>搭建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3" name="燕尾形 22"/>
          <p:cNvSpPr/>
          <p:nvPr/>
        </p:nvSpPr>
        <p:spPr>
          <a:xfrm>
            <a:off x="-1248410" y="2469515"/>
            <a:ext cx="4691380" cy="100076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134" y="1123950"/>
            <a:ext cx="10850353" cy="5019675"/>
            <a:chOff x="670134" y="1123950"/>
            <a:chExt cx="10850353" cy="5019675"/>
          </a:xfrm>
        </p:grpSpPr>
        <p:sp>
          <p:nvSpPr>
            <p:cNvPr id="6" name="ïSḻïḓé"/>
            <p:cNvSpPr/>
            <p:nvPr/>
          </p:nvSpPr>
          <p:spPr>
            <a:xfrm>
              <a:off x="5988713" y="3330799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íSľîḋè"/>
            <p:cNvSpPr/>
            <p:nvPr/>
          </p:nvSpPr>
          <p:spPr>
            <a:xfrm>
              <a:off x="5988713" y="1864217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2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" name="î$lîḋe"/>
            <p:cNvSpPr/>
            <p:nvPr/>
          </p:nvSpPr>
          <p:spPr>
            <a:xfrm>
              <a:off x="7317633" y="260979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ïṡľïḋé"/>
            <p:cNvSpPr/>
            <p:nvPr/>
          </p:nvSpPr>
          <p:spPr>
            <a:xfrm>
              <a:off x="7317633" y="1143712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iŝḻidè"/>
            <p:cNvSpPr/>
            <p:nvPr/>
          </p:nvSpPr>
          <p:spPr>
            <a:xfrm>
              <a:off x="8647506" y="188377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3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sľîḋê"/>
            <p:cNvSpPr/>
            <p:nvPr/>
          </p:nvSpPr>
          <p:spPr>
            <a:xfrm>
              <a:off x="8647506" y="3347846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ïśḻiḑè"/>
            <p:cNvSpPr/>
            <p:nvPr/>
          </p:nvSpPr>
          <p:spPr>
            <a:xfrm>
              <a:off x="7317633" y="4073866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3"/>
              <a:stretch>
                <a:fillRect t="-23030" b="-2259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îsḷiḑé"/>
            <p:cNvSpPr/>
            <p:nvPr/>
          </p:nvSpPr>
          <p:spPr>
            <a:xfrm>
              <a:off x="9969763" y="4090914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2"/>
              <a:stretch>
                <a:fillRect l="-14464" r="-1422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14" name="ïśľïḓé"/>
            <p:cNvSpPr/>
            <p:nvPr/>
          </p:nvSpPr>
          <p:spPr>
            <a:xfrm>
              <a:off x="864084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şḷíḓe"/>
            <p:cNvSpPr/>
            <p:nvPr/>
          </p:nvSpPr>
          <p:spPr>
            <a:xfrm>
              <a:off x="9975474" y="1158253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îSḻiḑe"/>
            <p:cNvSpPr/>
            <p:nvPr/>
          </p:nvSpPr>
          <p:spPr>
            <a:xfrm>
              <a:off x="9975474" y="2622327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ïSľïḓè"/>
            <p:cNvGrpSpPr/>
            <p:nvPr/>
          </p:nvGrpSpPr>
          <p:grpSpPr>
            <a:xfrm>
              <a:off x="670134" y="1466098"/>
              <a:ext cx="4313058" cy="1585595"/>
              <a:chOff x="672870" y="1315822"/>
              <a:chExt cx="3624562" cy="1585595"/>
            </a:xfrm>
          </p:grpSpPr>
          <p:sp>
            <p:nvSpPr>
              <p:cNvPr id="20" name="ïṧḻíḑê"/>
              <p:cNvSpPr/>
              <p:nvPr/>
            </p:nvSpPr>
            <p:spPr>
              <a:xfrm>
                <a:off x="772659" y="1315822"/>
                <a:ext cx="3524773" cy="1156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dirty="0"/>
                  <a:t>调用 </a:t>
                </a:r>
                <a:r>
                  <a:rPr lang="en-US" altLang="zh-CN" dirty="0"/>
                  <a:t>Node.js </a:t>
                </a:r>
                <a:r>
                  <a:rPr lang="zh-CN" altLang="en-US" dirty="0"/>
                  <a:t>中 </a:t>
                </a:r>
                <a:r>
                  <a:rPr lang="en-US" altLang="zh-CN" dirty="0"/>
                  <a:t>http </a:t>
                </a:r>
                <a:r>
                  <a:rPr lang="zh-CN" altLang="en-US" dirty="0"/>
                  <a:t>模块，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dirty="0"/>
                  <a:t>搭建 </a:t>
                </a:r>
                <a:r>
                  <a:rPr lang="en-US" altLang="zh-CN" dirty="0"/>
                  <a:t>http </a:t>
                </a:r>
                <a:r>
                  <a:rPr lang="zh-CN" altLang="en-US" dirty="0"/>
                  <a:t>服务端和客户端</a:t>
                </a:r>
                <a:endParaRPr lang="zh-CN" altLang="en-US" dirty="0"/>
              </a:p>
            </p:txBody>
          </p:sp>
          <p:sp>
            <p:nvSpPr>
              <p:cNvPr id="21" name="iŝḷiḍe"/>
              <p:cNvSpPr txBox="1"/>
              <p:nvPr/>
            </p:nvSpPr>
            <p:spPr bwMode="auto">
              <a:xfrm>
                <a:off x="672870" y="245961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Client </a:t>
                </a:r>
                <a:r>
                  <a:rPr lang="zh-CN" altLang="en-US" sz="2400" b="1" dirty="0">
                    <a:solidFill>
                      <a:schemeClr val="bg1"/>
                    </a:solidFill>
                  </a:rPr>
                  <a:t>端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200" b="1" dirty="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示例</a:t>
                </a:r>
                <a:endParaRPr lang="zh-CN" altLang="en-US" sz="2200" b="1" dirty="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1íḍê"/>
            <p:cNvSpPr/>
            <p:nvPr/>
          </p:nvSpPr>
          <p:spPr>
            <a:xfrm>
              <a:off x="598871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>
                  <a:solidFill>
                    <a:schemeClr val="tx1"/>
                  </a:solidFill>
                </a:rPr>
                <a:t>Text 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here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375910" y="1060450"/>
            <a:ext cx="6756400" cy="52324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 descr="屏幕截图(40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770" y="1060450"/>
            <a:ext cx="5275580" cy="586613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69925" y="3585845"/>
            <a:ext cx="49828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客户端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http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请求方法：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发送数据块：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request.write(chunk[, encoding][,callback])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 结束发送请求：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request.end([data[, encoding]][, callback])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request.getHeader(name)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request.setHeader(name, value)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</a:rPr>
              <a:t>...</a:t>
            </a:r>
            <a:endParaRPr lang="en-US" altLang="zh-CN">
              <a:solidFill>
                <a:schemeClr val="accent3">
                  <a:lumMod val="7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zh-CN" altLang="en-US" dirty="0"/>
              <a:t>调用 </a:t>
            </a:r>
            <a:r>
              <a:rPr lang="en-US" altLang="zh-CN" dirty="0"/>
              <a:t>WebAssembly 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18053105-e546-4f12-9f01-72323c949c3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6529" y="1572106"/>
            <a:ext cx="11342371" cy="4561994"/>
            <a:chOff x="176529" y="1572106"/>
            <a:chExt cx="11342371" cy="4561994"/>
          </a:xfrm>
        </p:grpSpPr>
        <p:grpSp>
          <p:nvGrpSpPr>
            <p:cNvPr id="6" name="iṡlíďè"/>
            <p:cNvGrpSpPr/>
            <p:nvPr/>
          </p:nvGrpSpPr>
          <p:grpSpPr>
            <a:xfrm>
              <a:off x="5362663" y="3314700"/>
              <a:ext cx="2242374" cy="2819400"/>
              <a:chOff x="5362663" y="2222500"/>
              <a:chExt cx="2242374" cy="2819400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íṡ1îḋê"/>
              <p:cNvSpPr/>
              <p:nvPr/>
            </p:nvSpPr>
            <p:spPr bwMode="auto">
              <a:xfrm>
                <a:off x="5362663" y="2222500"/>
                <a:ext cx="1465213" cy="1415543"/>
              </a:xfrm>
              <a:custGeom>
                <a:avLst/>
                <a:gdLst>
                  <a:gd name="T0" fmla="*/ 119 w 238"/>
                  <a:gd name="T1" fmla="*/ 72 h 230"/>
                  <a:gd name="T2" fmla="*/ 171 w 238"/>
                  <a:gd name="T3" fmla="*/ 162 h 230"/>
                  <a:gd name="T4" fmla="*/ 146 w 238"/>
                  <a:gd name="T5" fmla="*/ 176 h 230"/>
                  <a:gd name="T6" fmla="*/ 192 w 238"/>
                  <a:gd name="T7" fmla="*/ 203 h 230"/>
                  <a:gd name="T8" fmla="*/ 238 w 238"/>
                  <a:gd name="T9" fmla="*/ 230 h 230"/>
                  <a:gd name="T10" fmla="*/ 238 w 238"/>
                  <a:gd name="T11" fmla="*/ 176 h 230"/>
                  <a:gd name="T12" fmla="*/ 238 w 238"/>
                  <a:gd name="T13" fmla="*/ 123 h 230"/>
                  <a:gd name="T14" fmla="*/ 213 w 238"/>
                  <a:gd name="T15" fmla="*/ 138 h 230"/>
                  <a:gd name="T16" fmla="*/ 140 w 238"/>
                  <a:gd name="T17" fmla="*/ 12 h 230"/>
                  <a:gd name="T18" fmla="*/ 119 w 238"/>
                  <a:gd name="T19" fmla="*/ 0 h 230"/>
                  <a:gd name="T20" fmla="*/ 119 w 238"/>
                  <a:gd name="T21" fmla="*/ 0 h 230"/>
                  <a:gd name="T22" fmla="*/ 98 w 238"/>
                  <a:gd name="T23" fmla="*/ 12 h 230"/>
                  <a:gd name="T24" fmla="*/ 0 w 238"/>
                  <a:gd name="T25" fmla="*/ 183 h 230"/>
                  <a:gd name="T26" fmla="*/ 42 w 238"/>
                  <a:gd name="T27" fmla="*/ 207 h 230"/>
                  <a:gd name="T28" fmla="*/ 119 w 238"/>
                  <a:gd name="T29" fmla="*/ 7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8" h="230">
                    <a:moveTo>
                      <a:pt x="119" y="72"/>
                    </a:moveTo>
                    <a:cubicBezTo>
                      <a:pt x="171" y="162"/>
                      <a:pt x="171" y="162"/>
                      <a:pt x="171" y="162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92" y="203"/>
                      <a:pt x="192" y="203"/>
                      <a:pt x="192" y="203"/>
                    </a:cubicBezTo>
                    <a:cubicBezTo>
                      <a:pt x="238" y="230"/>
                      <a:pt x="238" y="230"/>
                      <a:pt x="238" y="230"/>
                    </a:cubicBezTo>
                    <a:cubicBezTo>
                      <a:pt x="238" y="176"/>
                      <a:pt x="238" y="176"/>
                      <a:pt x="238" y="176"/>
                    </a:cubicBezTo>
                    <a:cubicBezTo>
                      <a:pt x="238" y="123"/>
                      <a:pt x="238" y="123"/>
                      <a:pt x="238" y="123"/>
                    </a:cubicBezTo>
                    <a:cubicBezTo>
                      <a:pt x="213" y="138"/>
                      <a:pt x="213" y="138"/>
                      <a:pt x="213" y="138"/>
                    </a:cubicBezTo>
                    <a:cubicBezTo>
                      <a:pt x="140" y="12"/>
                      <a:pt x="140" y="12"/>
                      <a:pt x="140" y="12"/>
                    </a:cubicBezTo>
                    <a:cubicBezTo>
                      <a:pt x="136" y="5"/>
                      <a:pt x="128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1" y="0"/>
                      <a:pt x="103" y="5"/>
                      <a:pt x="98" y="12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42" y="207"/>
                      <a:pt x="42" y="207"/>
                      <a:pt x="42" y="207"/>
                    </a:cubicBezTo>
                    <a:lnTo>
                      <a:pt x="119" y="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îṥlíḓè"/>
              <p:cNvSpPr/>
              <p:nvPr/>
            </p:nvSpPr>
            <p:spPr bwMode="auto">
              <a:xfrm>
                <a:off x="5990820" y="3588375"/>
                <a:ext cx="1614217" cy="1453525"/>
              </a:xfrm>
              <a:custGeom>
                <a:avLst/>
                <a:gdLst>
                  <a:gd name="T0" fmla="*/ 160 w 262"/>
                  <a:gd name="T1" fmla="*/ 0 h 236"/>
                  <a:gd name="T2" fmla="*/ 118 w 262"/>
                  <a:gd name="T3" fmla="*/ 24 h 236"/>
                  <a:gd name="T4" fmla="*/ 195 w 262"/>
                  <a:gd name="T5" fmla="*/ 159 h 236"/>
                  <a:gd name="T6" fmla="*/ 92 w 262"/>
                  <a:gd name="T7" fmla="*/ 159 h 236"/>
                  <a:gd name="T8" fmla="*/ 92 w 262"/>
                  <a:gd name="T9" fmla="*/ 130 h 236"/>
                  <a:gd name="T10" fmla="*/ 46 w 262"/>
                  <a:gd name="T11" fmla="*/ 156 h 236"/>
                  <a:gd name="T12" fmla="*/ 0 w 262"/>
                  <a:gd name="T13" fmla="*/ 183 h 236"/>
                  <a:gd name="T14" fmla="*/ 46 w 262"/>
                  <a:gd name="T15" fmla="*/ 209 h 236"/>
                  <a:gd name="T16" fmla="*/ 92 w 262"/>
                  <a:gd name="T17" fmla="*/ 236 h 236"/>
                  <a:gd name="T18" fmla="*/ 92 w 262"/>
                  <a:gd name="T19" fmla="*/ 207 h 236"/>
                  <a:gd name="T20" fmla="*/ 237 w 262"/>
                  <a:gd name="T21" fmla="*/ 207 h 236"/>
                  <a:gd name="T22" fmla="*/ 237 w 262"/>
                  <a:gd name="T23" fmla="*/ 207 h 236"/>
                  <a:gd name="T24" fmla="*/ 258 w 262"/>
                  <a:gd name="T25" fmla="*/ 195 h 236"/>
                  <a:gd name="T26" fmla="*/ 258 w 262"/>
                  <a:gd name="T27" fmla="*/ 171 h 236"/>
                  <a:gd name="T28" fmla="*/ 160 w 262"/>
                  <a:gd name="T2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236">
                    <a:moveTo>
                      <a:pt x="160" y="0"/>
                    </a:moveTo>
                    <a:cubicBezTo>
                      <a:pt x="118" y="24"/>
                      <a:pt x="118" y="24"/>
                      <a:pt x="118" y="24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92" y="159"/>
                      <a:pt x="92" y="159"/>
                      <a:pt x="92" y="159"/>
                    </a:cubicBezTo>
                    <a:cubicBezTo>
                      <a:pt x="92" y="130"/>
                      <a:pt x="92" y="130"/>
                      <a:pt x="92" y="130"/>
                    </a:cubicBezTo>
                    <a:cubicBezTo>
                      <a:pt x="46" y="156"/>
                      <a:pt x="46" y="156"/>
                      <a:pt x="46" y="15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46" y="209"/>
                      <a:pt x="46" y="209"/>
                      <a:pt x="46" y="209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07"/>
                      <a:pt x="92" y="207"/>
                      <a:pt x="92" y="207"/>
                    </a:cubicBezTo>
                    <a:cubicBezTo>
                      <a:pt x="237" y="207"/>
                      <a:pt x="237" y="207"/>
                      <a:pt x="237" y="207"/>
                    </a:cubicBezTo>
                    <a:cubicBezTo>
                      <a:pt x="237" y="207"/>
                      <a:pt x="237" y="207"/>
                      <a:pt x="237" y="207"/>
                    </a:cubicBezTo>
                    <a:cubicBezTo>
                      <a:pt x="246" y="207"/>
                      <a:pt x="254" y="202"/>
                      <a:pt x="258" y="195"/>
                    </a:cubicBezTo>
                    <a:cubicBezTo>
                      <a:pt x="262" y="187"/>
                      <a:pt x="262" y="178"/>
                      <a:pt x="258" y="171"/>
                    </a:cubicBezTo>
                    <a:lnTo>
                      <a:pt x="1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ïṥļîḑe"/>
            <p:cNvSpPr txBox="1"/>
            <p:nvPr/>
          </p:nvSpPr>
          <p:spPr bwMode="auto">
            <a:xfrm>
              <a:off x="4911489" y="4615067"/>
              <a:ext cx="2369022" cy="5665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îslîdè"/>
            <p:cNvSpPr txBox="1"/>
            <p:nvPr/>
          </p:nvSpPr>
          <p:spPr bwMode="auto">
            <a:xfrm>
              <a:off x="673099" y="4589626"/>
              <a:ext cx="4238625" cy="130873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在运行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Node.js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时开启 --expose-wasm 参数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,访问全局对象 Wasm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ŝľide"/>
            <p:cNvSpPr/>
            <p:nvPr/>
          </p:nvSpPr>
          <p:spPr bwMode="auto">
            <a:xfrm>
              <a:off x="673099" y="5031473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73099" y="5950035"/>
              <a:ext cx="374650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ï$ḷîḑê"/>
            <p:cNvSpPr txBox="1"/>
            <p:nvPr/>
          </p:nvSpPr>
          <p:spPr bwMode="auto">
            <a:xfrm>
              <a:off x="7929563" y="4589667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iSlíďé"/>
            <p:cNvSpPr/>
            <p:nvPr/>
          </p:nvSpPr>
          <p:spPr bwMode="auto">
            <a:xfrm>
              <a:off x="7929563" y="5031473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772398" y="5950035"/>
              <a:ext cx="374650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ṧḷiďe"/>
            <p:cNvSpPr/>
            <p:nvPr/>
          </p:nvSpPr>
          <p:spPr bwMode="auto">
            <a:xfrm>
              <a:off x="673099" y="1572106"/>
              <a:ext cx="10845800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îŝľíḋé"/>
            <p:cNvGrpSpPr/>
            <p:nvPr/>
          </p:nvGrpSpPr>
          <p:grpSpPr>
            <a:xfrm>
              <a:off x="10620907" y="3606151"/>
              <a:ext cx="847193" cy="847193"/>
              <a:chOff x="753007" y="2242886"/>
              <a:chExt cx="643355" cy="643355"/>
            </a:xfrm>
          </p:grpSpPr>
          <p:sp>
            <p:nvSpPr>
              <p:cNvPr id="21" name="îśḻïḍè"/>
              <p:cNvSpPr/>
              <p:nvPr/>
            </p:nvSpPr>
            <p:spPr bwMode="auto">
              <a:xfrm>
                <a:off x="753007" y="2242886"/>
                <a:ext cx="643355" cy="643355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ïślîḍé"/>
              <p:cNvSpPr/>
              <p:nvPr/>
            </p:nvSpPr>
            <p:spPr bwMode="auto">
              <a:xfrm>
                <a:off x="882575" y="2373167"/>
                <a:ext cx="384218" cy="382790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ïsļïḍe"/>
            <p:cNvGrpSpPr/>
            <p:nvPr/>
          </p:nvGrpSpPr>
          <p:grpSpPr>
            <a:xfrm>
              <a:off x="5510685" y="2273300"/>
              <a:ext cx="1169168" cy="1169166"/>
              <a:chOff x="753007" y="2242886"/>
              <a:chExt cx="643355" cy="643355"/>
            </a:xfrm>
          </p:grpSpPr>
          <p:sp>
            <p:nvSpPr>
              <p:cNvPr id="19" name="íšḻîḑè"/>
              <p:cNvSpPr/>
              <p:nvPr/>
            </p:nvSpPr>
            <p:spPr bwMode="auto">
              <a:xfrm>
                <a:off x="753007" y="2242886"/>
                <a:ext cx="643355" cy="643355"/>
              </a:xfrm>
              <a:prstGeom prst="roundRect">
                <a:avLst/>
              </a:prstGeom>
              <a:solidFill>
                <a:schemeClr val="accent1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íšľîdé"/>
              <p:cNvSpPr/>
              <p:nvPr/>
            </p:nvSpPr>
            <p:spPr bwMode="auto">
              <a:xfrm>
                <a:off x="882575" y="2373167"/>
                <a:ext cx="384218" cy="382790"/>
              </a:xfrm>
              <a:custGeom>
                <a:avLst/>
                <a:gdLst>
                  <a:gd name="connsiteX0" fmla="*/ 0 w 607639"/>
                  <a:gd name="connsiteY0" fmla="*/ 547235 h 605381"/>
                  <a:gd name="connsiteX1" fmla="*/ 23853 w 607639"/>
                  <a:gd name="connsiteY1" fmla="*/ 547235 h 605381"/>
                  <a:gd name="connsiteX2" fmla="*/ 36136 w 607639"/>
                  <a:gd name="connsiteY2" fmla="*/ 547235 h 605381"/>
                  <a:gd name="connsiteX3" fmla="*/ 190916 w 607639"/>
                  <a:gd name="connsiteY3" fmla="*/ 547235 h 605381"/>
                  <a:gd name="connsiteX4" fmla="*/ 212990 w 607639"/>
                  <a:gd name="connsiteY4" fmla="*/ 547235 h 605381"/>
                  <a:gd name="connsiteX5" fmla="*/ 394560 w 607639"/>
                  <a:gd name="connsiteY5" fmla="*/ 547235 h 605381"/>
                  <a:gd name="connsiteX6" fmla="*/ 416634 w 607639"/>
                  <a:gd name="connsiteY6" fmla="*/ 547235 h 605381"/>
                  <a:gd name="connsiteX7" fmla="*/ 571503 w 607639"/>
                  <a:gd name="connsiteY7" fmla="*/ 547235 h 605381"/>
                  <a:gd name="connsiteX8" fmla="*/ 583786 w 607639"/>
                  <a:gd name="connsiteY8" fmla="*/ 547235 h 605381"/>
                  <a:gd name="connsiteX9" fmla="*/ 607639 w 607639"/>
                  <a:gd name="connsiteY9" fmla="*/ 547235 h 605381"/>
                  <a:gd name="connsiteX10" fmla="*/ 607639 w 607639"/>
                  <a:gd name="connsiteY10" fmla="*/ 605381 h 605381"/>
                  <a:gd name="connsiteX11" fmla="*/ 0 w 607639"/>
                  <a:gd name="connsiteY11" fmla="*/ 605381 h 605381"/>
                  <a:gd name="connsiteX12" fmla="*/ 321849 w 607639"/>
                  <a:gd name="connsiteY12" fmla="*/ 269278 h 605381"/>
                  <a:gd name="connsiteX13" fmla="*/ 394531 w 607639"/>
                  <a:gd name="connsiteY13" fmla="*/ 269278 h 605381"/>
                  <a:gd name="connsiteX14" fmla="*/ 394531 w 607639"/>
                  <a:gd name="connsiteY14" fmla="*/ 511247 h 605381"/>
                  <a:gd name="connsiteX15" fmla="*/ 358501 w 607639"/>
                  <a:gd name="connsiteY15" fmla="*/ 511247 h 605381"/>
                  <a:gd name="connsiteX16" fmla="*/ 321849 w 607639"/>
                  <a:gd name="connsiteY16" fmla="*/ 511247 h 605381"/>
                  <a:gd name="connsiteX17" fmla="*/ 212966 w 607639"/>
                  <a:gd name="connsiteY17" fmla="*/ 269278 h 605381"/>
                  <a:gd name="connsiteX18" fmla="*/ 285790 w 607639"/>
                  <a:gd name="connsiteY18" fmla="*/ 269278 h 605381"/>
                  <a:gd name="connsiteX19" fmla="*/ 285790 w 607639"/>
                  <a:gd name="connsiteY19" fmla="*/ 511247 h 605381"/>
                  <a:gd name="connsiteX20" fmla="*/ 249111 w 607639"/>
                  <a:gd name="connsiteY20" fmla="*/ 511247 h 605381"/>
                  <a:gd name="connsiteX21" fmla="*/ 212966 w 607639"/>
                  <a:gd name="connsiteY21" fmla="*/ 511247 h 605381"/>
                  <a:gd name="connsiteX22" fmla="*/ 446972 w 607639"/>
                  <a:gd name="connsiteY22" fmla="*/ 242181 h 605381"/>
                  <a:gd name="connsiteX23" fmla="*/ 553523 w 607639"/>
                  <a:gd name="connsiteY23" fmla="*/ 242181 h 605381"/>
                  <a:gd name="connsiteX24" fmla="*/ 553523 w 607639"/>
                  <a:gd name="connsiteY24" fmla="*/ 453133 h 605381"/>
                  <a:gd name="connsiteX25" fmla="*/ 583788 w 607639"/>
                  <a:gd name="connsiteY25" fmla="*/ 453133 h 605381"/>
                  <a:gd name="connsiteX26" fmla="*/ 583788 w 607639"/>
                  <a:gd name="connsiteY26" fmla="*/ 511247 h 605381"/>
                  <a:gd name="connsiteX27" fmla="*/ 547648 w 607639"/>
                  <a:gd name="connsiteY27" fmla="*/ 511247 h 605381"/>
                  <a:gd name="connsiteX28" fmla="*/ 452758 w 607639"/>
                  <a:gd name="connsiteY28" fmla="*/ 511247 h 605381"/>
                  <a:gd name="connsiteX29" fmla="*/ 416618 w 607639"/>
                  <a:gd name="connsiteY29" fmla="*/ 511247 h 605381"/>
                  <a:gd name="connsiteX30" fmla="*/ 416618 w 607639"/>
                  <a:gd name="connsiteY30" fmla="*/ 453133 h 605381"/>
                  <a:gd name="connsiteX31" fmla="*/ 446972 w 607639"/>
                  <a:gd name="connsiteY31" fmla="*/ 453133 h 605381"/>
                  <a:gd name="connsiteX32" fmla="*/ 54106 w 607639"/>
                  <a:gd name="connsiteY32" fmla="*/ 242181 h 605381"/>
                  <a:gd name="connsiteX33" fmla="*/ 160624 w 607639"/>
                  <a:gd name="connsiteY33" fmla="*/ 242181 h 605381"/>
                  <a:gd name="connsiteX34" fmla="*/ 160624 w 607639"/>
                  <a:gd name="connsiteY34" fmla="*/ 453133 h 605381"/>
                  <a:gd name="connsiteX35" fmla="*/ 190879 w 607639"/>
                  <a:gd name="connsiteY35" fmla="*/ 453133 h 605381"/>
                  <a:gd name="connsiteX36" fmla="*/ 190879 w 607639"/>
                  <a:gd name="connsiteY36" fmla="*/ 511247 h 605381"/>
                  <a:gd name="connsiteX37" fmla="*/ 154839 w 607639"/>
                  <a:gd name="connsiteY37" fmla="*/ 511247 h 605381"/>
                  <a:gd name="connsiteX38" fmla="*/ 59891 w 607639"/>
                  <a:gd name="connsiteY38" fmla="*/ 511247 h 605381"/>
                  <a:gd name="connsiteX39" fmla="*/ 23851 w 607639"/>
                  <a:gd name="connsiteY39" fmla="*/ 511247 h 605381"/>
                  <a:gd name="connsiteX40" fmla="*/ 23851 w 607639"/>
                  <a:gd name="connsiteY40" fmla="*/ 453133 h 605381"/>
                  <a:gd name="connsiteX41" fmla="*/ 54106 w 607639"/>
                  <a:gd name="connsiteY41" fmla="*/ 453133 h 605381"/>
                  <a:gd name="connsiteX42" fmla="*/ 303820 w 607639"/>
                  <a:gd name="connsiteY42" fmla="*/ 98933 h 605381"/>
                  <a:gd name="connsiteX43" fmla="*/ 323120 w 607639"/>
                  <a:gd name="connsiteY43" fmla="*/ 118162 h 605381"/>
                  <a:gd name="connsiteX44" fmla="*/ 303820 w 607639"/>
                  <a:gd name="connsiteY44" fmla="*/ 137391 h 605381"/>
                  <a:gd name="connsiteX45" fmla="*/ 284520 w 607639"/>
                  <a:gd name="connsiteY45" fmla="*/ 118162 h 605381"/>
                  <a:gd name="connsiteX46" fmla="*/ 303820 w 607639"/>
                  <a:gd name="connsiteY46" fmla="*/ 98933 h 605381"/>
                  <a:gd name="connsiteX47" fmla="*/ 303749 w 607639"/>
                  <a:gd name="connsiteY47" fmla="*/ 62835 h 605381"/>
                  <a:gd name="connsiteX48" fmla="*/ 248388 w 607639"/>
                  <a:gd name="connsiteY48" fmla="*/ 118116 h 605381"/>
                  <a:gd name="connsiteX49" fmla="*/ 303749 w 607639"/>
                  <a:gd name="connsiteY49" fmla="*/ 173397 h 605381"/>
                  <a:gd name="connsiteX50" fmla="*/ 359111 w 607639"/>
                  <a:gd name="connsiteY50" fmla="*/ 118116 h 605381"/>
                  <a:gd name="connsiteX51" fmla="*/ 303749 w 607639"/>
                  <a:gd name="connsiteY51" fmla="*/ 62835 h 605381"/>
                  <a:gd name="connsiteX52" fmla="*/ 303749 w 607639"/>
                  <a:gd name="connsiteY52" fmla="*/ 0 h 605381"/>
                  <a:gd name="connsiteX53" fmla="*/ 586964 w 607639"/>
                  <a:gd name="connsiteY53" fmla="*/ 141490 h 605381"/>
                  <a:gd name="connsiteX54" fmla="*/ 586964 w 607639"/>
                  <a:gd name="connsiteY54" fmla="*/ 206192 h 605381"/>
                  <a:gd name="connsiteX55" fmla="*/ 20535 w 607639"/>
                  <a:gd name="connsiteY55" fmla="*/ 206192 h 605381"/>
                  <a:gd name="connsiteX56" fmla="*/ 20535 w 607639"/>
                  <a:gd name="connsiteY56" fmla="*/ 14149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07639" h="605381">
                    <a:moveTo>
                      <a:pt x="0" y="547235"/>
                    </a:moveTo>
                    <a:lnTo>
                      <a:pt x="23853" y="547235"/>
                    </a:lnTo>
                    <a:lnTo>
                      <a:pt x="36136" y="547235"/>
                    </a:lnTo>
                    <a:lnTo>
                      <a:pt x="190916" y="547235"/>
                    </a:lnTo>
                    <a:lnTo>
                      <a:pt x="212990" y="547235"/>
                    </a:lnTo>
                    <a:lnTo>
                      <a:pt x="394560" y="547235"/>
                    </a:lnTo>
                    <a:lnTo>
                      <a:pt x="416634" y="547235"/>
                    </a:lnTo>
                    <a:lnTo>
                      <a:pt x="571503" y="547235"/>
                    </a:lnTo>
                    <a:lnTo>
                      <a:pt x="583786" y="547235"/>
                    </a:lnTo>
                    <a:lnTo>
                      <a:pt x="607639" y="547235"/>
                    </a:lnTo>
                    <a:lnTo>
                      <a:pt x="607639" y="605381"/>
                    </a:lnTo>
                    <a:lnTo>
                      <a:pt x="0" y="605381"/>
                    </a:lnTo>
                    <a:close/>
                    <a:moveTo>
                      <a:pt x="321849" y="269278"/>
                    </a:moveTo>
                    <a:lnTo>
                      <a:pt x="394531" y="269278"/>
                    </a:lnTo>
                    <a:lnTo>
                      <a:pt x="394531" y="511247"/>
                    </a:lnTo>
                    <a:lnTo>
                      <a:pt x="358501" y="511247"/>
                    </a:lnTo>
                    <a:lnTo>
                      <a:pt x="321849" y="511247"/>
                    </a:lnTo>
                    <a:close/>
                    <a:moveTo>
                      <a:pt x="212966" y="269278"/>
                    </a:moveTo>
                    <a:lnTo>
                      <a:pt x="285790" y="269278"/>
                    </a:lnTo>
                    <a:lnTo>
                      <a:pt x="285790" y="511247"/>
                    </a:lnTo>
                    <a:lnTo>
                      <a:pt x="249111" y="511247"/>
                    </a:lnTo>
                    <a:lnTo>
                      <a:pt x="212966" y="511247"/>
                    </a:lnTo>
                    <a:close/>
                    <a:moveTo>
                      <a:pt x="446972" y="242181"/>
                    </a:moveTo>
                    <a:lnTo>
                      <a:pt x="553523" y="242181"/>
                    </a:lnTo>
                    <a:lnTo>
                      <a:pt x="553523" y="453133"/>
                    </a:lnTo>
                    <a:lnTo>
                      <a:pt x="583788" y="453133"/>
                    </a:lnTo>
                    <a:lnTo>
                      <a:pt x="583788" y="511247"/>
                    </a:lnTo>
                    <a:lnTo>
                      <a:pt x="547648" y="511247"/>
                    </a:lnTo>
                    <a:lnTo>
                      <a:pt x="452758" y="511247"/>
                    </a:lnTo>
                    <a:lnTo>
                      <a:pt x="416618" y="511247"/>
                    </a:lnTo>
                    <a:lnTo>
                      <a:pt x="416618" y="453133"/>
                    </a:lnTo>
                    <a:lnTo>
                      <a:pt x="446972" y="453133"/>
                    </a:lnTo>
                    <a:close/>
                    <a:moveTo>
                      <a:pt x="54106" y="242181"/>
                    </a:moveTo>
                    <a:lnTo>
                      <a:pt x="160624" y="242181"/>
                    </a:lnTo>
                    <a:lnTo>
                      <a:pt x="160624" y="453133"/>
                    </a:lnTo>
                    <a:lnTo>
                      <a:pt x="190879" y="453133"/>
                    </a:lnTo>
                    <a:lnTo>
                      <a:pt x="190879" y="511247"/>
                    </a:lnTo>
                    <a:lnTo>
                      <a:pt x="154839" y="511247"/>
                    </a:lnTo>
                    <a:lnTo>
                      <a:pt x="59891" y="511247"/>
                    </a:lnTo>
                    <a:lnTo>
                      <a:pt x="23851" y="511247"/>
                    </a:lnTo>
                    <a:lnTo>
                      <a:pt x="23851" y="453133"/>
                    </a:lnTo>
                    <a:lnTo>
                      <a:pt x="54106" y="453133"/>
                    </a:lnTo>
                    <a:close/>
                    <a:moveTo>
                      <a:pt x="303820" y="98933"/>
                    </a:moveTo>
                    <a:cubicBezTo>
                      <a:pt x="314479" y="98933"/>
                      <a:pt x="323120" y="107542"/>
                      <a:pt x="323120" y="118162"/>
                    </a:cubicBezTo>
                    <a:cubicBezTo>
                      <a:pt x="323120" y="128782"/>
                      <a:pt x="314479" y="137391"/>
                      <a:pt x="303820" y="137391"/>
                    </a:cubicBezTo>
                    <a:cubicBezTo>
                      <a:pt x="293161" y="137391"/>
                      <a:pt x="284520" y="128782"/>
                      <a:pt x="284520" y="118162"/>
                    </a:cubicBezTo>
                    <a:cubicBezTo>
                      <a:pt x="284520" y="107542"/>
                      <a:pt x="293161" y="98933"/>
                      <a:pt x="303820" y="98933"/>
                    </a:cubicBezTo>
                    <a:close/>
                    <a:moveTo>
                      <a:pt x="303749" y="62835"/>
                    </a:moveTo>
                    <a:cubicBezTo>
                      <a:pt x="273221" y="62835"/>
                      <a:pt x="248388" y="87631"/>
                      <a:pt x="248388" y="118116"/>
                    </a:cubicBezTo>
                    <a:cubicBezTo>
                      <a:pt x="248388" y="148600"/>
                      <a:pt x="273221" y="173397"/>
                      <a:pt x="303749" y="173397"/>
                    </a:cubicBezTo>
                    <a:cubicBezTo>
                      <a:pt x="334278" y="173397"/>
                      <a:pt x="359111" y="148600"/>
                      <a:pt x="359111" y="118116"/>
                    </a:cubicBezTo>
                    <a:cubicBezTo>
                      <a:pt x="359111" y="87631"/>
                      <a:pt x="334278" y="62835"/>
                      <a:pt x="303749" y="62835"/>
                    </a:cubicBezTo>
                    <a:close/>
                    <a:moveTo>
                      <a:pt x="303749" y="0"/>
                    </a:moveTo>
                    <a:lnTo>
                      <a:pt x="586964" y="141490"/>
                    </a:lnTo>
                    <a:lnTo>
                      <a:pt x="586964" y="206192"/>
                    </a:lnTo>
                    <a:lnTo>
                      <a:pt x="20535" y="206192"/>
                    </a:lnTo>
                    <a:lnTo>
                      <a:pt x="20535" y="14149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" name="iṥḻíḓé"/>
            <p:cNvSpPr txBox="1"/>
            <p:nvPr/>
          </p:nvSpPr>
          <p:spPr bwMode="auto">
            <a:xfrm>
              <a:off x="176529" y="1663700"/>
              <a:ext cx="5186045" cy="8464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将 .wasm 文件在 .js 文件中加载到 buffer 区，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并将 buffer 转换为 typed array 类型，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再实例化 WebAssembly 模块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8" name="图片 27" descr="屏幕截图(40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1044575"/>
            <a:ext cx="6985635" cy="5970905"/>
          </a:xfrm>
          <a:prstGeom prst="rect">
            <a:avLst/>
          </a:prstGeom>
        </p:spPr>
      </p:pic>
      <p:pic>
        <p:nvPicPr>
          <p:cNvPr id="29" name="图片 28" descr="屏幕截图(40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3777615"/>
            <a:ext cx="41910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/>
            <a:r>
              <a:rPr lang="en-US" altLang="zh-CN" sz="1600" dirty="0"/>
              <a:t>——</a:t>
            </a:r>
            <a:r>
              <a:rPr lang="zh-CN" altLang="en-US" sz="1600" dirty="0"/>
              <a:t>工具链的使用</a:t>
            </a:r>
            <a:endParaRPr lang="zh-CN" altLang="en-US" sz="16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64661"/>
            <a:ext cx="4535055" cy="656792"/>
          </a:xfrm>
        </p:spPr>
        <p:txBody>
          <a:bodyPr/>
          <a:lstStyle/>
          <a:p>
            <a:r>
              <a:rPr lang="zh-CN" altLang="en-US" dirty="0" smtClean="0"/>
              <a:t>一个简单的实例</a:t>
            </a:r>
            <a:endParaRPr 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Rust-&gt;</a:t>
            </a:r>
            <a:r>
              <a:rPr lang="en-US" altLang="zh-CN" dirty="0" err="1" smtClean="0"/>
              <a:t>WebAssembly</a:t>
            </a:r>
            <a:r>
              <a:rPr lang="en-US" altLang="zh-CN" dirty="0" smtClean="0"/>
              <a:t>-&gt;JavaScript —— A Simple Demo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cb2bca1a-2490-4930-8153-ca833f83e9b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8079" y="1136506"/>
            <a:ext cx="10842408" cy="4671549"/>
            <a:chOff x="678079" y="1136506"/>
            <a:chExt cx="10842408" cy="4671549"/>
          </a:xfrm>
        </p:grpSpPr>
        <p:grpSp>
          <p:nvGrpSpPr>
            <p:cNvPr id="6" name="išļíḍe"/>
            <p:cNvGrpSpPr/>
            <p:nvPr/>
          </p:nvGrpSpPr>
          <p:grpSpPr>
            <a:xfrm>
              <a:off x="4043085" y="1996289"/>
              <a:ext cx="4105835" cy="2865422"/>
              <a:chOff x="5362052" y="1774480"/>
              <a:chExt cx="5212095" cy="3637470"/>
            </a:xfrm>
          </p:grpSpPr>
          <p:sp>
            <p:nvSpPr>
              <p:cNvPr id="21" name="išḷiḍé"/>
              <p:cNvSpPr/>
              <p:nvPr/>
            </p:nvSpPr>
            <p:spPr bwMode="auto">
              <a:xfrm rot="5400000">
                <a:off x="6122801" y="1856396"/>
                <a:ext cx="1346370" cy="1598998"/>
              </a:xfrm>
              <a:custGeom>
                <a:avLst/>
                <a:gdLst>
                  <a:gd name="T0" fmla="*/ 0 w 581"/>
                  <a:gd name="T1" fmla="*/ 690 h 690"/>
                  <a:gd name="T2" fmla="*/ 0 w 581"/>
                  <a:gd name="T3" fmla="*/ 328 h 690"/>
                  <a:gd name="T4" fmla="*/ 128 w 581"/>
                  <a:gd name="T5" fmla="*/ 200 h 690"/>
                  <a:gd name="T6" fmla="*/ 382 w 581"/>
                  <a:gd name="T7" fmla="*/ 200 h 690"/>
                  <a:gd name="T8" fmla="*/ 581 w 581"/>
                  <a:gd name="T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1" h="690">
                    <a:moveTo>
                      <a:pt x="0" y="690"/>
                    </a:moveTo>
                    <a:cubicBezTo>
                      <a:pt x="0" y="328"/>
                      <a:pt x="0" y="328"/>
                      <a:pt x="0" y="328"/>
                    </a:cubicBezTo>
                    <a:cubicBezTo>
                      <a:pt x="0" y="257"/>
                      <a:pt x="57" y="200"/>
                      <a:pt x="128" y="200"/>
                    </a:cubicBezTo>
                    <a:cubicBezTo>
                      <a:pt x="382" y="200"/>
                      <a:pt x="382" y="200"/>
                      <a:pt x="382" y="200"/>
                    </a:cubicBezTo>
                    <a:cubicBezTo>
                      <a:pt x="492" y="200"/>
                      <a:pt x="581" y="111"/>
                      <a:pt x="581" y="0"/>
                    </a:cubicBezTo>
                  </a:path>
                </a:pathLst>
              </a:custGeom>
              <a:noFill/>
              <a:ln w="180975" cap="rnd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ïSlíḋe"/>
              <p:cNvSpPr/>
              <p:nvPr/>
            </p:nvSpPr>
            <p:spPr bwMode="auto">
              <a:xfrm rot="5400000">
                <a:off x="6097343" y="3603251"/>
                <a:ext cx="1346370" cy="1649915"/>
              </a:xfrm>
              <a:custGeom>
                <a:avLst/>
                <a:gdLst>
                  <a:gd name="T0" fmla="*/ 581 w 581"/>
                  <a:gd name="T1" fmla="*/ 712 h 712"/>
                  <a:gd name="T2" fmla="*/ 581 w 581"/>
                  <a:gd name="T3" fmla="*/ 328 h 712"/>
                  <a:gd name="T4" fmla="*/ 453 w 581"/>
                  <a:gd name="T5" fmla="*/ 200 h 712"/>
                  <a:gd name="T6" fmla="*/ 200 w 581"/>
                  <a:gd name="T7" fmla="*/ 200 h 712"/>
                  <a:gd name="T8" fmla="*/ 0 w 581"/>
                  <a:gd name="T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1" h="712">
                    <a:moveTo>
                      <a:pt x="581" y="712"/>
                    </a:moveTo>
                    <a:cubicBezTo>
                      <a:pt x="581" y="328"/>
                      <a:pt x="581" y="328"/>
                      <a:pt x="581" y="328"/>
                    </a:cubicBezTo>
                    <a:cubicBezTo>
                      <a:pt x="581" y="257"/>
                      <a:pt x="524" y="200"/>
                      <a:pt x="453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90" y="200"/>
                      <a:pt x="0" y="111"/>
                      <a:pt x="0" y="0"/>
                    </a:cubicBezTo>
                  </a:path>
                </a:pathLst>
              </a:custGeom>
              <a:noFill/>
              <a:ln w="180975" cap="rnd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ṣḷíḑè"/>
              <p:cNvSpPr/>
              <p:nvPr/>
            </p:nvSpPr>
            <p:spPr bwMode="auto">
              <a:xfrm rot="5400000">
                <a:off x="7681654" y="1414787"/>
                <a:ext cx="1495205" cy="4289781"/>
              </a:xfrm>
              <a:custGeom>
                <a:avLst/>
                <a:gdLst>
                  <a:gd name="T0" fmla="*/ 0 w 645"/>
                  <a:gd name="T1" fmla="*/ 1852 h 1852"/>
                  <a:gd name="T2" fmla="*/ 0 w 645"/>
                  <a:gd name="T3" fmla="*/ 1691 h 1852"/>
                  <a:gd name="T4" fmla="*/ 65 w 645"/>
                  <a:gd name="T5" fmla="*/ 1625 h 1852"/>
                  <a:gd name="T6" fmla="*/ 208 w 645"/>
                  <a:gd name="T7" fmla="*/ 1625 h 1852"/>
                  <a:gd name="T8" fmla="*/ 407 w 645"/>
                  <a:gd name="T9" fmla="*/ 1426 h 1852"/>
                  <a:gd name="T10" fmla="*/ 407 w 645"/>
                  <a:gd name="T11" fmla="*/ 1405 h 1852"/>
                  <a:gd name="T12" fmla="*/ 407 w 645"/>
                  <a:gd name="T13" fmla="*/ 676 h 1852"/>
                  <a:gd name="T14" fmla="*/ 495 w 645"/>
                  <a:gd name="T15" fmla="*/ 587 h 1852"/>
                  <a:gd name="T16" fmla="*/ 556 w 645"/>
                  <a:gd name="T17" fmla="*/ 587 h 1852"/>
                  <a:gd name="T18" fmla="*/ 645 w 645"/>
                  <a:gd name="T19" fmla="*/ 499 h 1852"/>
                  <a:gd name="T20" fmla="*/ 633 w 645"/>
                  <a:gd name="T21" fmla="*/ 454 h 1852"/>
                  <a:gd name="T22" fmla="*/ 319 w 645"/>
                  <a:gd name="T23" fmla="*/ 0 h 1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5" h="1852">
                    <a:moveTo>
                      <a:pt x="0" y="1852"/>
                    </a:moveTo>
                    <a:cubicBezTo>
                      <a:pt x="0" y="1691"/>
                      <a:pt x="0" y="1691"/>
                      <a:pt x="0" y="1691"/>
                    </a:cubicBezTo>
                    <a:cubicBezTo>
                      <a:pt x="0" y="1655"/>
                      <a:pt x="29" y="1625"/>
                      <a:pt x="65" y="1625"/>
                    </a:cubicBezTo>
                    <a:cubicBezTo>
                      <a:pt x="208" y="1625"/>
                      <a:pt x="208" y="1625"/>
                      <a:pt x="208" y="1625"/>
                    </a:cubicBezTo>
                    <a:cubicBezTo>
                      <a:pt x="318" y="1625"/>
                      <a:pt x="407" y="1536"/>
                      <a:pt x="407" y="1426"/>
                    </a:cubicBezTo>
                    <a:cubicBezTo>
                      <a:pt x="407" y="1405"/>
                      <a:pt x="407" y="1405"/>
                      <a:pt x="407" y="1405"/>
                    </a:cubicBezTo>
                    <a:cubicBezTo>
                      <a:pt x="407" y="676"/>
                      <a:pt x="407" y="676"/>
                      <a:pt x="407" y="676"/>
                    </a:cubicBezTo>
                    <a:cubicBezTo>
                      <a:pt x="407" y="627"/>
                      <a:pt x="446" y="587"/>
                      <a:pt x="495" y="587"/>
                    </a:cubicBezTo>
                    <a:cubicBezTo>
                      <a:pt x="556" y="587"/>
                      <a:pt x="556" y="587"/>
                      <a:pt x="556" y="587"/>
                    </a:cubicBezTo>
                    <a:cubicBezTo>
                      <a:pt x="605" y="587"/>
                      <a:pt x="645" y="548"/>
                      <a:pt x="645" y="499"/>
                    </a:cubicBezTo>
                    <a:cubicBezTo>
                      <a:pt x="645" y="482"/>
                      <a:pt x="640" y="467"/>
                      <a:pt x="633" y="454"/>
                    </a:cubicBezTo>
                    <a:cubicBezTo>
                      <a:pt x="319" y="0"/>
                      <a:pt x="319" y="0"/>
                      <a:pt x="319" y="0"/>
                    </a:cubicBezTo>
                  </a:path>
                </a:pathLst>
              </a:custGeom>
              <a:noFill/>
              <a:ln w="180975" cap="rnd">
                <a:solidFill>
                  <a:schemeClr val="tx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îśḷîďè"/>
              <p:cNvSpPr/>
              <p:nvPr/>
            </p:nvSpPr>
            <p:spPr bwMode="auto">
              <a:xfrm rot="5400000">
                <a:off x="7681654" y="1382474"/>
                <a:ext cx="1495205" cy="4289781"/>
              </a:xfrm>
              <a:custGeom>
                <a:avLst/>
                <a:gdLst>
                  <a:gd name="T0" fmla="*/ 645 w 645"/>
                  <a:gd name="T1" fmla="*/ 1852 h 1852"/>
                  <a:gd name="T2" fmla="*/ 645 w 645"/>
                  <a:gd name="T3" fmla="*/ 1691 h 1852"/>
                  <a:gd name="T4" fmla="*/ 579 w 645"/>
                  <a:gd name="T5" fmla="*/ 1625 h 1852"/>
                  <a:gd name="T6" fmla="*/ 437 w 645"/>
                  <a:gd name="T7" fmla="*/ 1625 h 1852"/>
                  <a:gd name="T8" fmla="*/ 237 w 645"/>
                  <a:gd name="T9" fmla="*/ 1426 h 1852"/>
                  <a:gd name="T10" fmla="*/ 238 w 645"/>
                  <a:gd name="T11" fmla="*/ 1405 h 1852"/>
                  <a:gd name="T12" fmla="*/ 238 w 645"/>
                  <a:gd name="T13" fmla="*/ 676 h 1852"/>
                  <a:gd name="T14" fmla="*/ 149 w 645"/>
                  <a:gd name="T15" fmla="*/ 587 h 1852"/>
                  <a:gd name="T16" fmla="*/ 88 w 645"/>
                  <a:gd name="T17" fmla="*/ 587 h 1852"/>
                  <a:gd name="T18" fmla="*/ 0 w 645"/>
                  <a:gd name="T19" fmla="*/ 499 h 1852"/>
                  <a:gd name="T20" fmla="*/ 12 w 645"/>
                  <a:gd name="T21" fmla="*/ 454 h 1852"/>
                  <a:gd name="T22" fmla="*/ 325 w 645"/>
                  <a:gd name="T23" fmla="*/ 0 h 1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5" h="1852">
                    <a:moveTo>
                      <a:pt x="645" y="1852"/>
                    </a:moveTo>
                    <a:cubicBezTo>
                      <a:pt x="645" y="1691"/>
                      <a:pt x="645" y="1691"/>
                      <a:pt x="645" y="1691"/>
                    </a:cubicBezTo>
                    <a:cubicBezTo>
                      <a:pt x="645" y="1655"/>
                      <a:pt x="615" y="1625"/>
                      <a:pt x="579" y="1625"/>
                    </a:cubicBezTo>
                    <a:cubicBezTo>
                      <a:pt x="437" y="1625"/>
                      <a:pt x="437" y="1625"/>
                      <a:pt x="437" y="1625"/>
                    </a:cubicBezTo>
                    <a:cubicBezTo>
                      <a:pt x="327" y="1625"/>
                      <a:pt x="237" y="1536"/>
                      <a:pt x="237" y="1426"/>
                    </a:cubicBezTo>
                    <a:cubicBezTo>
                      <a:pt x="238" y="1405"/>
                      <a:pt x="238" y="1405"/>
                      <a:pt x="238" y="1405"/>
                    </a:cubicBezTo>
                    <a:cubicBezTo>
                      <a:pt x="238" y="676"/>
                      <a:pt x="238" y="676"/>
                      <a:pt x="238" y="676"/>
                    </a:cubicBezTo>
                    <a:cubicBezTo>
                      <a:pt x="238" y="627"/>
                      <a:pt x="198" y="587"/>
                      <a:pt x="149" y="587"/>
                    </a:cubicBezTo>
                    <a:cubicBezTo>
                      <a:pt x="88" y="587"/>
                      <a:pt x="88" y="587"/>
                      <a:pt x="88" y="587"/>
                    </a:cubicBezTo>
                    <a:cubicBezTo>
                      <a:pt x="39" y="587"/>
                      <a:pt x="0" y="548"/>
                      <a:pt x="0" y="499"/>
                    </a:cubicBezTo>
                    <a:cubicBezTo>
                      <a:pt x="0" y="482"/>
                      <a:pt x="4" y="467"/>
                      <a:pt x="12" y="454"/>
                    </a:cubicBezTo>
                    <a:cubicBezTo>
                      <a:pt x="325" y="0"/>
                      <a:pt x="325" y="0"/>
                      <a:pt x="325" y="0"/>
                    </a:cubicBezTo>
                  </a:path>
                </a:pathLst>
              </a:custGeom>
              <a:noFill/>
              <a:ln w="180975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śḷiḍè"/>
              <p:cNvSpPr/>
              <p:nvPr/>
            </p:nvSpPr>
            <p:spPr bwMode="auto">
              <a:xfrm>
                <a:off x="5362052" y="4829025"/>
                <a:ext cx="584110" cy="582925"/>
              </a:xfrm>
              <a:prstGeom prst="ellipse">
                <a:avLst/>
              </a:prstGeom>
              <a:noFill/>
              <a:ln w="180975" cap="rnd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ïşļïḋe"/>
              <p:cNvSpPr/>
              <p:nvPr/>
            </p:nvSpPr>
            <p:spPr bwMode="auto">
              <a:xfrm>
                <a:off x="5399094" y="1774480"/>
                <a:ext cx="510026" cy="508990"/>
              </a:xfrm>
              <a:prstGeom prst="ellipse">
                <a:avLst/>
              </a:prstGeom>
              <a:noFill/>
              <a:ln w="180975" cap="rnd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í$liḍe"/>
              <p:cNvSpPr/>
              <p:nvPr/>
            </p:nvSpPr>
            <p:spPr bwMode="auto">
              <a:xfrm>
                <a:off x="5832519" y="2650071"/>
                <a:ext cx="388864" cy="388073"/>
              </a:xfrm>
              <a:prstGeom prst="ellipse">
                <a:avLst/>
              </a:prstGeom>
              <a:noFill/>
              <a:ln w="127000" cap="rnd">
                <a:solidFill>
                  <a:schemeClr val="tx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śļïḍè"/>
              <p:cNvSpPr/>
              <p:nvPr/>
            </p:nvSpPr>
            <p:spPr bwMode="auto">
              <a:xfrm>
                <a:off x="5832519" y="4077991"/>
                <a:ext cx="388864" cy="388073"/>
              </a:xfrm>
              <a:prstGeom prst="ellipse">
                <a:avLst/>
              </a:prstGeom>
              <a:noFill/>
              <a:ln w="12700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ṡḷíḓè"/>
            <p:cNvGrpSpPr/>
            <p:nvPr/>
          </p:nvGrpSpPr>
          <p:grpSpPr>
            <a:xfrm>
              <a:off x="8435534" y="1232395"/>
              <a:ext cx="3084953" cy="2806726"/>
              <a:chOff x="472186" y="942177"/>
              <a:chExt cx="5623796" cy="2806726"/>
            </a:xfrm>
          </p:grpSpPr>
          <p:sp>
            <p:nvSpPr>
              <p:cNvPr id="19" name="íślîďe"/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100" dirty="0"/>
              </a:p>
            </p:txBody>
          </p:sp>
          <p:sp>
            <p:nvSpPr>
              <p:cNvPr id="20" name="íṣḻíde"/>
              <p:cNvSpPr txBox="1"/>
              <p:nvPr/>
            </p:nvSpPr>
            <p:spPr bwMode="auto">
              <a:xfrm>
                <a:off x="472186" y="942177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 smtClean="0"/>
                  <a:t>Demo</a:t>
                </a:r>
                <a:endParaRPr lang="en-US" altLang="zh-CN" sz="2000" b="1" dirty="0"/>
              </a:p>
            </p:txBody>
          </p:sp>
        </p:grpSp>
        <p:sp>
          <p:nvSpPr>
            <p:cNvPr id="8" name="ïṥļïḑè"/>
            <p:cNvSpPr/>
            <p:nvPr/>
          </p:nvSpPr>
          <p:spPr bwMode="auto">
            <a:xfrm>
              <a:off x="678079" y="1549387"/>
              <a:ext cx="3365005" cy="70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 </a:t>
              </a:r>
              <a:r>
                <a:rPr lang="en-US" altLang="zh-CN" sz="1000" dirty="0" err="1" smtClean="0"/>
                <a:t>rustup</a:t>
              </a:r>
              <a:r>
                <a:rPr lang="en-US" altLang="zh-CN" sz="1000" dirty="0" smtClean="0"/>
                <a:t> , </a:t>
              </a:r>
              <a:r>
                <a:rPr lang="en-US" altLang="zh-CN" sz="1000" dirty="0" err="1" smtClean="0"/>
                <a:t>rustc</a:t>
              </a:r>
              <a:r>
                <a:rPr lang="en-US" altLang="zh-CN" sz="1000" dirty="0" smtClean="0"/>
                <a:t> , cargo</a:t>
              </a:r>
              <a:endParaRPr lang="en-US" altLang="zh-CN" sz="1000" dirty="0"/>
            </a:p>
          </p:txBody>
        </p:sp>
        <p:sp>
          <p:nvSpPr>
            <p:cNvPr id="9" name="íṣľîdè"/>
            <p:cNvSpPr txBox="1"/>
            <p:nvPr/>
          </p:nvSpPr>
          <p:spPr bwMode="auto">
            <a:xfrm>
              <a:off x="678079" y="1136506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 smtClean="0"/>
                <a:t> Rust</a:t>
              </a:r>
              <a:r>
                <a:rPr lang="zh-CN" altLang="en-US" b="1" dirty="0" smtClean="0"/>
                <a:t>工具链</a:t>
              </a:r>
              <a:endParaRPr lang="en-US" altLang="zh-CN" sz="1800" b="1" dirty="0"/>
            </a:p>
          </p:txBody>
        </p:sp>
        <p:sp>
          <p:nvSpPr>
            <p:cNvPr id="10" name="iṩḻîdé"/>
            <p:cNvSpPr/>
            <p:nvPr/>
          </p:nvSpPr>
          <p:spPr bwMode="auto">
            <a:xfrm>
              <a:off x="678079" y="2732583"/>
              <a:ext cx="3365005" cy="70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 smtClean="0"/>
                <a:t>Building , testing , and publishing Rust-generated </a:t>
              </a:r>
              <a:r>
                <a:rPr lang="en-US" altLang="zh-CN" sz="1000" dirty="0" err="1" smtClean="0"/>
                <a:t>WebAssembly</a:t>
              </a:r>
              <a:r>
                <a:rPr lang="en-US" altLang="zh-CN" sz="1000" dirty="0" smtClean="0"/>
                <a:t> </a:t>
              </a:r>
              <a:endParaRPr lang="en-US" altLang="zh-CN" sz="1000" dirty="0"/>
            </a:p>
          </p:txBody>
        </p:sp>
        <p:sp>
          <p:nvSpPr>
            <p:cNvPr id="11" name="ïsḻíḓe"/>
            <p:cNvSpPr txBox="1"/>
            <p:nvPr/>
          </p:nvSpPr>
          <p:spPr bwMode="auto">
            <a:xfrm>
              <a:off x="678079" y="2319702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 smtClean="0"/>
                <a:t> </a:t>
              </a:r>
              <a:r>
                <a:rPr lang="en-US" altLang="zh-CN" b="1" dirty="0" err="1"/>
                <a:t>w</a:t>
              </a:r>
              <a:r>
                <a:rPr lang="en-US" altLang="zh-CN" b="1" dirty="0" err="1" smtClean="0"/>
                <a:t>asm</a:t>
              </a:r>
              <a:r>
                <a:rPr lang="en-US" altLang="zh-CN" b="1" dirty="0" smtClean="0"/>
                <a:t>-pack</a:t>
              </a:r>
              <a:endParaRPr lang="en-US" altLang="zh-CN" sz="1800" b="1" dirty="0"/>
            </a:p>
          </p:txBody>
        </p:sp>
        <p:sp>
          <p:nvSpPr>
            <p:cNvPr id="12" name="i$1íḍé"/>
            <p:cNvSpPr/>
            <p:nvPr/>
          </p:nvSpPr>
          <p:spPr bwMode="auto">
            <a:xfrm>
              <a:off x="678079" y="3915779"/>
              <a:ext cx="3365005" cy="70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 smtClean="0"/>
                <a:t>Get up and running quickly with a new Rust project by leveraging a pre-existing </a:t>
              </a:r>
              <a:r>
                <a:rPr lang="en-US" altLang="zh-CN" sz="1000" dirty="0" err="1" smtClean="0"/>
                <a:t>git</a:t>
              </a:r>
              <a:r>
                <a:rPr lang="en-US" altLang="zh-CN" sz="1000" dirty="0" smtClean="0"/>
                <a:t> repository as a template</a:t>
              </a:r>
              <a:endParaRPr lang="en-US" altLang="zh-CN" sz="1000" dirty="0"/>
            </a:p>
          </p:txBody>
        </p:sp>
        <p:sp>
          <p:nvSpPr>
            <p:cNvPr id="13" name="iş1iḍê"/>
            <p:cNvSpPr txBox="1"/>
            <p:nvPr/>
          </p:nvSpPr>
          <p:spPr bwMode="auto">
            <a:xfrm>
              <a:off x="678079" y="3502898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 smtClean="0"/>
                <a:t> Cargo-generate</a:t>
              </a:r>
              <a:endParaRPr lang="en-US" altLang="zh-CN" sz="1800" b="1" dirty="0"/>
            </a:p>
          </p:txBody>
        </p:sp>
        <p:sp>
          <p:nvSpPr>
            <p:cNvPr id="14" name="íṥḷíḍê"/>
            <p:cNvSpPr/>
            <p:nvPr/>
          </p:nvSpPr>
          <p:spPr bwMode="auto">
            <a:xfrm>
              <a:off x="678079" y="5098975"/>
              <a:ext cx="3365005" cy="70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 smtClean="0"/>
                <a:t>A package manager for JS.</a:t>
              </a:r>
              <a:endParaRPr lang="en-US" altLang="zh-CN" sz="1000" dirty="0" smtClean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 smtClean="0"/>
                <a:t>To install and run JS bundler and development server</a:t>
              </a:r>
              <a:endParaRPr lang="en-US" altLang="zh-CN" sz="1000" dirty="0"/>
            </a:p>
          </p:txBody>
        </p:sp>
        <p:sp>
          <p:nvSpPr>
            <p:cNvPr id="15" name="ïṧlïḑè"/>
            <p:cNvSpPr txBox="1"/>
            <p:nvPr/>
          </p:nvSpPr>
          <p:spPr bwMode="auto">
            <a:xfrm>
              <a:off x="678079" y="4686094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 </a:t>
              </a:r>
              <a:r>
                <a:rPr lang="en-US" altLang="zh-CN" b="1" dirty="0" err="1" smtClean="0"/>
                <a:t>npm</a:t>
              </a:r>
              <a:endParaRPr lang="en-US" altLang="zh-CN" sz="1800" b="1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78079" y="2258467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78079" y="3390151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78079" y="4521835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44" y="1885512"/>
            <a:ext cx="3523812" cy="3753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项目</a:t>
            </a:r>
            <a:r>
              <a:rPr lang="zh-CN" altLang="zh-CN" smtClean="0"/>
              <a:t>意义</a:t>
            </a:r>
            <a:r>
              <a:rPr lang="zh-CN" altLang="en-US" smtClean="0"/>
              <a:t>、</a:t>
            </a:r>
            <a:r>
              <a:rPr lang="zh-CN" altLang="zh-CN" smtClean="0"/>
              <a:t>创新点</a:t>
            </a:r>
            <a:r>
              <a:rPr lang="zh-CN" altLang="en-US" smtClean="0"/>
              <a:t>和难点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项目意义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îŝlîď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ṥḷïḋê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ş1îdê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ṡḻïḋ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išļíḓê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ṩ1ïḑè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ṧľiḍe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ṡľïḋé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išļiḋè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566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ṧľíḑ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Sḷïḑ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648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îşlîdè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ísḻîḋê"/>
            <p:cNvSpPr/>
            <p:nvPr/>
          </p:nvSpPr>
          <p:spPr bwMode="auto">
            <a:xfrm>
              <a:off x="4488815" y="2547620"/>
              <a:ext cx="3371850" cy="201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sym typeface="+mn-ea"/>
                </a:rPr>
                <a:t>尝试搭建可移植性、可靠性和运行效率兼顾的网页分布式文件系统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endParaRPr>
            </a:p>
          </p:txBody>
        </p:sp>
        <p:sp>
          <p:nvSpPr>
            <p:cNvPr id="19" name="íṡļïḍê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利用工具链，结合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Rust, WebAssembly, JS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优势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íslîdê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sym typeface="+mn-ea"/>
                </a:rPr>
                <a:t>利用 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sym typeface="+mn-ea"/>
                </a:rPr>
                <a:t>WebAssembly 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sym typeface="+mn-ea"/>
                </a:rPr>
                <a:t>实现较为理想的</a:t>
              </a:r>
              <a:endParaRPr lang="zh-CN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sym typeface="+mn-ea"/>
                </a:rPr>
                <a:t>模块化封装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创新点</a:t>
            </a:r>
            <a:endParaRPr lang="en-US" altLang="zh-CN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6A50-735F-4325-B50F-CE42996D6E59}" type="slidenum">
              <a:rPr lang="zh-CN" altLang="en-US"/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681038" y="1930400"/>
            <a:ext cx="7558087" cy="725488"/>
            <a:chOff x="1073" y="3039"/>
            <a:chExt cx="11901" cy="1144"/>
          </a:xfrm>
        </p:grpSpPr>
        <p:sp>
          <p:nvSpPr>
            <p:cNvPr id="7" name="ïṡḷiḓê"/>
            <p:cNvSpPr/>
            <p:nvPr/>
          </p:nvSpPr>
          <p:spPr>
            <a:xfrm>
              <a:off x="2258" y="3039"/>
              <a:ext cx="10716" cy="1144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noProof="1"/>
            </a:p>
          </p:txBody>
        </p:sp>
        <p:sp>
          <p:nvSpPr>
            <p:cNvPr id="18437" name="îŝ1ïďè"/>
            <p:cNvSpPr>
              <a:spLocks noChangeArrowheads="1"/>
            </p:cNvSpPr>
            <p:nvPr/>
          </p:nvSpPr>
          <p:spPr bwMode="auto">
            <a:xfrm>
              <a:off x="1073" y="3243"/>
              <a:ext cx="856" cy="738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  <p:sp>
          <p:nvSpPr>
            <p:cNvPr id="18438" name="íśļiḋe"/>
            <p:cNvSpPr txBox="1">
              <a:spLocks noChangeArrowheads="1"/>
            </p:cNvSpPr>
            <p:nvPr/>
          </p:nvSpPr>
          <p:spPr bwMode="auto">
            <a:xfrm>
              <a:off x="3064" y="3039"/>
              <a:ext cx="7306" cy="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Rust</a:t>
              </a:r>
              <a:r>
                <a:rPr lang="zh-CN" altLang="en-US" sz="2000" dirty="0">
                  <a:solidFill>
                    <a:schemeClr val="bg1"/>
                  </a:solidFill>
                </a:rPr>
                <a:t>可以直接编译为</a:t>
              </a: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wasm</a:t>
              </a:r>
              <a:r>
                <a:rPr lang="zh-CN" altLang="en-US" sz="2000" dirty="0">
                  <a:solidFill>
                    <a:schemeClr val="bg1"/>
                  </a:solidFill>
                </a:rPr>
                <a:t>，使得现有的</a:t>
              </a:r>
              <a:r>
                <a:rPr lang="en-US" altLang="zh-CN" sz="2000" dirty="0">
                  <a:solidFill>
                    <a:schemeClr val="bg1"/>
                  </a:solidFill>
                </a:rPr>
                <a:t>JS</a:t>
              </a:r>
              <a:r>
                <a:rPr lang="zh-CN" altLang="en-US" sz="2000" dirty="0">
                  <a:solidFill>
                    <a:schemeClr val="bg1"/>
                  </a:solidFill>
                </a:rPr>
                <a:t>代码库可以增量式部分采用</a:t>
              </a:r>
              <a:r>
                <a:rPr lang="en-US" altLang="zh-CN" sz="2000" dirty="0">
                  <a:solidFill>
                    <a:schemeClr val="bg1"/>
                  </a:solidFill>
                </a:rPr>
                <a:t>Rust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952500" y="2657477"/>
            <a:ext cx="9153845" cy="1337999"/>
            <a:chOff x="1501" y="4184"/>
            <a:chExt cx="14415" cy="2109"/>
          </a:xfrm>
        </p:grpSpPr>
        <p:sp>
          <p:nvSpPr>
            <p:cNvPr id="8" name="îṧḷiḓê"/>
            <p:cNvSpPr/>
            <p:nvPr/>
          </p:nvSpPr>
          <p:spPr>
            <a:xfrm flipH="1">
              <a:off x="2258" y="4184"/>
              <a:ext cx="1532" cy="878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noProof="1"/>
            </a:p>
          </p:txBody>
        </p:sp>
        <p:grpSp>
          <p:nvGrpSpPr>
            <p:cNvPr id="18441" name="组合 21"/>
            <p:cNvGrpSpPr/>
            <p:nvPr/>
          </p:nvGrpSpPr>
          <p:grpSpPr bwMode="auto">
            <a:xfrm>
              <a:off x="1501" y="4969"/>
              <a:ext cx="14415" cy="1324"/>
              <a:chOff x="1501" y="4969"/>
              <a:chExt cx="14415" cy="1324"/>
            </a:xfrm>
          </p:grpSpPr>
          <p:sp>
            <p:nvSpPr>
              <p:cNvPr id="9" name="íṧlïde"/>
              <p:cNvSpPr/>
              <p:nvPr/>
            </p:nvSpPr>
            <p:spPr>
              <a:xfrm>
                <a:off x="2869" y="4969"/>
                <a:ext cx="13047" cy="1324"/>
              </a:xfrm>
              <a:prstGeom prst="homePlate">
                <a:avLst>
                  <a:gd name="adj" fmla="val 66216"/>
                </a:avLst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noProof="1"/>
              </a:p>
            </p:txBody>
          </p:sp>
          <p:sp>
            <p:nvSpPr>
              <p:cNvPr id="18443" name="íś1íḍe"/>
              <p:cNvSpPr>
                <a:spLocks noChangeArrowheads="1"/>
              </p:cNvSpPr>
              <p:nvPr/>
            </p:nvSpPr>
            <p:spPr bwMode="auto">
              <a:xfrm>
                <a:off x="1501" y="5242"/>
                <a:ext cx="770" cy="807"/>
              </a:xfrm>
              <a:custGeom>
                <a:avLst/>
                <a:gdLst>
                  <a:gd name="T0" fmla="*/ 374 w 400"/>
                  <a:gd name="T1" fmla="*/ 100 h 400"/>
                  <a:gd name="T2" fmla="*/ 301 w 400"/>
                  <a:gd name="T3" fmla="*/ 27 h 400"/>
                  <a:gd name="T4" fmla="*/ 200 w 400"/>
                  <a:gd name="T5" fmla="*/ 0 h 400"/>
                  <a:gd name="T6" fmla="*/ 100 w 400"/>
                  <a:gd name="T7" fmla="*/ 27 h 400"/>
                  <a:gd name="T8" fmla="*/ 27 w 400"/>
                  <a:gd name="T9" fmla="*/ 100 h 400"/>
                  <a:gd name="T10" fmla="*/ 0 w 400"/>
                  <a:gd name="T11" fmla="*/ 200 h 400"/>
                  <a:gd name="T12" fmla="*/ 27 w 400"/>
                  <a:gd name="T13" fmla="*/ 301 h 400"/>
                  <a:gd name="T14" fmla="*/ 100 w 400"/>
                  <a:gd name="T15" fmla="*/ 374 h 400"/>
                  <a:gd name="T16" fmla="*/ 200 w 400"/>
                  <a:gd name="T17" fmla="*/ 400 h 400"/>
                  <a:gd name="T18" fmla="*/ 301 w 400"/>
                  <a:gd name="T19" fmla="*/ 374 h 400"/>
                  <a:gd name="T20" fmla="*/ 374 w 400"/>
                  <a:gd name="T21" fmla="*/ 301 h 400"/>
                  <a:gd name="T22" fmla="*/ 400 w 400"/>
                  <a:gd name="T23" fmla="*/ 200 h 400"/>
                  <a:gd name="T24" fmla="*/ 374 w 400"/>
                  <a:gd name="T25" fmla="*/ 100 h 400"/>
                  <a:gd name="T26" fmla="*/ 330 w 400"/>
                  <a:gd name="T27" fmla="*/ 170 h 400"/>
                  <a:gd name="T28" fmla="*/ 188 w 400"/>
                  <a:gd name="T29" fmla="*/ 311 h 400"/>
                  <a:gd name="T30" fmla="*/ 176 w 400"/>
                  <a:gd name="T31" fmla="*/ 316 h 400"/>
                  <a:gd name="T32" fmla="*/ 165 w 400"/>
                  <a:gd name="T33" fmla="*/ 311 h 400"/>
                  <a:gd name="T34" fmla="*/ 70 w 400"/>
                  <a:gd name="T35" fmla="*/ 217 h 400"/>
                  <a:gd name="T36" fmla="*/ 66 w 400"/>
                  <a:gd name="T37" fmla="*/ 205 h 400"/>
                  <a:gd name="T38" fmla="*/ 70 w 400"/>
                  <a:gd name="T39" fmla="*/ 193 h 400"/>
                  <a:gd name="T40" fmla="*/ 94 w 400"/>
                  <a:gd name="T41" fmla="*/ 170 h 400"/>
                  <a:gd name="T42" fmla="*/ 106 w 400"/>
                  <a:gd name="T43" fmla="*/ 165 h 400"/>
                  <a:gd name="T44" fmla="*/ 118 w 400"/>
                  <a:gd name="T45" fmla="*/ 170 h 400"/>
                  <a:gd name="T46" fmla="*/ 176 w 400"/>
                  <a:gd name="T47" fmla="*/ 229 h 400"/>
                  <a:gd name="T48" fmla="*/ 283 w 400"/>
                  <a:gd name="T49" fmla="*/ 123 h 400"/>
                  <a:gd name="T50" fmla="*/ 295 w 400"/>
                  <a:gd name="T51" fmla="*/ 118 h 400"/>
                  <a:gd name="T52" fmla="*/ 306 w 400"/>
                  <a:gd name="T53" fmla="*/ 123 h 400"/>
                  <a:gd name="T54" fmla="*/ 330 w 400"/>
                  <a:gd name="T55" fmla="*/ 146 h 400"/>
                  <a:gd name="T56" fmla="*/ 335 w 400"/>
                  <a:gd name="T57" fmla="*/ 158 h 400"/>
                  <a:gd name="T58" fmla="*/ 330 w 400"/>
                  <a:gd name="T59" fmla="*/ 170 h 400"/>
                  <a:gd name="T60" fmla="*/ 330 w 400"/>
                  <a:gd name="T61" fmla="*/ 170 h 400"/>
                  <a:gd name="T62" fmla="*/ 330 w 400"/>
                  <a:gd name="T63" fmla="*/ 17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0" h="400">
                    <a:moveTo>
                      <a:pt x="374" y="100"/>
                    </a:moveTo>
                    <a:cubicBezTo>
                      <a:pt x="356" y="69"/>
                      <a:pt x="331" y="45"/>
                      <a:pt x="301" y="27"/>
                    </a:cubicBezTo>
                    <a:cubicBezTo>
                      <a:pt x="270" y="9"/>
                      <a:pt x="237" y="0"/>
                      <a:pt x="200" y="0"/>
                    </a:cubicBezTo>
                    <a:cubicBezTo>
                      <a:pt x="164" y="0"/>
                      <a:pt x="130" y="9"/>
                      <a:pt x="100" y="27"/>
                    </a:cubicBezTo>
                    <a:cubicBezTo>
                      <a:pt x="69" y="45"/>
                      <a:pt x="45" y="69"/>
                      <a:pt x="27" y="100"/>
                    </a:cubicBezTo>
                    <a:cubicBezTo>
                      <a:pt x="9" y="130"/>
                      <a:pt x="0" y="164"/>
                      <a:pt x="0" y="200"/>
                    </a:cubicBezTo>
                    <a:cubicBezTo>
                      <a:pt x="0" y="237"/>
                      <a:pt x="9" y="270"/>
                      <a:pt x="27" y="301"/>
                    </a:cubicBezTo>
                    <a:cubicBezTo>
                      <a:pt x="45" y="331"/>
                      <a:pt x="69" y="356"/>
                      <a:pt x="100" y="374"/>
                    </a:cubicBezTo>
                    <a:cubicBezTo>
                      <a:pt x="130" y="391"/>
                      <a:pt x="164" y="400"/>
                      <a:pt x="200" y="400"/>
                    </a:cubicBezTo>
                    <a:cubicBezTo>
                      <a:pt x="237" y="400"/>
                      <a:pt x="270" y="391"/>
                      <a:pt x="301" y="374"/>
                    </a:cubicBezTo>
                    <a:cubicBezTo>
                      <a:pt x="331" y="356"/>
                      <a:pt x="356" y="331"/>
                      <a:pt x="374" y="301"/>
                    </a:cubicBezTo>
                    <a:cubicBezTo>
                      <a:pt x="392" y="270"/>
                      <a:pt x="400" y="237"/>
                      <a:pt x="400" y="200"/>
                    </a:cubicBezTo>
                    <a:cubicBezTo>
                      <a:pt x="400" y="164"/>
                      <a:pt x="392" y="130"/>
                      <a:pt x="374" y="100"/>
                    </a:cubicBezTo>
                    <a:close/>
                    <a:moveTo>
                      <a:pt x="330" y="170"/>
                    </a:moveTo>
                    <a:cubicBezTo>
                      <a:pt x="188" y="311"/>
                      <a:pt x="188" y="311"/>
                      <a:pt x="188" y="311"/>
                    </a:cubicBezTo>
                    <a:cubicBezTo>
                      <a:pt x="185" y="315"/>
                      <a:pt x="181" y="316"/>
                      <a:pt x="176" y="316"/>
                    </a:cubicBezTo>
                    <a:cubicBezTo>
                      <a:pt x="172" y="316"/>
                      <a:pt x="168" y="315"/>
                      <a:pt x="165" y="311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7" y="214"/>
                      <a:pt x="66" y="210"/>
                      <a:pt x="66" y="205"/>
                    </a:cubicBezTo>
                    <a:cubicBezTo>
                      <a:pt x="66" y="200"/>
                      <a:pt x="67" y="196"/>
                      <a:pt x="70" y="193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7" y="166"/>
                      <a:pt x="101" y="165"/>
                      <a:pt x="106" y="165"/>
                    </a:cubicBezTo>
                    <a:cubicBezTo>
                      <a:pt x="110" y="165"/>
                      <a:pt x="114" y="166"/>
                      <a:pt x="118" y="170"/>
                    </a:cubicBezTo>
                    <a:cubicBezTo>
                      <a:pt x="176" y="229"/>
                      <a:pt x="176" y="229"/>
                      <a:pt x="176" y="229"/>
                    </a:cubicBezTo>
                    <a:cubicBezTo>
                      <a:pt x="283" y="123"/>
                      <a:pt x="283" y="123"/>
                      <a:pt x="283" y="123"/>
                    </a:cubicBezTo>
                    <a:cubicBezTo>
                      <a:pt x="286" y="119"/>
                      <a:pt x="290" y="118"/>
                      <a:pt x="295" y="118"/>
                    </a:cubicBezTo>
                    <a:cubicBezTo>
                      <a:pt x="299" y="118"/>
                      <a:pt x="303" y="119"/>
                      <a:pt x="306" y="123"/>
                    </a:cubicBezTo>
                    <a:cubicBezTo>
                      <a:pt x="330" y="146"/>
                      <a:pt x="330" y="146"/>
                      <a:pt x="330" y="146"/>
                    </a:cubicBezTo>
                    <a:cubicBezTo>
                      <a:pt x="333" y="149"/>
                      <a:pt x="335" y="153"/>
                      <a:pt x="335" y="158"/>
                    </a:cubicBezTo>
                    <a:cubicBezTo>
                      <a:pt x="335" y="163"/>
                      <a:pt x="333" y="167"/>
                      <a:pt x="330" y="170"/>
                    </a:cubicBezTo>
                    <a:close/>
                    <a:moveTo>
                      <a:pt x="330" y="170"/>
                    </a:moveTo>
                    <a:cubicBezTo>
                      <a:pt x="330" y="170"/>
                      <a:pt x="330" y="170"/>
                      <a:pt x="330" y="17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8444" name="iṣ1iḍê"/>
              <p:cNvSpPr txBox="1">
                <a:spLocks noChangeArrowheads="1"/>
              </p:cNvSpPr>
              <p:nvPr/>
            </p:nvSpPr>
            <p:spPr bwMode="auto">
              <a:xfrm>
                <a:off x="3183" y="5062"/>
                <a:ext cx="11811" cy="1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对于</a:t>
                </a:r>
                <a:r>
                  <a:rPr lang="en-US" altLang="zh-CN" dirty="0">
                    <a:solidFill>
                      <a:schemeClr val="bg1"/>
                    </a:solidFill>
                    <a:latin typeface="+mn-ea"/>
                  </a:rPr>
                  <a:t>Rust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开发者来说，可以将</a:t>
                </a:r>
                <a:r>
                  <a:rPr lang="en-US" altLang="zh-CN" dirty="0">
                    <a:solidFill>
                      <a:schemeClr val="bg1"/>
                    </a:solidFill>
                    <a:latin typeface="+mn-ea"/>
                  </a:rPr>
                  <a:t>.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+mn-ea"/>
                  </a:rPr>
                  <a:t>wasm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发布到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+mn-ea"/>
                  </a:rPr>
                  <a:t>npm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。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+mn-ea"/>
                  </a:rPr>
                  <a:t>wasm</a:t>
                </a:r>
                <a:r>
                  <a:rPr lang="en-US" altLang="zh-CN" dirty="0">
                    <a:solidFill>
                      <a:schemeClr val="bg1"/>
                    </a:solidFill>
                    <a:latin typeface="+mn-ea"/>
                  </a:rPr>
                  <a:t>-pack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会编译，优化并生成</a:t>
                </a:r>
                <a:r>
                  <a:rPr lang="en-US" altLang="zh-CN" dirty="0">
                    <a:solidFill>
                      <a:schemeClr val="bg1"/>
                    </a:solidFill>
                    <a:latin typeface="+mn-ea"/>
                  </a:rPr>
                  <a:t>JS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绑定，然后发布到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+mn-ea"/>
                  </a:rPr>
                  <a:t>npm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中</a:t>
                </a:r>
                <a:endParaRPr lang="en-US" altLang="zh-CN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1336675" y="4054475"/>
            <a:ext cx="10048875" cy="1166813"/>
            <a:chOff x="2105" y="6386"/>
            <a:chExt cx="15826" cy="1837"/>
          </a:xfrm>
        </p:grpSpPr>
        <p:sp>
          <p:nvSpPr>
            <p:cNvPr id="10" name="íşliḍé"/>
            <p:cNvSpPr/>
            <p:nvPr/>
          </p:nvSpPr>
          <p:spPr>
            <a:xfrm flipH="1">
              <a:off x="2748" y="6386"/>
              <a:ext cx="1533" cy="700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noProof="1"/>
            </a:p>
          </p:txBody>
        </p:sp>
        <p:grpSp>
          <p:nvGrpSpPr>
            <p:cNvPr id="18447" name="组合 22"/>
            <p:cNvGrpSpPr/>
            <p:nvPr/>
          </p:nvGrpSpPr>
          <p:grpSpPr bwMode="auto">
            <a:xfrm>
              <a:off x="2105" y="7079"/>
              <a:ext cx="15826" cy="1145"/>
              <a:chOff x="2105" y="7079"/>
              <a:chExt cx="15826" cy="1145"/>
            </a:xfrm>
          </p:grpSpPr>
          <p:sp>
            <p:nvSpPr>
              <p:cNvPr id="6" name="ïş1íďè"/>
              <p:cNvSpPr/>
              <p:nvPr/>
            </p:nvSpPr>
            <p:spPr>
              <a:xfrm>
                <a:off x="3183" y="7078"/>
                <a:ext cx="14748" cy="1145"/>
              </a:xfrm>
              <a:prstGeom prst="homePlate">
                <a:avLst>
                  <a:gd name="adj" fmla="val 66216"/>
                </a:avLst>
              </a:prstGeom>
              <a:solidFill>
                <a:schemeClr val="tx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noProof="1"/>
              </a:p>
            </p:txBody>
          </p:sp>
          <p:sp>
            <p:nvSpPr>
              <p:cNvPr id="18449" name="íṡľíďe"/>
              <p:cNvSpPr>
                <a:spLocks noChangeArrowheads="1"/>
              </p:cNvSpPr>
              <p:nvPr/>
            </p:nvSpPr>
            <p:spPr bwMode="auto">
              <a:xfrm>
                <a:off x="2105" y="7338"/>
                <a:ext cx="694" cy="726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8450" name="ïşliḍé"/>
              <p:cNvSpPr txBox="1">
                <a:spLocks noChangeArrowheads="1"/>
              </p:cNvSpPr>
              <p:nvPr/>
            </p:nvSpPr>
            <p:spPr bwMode="auto">
              <a:xfrm>
                <a:off x="4371" y="7084"/>
                <a:ext cx="11231" cy="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dirty="0" err="1" smtClean="0">
                    <a:solidFill>
                      <a:schemeClr val="bg1"/>
                    </a:solidFill>
                  </a:rPr>
                  <a:t>WebAssembly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提供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了一条途径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，使得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以各种语言编写的代码都可以以接近原生的速度在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Web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中运行。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</a:t>
            </a:r>
            <a:r>
              <a:rPr lang="zh-CN" altLang="en-US" dirty="0" smtClean="0"/>
              <a:t>遇到的困难和要解决的问题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îŝlîď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ṥḷïḋê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ş1îdê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ṡḻïḋ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03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išļíḓê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02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ṩ1ïḑè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D374A"/>
                  </a:solidFill>
                  <a:effectLst/>
                  <a:uLnTx/>
                  <a:uFillTx/>
                </a:rPr>
                <a:t>01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ṧľiḍe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ṡľïḋé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išļiḋè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ṧľíḑ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Sḷïḑ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îşlîdè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ísḻîḋê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 defTabSz="914400">
                <a:lnSpc>
                  <a:spcPct val="150000"/>
                </a:lnSpc>
                <a:buClr>
                  <a:srgbClr val="BD374A"/>
                </a:buClr>
                <a:buSzPct val="150000"/>
                <a:defRPr/>
              </a:pPr>
              <a:endParaRPr lang="en-US" altLang="zh-CN" sz="1600" dirty="0" smtClean="0"/>
            </a:p>
            <a:p>
              <a:pPr lvl="0" algn="ctr" defTabSz="914400">
                <a:lnSpc>
                  <a:spcPct val="150000"/>
                </a:lnSpc>
                <a:buClr>
                  <a:srgbClr val="BD374A"/>
                </a:buClr>
                <a:buSzPct val="150000"/>
                <a:defRPr/>
              </a:pPr>
              <a:r>
                <a:rPr lang="zh-CN" altLang="en-US" sz="1600" dirty="0" smtClean="0"/>
                <a:t>一系列</a:t>
              </a:r>
              <a:r>
                <a:rPr lang="zh-CN" altLang="en-US" sz="1600" dirty="0"/>
                <a:t>工具链的出现，使得 </a:t>
              </a:r>
              <a:r>
                <a:rPr lang="en-US" altLang="zh-CN" sz="1600" dirty="0"/>
                <a:t>Rust </a:t>
              </a:r>
              <a:r>
                <a:rPr lang="zh-CN" altLang="en-US" sz="1600" dirty="0"/>
                <a:t>与 </a:t>
              </a:r>
              <a:r>
                <a:rPr lang="en-US" altLang="zh-CN" sz="1600" dirty="0"/>
                <a:t>JavaScript </a:t>
              </a:r>
              <a:r>
                <a:rPr lang="zh-CN" altLang="en-US" sz="1600" dirty="0"/>
                <a:t>互调，</a:t>
              </a:r>
              <a:r>
                <a:rPr lang="en-US" altLang="zh-CN" sz="1600" dirty="0" err="1"/>
                <a:t>WebAssembly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与 </a:t>
              </a:r>
              <a:r>
                <a:rPr lang="en-US" altLang="zh-CN" sz="1600" dirty="0"/>
                <a:t>JavaScript </a:t>
              </a:r>
              <a:r>
                <a:rPr lang="zh-CN" altLang="en-US" sz="1600" dirty="0"/>
                <a:t>的交互成为可能，并且可把 </a:t>
              </a:r>
              <a:r>
                <a:rPr lang="en-US" altLang="zh-CN" sz="1600" dirty="0"/>
                <a:t>Rust </a:t>
              </a:r>
              <a:r>
                <a:rPr lang="zh-CN" altLang="en-US" sz="1600" dirty="0"/>
                <a:t>编译为</a:t>
              </a:r>
              <a:r>
                <a:rPr lang="en-US" altLang="zh-CN" sz="1600" dirty="0" err="1"/>
                <a:t>WebAssembly</a:t>
              </a:r>
              <a:r>
                <a:rPr lang="zh-CN" altLang="en-US" sz="1600" dirty="0" smtClean="0"/>
                <a:t>，得以</a:t>
              </a:r>
              <a:r>
                <a:rPr lang="zh-CN" altLang="en-US" sz="1600" dirty="0"/>
                <a:t>充分利用 </a:t>
              </a:r>
              <a:r>
                <a:rPr lang="en-US" altLang="zh-CN" sz="1600" dirty="0"/>
                <a:t>Rust</a:t>
              </a:r>
              <a:r>
                <a:rPr lang="zh-CN" altLang="en-US" sz="1600" dirty="0"/>
                <a:t>，</a:t>
              </a:r>
              <a:r>
                <a:rPr lang="en-US" altLang="zh-CN" sz="1600" dirty="0" err="1"/>
                <a:t>WebAssembly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JS </a:t>
              </a:r>
              <a:r>
                <a:rPr lang="zh-CN" altLang="en-US" sz="1600" dirty="0"/>
                <a:t>各自的</a:t>
              </a:r>
              <a:r>
                <a:rPr lang="zh-CN" altLang="en-US" sz="1600" dirty="0" smtClean="0"/>
                <a:t>优势。但当前阶段这方面的样例还很少，留给我们探索的空间很大，也会有很多未知的困难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íṡļïḍê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 defTabSz="914400">
                <a:lnSpc>
                  <a:spcPct val="150000"/>
                </a:lnSpc>
                <a:buClr>
                  <a:srgbClr val="BD374A"/>
                </a:buClr>
                <a:buSzPct val="150000"/>
                <a:defRPr/>
              </a:pPr>
              <a:r>
                <a:rPr lang="zh-CN" altLang="en-US" dirty="0"/>
                <a:t>很多语言（</a:t>
              </a:r>
              <a:r>
                <a:rPr lang="en-US" altLang="zh-CN" dirty="0"/>
                <a:t>C</a:t>
              </a:r>
              <a:r>
                <a:rPr lang="zh-CN" altLang="en-US" dirty="0"/>
                <a:t>、</a:t>
              </a:r>
              <a:r>
                <a:rPr lang="en-US" altLang="zh-CN" dirty="0"/>
                <a:t>C ++ </a:t>
              </a:r>
              <a:r>
                <a:rPr lang="zh-CN" altLang="en-US" dirty="0"/>
                <a:t>和 </a:t>
              </a:r>
              <a:r>
                <a:rPr lang="en-US" altLang="zh-CN" dirty="0"/>
                <a:t>Rust</a:t>
              </a:r>
              <a:r>
                <a:rPr lang="zh-CN" altLang="en-US" dirty="0"/>
                <a:t>）都可以在 </a:t>
              </a:r>
              <a:r>
                <a:rPr lang="en-US" altLang="zh-CN" dirty="0"/>
                <a:t>Web </a:t>
              </a:r>
              <a:r>
                <a:rPr lang="zh-CN" altLang="en-US" dirty="0"/>
                <a:t>上共享内存线程，只有 </a:t>
              </a:r>
              <a:r>
                <a:rPr lang="en-US" altLang="zh-CN" dirty="0"/>
                <a:t>Rust </a:t>
              </a:r>
              <a:r>
                <a:rPr lang="zh-CN" altLang="en-US" dirty="0"/>
                <a:t>可以安全地执行该</a:t>
              </a:r>
              <a:r>
                <a:rPr lang="zh-CN" altLang="en-US" dirty="0" smtClean="0"/>
                <a:t>操作。但将</a:t>
              </a:r>
              <a:r>
                <a:rPr lang="en-US" altLang="zh-CN" dirty="0" smtClean="0"/>
                <a:t>Rust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JavaScript</a:t>
              </a:r>
              <a:r>
                <a:rPr lang="zh-CN" altLang="en-US" dirty="0" smtClean="0"/>
                <a:t>、</a:t>
              </a:r>
              <a:r>
                <a:rPr lang="en-US" altLang="zh-CN" dirty="0" err="1" smtClean="0"/>
                <a:t>WebAssembly</a:t>
              </a:r>
              <a:r>
                <a:rPr lang="zh-CN" altLang="en-US" dirty="0" smtClean="0"/>
                <a:t>结合在一起会不会有损性能有待考虑和优化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íslîdê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 defTabSz="914400">
                <a:lnSpc>
                  <a:spcPct val="150000"/>
                </a:lnSpc>
                <a:buClr>
                  <a:srgbClr val="BD374A"/>
                </a:buClr>
                <a:buSzPct val="150000"/>
                <a:defRPr/>
              </a:pPr>
              <a:r>
                <a:rPr lang="zh-CN" altLang="en-US" dirty="0"/>
                <a:t>工具</a:t>
              </a:r>
              <a:r>
                <a:rPr lang="zh-CN" altLang="en-US" dirty="0" smtClean="0"/>
                <a:t>链中可能存在一些 </a:t>
              </a:r>
              <a:r>
                <a:rPr lang="en-US" altLang="zh-CN" dirty="0" smtClean="0"/>
                <a:t>Bug</a:t>
              </a:r>
              <a:r>
                <a:rPr lang="zh-CN" altLang="en-US" dirty="0" smtClean="0"/>
                <a:t>，且编译速度慢。</a:t>
              </a:r>
              <a:br>
                <a:rPr lang="zh-CN" altLang="en-US" sz="1100" dirty="0"/>
              </a:br>
              <a:r>
                <a:rPr lang="zh-CN" altLang="en-US" dirty="0"/>
                <a:t>如</a:t>
              </a:r>
              <a:r>
                <a:rPr lang="zh-CN" altLang="en-US" dirty="0" smtClean="0"/>
                <a:t>打包</a:t>
              </a:r>
              <a:r>
                <a:rPr lang="zh-CN" altLang="en-US" dirty="0"/>
                <a:t>过程中的一些</a:t>
              </a:r>
              <a:r>
                <a:rPr lang="zh-CN" altLang="en-US" dirty="0" smtClean="0"/>
                <a:t>问题</a:t>
              </a:r>
              <a:r>
                <a:rPr lang="zh-CN" altLang="en-US" dirty="0"/>
                <a:t>，</a:t>
              </a:r>
              <a:r>
                <a:rPr lang="zh-CN" altLang="en-US" dirty="0" smtClean="0"/>
                <a:t>生成</a:t>
              </a:r>
              <a:r>
                <a:rPr lang="zh-CN" altLang="en-US" dirty="0"/>
                <a:t>的 </a:t>
              </a:r>
              <a:r>
                <a:rPr lang="en-US" altLang="zh-CN" dirty="0" err="1"/>
                <a:t>package.json</a:t>
              </a:r>
              <a:r>
                <a:rPr lang="en-US" altLang="zh-CN" dirty="0"/>
                <a:t> </a:t>
              </a:r>
              <a:r>
                <a:rPr lang="zh-CN" altLang="en-US" dirty="0"/>
                <a:t>文件中的 </a:t>
              </a:r>
              <a:r>
                <a:rPr lang="en-US" altLang="zh-CN" dirty="0"/>
                <a:t>files </a:t>
              </a:r>
              <a:r>
                <a:rPr lang="zh-CN" altLang="en-US" dirty="0"/>
                <a:t>字段少加了文件导致发布到 </a:t>
              </a:r>
              <a:r>
                <a:rPr lang="en-US" altLang="zh-CN" dirty="0" err="1"/>
                <a:t>npm</a:t>
              </a:r>
              <a:r>
                <a:rPr lang="en-US" altLang="zh-CN" dirty="0"/>
                <a:t> </a:t>
              </a:r>
              <a:r>
                <a:rPr lang="zh-CN" altLang="en-US" dirty="0"/>
                <a:t>之后无法直接安装</a:t>
              </a:r>
              <a:r>
                <a:rPr lang="zh-CN" altLang="en-US" dirty="0" smtClean="0"/>
                <a:t>使用，可能需要手动加入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WebAssembly</a:t>
            </a:r>
            <a:r>
              <a:rPr lang="en-US" altLang="zh-CN" dirty="0" smtClean="0"/>
              <a:t> Music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356" y="1251431"/>
            <a:ext cx="7695113" cy="4989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Wasm</a:t>
            </a:r>
            <a:r>
              <a:rPr lang="en-US" altLang="zh-CN" dirty="0" smtClean="0"/>
              <a:t> in the Cloud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4" y="1135244"/>
            <a:ext cx="10821338" cy="531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</a:t>
            </a:r>
            <a:r>
              <a:rPr lang="en-US" altLang="zh-CN" dirty="0" err="1" smtClean="0"/>
              <a:t>WebAssembly</a:t>
            </a:r>
            <a:r>
              <a:rPr lang="en-US" altLang="zh-CN" dirty="0" smtClean="0"/>
              <a:t> in Cloud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37" y="1028700"/>
            <a:ext cx="5627325" cy="245014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7" y="3596610"/>
            <a:ext cx="5568245" cy="308460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49" y="1028700"/>
            <a:ext cx="5583225" cy="243010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69" y="3596610"/>
            <a:ext cx="5642305" cy="3062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Egret Engine &amp; Google Earth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 descr="640?wx_fmt=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60293"/>
            <a:ext cx="5916706" cy="40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40?wx_fmt=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7" y="1360293"/>
            <a:ext cx="6133166" cy="40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64661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项目构思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项目构思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4119880"/>
            <a:chOff x="767408" y="1988840"/>
            <a:chExt cx="10585176" cy="4119880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šlïḓe"/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iŝ1iḍè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ṣ1îḍè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Rust</a:t>
                </a:r>
                <a:endParaRPr lang="en-US" altLang="zh-CN" b="1" dirty="0"/>
              </a:p>
            </p:txBody>
          </p:sp>
        </p:grpSp>
        <p:sp>
          <p:nvSpPr>
            <p:cNvPr id="8" name="ïṧḷidè"/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/>
            <a:lstStyle/>
            <a:p>
              <a:pPr algn="ctr"/>
              <a:r>
                <a:rPr lang="zh-CN" sz="1600" b="1" dirty="0">
                  <a:solidFill>
                    <a:schemeClr val="bg1"/>
                  </a:solidFill>
                </a:rPr>
                <a:t>高层语言</a:t>
              </a:r>
              <a:endParaRPr 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íṥľiďé"/>
            <p:cNvSpPr/>
            <p:nvPr/>
          </p:nvSpPr>
          <p:spPr bwMode="auto">
            <a:xfrm>
              <a:off x="828368" y="4513600"/>
              <a:ext cx="2326640" cy="159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/>
                <a:t>WebAssembly </a:t>
              </a:r>
              <a:r>
                <a:rPr lang="zh-CN" altLang="en-US" sz="1600" dirty="0"/>
                <a:t>和 </a:t>
              </a:r>
              <a:r>
                <a:rPr lang="en-US" altLang="zh-CN" sz="1600" dirty="0"/>
                <a:t>JavaScript </a:t>
              </a:r>
              <a:r>
                <a:rPr lang="zh-CN" altLang="en-US" sz="1600" dirty="0"/>
                <a:t>的前端语言</a:t>
              </a: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工具：</a:t>
              </a:r>
              <a:r>
                <a:rPr lang="en-US" altLang="zh-CN" sz="1600" dirty="0"/>
                <a:t>rustc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cargo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yew </a:t>
              </a:r>
              <a:r>
                <a:rPr lang="zh-CN" altLang="en-US" sz="1600" dirty="0"/>
                <a:t>等</a:t>
              </a:r>
              <a:endParaRPr lang="zh-CN" altLang="en-US" sz="1600" dirty="0"/>
            </a:p>
          </p:txBody>
        </p:sp>
        <p:grpSp>
          <p:nvGrpSpPr>
            <p:cNvPr id="10" name="íṧļîḑê"/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îṣḻiḓe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î$ḻíde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>
                    <a:sym typeface="+mn-ea"/>
                  </a:rPr>
                  <a:t>Wasm</a:t>
                </a:r>
                <a:endParaRPr lang="en-US" altLang="zh-CN" b="1" dirty="0"/>
              </a:p>
            </p:txBody>
          </p:sp>
        </p:grpSp>
        <p:sp>
          <p:nvSpPr>
            <p:cNvPr id="11" name="íslíḑê"/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字节码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$1iḍê"/>
            <p:cNvSpPr/>
            <p:nvPr/>
          </p:nvSpPr>
          <p:spPr bwMode="auto">
            <a:xfrm>
              <a:off x="6414463" y="4513600"/>
              <a:ext cx="2195830" cy="159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字节码运行环境</a:t>
              </a: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工具：</a:t>
              </a:r>
              <a:r>
                <a:rPr lang="en-US" altLang="zh-CN" sz="1600" dirty="0"/>
                <a:t>npm </a:t>
              </a:r>
              <a:r>
                <a:rPr lang="zh-CN" altLang="en-US" sz="1600" dirty="0"/>
                <a:t>等</a:t>
              </a:r>
              <a:endParaRPr lang="zh-CN" altLang="en-US" sz="1600" dirty="0"/>
            </a:p>
          </p:txBody>
        </p:sp>
        <p:grpSp>
          <p:nvGrpSpPr>
            <p:cNvPr id="13" name="ïśļiďe"/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śļîďé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išḷíḑé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>
                    <a:sym typeface="+mn-ea"/>
                  </a:rPr>
                  <a:t>Node.js</a:t>
                </a:r>
                <a:endParaRPr lang="en-US" altLang="zh-CN" b="1" dirty="0"/>
              </a:p>
            </p:txBody>
          </p:sp>
        </p:grpSp>
        <p:sp>
          <p:nvSpPr>
            <p:cNvPr id="14" name="íṣḻiďe"/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运行环境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íṡḷîḓe"/>
            <p:cNvSpPr/>
            <p:nvPr/>
          </p:nvSpPr>
          <p:spPr bwMode="auto">
            <a:xfrm>
              <a:off x="3590618" y="4513600"/>
              <a:ext cx="2195830" cy="159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通用兼容、高性能</a:t>
              </a: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承担计算密集任务</a:t>
              </a: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工具：</a:t>
              </a:r>
              <a:r>
                <a:rPr lang="en-US" altLang="zh-CN" sz="1600" dirty="0"/>
                <a:t>wasm-pack </a:t>
              </a:r>
              <a:r>
                <a:rPr lang="zh-CN" altLang="en-US" sz="1600" dirty="0"/>
                <a:t>等</a:t>
              </a:r>
              <a:endParaRPr lang="zh-CN" altLang="en-US" sz="1600" dirty="0"/>
            </a:p>
          </p:txBody>
        </p:sp>
        <p:grpSp>
          <p:nvGrpSpPr>
            <p:cNvPr id="16" name="îṡḻîḑê"/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isḻîḋé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ṩ1ïḓè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Java &amp; JS</a:t>
                </a:r>
                <a:endParaRPr lang="en-US" altLang="zh-CN" b="1" dirty="0"/>
              </a:p>
            </p:txBody>
          </p:sp>
        </p:grpSp>
        <p:sp>
          <p:nvSpPr>
            <p:cNvPr id="17" name="íSľíḍe"/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/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šľíde"/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 fontScale="9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调用 </a:t>
              </a:r>
              <a:r>
                <a:rPr lang="en-US" altLang="zh-CN" sz="1600" dirty="0"/>
                <a:t>Wasm 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使用浏览器 </a:t>
              </a:r>
              <a:r>
                <a:rPr lang="en-US" altLang="zh-CN" sz="1600" dirty="0"/>
                <a:t>API</a:t>
              </a:r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项目构思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5" name="ïṡḷiḓê"/>
          <p:cNvSpPr/>
          <p:nvPr/>
        </p:nvSpPr>
        <p:spPr>
          <a:xfrm rot="10800000">
            <a:off x="7959090" y="1480579"/>
            <a:ext cx="4385701" cy="726873"/>
          </a:xfrm>
          <a:prstGeom prst="homePlate">
            <a:avLst>
              <a:gd name="adj" fmla="val 66216"/>
            </a:avLst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624472e-6115-407c-86a2-7ead7c8161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310" y="1611473"/>
            <a:ext cx="11518715" cy="4330380"/>
            <a:chOff x="687280" y="1408273"/>
            <a:chExt cx="11518715" cy="4330380"/>
          </a:xfrm>
        </p:grpSpPr>
        <p:grpSp>
          <p:nvGrpSpPr>
            <p:cNvPr id="6" name="iślídé"/>
            <p:cNvGrpSpPr/>
            <p:nvPr/>
          </p:nvGrpSpPr>
          <p:grpSpPr>
            <a:xfrm>
              <a:off x="4927600" y="2260603"/>
              <a:ext cx="2336800" cy="2336796"/>
              <a:chOff x="1436593" y="2132867"/>
              <a:chExt cx="1545057" cy="1545057"/>
            </a:xfrm>
          </p:grpSpPr>
          <p:sp>
            <p:nvSpPr>
              <p:cNvPr id="24" name="iṩḻíḓê"/>
              <p:cNvSpPr/>
              <p:nvPr/>
            </p:nvSpPr>
            <p:spPr>
              <a:xfrm rot="2702816">
                <a:off x="1436593" y="2132867"/>
                <a:ext cx="1545057" cy="1545057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Sḷïḑé"/>
              <p:cNvSpPr/>
              <p:nvPr/>
            </p:nvSpPr>
            <p:spPr>
              <a:xfrm rot="2702816">
                <a:off x="1523321" y="2219599"/>
                <a:ext cx="1371601" cy="1371601"/>
              </a:xfrm>
              <a:custGeom>
                <a:avLst/>
                <a:gdLst>
                  <a:gd name="connsiteX0" fmla="*/ 66957 w 1371601"/>
                  <a:gd name="connsiteY0" fmla="*/ 66957 h 1371601"/>
                  <a:gd name="connsiteX1" fmla="*/ 228605 w 1371601"/>
                  <a:gd name="connsiteY1" fmla="*/ 0 h 1371601"/>
                  <a:gd name="connsiteX2" fmla="*/ 1142995 w 1371601"/>
                  <a:gd name="connsiteY2" fmla="*/ 0 h 1371601"/>
                  <a:gd name="connsiteX3" fmla="*/ 1371601 w 1371601"/>
                  <a:gd name="connsiteY3" fmla="*/ 228605 h 1371601"/>
                  <a:gd name="connsiteX4" fmla="*/ 1371601 w 1371601"/>
                  <a:gd name="connsiteY4" fmla="*/ 1142995 h 1371601"/>
                  <a:gd name="connsiteX5" fmla="*/ 1142995 w 1371601"/>
                  <a:gd name="connsiteY5" fmla="*/ 1371601 h 1371601"/>
                  <a:gd name="connsiteX6" fmla="*/ 228605 w 1371601"/>
                  <a:gd name="connsiteY6" fmla="*/ 1371600 h 1371601"/>
                  <a:gd name="connsiteX7" fmla="*/ 182533 w 1371601"/>
                  <a:gd name="connsiteY7" fmla="*/ 1366956 h 1371601"/>
                  <a:gd name="connsiteX8" fmla="*/ 160847 w 1371601"/>
                  <a:gd name="connsiteY8" fmla="*/ 1360224 h 1371601"/>
                  <a:gd name="connsiteX9" fmla="*/ 707768 w 1371601"/>
                  <a:gd name="connsiteY9" fmla="*/ 812406 h 1371601"/>
                  <a:gd name="connsiteX10" fmla="*/ 782073 w 1371601"/>
                  <a:gd name="connsiteY10" fmla="*/ 886588 h 1371601"/>
                  <a:gd name="connsiteX11" fmla="*/ 781829 w 1371601"/>
                  <a:gd name="connsiteY11" fmla="*/ 589614 h 1371601"/>
                  <a:gd name="connsiteX12" fmla="*/ 484854 w 1371601"/>
                  <a:gd name="connsiteY12" fmla="*/ 589857 h 1371601"/>
                  <a:gd name="connsiteX13" fmla="*/ 559160 w 1371601"/>
                  <a:gd name="connsiteY13" fmla="*/ 664040 h 1371601"/>
                  <a:gd name="connsiteX14" fmla="*/ 11843 w 1371601"/>
                  <a:gd name="connsiteY14" fmla="*/ 1212254 h 1371601"/>
                  <a:gd name="connsiteX15" fmla="*/ 4645 w 1371601"/>
                  <a:gd name="connsiteY15" fmla="*/ 1189067 h 1371601"/>
                  <a:gd name="connsiteX16" fmla="*/ 0 w 1371601"/>
                  <a:gd name="connsiteY16" fmla="*/ 1142995 h 1371601"/>
                  <a:gd name="connsiteX17" fmla="*/ 0 w 1371601"/>
                  <a:gd name="connsiteY17" fmla="*/ 228604 h 1371601"/>
                  <a:gd name="connsiteX18" fmla="*/ 66957 w 1371601"/>
                  <a:gd name="connsiteY18" fmla="*/ 66957 h 137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71601" h="1371601">
                    <a:moveTo>
                      <a:pt x="66957" y="66957"/>
                    </a:moveTo>
                    <a:cubicBezTo>
                      <a:pt x="108326" y="25588"/>
                      <a:pt x="165477" y="0"/>
                      <a:pt x="228605" y="0"/>
                    </a:cubicBezTo>
                    <a:lnTo>
                      <a:pt x="1142995" y="0"/>
                    </a:lnTo>
                    <a:cubicBezTo>
                      <a:pt x="1269250" y="0"/>
                      <a:pt x="1371600" y="102351"/>
                      <a:pt x="1371601" y="228605"/>
                    </a:cubicBezTo>
                    <a:lnTo>
                      <a:pt x="1371601" y="1142995"/>
                    </a:lnTo>
                    <a:cubicBezTo>
                      <a:pt x="1371600" y="1269250"/>
                      <a:pt x="1269250" y="1371600"/>
                      <a:pt x="1142995" y="1371601"/>
                    </a:cubicBezTo>
                    <a:lnTo>
                      <a:pt x="228605" y="1371600"/>
                    </a:lnTo>
                    <a:cubicBezTo>
                      <a:pt x="212823" y="1371599"/>
                      <a:pt x="197416" y="1370001"/>
                      <a:pt x="182533" y="1366956"/>
                    </a:cubicBezTo>
                    <a:lnTo>
                      <a:pt x="160847" y="1360224"/>
                    </a:lnTo>
                    <a:lnTo>
                      <a:pt x="707768" y="812406"/>
                    </a:lnTo>
                    <a:lnTo>
                      <a:pt x="782073" y="886588"/>
                    </a:lnTo>
                    <a:lnTo>
                      <a:pt x="781829" y="589614"/>
                    </a:lnTo>
                    <a:lnTo>
                      <a:pt x="484854" y="589857"/>
                    </a:lnTo>
                    <a:lnTo>
                      <a:pt x="559160" y="664040"/>
                    </a:lnTo>
                    <a:lnTo>
                      <a:pt x="11843" y="1212254"/>
                    </a:lnTo>
                    <a:lnTo>
                      <a:pt x="4645" y="1189067"/>
                    </a:lnTo>
                    <a:cubicBezTo>
                      <a:pt x="1599" y="1174185"/>
                      <a:pt x="0" y="1158777"/>
                      <a:pt x="0" y="1142995"/>
                    </a:cubicBezTo>
                    <a:lnTo>
                      <a:pt x="0" y="228604"/>
                    </a:lnTo>
                    <a:cubicBezTo>
                      <a:pt x="0" y="165477"/>
                      <a:pt x="25588" y="108326"/>
                      <a:pt x="66957" y="669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şlîdé"/>
            <p:cNvGrpSpPr/>
            <p:nvPr/>
          </p:nvGrpSpPr>
          <p:grpSpPr>
            <a:xfrm>
              <a:off x="687280" y="2429903"/>
              <a:ext cx="3791329" cy="1998194"/>
              <a:chOff x="687278" y="2398652"/>
              <a:chExt cx="3524773" cy="1998194"/>
            </a:xfrm>
          </p:grpSpPr>
          <p:sp>
            <p:nvSpPr>
              <p:cNvPr id="22" name="îṥḻíďê"/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23" name="íş1ídé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grpSp>
          <p:nvGrpSpPr>
            <p:cNvPr id="8" name="ïş1iḍe"/>
            <p:cNvGrpSpPr/>
            <p:nvPr/>
          </p:nvGrpSpPr>
          <p:grpSpPr>
            <a:xfrm>
              <a:off x="6899726" y="2915740"/>
              <a:ext cx="1024443" cy="1026520"/>
              <a:chOff x="668200" y="3366077"/>
              <a:chExt cx="1024443" cy="1026520"/>
            </a:xfrm>
          </p:grpSpPr>
          <p:sp>
            <p:nvSpPr>
              <p:cNvPr id="20" name="iśļídê"/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îṣlîḓê"/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íśḷiďê"/>
            <p:cNvGrpSpPr/>
            <p:nvPr/>
          </p:nvGrpSpPr>
          <p:grpSpPr>
            <a:xfrm>
              <a:off x="8436000" y="1408273"/>
              <a:ext cx="3769995" cy="1017028"/>
              <a:chOff x="8436000" y="1412875"/>
              <a:chExt cx="3769995" cy="1017028"/>
            </a:xfrm>
          </p:grpSpPr>
          <p:sp>
            <p:nvSpPr>
              <p:cNvPr id="18" name="ïšḷiḓé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inden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400" dirty="0"/>
              </a:p>
            </p:txBody>
          </p:sp>
          <p:sp>
            <p:nvSpPr>
              <p:cNvPr id="19" name="íṥ1ídê"/>
              <p:cNvSpPr txBox="1"/>
              <p:nvPr/>
            </p:nvSpPr>
            <p:spPr bwMode="auto">
              <a:xfrm>
                <a:off x="8436000" y="1412875"/>
                <a:ext cx="3769995" cy="46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solidFill>
                      <a:schemeClr val="bg1"/>
                    </a:solidFill>
                  </a:rPr>
                  <a:t>WebAssembly VS JS</a:t>
                </a:r>
                <a:endParaRPr lang="en-US" altLang="zh-CN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îṡľiďê"/>
            <p:cNvGrpSpPr/>
            <p:nvPr/>
          </p:nvGrpSpPr>
          <p:grpSpPr>
            <a:xfrm>
              <a:off x="8610625" y="2241989"/>
              <a:ext cx="3082900" cy="1305953"/>
              <a:chOff x="8610625" y="589915"/>
              <a:chExt cx="3082900" cy="1305953"/>
            </a:xfrm>
          </p:grpSpPr>
          <p:sp>
            <p:nvSpPr>
              <p:cNvPr id="16" name="iṣ1ïḑe"/>
              <p:cNvSpPr/>
              <p:nvPr/>
            </p:nvSpPr>
            <p:spPr bwMode="auto">
              <a:xfrm>
                <a:off x="8610625" y="1055274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解码时间</a:t>
                </a:r>
                <a:endParaRPr lang="zh-CN" altLang="en-US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编译和优化</a:t>
                </a:r>
                <a:endParaRPr lang="zh-CN" altLang="en-US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重优化</a:t>
                </a:r>
                <a:endParaRPr lang="zh-CN" altLang="en-US" sz="1400" dirty="0"/>
              </a:p>
            </p:txBody>
          </p:sp>
          <p:sp>
            <p:nvSpPr>
              <p:cNvPr id="17" name="iŝlídé"/>
              <p:cNvSpPr txBox="1"/>
              <p:nvPr/>
            </p:nvSpPr>
            <p:spPr bwMode="auto">
              <a:xfrm>
                <a:off x="8610625" y="589915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执行耗时</a:t>
                </a:r>
                <a:endParaRPr lang="zh-CN" altLang="en-US" sz="2000" b="1" dirty="0"/>
              </a:p>
            </p:txBody>
          </p:sp>
        </p:grpSp>
        <p:grpSp>
          <p:nvGrpSpPr>
            <p:cNvPr id="11" name="iS1iḑè"/>
            <p:cNvGrpSpPr/>
            <p:nvPr/>
          </p:nvGrpSpPr>
          <p:grpSpPr>
            <a:xfrm>
              <a:off x="8610625" y="4432065"/>
              <a:ext cx="3155925" cy="1306588"/>
              <a:chOff x="8610625" y="1123315"/>
              <a:chExt cx="3155925" cy="1306588"/>
            </a:xfrm>
          </p:grpSpPr>
          <p:sp>
            <p:nvSpPr>
              <p:cNvPr id="14" name="íŝḻïḋê"/>
              <p:cNvSpPr/>
              <p:nvPr/>
            </p:nvSpPr>
            <p:spPr bwMode="auto">
              <a:xfrm>
                <a:off x="868365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文件体积</a:t>
                </a:r>
                <a:endParaRPr lang="zh-CN" altLang="en-US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垃圾回收</a:t>
                </a:r>
                <a:endParaRPr lang="zh-CN" altLang="en-US" sz="1400" dirty="0"/>
              </a:p>
            </p:txBody>
          </p:sp>
          <p:sp>
            <p:nvSpPr>
              <p:cNvPr id="15" name="íSḷiḑê"/>
              <p:cNvSpPr txBox="1"/>
              <p:nvPr/>
            </p:nvSpPr>
            <p:spPr bwMode="auto">
              <a:xfrm>
                <a:off x="8610625" y="1123315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空间利用</a:t>
                </a:r>
                <a:endParaRPr lang="zh-CN" altLang="en-US" sz="2000" b="1" dirty="0"/>
              </a:p>
            </p:txBody>
          </p:sp>
        </p:grpSp>
        <p:cxnSp>
          <p:nvCxnSpPr>
            <p:cNvPr id="12" name="肘形连接符 22"/>
            <p:cNvCxnSpPr>
              <a:stCxn id="20" idx="6"/>
              <a:endCxn id="17" idx="1"/>
            </p:cNvCxnSpPr>
            <p:nvPr/>
          </p:nvCxnSpPr>
          <p:spPr>
            <a:xfrm flipV="1">
              <a:off x="7924165" y="2474595"/>
              <a:ext cx="686435" cy="954405"/>
            </a:xfrm>
            <a:prstGeom prst="bentConnector3">
              <a:avLst>
                <a:gd name="adj1" fmla="val 38112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26"/>
            <p:cNvCxnSpPr/>
            <p:nvPr/>
          </p:nvCxnSpPr>
          <p:spPr>
            <a:xfrm>
              <a:off x="7851140" y="3429000"/>
              <a:ext cx="759460" cy="1235710"/>
            </a:xfrm>
            <a:prstGeom prst="bentConnector3">
              <a:avLst>
                <a:gd name="adj1" fmla="val 44648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 descr="1158320-20181108143238528-2136196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410"/>
            <a:ext cx="7959090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项目构思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3" name="图片 22" descr="u=3642481453,1486938825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9755" y="2737485"/>
            <a:ext cx="3493770" cy="1747520"/>
          </a:xfrm>
          <a:prstGeom prst="rect">
            <a:avLst/>
          </a:prstGeom>
        </p:spPr>
      </p:pic>
      <p:grpSp>
        <p:nvGrpSpPr>
          <p:cNvPr id="5" name="ebba2635-672c-44a3-9a32-a22c2432cc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79730" y="1614830"/>
            <a:ext cx="11867515" cy="5076254"/>
            <a:chOff x="490855" y="1628800"/>
            <a:chExt cx="11867515" cy="5076254"/>
          </a:xfrm>
        </p:grpSpPr>
        <p:sp>
          <p:nvSpPr>
            <p:cNvPr id="6" name="ïśḻïḓè"/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ľîḓé"/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šľîde"/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>
                <a:alpha val="34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şḻïdê"/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śḷíḓe"/>
            <p:cNvSpPr/>
            <p:nvPr/>
          </p:nvSpPr>
          <p:spPr bwMode="black">
            <a:xfrm>
              <a:off x="5286000" y="3500356"/>
              <a:ext cx="1660842" cy="461665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endParaRPr lang="en-US" sz="2400" b="1" spc="-2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iṣ1iḓê"/>
            <p:cNvSpPr txBox="1"/>
            <p:nvPr/>
          </p:nvSpPr>
          <p:spPr>
            <a:xfrm>
              <a:off x="669925" y="1817232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sz="2000" b="1" dirty="0"/>
                <a:t>模块化</a:t>
              </a:r>
              <a:endParaRPr lang="zh-CN" sz="2000" b="1" dirty="0"/>
            </a:p>
          </p:txBody>
        </p:sp>
        <p:sp>
          <p:nvSpPr>
            <p:cNvPr id="16" name="îSļíďe"/>
            <p:cNvSpPr txBox="1"/>
            <p:nvPr/>
          </p:nvSpPr>
          <p:spPr>
            <a:xfrm>
              <a:off x="669925" y="2185106"/>
              <a:ext cx="2446348" cy="74889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endParaRPr lang="zh-CN" altLang="en-US" sz="900" dirty="0"/>
            </a:p>
          </p:txBody>
        </p:sp>
        <p:sp>
          <p:nvSpPr>
            <p:cNvPr id="17" name="iṧ1îḋè"/>
            <p:cNvSpPr txBox="1"/>
            <p:nvPr/>
          </p:nvSpPr>
          <p:spPr>
            <a:xfrm>
              <a:off x="490855" y="4994841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b="1" dirty="0"/>
                <a:t>轻量和高效</a:t>
              </a:r>
              <a:endParaRPr lang="zh-CN" altLang="en-US" sz="2000" b="1" dirty="0"/>
            </a:p>
          </p:txBody>
        </p:sp>
        <p:sp>
          <p:nvSpPr>
            <p:cNvPr id="18" name="îślïďê"/>
            <p:cNvSpPr txBox="1"/>
            <p:nvPr/>
          </p:nvSpPr>
          <p:spPr>
            <a:xfrm>
              <a:off x="669925" y="5983109"/>
              <a:ext cx="2619431" cy="721945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endParaRPr lang="zh-CN" altLang="en-US" sz="900" dirty="0"/>
            </a:p>
          </p:txBody>
        </p:sp>
        <p:sp>
          <p:nvSpPr>
            <p:cNvPr id="19" name="íş1ïḋè"/>
            <p:cNvSpPr txBox="1"/>
            <p:nvPr/>
          </p:nvSpPr>
          <p:spPr>
            <a:xfrm>
              <a:off x="8910320" y="1742465"/>
              <a:ext cx="3107055" cy="321945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对 </a:t>
              </a:r>
              <a:r>
                <a:rPr lang="en-US" altLang="zh-CN" sz="2000" b="1" dirty="0"/>
                <a:t>WebAssembly </a:t>
              </a:r>
              <a:r>
                <a:rPr lang="zh-CN" altLang="en-US" sz="2000" b="1" dirty="0"/>
                <a:t>支持</a:t>
              </a:r>
              <a:endParaRPr lang="zh-CN" altLang="en-US" sz="2000" b="1" dirty="0"/>
            </a:p>
          </p:txBody>
        </p:sp>
        <p:sp>
          <p:nvSpPr>
            <p:cNvPr id="20" name="îSḷíḍe"/>
            <p:cNvSpPr txBox="1"/>
            <p:nvPr/>
          </p:nvSpPr>
          <p:spPr>
            <a:xfrm>
              <a:off x="8904312" y="2110628"/>
              <a:ext cx="2625800" cy="823372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900" dirty="0"/>
            </a:p>
          </p:txBody>
        </p:sp>
        <p:sp>
          <p:nvSpPr>
            <p:cNvPr id="21" name="îs1îďe"/>
            <p:cNvSpPr txBox="1"/>
            <p:nvPr/>
          </p:nvSpPr>
          <p:spPr>
            <a:xfrm>
              <a:off x="9063699" y="5040561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对 </a:t>
              </a:r>
              <a:r>
                <a:rPr lang="en-US" altLang="zh-CN" sz="2000" b="1" dirty="0"/>
                <a:t>MySQL </a:t>
              </a:r>
              <a:r>
                <a:rPr lang="zh-CN" altLang="en-US" sz="2000" b="1" dirty="0"/>
                <a:t>支持</a:t>
              </a:r>
              <a:endParaRPr lang="zh-CN" altLang="en-US" sz="2000" b="1" dirty="0"/>
            </a:p>
          </p:txBody>
        </p:sp>
        <p:sp>
          <p:nvSpPr>
            <p:cNvPr id="22" name="îṡ1îďè"/>
            <p:cNvSpPr txBox="1"/>
            <p:nvPr/>
          </p:nvSpPr>
          <p:spPr>
            <a:xfrm>
              <a:off x="9732570" y="3239910"/>
              <a:ext cx="2625800" cy="72194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900" dirty="0"/>
            </a:p>
          </p:txBody>
        </p:sp>
      </p:grpSp>
      <p:sp>
        <p:nvSpPr>
          <p:cNvPr id="75" name="ïṡḷiḓê"/>
          <p:cNvSpPr/>
          <p:nvPr/>
        </p:nvSpPr>
        <p:spPr>
          <a:xfrm>
            <a:off x="-1269365" y="2563889"/>
            <a:ext cx="4385701" cy="726873"/>
          </a:xfrm>
          <a:prstGeom prst="homePlate">
            <a:avLst>
              <a:gd name="adj" fmla="val 66216"/>
            </a:avLst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4" name="文本框 23"/>
          <p:cNvSpPr txBox="1"/>
          <p:nvPr/>
        </p:nvSpPr>
        <p:spPr>
          <a:xfrm>
            <a:off x="508635" y="2702560"/>
            <a:ext cx="3567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Node.js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3c2f1681-f979-4de5-8036-c0bce5db0ca5"/>
</p:tagLst>
</file>

<file path=ppt/tags/tag2.xml><?xml version="1.0" encoding="utf-8"?>
<p:tagLst xmlns:p="http://schemas.openxmlformats.org/presentationml/2006/main">
  <p:tag name="ISLIDE.DIAGRAM" val="a624472e-6115-407c-86a2-7ead7c81611a"/>
</p:tagLst>
</file>

<file path=ppt/tags/tag3.xml><?xml version="1.0" encoding="utf-8"?>
<p:tagLst xmlns:p="http://schemas.openxmlformats.org/presentationml/2006/main">
  <p:tag name="ISLIDE.DIAGRAM" val="ebba2635-672c-44a3-9a32-a22c2432cc90"/>
</p:tagLst>
</file>

<file path=ppt/tags/tag4.xml><?xml version="1.0" encoding="utf-8"?>
<p:tagLst xmlns:p="http://schemas.openxmlformats.org/presentationml/2006/main">
  <p:tag name="ISLIDE.DIAGRAM" val="206cb7d8-6181-4b22-b3d9-ea98bd0a80c6"/>
</p:tagLst>
</file>

<file path=ppt/tags/tag5.xml><?xml version="1.0" encoding="utf-8"?>
<p:tagLst xmlns:p="http://schemas.openxmlformats.org/presentationml/2006/main">
  <p:tag name="ISLIDE.DIAGRAM" val="206cb7d8-6181-4b22-b3d9-ea98bd0a80c6"/>
</p:tagLst>
</file>

<file path=ppt/tags/tag6.xml><?xml version="1.0" encoding="utf-8"?>
<p:tagLst xmlns:p="http://schemas.openxmlformats.org/presentationml/2006/main">
  <p:tag name="ISLIDE.DIAGRAM" val="18053105-e546-4f12-9f01-72323c949c34"/>
</p:tagLst>
</file>

<file path=ppt/tags/tag7.xml><?xml version="1.0" encoding="utf-8"?>
<p:tagLst xmlns:p="http://schemas.openxmlformats.org/presentationml/2006/main">
  <p:tag name="ISLIDE.DIAGRAM" val="cb2bca1a-2490-4930-8153-ca833f83e9be"/>
</p:tagLst>
</file>

<file path=ppt/tags/tag8.xml><?xml version="1.0" encoding="utf-8"?>
<p:tagLst xmlns:p="http://schemas.openxmlformats.org/presentationml/2006/main">
  <p:tag name="ISLIDE.DIAGRAM" val="680d3f6f-d5f1-4382-b936-45a6fb4fd8a1"/>
</p:tagLst>
</file>

<file path=ppt/tags/tag9.xml><?xml version="1.0" encoding="utf-8"?>
<p:tagLst xmlns:p="http://schemas.openxmlformats.org/presentationml/2006/main">
  <p:tag name="ISLIDE.DIAGRAM" val="680d3f6f-d5f1-4382-b936-45a6fb4fd8a1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2395</Words>
  <Application>WPS 演示</Application>
  <PresentationFormat>宽屏</PresentationFormat>
  <Paragraphs>267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等线</vt:lpstr>
      <vt:lpstr>微软雅黑</vt:lpstr>
      <vt:lpstr>Impact</vt:lpstr>
      <vt:lpstr>微软雅黑 Light</vt:lpstr>
      <vt:lpstr>Arial Unicode MS</vt:lpstr>
      <vt:lpstr>主题5</vt:lpstr>
      <vt:lpstr>项目背景</vt:lpstr>
      <vt:lpstr>WebAssembly Music</vt:lpstr>
      <vt:lpstr>Wasm in the Cloud</vt:lpstr>
      <vt:lpstr>Benefits of WebAssembly in Cloud</vt:lpstr>
      <vt:lpstr>Egret Engine &amp; Google Earth</vt:lpstr>
      <vt:lpstr>项目构思</vt:lpstr>
      <vt:lpstr>项目构思</vt:lpstr>
      <vt:lpstr>项目构思</vt:lpstr>
      <vt:lpstr>项目构思</vt:lpstr>
      <vt:lpstr>Node.js 搭建 Web 服务器</vt:lpstr>
      <vt:lpstr>Node.js 搭建 Web 服务器</vt:lpstr>
      <vt:lpstr>Node.js 调用 WebAssembly 模块</vt:lpstr>
      <vt:lpstr>一个简单的实例</vt:lpstr>
      <vt:lpstr>Rust-&gt;WebAssembly-&gt;JavaScript —— A Simple Demo</vt:lpstr>
      <vt:lpstr>项目意义、创新点和难点</vt:lpstr>
      <vt:lpstr>项目意义</vt:lpstr>
      <vt:lpstr>创新点</vt:lpstr>
      <vt:lpstr>可能遇到的困难和要解决的问题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lenovo</dc:creator>
  <cp:lastModifiedBy>lenovo</cp:lastModifiedBy>
  <cp:revision>115</cp:revision>
  <dcterms:created xsi:type="dcterms:W3CDTF">2019-06-19T02:08:00Z</dcterms:created>
  <dcterms:modified xsi:type="dcterms:W3CDTF">2020-04-12T09:50:54Z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