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417" r:id="rId3"/>
    <p:sldId id="418" r:id="rId4"/>
    <p:sldId id="419" r:id="rId6"/>
    <p:sldId id="420" r:id="rId7"/>
    <p:sldId id="421" r:id="rId8"/>
    <p:sldId id="416" r:id="rId9"/>
    <p:sldId id="415" r:id="rId10"/>
    <p:sldId id="411" r:id="rId11"/>
    <p:sldId id="413" r:id="rId12"/>
    <p:sldId id="423" r:id="rId13"/>
    <p:sldId id="414" r:id="rId14"/>
    <p:sldId id="42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4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背景：</a:t>
            </a:r>
            <a:endParaRPr lang="en-US" altLang="zh-CN" dirty="0" smtClean="0"/>
          </a:p>
          <a:p>
            <a:r>
              <a:rPr lang="en-US" altLang="zh-CN" dirty="0" smtClean="0"/>
              <a:t>2020.2.10 </a:t>
            </a:r>
            <a:r>
              <a:rPr lang="zh-CN" altLang="en-US" dirty="0" smtClean="0"/>
              <a:t>硅谷的</a:t>
            </a:r>
            <a:r>
              <a:rPr lang="en-US" altLang="zh-CN" dirty="0" err="1" smtClean="0"/>
              <a:t>WebAssembly</a:t>
            </a:r>
            <a:r>
              <a:rPr lang="zh-CN" altLang="en-US" dirty="0" smtClean="0"/>
              <a:t>峰会</a:t>
            </a:r>
            <a:endParaRPr lang="en-US" altLang="zh-CN" dirty="0" smtClean="0"/>
          </a:p>
          <a:p>
            <a:r>
              <a:rPr lang="en-US" altLang="zh-CN" dirty="0" smtClean="0"/>
              <a:t>Peter </a:t>
            </a:r>
            <a:r>
              <a:rPr lang="en-US" altLang="zh-CN" dirty="0" err="1" smtClean="0"/>
              <a:t>Salomonsen</a:t>
            </a:r>
            <a:r>
              <a:rPr lang="zh-CN" altLang="en-US" dirty="0" smtClean="0"/>
              <a:t>：使用</a:t>
            </a:r>
            <a:r>
              <a:rPr lang="en-US" altLang="zh-CN" dirty="0" err="1" smtClean="0"/>
              <a:t>WebAssembly</a:t>
            </a:r>
            <a:r>
              <a:rPr lang="zh-CN" altLang="en-US" dirty="0" smtClean="0"/>
              <a:t>来创作和演奏音乐</a:t>
            </a:r>
            <a:endParaRPr lang="en-US" altLang="zh-CN" dirty="0" smtClean="0"/>
          </a:p>
          <a:p>
            <a:r>
              <a:rPr lang="zh-CN" altLang="en-US" dirty="0" smtClean="0"/>
              <a:t>近年来许多人想要用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来表达、制作音乐，而</a:t>
            </a:r>
            <a:r>
              <a:rPr lang="en-US" altLang="zh-CN" dirty="0" err="1" smtClean="0"/>
              <a:t>WebAssembly</a:t>
            </a:r>
            <a:r>
              <a:rPr lang="zh-CN" altLang="en-US" dirty="0" smtClean="0"/>
              <a:t>可以将代码减少至几</a:t>
            </a:r>
            <a:r>
              <a:rPr lang="en-US" altLang="zh-CN" dirty="0" smtClean="0"/>
              <a:t>kb</a:t>
            </a:r>
            <a:endParaRPr lang="en-US" altLang="zh-CN" dirty="0" smtClean="0"/>
          </a:p>
          <a:p>
            <a:r>
              <a:rPr lang="zh-CN" altLang="en-US" dirty="0" smtClean="0"/>
              <a:t>（用以说明轻量级的特性以及最新的完整实现）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云：</a:t>
            </a:r>
            <a:endParaRPr lang="en-US" altLang="zh-CN" dirty="0" smtClean="0"/>
          </a:p>
          <a:p>
            <a:r>
              <a:rPr lang="zh-CN" altLang="en-US" dirty="0" smtClean="0"/>
              <a:t>工作流更快、尺寸更小、安全性高（防干扰、证明出处、受控、沙盒以及云中内存的提高）、开发者效率以及快速、可持续的部署</a:t>
            </a:r>
            <a:endParaRPr lang="en-US" altLang="zh-CN" dirty="0" smtClean="0"/>
          </a:p>
          <a:p>
            <a:r>
              <a:rPr lang="zh-CN" altLang="en-US" dirty="0" smtClean="0"/>
              <a:t>而我们的项目正是基于服务器和客户端来实现分布式文件系统，这和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本身也很类似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Small</a:t>
            </a:r>
            <a:endParaRPr lang="en-US" altLang="zh-CN" dirty="0" smtClean="0"/>
          </a:p>
          <a:p>
            <a:r>
              <a:rPr lang="zh-CN" altLang="en-US" dirty="0" smtClean="0"/>
              <a:t>本身的文件很小，在</a:t>
            </a:r>
            <a:r>
              <a:rPr lang="en-US" altLang="zh-CN" dirty="0" err="1" smtClean="0"/>
              <a:t>wasm</a:t>
            </a:r>
            <a:r>
              <a:rPr lang="zh-CN" altLang="en-US" dirty="0" smtClean="0"/>
              <a:t>文件中不需要进行大部分的工作（而是在主机运行时做）</a:t>
            </a:r>
            <a:endParaRPr lang="en-US" altLang="zh-CN" dirty="0" smtClean="0"/>
          </a:p>
          <a:p>
            <a:r>
              <a:rPr lang="en-US" altLang="zh-CN" dirty="0" smtClean="0"/>
              <a:t>Secure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WebAssembly</a:t>
            </a:r>
            <a:r>
              <a:rPr lang="zh-CN" altLang="en-US" dirty="0" smtClean="0"/>
              <a:t>模块中不会出现缓冲区溢出的安全问题，</a:t>
            </a:r>
            <a:r>
              <a:rPr lang="en-US" altLang="zh-CN" dirty="0" err="1" smtClean="0"/>
              <a:t>WebAssembly</a:t>
            </a:r>
            <a:r>
              <a:rPr lang="zh-CN" altLang="en-US" dirty="0" smtClean="0"/>
              <a:t>规范允许我们有个性化的区</a:t>
            </a:r>
            <a:endParaRPr lang="en-US" altLang="zh-CN" dirty="0" smtClean="0"/>
          </a:p>
          <a:p>
            <a:r>
              <a:rPr lang="zh-CN" altLang="en-US" dirty="0" smtClean="0"/>
              <a:t>独立的沙盒内存，不会泄露，也不会在意外情况下被利用</a:t>
            </a:r>
            <a:endParaRPr lang="en-US" altLang="zh-CN" dirty="0" smtClean="0"/>
          </a:p>
          <a:p>
            <a:r>
              <a:rPr lang="en-US" altLang="zh-CN" dirty="0" smtClean="0"/>
              <a:t>Portable</a:t>
            </a:r>
            <a:r>
              <a:rPr lang="zh-CN" altLang="en-US" dirty="0" smtClean="0"/>
              <a:t>（可移植性）</a:t>
            </a:r>
            <a:endParaRPr lang="en-US" altLang="zh-CN" dirty="0" smtClean="0"/>
          </a:p>
          <a:p>
            <a:r>
              <a:rPr lang="zh-CN" altLang="en-US" dirty="0" smtClean="0"/>
              <a:t>浏览器、物联忘、跨操作系统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联系我们的项目</a:t>
            </a:r>
            <a:endParaRPr lang="en-US" altLang="zh-CN" dirty="0" smtClean="0"/>
          </a:p>
          <a:p>
            <a:r>
              <a:rPr lang="en-US" altLang="zh-CN" dirty="0" smtClean="0"/>
              <a:t>Polyglot(</a:t>
            </a:r>
            <a:r>
              <a:rPr lang="zh-CN" altLang="en-US" dirty="0" smtClean="0"/>
              <a:t>支持多语言）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Rust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Go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Egret Engine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是白鹭科技开发的知名游戏引擎，它是遵循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引擎，解决了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性能问题及碎片化问题，灵活地满足开发者开发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游戏的需求，并有着极强的跨平台运行能力。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，白鹭引擎可以将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代码编译为机器码运行，让游戏运行性能提升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。若使用者浏览器不支持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，该引擎也会自动转换成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版本。中国热门手游，如：莽荒纪同名手游、三生三世十里桃花同名手游、猫来了、梦道、坦克风云等都采用了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Egret Engine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月底，谷歌开始支持让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Earth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上运行，其中的关键就是使用了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。（跨浏览器）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//</a:t>
            </a:r>
            <a:r>
              <a:rPr lang="zh-CN" altLang="en-US"/>
              <a:t>预想</a:t>
            </a:r>
            <a:r>
              <a:rPr lang="en-US" altLang="zh-CN"/>
              <a:t>rust</a:t>
            </a:r>
            <a:r>
              <a:rPr lang="zh-CN" altLang="en-US"/>
              <a:t>部分是</a:t>
            </a:r>
            <a:r>
              <a:rPr lang="en-US" altLang="zh-CN"/>
              <a:t>lyf</a:t>
            </a:r>
            <a:r>
              <a:rPr lang="zh-CN" altLang="en-US"/>
              <a:t>部分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图：Unity WebGL使用和不使用WebAssembly的起步时间对比的一个BenchMark。在FireFox中，WebAssembly和asm.js的性能差异达到了2倍，在Chrome中达到了3倍，在Edge中达到6倍。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WebAssembly 比 JavaScript 执行更快的原因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解析阶段 : WebAssembly 的解码时间比 JavaScript 的解析时间更短;</a:t>
            </a:r>
            <a:endParaRPr lang="zh-CN" altLang="en-US"/>
          </a:p>
          <a:p>
            <a:r>
              <a:rPr lang="zh-CN" altLang="en-US"/>
              <a:t>- 编译和优化阶段 : WebAssembly编译和优化所需的时间较少，因为在将文件推送到服务器之前已经进行了更多优化，且WebAssembly 的代码更接近机器码，而JavaScript 需要先通过服务器端进行代码优化，为动态类型多次编译代码。</a:t>
            </a:r>
            <a:endParaRPr lang="zh-CN" altLang="en-US"/>
          </a:p>
          <a:p>
            <a:r>
              <a:rPr lang="zh-CN" altLang="en-US"/>
              <a:t>- 重新优化阶段 : WebAssembly 不会发生重优化现象，因为编译器有足够的信息可以在第一次运行时获得正确的代码，而 JS 引擎的优化假设则可能会发生“抛弃优化代码&lt;-&gt;重优化”现象。</a:t>
            </a:r>
            <a:endParaRPr lang="zh-CN" altLang="en-US"/>
          </a:p>
          <a:p>
            <a:r>
              <a:rPr lang="zh-CN" altLang="en-US">
                <a:sym typeface="+mn-ea"/>
              </a:rPr>
              <a:t>- 文件加载 : WebAssembly 文件体积更小，所以下载速度更快。</a:t>
            </a:r>
            <a:endParaRPr lang="zh-CN" altLang="en-US"/>
          </a:p>
          <a:p>
            <a:r>
              <a:rPr lang="en-US" altLang="zh-CN"/>
              <a:t>- 垃圾回收阶段：WebAssembly 垃圾回收都是手动控制的，效率比自动回收更高。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Node.js</a:t>
            </a:r>
            <a:endParaRPr lang="zh-CN" altLang="en-US"/>
          </a:p>
          <a:p>
            <a:r>
              <a:rPr lang="zh-CN" altLang="en-US"/>
              <a:t>模块: 一个 .js 文件就称之为一个模块。模块能提高代码的可维护性。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轻量和高效：Node.js 使用事件驱动， 异步非阻塞 I/O 模型而得以轻量和高效，适合在分布式设备上运行数据密集型的实时应用。</a:t>
            </a:r>
            <a:endParaRPr lang="zh-CN" altLang="en-US"/>
          </a:p>
          <a:p>
            <a:r>
              <a:rPr lang="en-US" altLang="zh-CN"/>
              <a:t>-阻塞I/O</a:t>
            </a:r>
            <a:r>
              <a:rPr lang="zh-CN" altLang="en-US"/>
              <a:t>：</a:t>
            </a:r>
            <a:r>
              <a:rPr lang="en-US" altLang="zh-CN"/>
              <a:t>当用户发一个读取文件描述符的操作的时候，进程就会被阻塞，直到要读取的数据全部准备好返回给用户，进程才会解除</a:t>
            </a:r>
            <a:r>
              <a:rPr lang="zh-CN" altLang="en-US"/>
              <a:t>阻塞</a:t>
            </a:r>
            <a:r>
              <a:rPr lang="en-US" altLang="zh-CN"/>
              <a:t>状态。</a:t>
            </a:r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非阻塞I/O：与上面的情况相反，用户发起一个读取文件描述符操作的时，函数立即返回，不作任何等待，进程继续执行。程序通过轮询确定要读取的数据是否已经准备好了。</a:t>
            </a:r>
            <a:endParaRPr lang="zh-CN" altLang="en-US"/>
          </a:p>
          <a:p>
            <a:r>
              <a:rPr lang="en-US" altLang="zh-CN"/>
              <a:t>-线程驱动</a:t>
            </a:r>
            <a:r>
              <a:rPr lang="zh-CN" altLang="en-US"/>
              <a:t>：</a:t>
            </a:r>
            <a:r>
              <a:rPr lang="en-US" altLang="zh-CN"/>
              <a:t>当收到一个请求的时候，将会为该请求开一个新的线程来处理请求。一般存在一个线程池，线程池中有空闲的线程，会从线程池中拿取线程来进行处理，如果线程池中没有空闲的线程，新来的请求将会进入队列排队，直到线程池中空闲线程。</a:t>
            </a:r>
            <a:endParaRPr lang="en-US" altLang="zh-CN"/>
          </a:p>
          <a:p>
            <a:r>
              <a:rPr lang="en-US" altLang="zh-CN"/>
              <a:t>-事件驱动</a:t>
            </a:r>
            <a:r>
              <a:rPr lang="zh-CN" altLang="en-US"/>
              <a:t>：</a:t>
            </a:r>
            <a:r>
              <a:rPr lang="en-US" altLang="zh-CN"/>
              <a:t>当进来一个新的请求的时，请求将会被压入队列中，然后通过一个循环来检测队列中的事件状态变化，如果检测到有状态变化的事件，那么就执行该事件对应的处理代码，</a:t>
            </a:r>
            <a:r>
              <a:rPr lang="zh-CN" altLang="en-US"/>
              <a:t>处理代码</a:t>
            </a:r>
            <a:r>
              <a:rPr lang="en-US" altLang="zh-CN"/>
              <a:t>一般</a:t>
            </a:r>
            <a:r>
              <a:rPr lang="zh-CN" altLang="en-US"/>
              <a:t>是</a:t>
            </a:r>
            <a:r>
              <a:rPr lang="en-US" altLang="zh-CN"/>
              <a:t>回调函数。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对</a:t>
            </a:r>
            <a:r>
              <a:rPr lang="en-US" altLang="zh-CN"/>
              <a:t>wasm</a:t>
            </a:r>
            <a:r>
              <a:rPr lang="zh-CN" altLang="en-US"/>
              <a:t>支持：</a:t>
            </a:r>
            <a:r>
              <a:rPr lang="en-US" altLang="zh-CN"/>
              <a:t>Node7.2.1</a:t>
            </a:r>
            <a:r>
              <a:rPr lang="zh-CN" altLang="en-US"/>
              <a:t>及之后的版本都有对</a:t>
            </a:r>
            <a:r>
              <a:rPr lang="en-US" altLang="zh-CN"/>
              <a:t>WebAssembly</a:t>
            </a:r>
            <a:r>
              <a:rPr lang="zh-CN" altLang="en-US"/>
              <a:t>的支持。通过开启 --expose-wasm参数，在 NodeJS 就可以访问全局对象 Wasm, 通过它可以来创建 WebAssembly 模块。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Node.js</a:t>
            </a:r>
            <a:r>
              <a:rPr lang="zh-CN" altLang="en-US"/>
              <a:t>对</a:t>
            </a:r>
            <a:r>
              <a:rPr lang="en-US" altLang="zh-CN"/>
              <a:t>MySQL</a:t>
            </a:r>
            <a:r>
              <a:rPr lang="zh-CN" altLang="en-US"/>
              <a:t>支持：可以使用 Node.js 来连接 MySQL，并对数据库进行配置、查询、插入数据、更新数据等操作。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image5.wdp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47" name="Freeform 47"/>
          <p:cNvSpPr/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19167" y="2420788"/>
            <a:ext cx="4388530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4019167" y="1687589"/>
            <a:ext cx="4388530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19167" y="3341902"/>
            <a:ext cx="438853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019167" y="3638173"/>
            <a:ext cx="438853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504950" y="2571750"/>
            <a:ext cx="2809472" cy="4286250"/>
          </a:xfrm>
          <a:prstGeom prst="rect">
            <a:avLst/>
          </a:prstGeom>
          <a:blipFill>
            <a:blip r:embed="rId3"/>
            <a:srcRect/>
            <a:stretch>
              <a:fillRect l="-12865" t="18036" r="1637" b="-65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79450" y="478971"/>
            <a:ext cx="10833100" cy="5900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822700" y="4040923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010E1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828473" y="3144646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10E19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37478" y="2962924"/>
            <a:ext cx="3917045" cy="74295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37477" y="3764096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37477" y="4079730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项目背景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550694" y="1699871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64661"/>
            <a:ext cx="4535055" cy="656792"/>
          </a:xfrm>
        </p:spPr>
        <p:txBody>
          <a:bodyPr/>
          <a:lstStyle/>
          <a:p>
            <a:r>
              <a:rPr lang="zh-CN"/>
              <a:t>项目意义和创新点</a:t>
            </a:r>
            <a:endParaRPr 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5550694" y="1699871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项目意义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6" name="îŝlîďe"/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ṥḷïḋê"/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ş1îdê"/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íṡḻïḋê"/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išļíḓê"/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iṩ1ïḑè"/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ṧľiḍe"/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îṡľïḋé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išļiḋè"/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îṧľíḑe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íSḷïḑê"/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îşlîdè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ísḻîḋê"/>
            <p:cNvSpPr/>
            <p:nvPr/>
          </p:nvSpPr>
          <p:spPr bwMode="auto">
            <a:xfrm>
              <a:off x="4488815" y="2547620"/>
              <a:ext cx="3371850" cy="201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lang="zh-CN" altLang="en-US" sz="24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+mn-ea"/>
                </a:rPr>
                <a:t>尝试搭建可移植性、可靠性和运行效率兼顾的网页分布式文件系统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íṡļïḍê"/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利用工具链，结合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Rust, WebAssembly, JS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优势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íslîdê"/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lang="zh-CN" altLang="en-US" sz="24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+mn-ea"/>
                </a:rPr>
                <a:t>利用 </a:t>
              </a:r>
              <a:r>
                <a:rPr lang="en-US" altLang="zh-CN" sz="24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+mn-ea"/>
                </a:rPr>
                <a:t>WebAssembly 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lang="zh-CN" altLang="en-US" sz="24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+mn-ea"/>
                </a:rPr>
                <a:t>实现较为理想的</a:t>
              </a:r>
              <a:endPara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lang="zh-CN" altLang="en-US" sz="24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+mn-ea"/>
                </a:rPr>
                <a:t>模块化封装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创新点</a:t>
            </a:r>
            <a:endParaRPr lang="en-US" altLang="zh-CN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6A50-735F-4325-B50F-CE42996D6E59}" type="slidenum">
              <a:rPr lang="zh-CN" altLang="en-US"/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681038" y="1930400"/>
            <a:ext cx="7558087" cy="725488"/>
            <a:chOff x="1073" y="3039"/>
            <a:chExt cx="11901" cy="1144"/>
          </a:xfrm>
        </p:grpSpPr>
        <p:sp>
          <p:nvSpPr>
            <p:cNvPr id="7" name="ïṡḷiḓê"/>
            <p:cNvSpPr/>
            <p:nvPr/>
          </p:nvSpPr>
          <p:spPr>
            <a:xfrm>
              <a:off x="2258" y="3039"/>
              <a:ext cx="10716" cy="1144"/>
            </a:xfrm>
            <a:prstGeom prst="homePlate">
              <a:avLst>
                <a:gd name="adj" fmla="val 66216"/>
              </a:avLst>
            </a:prstGeom>
            <a:solidFill>
              <a:schemeClr val="tx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noProof="1"/>
            </a:p>
          </p:txBody>
        </p:sp>
        <p:sp>
          <p:nvSpPr>
            <p:cNvPr id="18437" name="îŝ1ïďè"/>
            <p:cNvSpPr>
              <a:spLocks noChangeArrowheads="1"/>
            </p:cNvSpPr>
            <p:nvPr/>
          </p:nvSpPr>
          <p:spPr bwMode="auto">
            <a:xfrm>
              <a:off x="1073" y="3243"/>
              <a:ext cx="856" cy="738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/>
            </a:p>
          </p:txBody>
        </p:sp>
        <p:sp>
          <p:nvSpPr>
            <p:cNvPr id="18438" name="íśļiḋe"/>
            <p:cNvSpPr txBox="1">
              <a:spLocks noChangeArrowheads="1"/>
            </p:cNvSpPr>
            <p:nvPr/>
          </p:nvSpPr>
          <p:spPr bwMode="auto">
            <a:xfrm>
              <a:off x="3064" y="3039"/>
              <a:ext cx="7306" cy="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Rust</a:t>
              </a:r>
              <a:r>
                <a:rPr lang="zh-CN" altLang="en-US" sz="2000" dirty="0">
                  <a:solidFill>
                    <a:schemeClr val="bg1"/>
                  </a:solidFill>
                </a:rPr>
                <a:t>可以直接编译为</a:t>
              </a:r>
              <a:r>
                <a:rPr lang="en-US" altLang="zh-CN" sz="2000" dirty="0">
                  <a:solidFill>
                    <a:schemeClr val="bg1"/>
                  </a:solidFill>
                </a:rPr>
                <a:t>.</a:t>
              </a:r>
              <a:r>
                <a:rPr lang="en-US" altLang="zh-CN" sz="2000" dirty="0" err="1">
                  <a:solidFill>
                    <a:schemeClr val="bg1"/>
                  </a:solidFill>
                </a:rPr>
                <a:t>wasm</a:t>
              </a:r>
              <a:r>
                <a:rPr lang="zh-CN" altLang="en-US" sz="2000" dirty="0">
                  <a:solidFill>
                    <a:schemeClr val="bg1"/>
                  </a:solidFill>
                </a:rPr>
                <a:t>，使得现有的</a:t>
              </a:r>
              <a:r>
                <a:rPr lang="en-US" altLang="zh-CN" sz="2000" dirty="0">
                  <a:solidFill>
                    <a:schemeClr val="bg1"/>
                  </a:solidFill>
                </a:rPr>
                <a:t>JS</a:t>
              </a:r>
              <a:r>
                <a:rPr lang="zh-CN" altLang="en-US" sz="2000" dirty="0">
                  <a:solidFill>
                    <a:schemeClr val="bg1"/>
                  </a:solidFill>
                </a:rPr>
                <a:t>代码库可以增量式部分采用</a:t>
              </a:r>
              <a:r>
                <a:rPr lang="en-US" altLang="zh-CN" sz="2000" dirty="0">
                  <a:solidFill>
                    <a:schemeClr val="bg1"/>
                  </a:solidFill>
                </a:rPr>
                <a:t>Rust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952500" y="2657477"/>
            <a:ext cx="9153845" cy="1337999"/>
            <a:chOff x="1501" y="4184"/>
            <a:chExt cx="14415" cy="2109"/>
          </a:xfrm>
        </p:grpSpPr>
        <p:sp>
          <p:nvSpPr>
            <p:cNvPr id="8" name="îṧḷiḓê"/>
            <p:cNvSpPr/>
            <p:nvPr/>
          </p:nvSpPr>
          <p:spPr>
            <a:xfrm flipH="1">
              <a:off x="2258" y="4184"/>
              <a:ext cx="1532" cy="878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noProof="1"/>
            </a:p>
          </p:txBody>
        </p:sp>
        <p:grpSp>
          <p:nvGrpSpPr>
            <p:cNvPr id="18441" name="组合 21"/>
            <p:cNvGrpSpPr/>
            <p:nvPr/>
          </p:nvGrpSpPr>
          <p:grpSpPr bwMode="auto">
            <a:xfrm>
              <a:off x="1501" y="4969"/>
              <a:ext cx="14415" cy="1324"/>
              <a:chOff x="1501" y="4969"/>
              <a:chExt cx="14415" cy="1324"/>
            </a:xfrm>
          </p:grpSpPr>
          <p:sp>
            <p:nvSpPr>
              <p:cNvPr id="9" name="íṧlïde"/>
              <p:cNvSpPr/>
              <p:nvPr/>
            </p:nvSpPr>
            <p:spPr>
              <a:xfrm>
                <a:off x="2869" y="4969"/>
                <a:ext cx="13047" cy="1324"/>
              </a:xfrm>
              <a:prstGeom prst="homePlate">
                <a:avLst>
                  <a:gd name="adj" fmla="val 66216"/>
                </a:avLst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noProof="1"/>
              </a:p>
            </p:txBody>
          </p:sp>
          <p:sp>
            <p:nvSpPr>
              <p:cNvPr id="18443" name="íś1íḍe"/>
              <p:cNvSpPr>
                <a:spLocks noChangeArrowheads="1"/>
              </p:cNvSpPr>
              <p:nvPr/>
            </p:nvSpPr>
            <p:spPr bwMode="auto">
              <a:xfrm>
                <a:off x="1501" y="5242"/>
                <a:ext cx="770" cy="807"/>
              </a:xfrm>
              <a:custGeom>
                <a:avLst/>
                <a:gdLst>
                  <a:gd name="T0" fmla="*/ 374 w 400"/>
                  <a:gd name="T1" fmla="*/ 100 h 400"/>
                  <a:gd name="T2" fmla="*/ 301 w 400"/>
                  <a:gd name="T3" fmla="*/ 27 h 400"/>
                  <a:gd name="T4" fmla="*/ 200 w 400"/>
                  <a:gd name="T5" fmla="*/ 0 h 400"/>
                  <a:gd name="T6" fmla="*/ 100 w 400"/>
                  <a:gd name="T7" fmla="*/ 27 h 400"/>
                  <a:gd name="T8" fmla="*/ 27 w 400"/>
                  <a:gd name="T9" fmla="*/ 100 h 400"/>
                  <a:gd name="T10" fmla="*/ 0 w 400"/>
                  <a:gd name="T11" fmla="*/ 200 h 400"/>
                  <a:gd name="T12" fmla="*/ 27 w 400"/>
                  <a:gd name="T13" fmla="*/ 301 h 400"/>
                  <a:gd name="T14" fmla="*/ 100 w 400"/>
                  <a:gd name="T15" fmla="*/ 374 h 400"/>
                  <a:gd name="T16" fmla="*/ 200 w 400"/>
                  <a:gd name="T17" fmla="*/ 400 h 400"/>
                  <a:gd name="T18" fmla="*/ 301 w 400"/>
                  <a:gd name="T19" fmla="*/ 374 h 400"/>
                  <a:gd name="T20" fmla="*/ 374 w 400"/>
                  <a:gd name="T21" fmla="*/ 301 h 400"/>
                  <a:gd name="T22" fmla="*/ 400 w 400"/>
                  <a:gd name="T23" fmla="*/ 200 h 400"/>
                  <a:gd name="T24" fmla="*/ 374 w 400"/>
                  <a:gd name="T25" fmla="*/ 100 h 400"/>
                  <a:gd name="T26" fmla="*/ 330 w 400"/>
                  <a:gd name="T27" fmla="*/ 170 h 400"/>
                  <a:gd name="T28" fmla="*/ 188 w 400"/>
                  <a:gd name="T29" fmla="*/ 311 h 400"/>
                  <a:gd name="T30" fmla="*/ 176 w 400"/>
                  <a:gd name="T31" fmla="*/ 316 h 400"/>
                  <a:gd name="T32" fmla="*/ 165 w 400"/>
                  <a:gd name="T33" fmla="*/ 311 h 400"/>
                  <a:gd name="T34" fmla="*/ 70 w 400"/>
                  <a:gd name="T35" fmla="*/ 217 h 400"/>
                  <a:gd name="T36" fmla="*/ 66 w 400"/>
                  <a:gd name="T37" fmla="*/ 205 h 400"/>
                  <a:gd name="T38" fmla="*/ 70 w 400"/>
                  <a:gd name="T39" fmla="*/ 193 h 400"/>
                  <a:gd name="T40" fmla="*/ 94 w 400"/>
                  <a:gd name="T41" fmla="*/ 170 h 400"/>
                  <a:gd name="T42" fmla="*/ 106 w 400"/>
                  <a:gd name="T43" fmla="*/ 165 h 400"/>
                  <a:gd name="T44" fmla="*/ 118 w 400"/>
                  <a:gd name="T45" fmla="*/ 170 h 400"/>
                  <a:gd name="T46" fmla="*/ 176 w 400"/>
                  <a:gd name="T47" fmla="*/ 229 h 400"/>
                  <a:gd name="T48" fmla="*/ 283 w 400"/>
                  <a:gd name="T49" fmla="*/ 123 h 400"/>
                  <a:gd name="T50" fmla="*/ 295 w 400"/>
                  <a:gd name="T51" fmla="*/ 118 h 400"/>
                  <a:gd name="T52" fmla="*/ 306 w 400"/>
                  <a:gd name="T53" fmla="*/ 123 h 400"/>
                  <a:gd name="T54" fmla="*/ 330 w 400"/>
                  <a:gd name="T55" fmla="*/ 146 h 400"/>
                  <a:gd name="T56" fmla="*/ 335 w 400"/>
                  <a:gd name="T57" fmla="*/ 158 h 400"/>
                  <a:gd name="T58" fmla="*/ 330 w 400"/>
                  <a:gd name="T59" fmla="*/ 170 h 400"/>
                  <a:gd name="T60" fmla="*/ 330 w 400"/>
                  <a:gd name="T61" fmla="*/ 170 h 400"/>
                  <a:gd name="T62" fmla="*/ 330 w 400"/>
                  <a:gd name="T63" fmla="*/ 17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0" h="400">
                    <a:moveTo>
                      <a:pt x="374" y="100"/>
                    </a:moveTo>
                    <a:cubicBezTo>
                      <a:pt x="356" y="69"/>
                      <a:pt x="331" y="45"/>
                      <a:pt x="301" y="27"/>
                    </a:cubicBezTo>
                    <a:cubicBezTo>
                      <a:pt x="270" y="9"/>
                      <a:pt x="237" y="0"/>
                      <a:pt x="200" y="0"/>
                    </a:cubicBezTo>
                    <a:cubicBezTo>
                      <a:pt x="164" y="0"/>
                      <a:pt x="130" y="9"/>
                      <a:pt x="100" y="27"/>
                    </a:cubicBezTo>
                    <a:cubicBezTo>
                      <a:pt x="69" y="45"/>
                      <a:pt x="45" y="69"/>
                      <a:pt x="27" y="100"/>
                    </a:cubicBezTo>
                    <a:cubicBezTo>
                      <a:pt x="9" y="130"/>
                      <a:pt x="0" y="164"/>
                      <a:pt x="0" y="200"/>
                    </a:cubicBezTo>
                    <a:cubicBezTo>
                      <a:pt x="0" y="237"/>
                      <a:pt x="9" y="270"/>
                      <a:pt x="27" y="301"/>
                    </a:cubicBezTo>
                    <a:cubicBezTo>
                      <a:pt x="45" y="331"/>
                      <a:pt x="69" y="356"/>
                      <a:pt x="100" y="374"/>
                    </a:cubicBezTo>
                    <a:cubicBezTo>
                      <a:pt x="130" y="391"/>
                      <a:pt x="164" y="400"/>
                      <a:pt x="200" y="400"/>
                    </a:cubicBezTo>
                    <a:cubicBezTo>
                      <a:pt x="237" y="400"/>
                      <a:pt x="270" y="391"/>
                      <a:pt x="301" y="374"/>
                    </a:cubicBezTo>
                    <a:cubicBezTo>
                      <a:pt x="331" y="356"/>
                      <a:pt x="356" y="331"/>
                      <a:pt x="374" y="301"/>
                    </a:cubicBezTo>
                    <a:cubicBezTo>
                      <a:pt x="392" y="270"/>
                      <a:pt x="400" y="237"/>
                      <a:pt x="400" y="200"/>
                    </a:cubicBezTo>
                    <a:cubicBezTo>
                      <a:pt x="400" y="164"/>
                      <a:pt x="392" y="130"/>
                      <a:pt x="374" y="100"/>
                    </a:cubicBezTo>
                    <a:close/>
                    <a:moveTo>
                      <a:pt x="330" y="170"/>
                    </a:moveTo>
                    <a:cubicBezTo>
                      <a:pt x="188" y="311"/>
                      <a:pt x="188" y="311"/>
                      <a:pt x="188" y="311"/>
                    </a:cubicBezTo>
                    <a:cubicBezTo>
                      <a:pt x="185" y="315"/>
                      <a:pt x="181" y="316"/>
                      <a:pt x="176" y="316"/>
                    </a:cubicBezTo>
                    <a:cubicBezTo>
                      <a:pt x="172" y="316"/>
                      <a:pt x="168" y="315"/>
                      <a:pt x="165" y="311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67" y="214"/>
                      <a:pt x="66" y="210"/>
                      <a:pt x="66" y="205"/>
                    </a:cubicBezTo>
                    <a:cubicBezTo>
                      <a:pt x="66" y="200"/>
                      <a:pt x="67" y="196"/>
                      <a:pt x="70" y="193"/>
                    </a:cubicBezTo>
                    <a:cubicBezTo>
                      <a:pt x="94" y="170"/>
                      <a:pt x="94" y="170"/>
                      <a:pt x="94" y="170"/>
                    </a:cubicBezTo>
                    <a:cubicBezTo>
                      <a:pt x="97" y="166"/>
                      <a:pt x="101" y="165"/>
                      <a:pt x="106" y="165"/>
                    </a:cubicBezTo>
                    <a:cubicBezTo>
                      <a:pt x="110" y="165"/>
                      <a:pt x="114" y="166"/>
                      <a:pt x="118" y="170"/>
                    </a:cubicBezTo>
                    <a:cubicBezTo>
                      <a:pt x="176" y="229"/>
                      <a:pt x="176" y="229"/>
                      <a:pt x="176" y="229"/>
                    </a:cubicBezTo>
                    <a:cubicBezTo>
                      <a:pt x="283" y="123"/>
                      <a:pt x="283" y="123"/>
                      <a:pt x="283" y="123"/>
                    </a:cubicBezTo>
                    <a:cubicBezTo>
                      <a:pt x="286" y="119"/>
                      <a:pt x="290" y="118"/>
                      <a:pt x="295" y="118"/>
                    </a:cubicBezTo>
                    <a:cubicBezTo>
                      <a:pt x="299" y="118"/>
                      <a:pt x="303" y="119"/>
                      <a:pt x="306" y="123"/>
                    </a:cubicBezTo>
                    <a:cubicBezTo>
                      <a:pt x="330" y="146"/>
                      <a:pt x="330" y="146"/>
                      <a:pt x="330" y="146"/>
                    </a:cubicBezTo>
                    <a:cubicBezTo>
                      <a:pt x="333" y="149"/>
                      <a:pt x="335" y="153"/>
                      <a:pt x="335" y="158"/>
                    </a:cubicBezTo>
                    <a:cubicBezTo>
                      <a:pt x="335" y="163"/>
                      <a:pt x="333" y="167"/>
                      <a:pt x="330" y="170"/>
                    </a:cubicBezTo>
                    <a:close/>
                    <a:moveTo>
                      <a:pt x="330" y="170"/>
                    </a:moveTo>
                    <a:cubicBezTo>
                      <a:pt x="330" y="170"/>
                      <a:pt x="330" y="170"/>
                      <a:pt x="330" y="17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8444" name="iṣ1iḍê"/>
              <p:cNvSpPr txBox="1">
                <a:spLocks noChangeArrowheads="1"/>
              </p:cNvSpPr>
              <p:nvPr/>
            </p:nvSpPr>
            <p:spPr bwMode="auto">
              <a:xfrm>
                <a:off x="3183" y="5062"/>
                <a:ext cx="11811" cy="1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dirty="0">
                    <a:solidFill>
                      <a:schemeClr val="bg1"/>
                    </a:solidFill>
                    <a:latin typeface="+mn-ea"/>
                  </a:rPr>
                  <a:t>对于</a:t>
                </a:r>
                <a:r>
                  <a:rPr lang="en-US" altLang="zh-CN" dirty="0">
                    <a:solidFill>
                      <a:schemeClr val="bg1"/>
                    </a:solidFill>
                    <a:latin typeface="+mn-ea"/>
                  </a:rPr>
                  <a:t>Rust</a:t>
                </a:r>
                <a:r>
                  <a:rPr lang="zh-CN" altLang="en-US" dirty="0">
                    <a:solidFill>
                      <a:schemeClr val="bg1"/>
                    </a:solidFill>
                    <a:latin typeface="+mn-ea"/>
                  </a:rPr>
                  <a:t>开发者来说，可以将</a:t>
                </a:r>
                <a:r>
                  <a:rPr lang="en-US" altLang="zh-CN" dirty="0">
                    <a:solidFill>
                      <a:schemeClr val="bg1"/>
                    </a:solidFill>
                    <a:latin typeface="+mn-ea"/>
                  </a:rPr>
                  <a:t>.</a:t>
                </a:r>
                <a:r>
                  <a:rPr lang="en-US" altLang="zh-CN" dirty="0" err="1">
                    <a:solidFill>
                      <a:schemeClr val="bg1"/>
                    </a:solidFill>
                    <a:latin typeface="+mn-ea"/>
                  </a:rPr>
                  <a:t>wasm</a:t>
                </a:r>
                <a:r>
                  <a:rPr lang="zh-CN" altLang="en-US" dirty="0">
                    <a:solidFill>
                      <a:schemeClr val="bg1"/>
                    </a:solidFill>
                    <a:latin typeface="+mn-ea"/>
                  </a:rPr>
                  <a:t>发布到</a:t>
                </a:r>
                <a:r>
                  <a:rPr lang="en-US" altLang="zh-CN" dirty="0" err="1">
                    <a:solidFill>
                      <a:schemeClr val="bg1"/>
                    </a:solidFill>
                    <a:latin typeface="+mn-ea"/>
                  </a:rPr>
                  <a:t>npm</a:t>
                </a:r>
                <a:r>
                  <a:rPr lang="zh-CN" altLang="en-US" dirty="0">
                    <a:solidFill>
                      <a:schemeClr val="bg1"/>
                    </a:solidFill>
                    <a:latin typeface="+mn-ea"/>
                  </a:rPr>
                  <a:t>。</a:t>
                </a:r>
                <a:r>
                  <a:rPr lang="en-US" altLang="zh-CN" dirty="0" err="1">
                    <a:solidFill>
                      <a:schemeClr val="bg1"/>
                    </a:solidFill>
                    <a:latin typeface="+mn-ea"/>
                  </a:rPr>
                  <a:t>wasm</a:t>
                </a:r>
                <a:r>
                  <a:rPr lang="en-US" altLang="zh-CN" dirty="0">
                    <a:solidFill>
                      <a:schemeClr val="bg1"/>
                    </a:solidFill>
                    <a:latin typeface="+mn-ea"/>
                  </a:rPr>
                  <a:t>-pack</a:t>
                </a:r>
                <a:r>
                  <a:rPr lang="zh-CN" altLang="en-US" dirty="0">
                    <a:solidFill>
                      <a:schemeClr val="bg1"/>
                    </a:solidFill>
                    <a:latin typeface="+mn-ea"/>
                  </a:rPr>
                  <a:t>会编译，优化并生成</a:t>
                </a:r>
                <a:r>
                  <a:rPr lang="en-US" altLang="zh-CN" dirty="0">
                    <a:solidFill>
                      <a:schemeClr val="bg1"/>
                    </a:solidFill>
                    <a:latin typeface="+mn-ea"/>
                  </a:rPr>
                  <a:t>JS</a:t>
                </a:r>
                <a:r>
                  <a:rPr lang="zh-CN" altLang="en-US" dirty="0">
                    <a:solidFill>
                      <a:schemeClr val="bg1"/>
                    </a:solidFill>
                    <a:latin typeface="+mn-ea"/>
                  </a:rPr>
                  <a:t>绑定，然后发布到</a:t>
                </a:r>
                <a:r>
                  <a:rPr lang="en-US" altLang="zh-CN" dirty="0" err="1">
                    <a:solidFill>
                      <a:schemeClr val="bg1"/>
                    </a:solidFill>
                    <a:latin typeface="+mn-ea"/>
                  </a:rPr>
                  <a:t>npm</a:t>
                </a:r>
                <a:r>
                  <a:rPr lang="zh-CN" altLang="en-US" dirty="0">
                    <a:solidFill>
                      <a:schemeClr val="bg1"/>
                    </a:solidFill>
                    <a:latin typeface="+mn-ea"/>
                  </a:rPr>
                  <a:t>中</a:t>
                </a:r>
                <a:endParaRPr lang="en-US" altLang="zh-CN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 bwMode="auto">
          <a:xfrm>
            <a:off x="1336675" y="4054475"/>
            <a:ext cx="10048875" cy="1166813"/>
            <a:chOff x="2105" y="6386"/>
            <a:chExt cx="15826" cy="1837"/>
          </a:xfrm>
        </p:grpSpPr>
        <p:sp>
          <p:nvSpPr>
            <p:cNvPr id="10" name="íşliḍé"/>
            <p:cNvSpPr/>
            <p:nvPr/>
          </p:nvSpPr>
          <p:spPr>
            <a:xfrm flipH="1">
              <a:off x="2748" y="6386"/>
              <a:ext cx="1533" cy="700"/>
            </a:xfrm>
            <a:prstGeom prst="parallelogram">
              <a:avLst>
                <a:gd name="adj" fmla="val 57353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noProof="1"/>
            </a:p>
          </p:txBody>
        </p:sp>
        <p:grpSp>
          <p:nvGrpSpPr>
            <p:cNvPr id="18447" name="组合 22"/>
            <p:cNvGrpSpPr/>
            <p:nvPr/>
          </p:nvGrpSpPr>
          <p:grpSpPr bwMode="auto">
            <a:xfrm>
              <a:off x="2105" y="7079"/>
              <a:ext cx="15826" cy="1145"/>
              <a:chOff x="2105" y="7079"/>
              <a:chExt cx="15826" cy="1145"/>
            </a:xfrm>
          </p:grpSpPr>
          <p:sp>
            <p:nvSpPr>
              <p:cNvPr id="6" name="ïş1íďè"/>
              <p:cNvSpPr/>
              <p:nvPr/>
            </p:nvSpPr>
            <p:spPr>
              <a:xfrm>
                <a:off x="3183" y="7078"/>
                <a:ext cx="14748" cy="1145"/>
              </a:xfrm>
              <a:prstGeom prst="homePlate">
                <a:avLst>
                  <a:gd name="adj" fmla="val 66216"/>
                </a:avLst>
              </a:prstGeom>
              <a:solidFill>
                <a:schemeClr val="tx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noProof="1"/>
              </a:p>
            </p:txBody>
          </p:sp>
          <p:sp>
            <p:nvSpPr>
              <p:cNvPr id="18449" name="íṡľíďe"/>
              <p:cNvSpPr>
                <a:spLocks noChangeArrowheads="1"/>
              </p:cNvSpPr>
              <p:nvPr/>
            </p:nvSpPr>
            <p:spPr bwMode="auto">
              <a:xfrm>
                <a:off x="2105" y="7338"/>
                <a:ext cx="694" cy="726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8450" name="ïşliḍé"/>
              <p:cNvSpPr txBox="1">
                <a:spLocks noChangeArrowheads="1"/>
              </p:cNvSpPr>
              <p:nvPr/>
            </p:nvSpPr>
            <p:spPr bwMode="auto">
              <a:xfrm>
                <a:off x="4371" y="7084"/>
                <a:ext cx="11231" cy="1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altLang="zh-CN" dirty="0" err="1" smtClean="0">
                    <a:solidFill>
                      <a:schemeClr val="bg1"/>
                    </a:solidFill>
                  </a:rPr>
                  <a:t>WebAssembly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提供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了一条途径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，使得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以各种语言编写的代码都可以以接近原生的速度在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Web 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中运行。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WebAssembly</a:t>
            </a:r>
            <a:r>
              <a:rPr lang="en-US" altLang="zh-CN" dirty="0" smtClean="0"/>
              <a:t> Music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5356" y="1251431"/>
            <a:ext cx="7695113" cy="49890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Wasm</a:t>
            </a:r>
            <a:r>
              <a:rPr lang="en-US" altLang="zh-CN" dirty="0" smtClean="0"/>
              <a:t> in the Cloud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4" y="1135244"/>
            <a:ext cx="10821338" cy="531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</a:t>
            </a:r>
            <a:r>
              <a:rPr lang="en-US" altLang="zh-CN" dirty="0" err="1" smtClean="0"/>
              <a:t>WebAssembly</a:t>
            </a:r>
            <a:r>
              <a:rPr lang="en-US" altLang="zh-CN" dirty="0" smtClean="0"/>
              <a:t> in Cloud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937" y="1028700"/>
            <a:ext cx="5627325" cy="245014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7" y="3596610"/>
            <a:ext cx="5568245" cy="308460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49" y="1028700"/>
            <a:ext cx="5583225" cy="243010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169" y="3596610"/>
            <a:ext cx="5642305" cy="3062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Egret Engine &amp; Google Earth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6" name="Picture 2" descr="640?wx_fmt=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60293"/>
            <a:ext cx="5916706" cy="401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40?wx_fmt=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07" y="1360293"/>
            <a:ext cx="6133166" cy="401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64661"/>
            <a:ext cx="4535055" cy="656792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项目构思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550694" y="1699871"/>
            <a:ext cx="1090613" cy="144477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项目构思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7408" y="1988840"/>
            <a:ext cx="10585176" cy="4119880"/>
            <a:chOff x="767408" y="1988840"/>
            <a:chExt cx="10585176" cy="4119880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767408" y="4165338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ïšlïḓe"/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5" name="iŝ1iḍè"/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îṣ1îḍè"/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Rust</a:t>
                </a:r>
                <a:endParaRPr lang="en-US" altLang="zh-CN" b="1" dirty="0"/>
              </a:p>
            </p:txBody>
          </p:sp>
        </p:grpSp>
        <p:sp>
          <p:nvSpPr>
            <p:cNvPr id="8" name="ïṧḷidè"/>
            <p:cNvSpPr/>
            <p:nvPr/>
          </p:nvSpPr>
          <p:spPr>
            <a:xfrm>
              <a:off x="1126052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/>
            <a:lstStyle/>
            <a:p>
              <a:pPr algn="ctr"/>
              <a:r>
                <a:rPr lang="zh-CN" sz="1600" b="1" dirty="0">
                  <a:solidFill>
                    <a:schemeClr val="bg1"/>
                  </a:solidFill>
                </a:rPr>
                <a:t>高层语言</a:t>
              </a:r>
              <a:endParaRPr 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íṥľiďé"/>
            <p:cNvSpPr/>
            <p:nvPr/>
          </p:nvSpPr>
          <p:spPr bwMode="auto">
            <a:xfrm>
              <a:off x="828368" y="4513600"/>
              <a:ext cx="2326640" cy="1594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/>
                <a:t>WebAssembly </a:t>
              </a:r>
              <a:r>
                <a:rPr lang="zh-CN" altLang="en-US" sz="1600" dirty="0"/>
                <a:t>和 </a:t>
              </a:r>
              <a:r>
                <a:rPr lang="en-US" altLang="zh-CN" sz="1600" dirty="0"/>
                <a:t>JavaScript </a:t>
              </a:r>
              <a:r>
                <a:rPr lang="zh-CN" altLang="en-US" sz="1600" dirty="0"/>
                <a:t>的前端语言</a:t>
              </a:r>
              <a:endParaRPr lang="zh-CN" altLang="en-US" sz="1600" dirty="0"/>
            </a:p>
            <a:p>
              <a:pPr algn="ctr">
                <a:lnSpc>
                  <a:spcPct val="120000"/>
                </a:lnSpc>
              </a:pPr>
              <a:endParaRPr lang="zh-CN" altLang="en-US" sz="1600" dirty="0"/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工具：</a:t>
              </a:r>
              <a:r>
                <a:rPr lang="en-US" altLang="zh-CN" sz="1600" dirty="0"/>
                <a:t>rustc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cargo</a:t>
              </a:r>
              <a:r>
                <a:rPr lang="zh-CN" altLang="en-US" sz="1600" dirty="0"/>
                <a:t>，</a:t>
              </a:r>
              <a:r>
                <a:rPr lang="en-US" altLang="zh-CN" sz="1600" dirty="0"/>
                <a:t>yew</a:t>
              </a:r>
              <a:r>
                <a:rPr lang="en-US" altLang="zh-CN" sz="1600" dirty="0"/>
                <a:t> </a:t>
              </a:r>
              <a:r>
                <a:rPr lang="zh-CN" altLang="en-US" sz="1600" dirty="0"/>
                <a:t>等</a:t>
              </a:r>
              <a:endParaRPr lang="zh-CN" altLang="en-US" sz="1600" dirty="0"/>
            </a:p>
          </p:txBody>
        </p:sp>
        <p:grpSp>
          <p:nvGrpSpPr>
            <p:cNvPr id="10" name="íṧļîḑê"/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îṣḻiḓe"/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î$ḻíde"/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>
                    <a:sym typeface="+mn-ea"/>
                  </a:rPr>
                  <a:t>Wasm</a:t>
                </a:r>
                <a:endParaRPr lang="en-US" altLang="zh-CN" b="1" dirty="0"/>
              </a:p>
            </p:txBody>
          </p:sp>
        </p:grpSp>
        <p:sp>
          <p:nvSpPr>
            <p:cNvPr id="11" name="íslíḑê"/>
            <p:cNvSpPr/>
            <p:nvPr/>
          </p:nvSpPr>
          <p:spPr>
            <a:xfrm>
              <a:off x="3887813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字节码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$1iḍê"/>
            <p:cNvSpPr/>
            <p:nvPr/>
          </p:nvSpPr>
          <p:spPr bwMode="auto">
            <a:xfrm>
              <a:off x="6414463" y="4513600"/>
              <a:ext cx="2195830" cy="1594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字节码运行环境</a:t>
              </a:r>
              <a:endParaRPr lang="zh-CN" altLang="en-US" sz="1600" dirty="0"/>
            </a:p>
            <a:p>
              <a:pPr algn="ctr">
                <a:lnSpc>
                  <a:spcPct val="120000"/>
                </a:lnSpc>
              </a:pPr>
              <a:endParaRPr lang="zh-CN" altLang="en-US" sz="1600" dirty="0"/>
            </a:p>
            <a:p>
              <a:pPr algn="ctr">
                <a:lnSpc>
                  <a:spcPct val="120000"/>
                </a:lnSpc>
              </a:pPr>
              <a:endParaRPr lang="zh-CN" altLang="en-US" sz="1600" dirty="0"/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工具：</a:t>
              </a:r>
              <a:r>
                <a:rPr lang="en-US" altLang="zh-CN" sz="1600" dirty="0"/>
                <a:t>npm </a:t>
              </a:r>
              <a:r>
                <a:rPr lang="zh-CN" altLang="en-US" sz="1600" dirty="0"/>
                <a:t>等</a:t>
              </a:r>
              <a:endParaRPr lang="zh-CN" altLang="en-US" sz="1600" dirty="0"/>
            </a:p>
          </p:txBody>
        </p:sp>
        <p:grpSp>
          <p:nvGrpSpPr>
            <p:cNvPr id="13" name="ïśļiďe"/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íśļîďé"/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išḷíḑé"/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>
                    <a:sym typeface="+mn-ea"/>
                  </a:rPr>
                  <a:t>Node.js</a:t>
                </a:r>
                <a:endParaRPr lang="en-US" altLang="zh-CN" b="1" dirty="0"/>
              </a:p>
            </p:txBody>
          </p:sp>
        </p:grpSp>
        <p:sp>
          <p:nvSpPr>
            <p:cNvPr id="14" name="íṣḻiďe"/>
            <p:cNvSpPr/>
            <p:nvPr/>
          </p:nvSpPr>
          <p:spPr>
            <a:xfrm>
              <a:off x="664957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运行环境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íṡḷîḓe"/>
            <p:cNvSpPr/>
            <p:nvPr/>
          </p:nvSpPr>
          <p:spPr bwMode="auto">
            <a:xfrm>
              <a:off x="3590618" y="4513600"/>
              <a:ext cx="2195830" cy="1595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通用兼容、高性能</a:t>
              </a:r>
              <a:endParaRPr lang="zh-CN" altLang="en-US" sz="1600" dirty="0"/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承担计算密集任务</a:t>
              </a:r>
              <a:endParaRPr lang="zh-CN" altLang="en-US" sz="1600" dirty="0"/>
            </a:p>
            <a:p>
              <a:pPr algn="ctr">
                <a:lnSpc>
                  <a:spcPct val="120000"/>
                </a:lnSpc>
              </a:pPr>
              <a:endParaRPr lang="zh-CN" altLang="en-US" sz="1600" dirty="0"/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工具：</a:t>
              </a:r>
              <a:r>
                <a:rPr lang="en-US" altLang="zh-CN" sz="1600" dirty="0"/>
                <a:t>wasm-pack </a:t>
              </a:r>
              <a:r>
                <a:rPr lang="zh-CN" altLang="en-US" sz="1600" dirty="0"/>
                <a:t>等</a:t>
              </a:r>
              <a:endParaRPr lang="zh-CN" altLang="en-US" sz="1600" dirty="0"/>
            </a:p>
          </p:txBody>
        </p:sp>
        <p:grpSp>
          <p:nvGrpSpPr>
            <p:cNvPr id="16" name="îṡḻîḑê"/>
            <p:cNvGrpSpPr/>
            <p:nvPr/>
          </p:nvGrpSpPr>
          <p:grpSpPr>
            <a:xfrm>
              <a:off x="9425006" y="1988840"/>
              <a:ext cx="1518741" cy="1509753"/>
              <a:chOff x="2452226" y="1883471"/>
              <a:chExt cx="1518741" cy="1509753"/>
            </a:xfrm>
          </p:grpSpPr>
          <p:sp>
            <p:nvSpPr>
              <p:cNvPr id="19" name="isḻîḋé"/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îṩ1ïḓè"/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Java &amp; JS</a:t>
                </a:r>
                <a:endParaRPr lang="en-US" altLang="zh-CN" b="1" dirty="0"/>
              </a:p>
            </p:txBody>
          </p:sp>
        </p:grpSp>
        <p:sp>
          <p:nvSpPr>
            <p:cNvPr id="17" name="íSľíḍe"/>
            <p:cNvSpPr/>
            <p:nvPr/>
          </p:nvSpPr>
          <p:spPr>
            <a:xfrm>
              <a:off x="941133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/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šľíde"/>
            <p:cNvSpPr/>
            <p:nvPr/>
          </p:nvSpPr>
          <p:spPr bwMode="auto">
            <a:xfrm>
              <a:off x="908642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 fontScale="9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调用 </a:t>
              </a:r>
              <a:r>
                <a:rPr lang="en-US" altLang="zh-CN" sz="1600" dirty="0"/>
                <a:t>Wasm </a:t>
              </a:r>
              <a:endParaRPr lang="en-US" altLang="zh-CN" sz="1600" dirty="0"/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使用浏览器 </a:t>
              </a:r>
              <a:r>
                <a:rPr lang="en-US" altLang="zh-CN" sz="1600" dirty="0"/>
                <a:t>API</a:t>
              </a:r>
              <a:endParaRPr lang="en-US" altLang="zh-CN" sz="16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项目构思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75" name="ïṡḷiḓê"/>
          <p:cNvSpPr/>
          <p:nvPr/>
        </p:nvSpPr>
        <p:spPr>
          <a:xfrm rot="10800000">
            <a:off x="7959090" y="1480579"/>
            <a:ext cx="4385701" cy="726873"/>
          </a:xfrm>
          <a:prstGeom prst="homePlate">
            <a:avLst>
              <a:gd name="adj" fmla="val 66216"/>
            </a:avLst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a624472e-6115-407c-86a2-7ead7c8161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310" y="1611473"/>
            <a:ext cx="11518715" cy="4330380"/>
            <a:chOff x="687280" y="1408273"/>
            <a:chExt cx="11518715" cy="4330380"/>
          </a:xfrm>
        </p:grpSpPr>
        <p:grpSp>
          <p:nvGrpSpPr>
            <p:cNvPr id="6" name="iślídé"/>
            <p:cNvGrpSpPr/>
            <p:nvPr/>
          </p:nvGrpSpPr>
          <p:grpSpPr>
            <a:xfrm>
              <a:off x="4927600" y="2260603"/>
              <a:ext cx="2336800" cy="2336796"/>
              <a:chOff x="1436593" y="2132867"/>
              <a:chExt cx="1545057" cy="1545057"/>
            </a:xfrm>
          </p:grpSpPr>
          <p:sp>
            <p:nvSpPr>
              <p:cNvPr id="24" name="iṩḻíḓê"/>
              <p:cNvSpPr/>
              <p:nvPr/>
            </p:nvSpPr>
            <p:spPr>
              <a:xfrm rot="2702816">
                <a:off x="1436593" y="2132867"/>
                <a:ext cx="1545057" cy="1545057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iSḷïḑé"/>
              <p:cNvSpPr/>
              <p:nvPr/>
            </p:nvSpPr>
            <p:spPr>
              <a:xfrm rot="2702816">
                <a:off x="1523321" y="2219599"/>
                <a:ext cx="1371601" cy="1371601"/>
              </a:xfrm>
              <a:custGeom>
                <a:avLst/>
                <a:gdLst>
                  <a:gd name="connsiteX0" fmla="*/ 66957 w 1371601"/>
                  <a:gd name="connsiteY0" fmla="*/ 66957 h 1371601"/>
                  <a:gd name="connsiteX1" fmla="*/ 228605 w 1371601"/>
                  <a:gd name="connsiteY1" fmla="*/ 0 h 1371601"/>
                  <a:gd name="connsiteX2" fmla="*/ 1142995 w 1371601"/>
                  <a:gd name="connsiteY2" fmla="*/ 0 h 1371601"/>
                  <a:gd name="connsiteX3" fmla="*/ 1371601 w 1371601"/>
                  <a:gd name="connsiteY3" fmla="*/ 228605 h 1371601"/>
                  <a:gd name="connsiteX4" fmla="*/ 1371601 w 1371601"/>
                  <a:gd name="connsiteY4" fmla="*/ 1142995 h 1371601"/>
                  <a:gd name="connsiteX5" fmla="*/ 1142995 w 1371601"/>
                  <a:gd name="connsiteY5" fmla="*/ 1371601 h 1371601"/>
                  <a:gd name="connsiteX6" fmla="*/ 228605 w 1371601"/>
                  <a:gd name="connsiteY6" fmla="*/ 1371600 h 1371601"/>
                  <a:gd name="connsiteX7" fmla="*/ 182533 w 1371601"/>
                  <a:gd name="connsiteY7" fmla="*/ 1366956 h 1371601"/>
                  <a:gd name="connsiteX8" fmla="*/ 160847 w 1371601"/>
                  <a:gd name="connsiteY8" fmla="*/ 1360224 h 1371601"/>
                  <a:gd name="connsiteX9" fmla="*/ 707768 w 1371601"/>
                  <a:gd name="connsiteY9" fmla="*/ 812406 h 1371601"/>
                  <a:gd name="connsiteX10" fmla="*/ 782073 w 1371601"/>
                  <a:gd name="connsiteY10" fmla="*/ 886588 h 1371601"/>
                  <a:gd name="connsiteX11" fmla="*/ 781829 w 1371601"/>
                  <a:gd name="connsiteY11" fmla="*/ 589614 h 1371601"/>
                  <a:gd name="connsiteX12" fmla="*/ 484854 w 1371601"/>
                  <a:gd name="connsiteY12" fmla="*/ 589857 h 1371601"/>
                  <a:gd name="connsiteX13" fmla="*/ 559160 w 1371601"/>
                  <a:gd name="connsiteY13" fmla="*/ 664040 h 1371601"/>
                  <a:gd name="connsiteX14" fmla="*/ 11843 w 1371601"/>
                  <a:gd name="connsiteY14" fmla="*/ 1212254 h 1371601"/>
                  <a:gd name="connsiteX15" fmla="*/ 4645 w 1371601"/>
                  <a:gd name="connsiteY15" fmla="*/ 1189067 h 1371601"/>
                  <a:gd name="connsiteX16" fmla="*/ 0 w 1371601"/>
                  <a:gd name="connsiteY16" fmla="*/ 1142995 h 1371601"/>
                  <a:gd name="connsiteX17" fmla="*/ 0 w 1371601"/>
                  <a:gd name="connsiteY17" fmla="*/ 228604 h 1371601"/>
                  <a:gd name="connsiteX18" fmla="*/ 66957 w 1371601"/>
                  <a:gd name="connsiteY18" fmla="*/ 66957 h 137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71601" h="1371601">
                    <a:moveTo>
                      <a:pt x="66957" y="66957"/>
                    </a:moveTo>
                    <a:cubicBezTo>
                      <a:pt x="108326" y="25588"/>
                      <a:pt x="165477" y="0"/>
                      <a:pt x="228605" y="0"/>
                    </a:cubicBezTo>
                    <a:lnTo>
                      <a:pt x="1142995" y="0"/>
                    </a:lnTo>
                    <a:cubicBezTo>
                      <a:pt x="1269250" y="0"/>
                      <a:pt x="1371600" y="102351"/>
                      <a:pt x="1371601" y="228605"/>
                    </a:cubicBezTo>
                    <a:lnTo>
                      <a:pt x="1371601" y="1142995"/>
                    </a:lnTo>
                    <a:cubicBezTo>
                      <a:pt x="1371600" y="1269250"/>
                      <a:pt x="1269250" y="1371600"/>
                      <a:pt x="1142995" y="1371601"/>
                    </a:cubicBezTo>
                    <a:lnTo>
                      <a:pt x="228605" y="1371600"/>
                    </a:lnTo>
                    <a:cubicBezTo>
                      <a:pt x="212823" y="1371599"/>
                      <a:pt x="197416" y="1370001"/>
                      <a:pt x="182533" y="1366956"/>
                    </a:cubicBezTo>
                    <a:lnTo>
                      <a:pt x="160847" y="1360224"/>
                    </a:lnTo>
                    <a:lnTo>
                      <a:pt x="707768" y="812406"/>
                    </a:lnTo>
                    <a:lnTo>
                      <a:pt x="782073" y="886588"/>
                    </a:lnTo>
                    <a:lnTo>
                      <a:pt x="781829" y="589614"/>
                    </a:lnTo>
                    <a:lnTo>
                      <a:pt x="484854" y="589857"/>
                    </a:lnTo>
                    <a:lnTo>
                      <a:pt x="559160" y="664040"/>
                    </a:lnTo>
                    <a:lnTo>
                      <a:pt x="11843" y="1212254"/>
                    </a:lnTo>
                    <a:lnTo>
                      <a:pt x="4645" y="1189067"/>
                    </a:lnTo>
                    <a:cubicBezTo>
                      <a:pt x="1599" y="1174185"/>
                      <a:pt x="0" y="1158777"/>
                      <a:pt x="0" y="1142995"/>
                    </a:cubicBezTo>
                    <a:lnTo>
                      <a:pt x="0" y="228604"/>
                    </a:lnTo>
                    <a:cubicBezTo>
                      <a:pt x="0" y="165477"/>
                      <a:pt x="25588" y="108326"/>
                      <a:pt x="66957" y="669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íşlîdé"/>
            <p:cNvGrpSpPr/>
            <p:nvPr/>
          </p:nvGrpSpPr>
          <p:grpSpPr>
            <a:xfrm>
              <a:off x="687280" y="2429903"/>
              <a:ext cx="3791329" cy="1998194"/>
              <a:chOff x="687278" y="2398652"/>
              <a:chExt cx="3524773" cy="1998194"/>
            </a:xfrm>
          </p:grpSpPr>
          <p:sp>
            <p:nvSpPr>
              <p:cNvPr id="22" name="îṥḻíďê"/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23" name="íş1ídé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  <a:endParaRPr lang="en-US" altLang="zh-CN" sz="2400" b="1" dirty="0"/>
              </a:p>
            </p:txBody>
          </p:sp>
        </p:grpSp>
        <p:grpSp>
          <p:nvGrpSpPr>
            <p:cNvPr id="8" name="ïş1iḍe"/>
            <p:cNvGrpSpPr/>
            <p:nvPr/>
          </p:nvGrpSpPr>
          <p:grpSpPr>
            <a:xfrm>
              <a:off x="6899726" y="2915740"/>
              <a:ext cx="1024443" cy="1026520"/>
              <a:chOff x="668200" y="3366077"/>
              <a:chExt cx="1024443" cy="1026520"/>
            </a:xfrm>
          </p:grpSpPr>
          <p:sp>
            <p:nvSpPr>
              <p:cNvPr id="20" name="iśļídê"/>
              <p:cNvSpPr/>
              <p:nvPr/>
            </p:nvSpPr>
            <p:spPr bwMode="auto"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îṣlîḓê"/>
              <p:cNvSpPr/>
              <p:nvPr/>
            </p:nvSpPr>
            <p:spPr bwMode="auto">
              <a:xfrm>
                <a:off x="875579" y="3580099"/>
                <a:ext cx="609685" cy="598476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íśḷiďê"/>
            <p:cNvGrpSpPr/>
            <p:nvPr/>
          </p:nvGrpSpPr>
          <p:grpSpPr>
            <a:xfrm>
              <a:off x="8436000" y="1408273"/>
              <a:ext cx="3769995" cy="1017028"/>
              <a:chOff x="8436000" y="1412875"/>
              <a:chExt cx="3769995" cy="1017028"/>
            </a:xfrm>
          </p:grpSpPr>
          <p:sp>
            <p:nvSpPr>
              <p:cNvPr id="18" name="ïšḷiḓé"/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inden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n-US" altLang="zh-CN" sz="1400" dirty="0"/>
              </a:p>
            </p:txBody>
          </p:sp>
          <p:sp>
            <p:nvSpPr>
              <p:cNvPr id="19" name="íṥ1ídê"/>
              <p:cNvSpPr txBox="1"/>
              <p:nvPr/>
            </p:nvSpPr>
            <p:spPr bwMode="auto">
              <a:xfrm>
                <a:off x="8436000" y="1412875"/>
                <a:ext cx="3769995" cy="465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solidFill>
                      <a:schemeClr val="bg1"/>
                    </a:solidFill>
                  </a:rPr>
                  <a:t>WebAssembly VS JS</a:t>
                </a:r>
                <a:endParaRPr lang="en-US" altLang="zh-CN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îṡľiďê"/>
            <p:cNvGrpSpPr/>
            <p:nvPr/>
          </p:nvGrpSpPr>
          <p:grpSpPr>
            <a:xfrm>
              <a:off x="8610625" y="2241989"/>
              <a:ext cx="3082900" cy="1305953"/>
              <a:chOff x="8610625" y="589915"/>
              <a:chExt cx="3082900" cy="1305953"/>
            </a:xfrm>
          </p:grpSpPr>
          <p:sp>
            <p:nvSpPr>
              <p:cNvPr id="16" name="iṣ1ïḑe"/>
              <p:cNvSpPr/>
              <p:nvPr/>
            </p:nvSpPr>
            <p:spPr bwMode="auto">
              <a:xfrm>
                <a:off x="8610625" y="1055274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解码时间</a:t>
                </a:r>
                <a:endParaRPr lang="zh-CN" altLang="en-US" sz="14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编译和优化</a:t>
                </a:r>
                <a:endParaRPr lang="zh-CN" altLang="en-US" sz="14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重优化</a:t>
                </a:r>
                <a:endParaRPr lang="zh-CN" altLang="en-US" sz="1400" dirty="0"/>
              </a:p>
            </p:txBody>
          </p:sp>
          <p:sp>
            <p:nvSpPr>
              <p:cNvPr id="17" name="iŝlídé"/>
              <p:cNvSpPr txBox="1"/>
              <p:nvPr/>
            </p:nvSpPr>
            <p:spPr bwMode="auto">
              <a:xfrm>
                <a:off x="8610625" y="589915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执行耗时</a:t>
                </a:r>
                <a:endParaRPr lang="zh-CN" altLang="en-US" sz="2000" b="1" dirty="0"/>
              </a:p>
            </p:txBody>
          </p:sp>
        </p:grpSp>
        <p:grpSp>
          <p:nvGrpSpPr>
            <p:cNvPr id="11" name="iS1iḑè"/>
            <p:cNvGrpSpPr/>
            <p:nvPr/>
          </p:nvGrpSpPr>
          <p:grpSpPr>
            <a:xfrm>
              <a:off x="8610625" y="4432065"/>
              <a:ext cx="3155925" cy="1306588"/>
              <a:chOff x="8610625" y="1123315"/>
              <a:chExt cx="3155925" cy="1306588"/>
            </a:xfrm>
          </p:grpSpPr>
          <p:sp>
            <p:nvSpPr>
              <p:cNvPr id="14" name="íŝḻïḋê"/>
              <p:cNvSpPr/>
              <p:nvPr/>
            </p:nvSpPr>
            <p:spPr bwMode="auto">
              <a:xfrm>
                <a:off x="868365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文件体积</a:t>
                </a:r>
                <a:endParaRPr lang="zh-CN" altLang="en-US" sz="14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垃圾回收</a:t>
                </a:r>
                <a:endParaRPr lang="zh-CN" altLang="en-US" sz="1400" dirty="0"/>
              </a:p>
            </p:txBody>
          </p:sp>
          <p:sp>
            <p:nvSpPr>
              <p:cNvPr id="15" name="íSḷiḑê"/>
              <p:cNvSpPr txBox="1"/>
              <p:nvPr/>
            </p:nvSpPr>
            <p:spPr bwMode="auto">
              <a:xfrm>
                <a:off x="8610625" y="1123315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空间利用</a:t>
                </a:r>
                <a:endParaRPr lang="zh-CN" altLang="en-US" sz="2000" b="1" dirty="0"/>
              </a:p>
            </p:txBody>
          </p:sp>
        </p:grpSp>
        <p:cxnSp>
          <p:nvCxnSpPr>
            <p:cNvPr id="12" name="肘形连接符 22"/>
            <p:cNvCxnSpPr>
              <a:stCxn id="20" idx="6"/>
              <a:endCxn id="17" idx="1"/>
            </p:cNvCxnSpPr>
            <p:nvPr/>
          </p:nvCxnSpPr>
          <p:spPr>
            <a:xfrm flipV="1">
              <a:off x="7924165" y="2474595"/>
              <a:ext cx="686435" cy="954405"/>
            </a:xfrm>
            <a:prstGeom prst="bentConnector3">
              <a:avLst>
                <a:gd name="adj1" fmla="val 38112"/>
              </a:avLst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26"/>
            <p:cNvCxnSpPr/>
            <p:nvPr/>
          </p:nvCxnSpPr>
          <p:spPr>
            <a:xfrm>
              <a:off x="7851140" y="3429000"/>
              <a:ext cx="759460" cy="1235710"/>
            </a:xfrm>
            <a:prstGeom prst="bentConnector3">
              <a:avLst>
                <a:gd name="adj1" fmla="val 44648"/>
              </a:avLst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图片 26" descr="1158320-20181108143238528-2136196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410"/>
            <a:ext cx="7959090" cy="54876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项目构思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3" name="图片 22" descr="u=3642481453,1486938825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9755" y="2737485"/>
            <a:ext cx="3493770" cy="1747520"/>
          </a:xfrm>
          <a:prstGeom prst="rect">
            <a:avLst/>
          </a:prstGeom>
        </p:spPr>
      </p:pic>
      <p:grpSp>
        <p:nvGrpSpPr>
          <p:cNvPr id="5" name="ebba2635-672c-44a3-9a32-a22c2432cc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79730" y="1614830"/>
            <a:ext cx="11867515" cy="5076254"/>
            <a:chOff x="490855" y="1628800"/>
            <a:chExt cx="11867515" cy="5076254"/>
          </a:xfrm>
        </p:grpSpPr>
        <p:sp>
          <p:nvSpPr>
            <p:cNvPr id="6" name="ïśḻïḓè"/>
            <p:cNvSpPr/>
            <p:nvPr/>
          </p:nvSpPr>
          <p:spPr bwMode="auto">
            <a:xfrm>
              <a:off x="4076007" y="1635345"/>
              <a:ext cx="2460717" cy="207677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ľîḓé"/>
            <p:cNvSpPr/>
            <p:nvPr/>
          </p:nvSpPr>
          <p:spPr bwMode="auto">
            <a:xfrm>
              <a:off x="6133147" y="1628800"/>
              <a:ext cx="2068049" cy="2471623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šľîde"/>
            <p:cNvSpPr/>
            <p:nvPr/>
          </p:nvSpPr>
          <p:spPr bwMode="auto">
            <a:xfrm>
              <a:off x="5723029" y="3712117"/>
              <a:ext cx="2484713" cy="2057142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3">
                <a:alpha val="34000"/>
              </a:schemeClr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şḻïdê"/>
            <p:cNvSpPr/>
            <p:nvPr/>
          </p:nvSpPr>
          <p:spPr bwMode="auto">
            <a:xfrm>
              <a:off x="4076009" y="3291092"/>
              <a:ext cx="2057142" cy="2471623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7816958" y="2139771"/>
              <a:ext cx="994498" cy="530690"/>
            </a:xfrm>
            <a:prstGeom prst="line">
              <a:avLst/>
            </a:prstGeom>
            <a:ln w="12700" cmpd="sng">
              <a:solidFill>
                <a:schemeClr val="accent2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874951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3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393895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4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3266698" y="2214249"/>
              <a:ext cx="1063702" cy="48848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śḷíḓe"/>
            <p:cNvSpPr/>
            <p:nvPr/>
          </p:nvSpPr>
          <p:spPr bwMode="black">
            <a:xfrm>
              <a:off x="5286000" y="3500356"/>
              <a:ext cx="1660842" cy="461665"/>
            </a:xfrm>
            <a:prstGeom prst="rect">
              <a:avLst/>
            </a:prstGeom>
            <a:effectLst/>
          </p:spPr>
          <p:txBody>
            <a:bodyPr wrap="none" anchor="ctr" anchorCtr="0">
              <a:normAutofit/>
            </a:bodyPr>
            <a:lstStyle/>
            <a:p>
              <a:pPr algn="ctr"/>
              <a:endParaRPr lang="en-US" sz="2400" b="1" spc="-20" dirty="0">
                <a:solidFill>
                  <a:schemeClr val="accent6"/>
                </a:solidFill>
              </a:endParaRPr>
            </a:p>
          </p:txBody>
        </p:sp>
        <p:sp>
          <p:nvSpPr>
            <p:cNvPr id="15" name="iṣ1iḓê"/>
            <p:cNvSpPr txBox="1"/>
            <p:nvPr/>
          </p:nvSpPr>
          <p:spPr>
            <a:xfrm>
              <a:off x="669925" y="1817232"/>
              <a:ext cx="2450742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sz="2000" b="1" dirty="0"/>
                <a:t>模块化</a:t>
              </a:r>
              <a:endParaRPr lang="zh-CN" sz="2000" b="1" dirty="0"/>
            </a:p>
          </p:txBody>
        </p:sp>
        <p:sp>
          <p:nvSpPr>
            <p:cNvPr id="16" name="îSļíďe"/>
            <p:cNvSpPr txBox="1"/>
            <p:nvPr/>
          </p:nvSpPr>
          <p:spPr>
            <a:xfrm>
              <a:off x="669925" y="2185106"/>
              <a:ext cx="2446348" cy="748894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endParaRPr lang="zh-CN" altLang="en-US" sz="900" dirty="0"/>
            </a:p>
          </p:txBody>
        </p:sp>
        <p:sp>
          <p:nvSpPr>
            <p:cNvPr id="17" name="iṧ1îḋè"/>
            <p:cNvSpPr txBox="1"/>
            <p:nvPr/>
          </p:nvSpPr>
          <p:spPr>
            <a:xfrm>
              <a:off x="490855" y="4994841"/>
              <a:ext cx="2625550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2000" b="1" dirty="0"/>
                <a:t>轻量和高效</a:t>
              </a:r>
              <a:endParaRPr lang="zh-CN" altLang="en-US" sz="2000" b="1" dirty="0"/>
            </a:p>
          </p:txBody>
        </p:sp>
        <p:sp>
          <p:nvSpPr>
            <p:cNvPr id="18" name="îślïďê"/>
            <p:cNvSpPr txBox="1"/>
            <p:nvPr/>
          </p:nvSpPr>
          <p:spPr>
            <a:xfrm>
              <a:off x="669925" y="5983109"/>
              <a:ext cx="2619431" cy="721945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endParaRPr lang="zh-CN" altLang="en-US" sz="900" dirty="0"/>
            </a:p>
          </p:txBody>
        </p:sp>
        <p:sp>
          <p:nvSpPr>
            <p:cNvPr id="19" name="íş1ïḋè"/>
            <p:cNvSpPr txBox="1"/>
            <p:nvPr/>
          </p:nvSpPr>
          <p:spPr>
            <a:xfrm>
              <a:off x="8910320" y="1742465"/>
              <a:ext cx="3107055" cy="321945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dirty="0"/>
                <a:t>对 </a:t>
              </a:r>
              <a:r>
                <a:rPr lang="en-US" altLang="zh-CN" sz="2000" b="1" dirty="0"/>
                <a:t>WebAssembly </a:t>
              </a:r>
              <a:r>
                <a:rPr lang="zh-CN" altLang="en-US" sz="2000" b="1" dirty="0"/>
                <a:t>支持</a:t>
              </a:r>
              <a:endParaRPr lang="zh-CN" altLang="en-US" sz="2000" b="1" dirty="0"/>
            </a:p>
          </p:txBody>
        </p:sp>
        <p:sp>
          <p:nvSpPr>
            <p:cNvPr id="20" name="îSḷíḍe"/>
            <p:cNvSpPr txBox="1"/>
            <p:nvPr/>
          </p:nvSpPr>
          <p:spPr>
            <a:xfrm>
              <a:off x="8904312" y="2110628"/>
              <a:ext cx="2625800" cy="823372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zh-CN" altLang="en-US" sz="900" dirty="0"/>
            </a:p>
          </p:txBody>
        </p:sp>
        <p:sp>
          <p:nvSpPr>
            <p:cNvPr id="21" name="îs1îďe"/>
            <p:cNvSpPr txBox="1"/>
            <p:nvPr/>
          </p:nvSpPr>
          <p:spPr>
            <a:xfrm>
              <a:off x="9063699" y="5040561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dirty="0"/>
                <a:t>对 </a:t>
              </a:r>
              <a:r>
                <a:rPr lang="en-US" altLang="zh-CN" sz="2000" b="1" dirty="0"/>
                <a:t>MySQL </a:t>
              </a:r>
              <a:r>
                <a:rPr lang="zh-CN" altLang="en-US" sz="2000" b="1" dirty="0"/>
                <a:t>支持</a:t>
              </a:r>
              <a:endParaRPr lang="zh-CN" altLang="en-US" sz="2000" b="1" dirty="0"/>
            </a:p>
          </p:txBody>
        </p:sp>
        <p:sp>
          <p:nvSpPr>
            <p:cNvPr id="22" name="îṡ1îďè"/>
            <p:cNvSpPr txBox="1"/>
            <p:nvPr/>
          </p:nvSpPr>
          <p:spPr>
            <a:xfrm>
              <a:off x="9732570" y="3239910"/>
              <a:ext cx="2625800" cy="721944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zh-CN" altLang="en-US" sz="900" dirty="0"/>
            </a:p>
          </p:txBody>
        </p:sp>
      </p:grpSp>
      <p:sp>
        <p:nvSpPr>
          <p:cNvPr id="75" name="ïṡḷiḓê"/>
          <p:cNvSpPr/>
          <p:nvPr/>
        </p:nvSpPr>
        <p:spPr>
          <a:xfrm>
            <a:off x="-1269365" y="2563889"/>
            <a:ext cx="4385701" cy="726873"/>
          </a:xfrm>
          <a:prstGeom prst="homePlate">
            <a:avLst>
              <a:gd name="adj" fmla="val 66216"/>
            </a:avLst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dirty="0"/>
          </a:p>
        </p:txBody>
      </p:sp>
      <p:sp>
        <p:nvSpPr>
          <p:cNvPr id="24" name="文本框 23"/>
          <p:cNvSpPr txBox="1"/>
          <p:nvPr/>
        </p:nvSpPr>
        <p:spPr>
          <a:xfrm>
            <a:off x="508635" y="2702560"/>
            <a:ext cx="3567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Node.js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3c2f1681-f979-4de5-8036-c0bce5db0ca5"/>
</p:tagLst>
</file>

<file path=ppt/tags/tag2.xml><?xml version="1.0" encoding="utf-8"?>
<p:tagLst xmlns:p="http://schemas.openxmlformats.org/presentationml/2006/main">
  <p:tag name="ISLIDE.DIAGRAM" val="a624472e-6115-407c-86a2-7ead7c81611a"/>
</p:tagLst>
</file>

<file path=ppt/tags/tag3.xml><?xml version="1.0" encoding="utf-8"?>
<p:tagLst xmlns:p="http://schemas.openxmlformats.org/presentationml/2006/main">
  <p:tag name="ISLIDE.DIAGRAM" val="ebba2635-672c-44a3-9a32-a22c2432cc90"/>
</p:tagLst>
</file>

<file path=ppt/tags/tag4.xml><?xml version="1.0" encoding="utf-8"?>
<p:tagLst xmlns:p="http://schemas.openxmlformats.org/presentationml/2006/main">
  <p:tag name="ISLIDE.DIAGRAM" val="680d3f6f-d5f1-4382-b936-45a6fb4fd8a1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0E23"/>
      </a:accent1>
      <a:accent2>
        <a:srgbClr val="05132C"/>
      </a:accent2>
      <a:accent3>
        <a:srgbClr val="145579"/>
      </a:accent3>
      <a:accent4>
        <a:srgbClr val="0A6799"/>
      </a:accent4>
      <a:accent5>
        <a:srgbClr val="4586A5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WPS 演示</Application>
  <PresentationFormat>宽屏</PresentationFormat>
  <Paragraphs>141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等线</vt:lpstr>
      <vt:lpstr>Impact</vt:lpstr>
      <vt:lpstr>主题5</vt:lpstr>
      <vt:lpstr>项目背景</vt:lpstr>
      <vt:lpstr>WebAssembly Music</vt:lpstr>
      <vt:lpstr>Wasm in the Cloud</vt:lpstr>
      <vt:lpstr>Benefits of WebAssembly in Cloud</vt:lpstr>
      <vt:lpstr>Egret Engine &amp; Google Earth</vt:lpstr>
      <vt:lpstr>Section Header Here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创新点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lenovo</dc:creator>
  <cp:lastModifiedBy>lenovo</cp:lastModifiedBy>
  <cp:revision>112</cp:revision>
  <dcterms:created xsi:type="dcterms:W3CDTF">2019-06-19T02:08:00Z</dcterms:created>
  <dcterms:modified xsi:type="dcterms:W3CDTF">2020-04-11T09:12:26Z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