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410" r:id="rId3"/>
    <p:sldId id="411" r:id="rId5"/>
    <p:sldId id="41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图：</a:t>
            </a:r>
            <a:r>
              <a:rPr lang="en-US" altLang="zh-CN"/>
              <a:t>server</a:t>
            </a:r>
            <a:r>
              <a:rPr lang="zh-CN" altLang="en-US"/>
              <a:t>端</a:t>
            </a:r>
            <a:r>
              <a:rPr lang="en-US" altLang="zh-CN"/>
              <a:t>demo	server.js </a:t>
            </a:r>
            <a:r>
              <a:rPr lang="zh-CN" altLang="en-US"/>
              <a:t>文件</a:t>
            </a:r>
            <a:endParaRPr lang="zh-CN" altLang="en-US"/>
          </a:p>
          <a:p>
            <a:r>
              <a:rPr lang="zh-CN" altLang="en-US"/>
              <a:t>传统的HTPP服务器会由Aphche、Nginx、IIS之类的软件来担任，但是nodejs并不需要，nodejs提供了http模块，自身就可以用来构建服务器，而且http模块是由C++实现的，性能可靠。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http模块创建的是一个基于事件的服务器，</a:t>
            </a:r>
            <a:r>
              <a:rPr lang="zh-CN" altLang="en-US">
                <a:sym typeface="+mn-ea"/>
              </a:rPr>
              <a:t>createServer方法中的参数函数中的两个参数req和res则是分别代表了请求对象和响应对象。</a:t>
            </a:r>
            <a:r>
              <a:rPr lang="zh-CN" altLang="en-US"/>
              <a:t>提供的事件如下：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request：当客户端请求到来时，该事件被触发，提供两个参数req和res，表示请求和响应信息，是最常用的事件</a:t>
            </a:r>
            <a:endParaRPr lang="zh-CN" altLang="en-US"/>
          </a:p>
          <a:p>
            <a:r>
              <a:rPr lang="zh-CN" altLang="en-US"/>
              <a:t>connection：当TCP连接建立时，该事件被触发，提供一个参数socket，是net.Socket的实例</a:t>
            </a:r>
            <a:endParaRPr lang="zh-CN" altLang="en-US"/>
          </a:p>
          <a:p>
            <a:r>
              <a:rPr lang="zh-CN" altLang="en-US"/>
              <a:t>close：当服务器关闭时，触发事件（注意不是在用户断开连接时）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参考网站：</a:t>
            </a:r>
            <a:endParaRPr lang="zh-CN" altLang="en-US"/>
          </a:p>
          <a:p>
            <a:r>
              <a:rPr lang="zh-CN" altLang="en-US"/>
              <a:t>https://www.runoob.com/nodejs/nodejs-web-module.html</a:t>
            </a:r>
            <a:endParaRPr lang="zh-CN" altLang="en-US"/>
          </a:p>
          <a:p>
            <a:r>
              <a:rPr lang="zh-CN" altLang="en-US"/>
              <a:t>https://www.cnblogs.com/liAnran/p/9799296.html</a:t>
            </a:r>
            <a:endParaRPr lang="zh-CN" altLang="en-US"/>
          </a:p>
          <a:p>
            <a:r>
              <a:rPr lang="zh-CN" altLang="en-US"/>
              <a:t>https://blog.csdn.net/TDCQZD/article/details/82051545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图：</a:t>
            </a:r>
            <a:r>
              <a:rPr lang="en-US" altLang="zh-CN"/>
              <a:t>Client</a:t>
            </a:r>
            <a:r>
              <a:rPr lang="zh-CN" altLang="en-US"/>
              <a:t>端</a:t>
            </a:r>
            <a:r>
              <a:rPr lang="en-US" altLang="zh-CN"/>
              <a:t>demo	client.js</a:t>
            </a:r>
            <a:r>
              <a:rPr lang="zh-CN" altLang="en-US"/>
              <a:t>文件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http.request是一个http客户端工具，用于在客户端上向http服务器发起请求。</a:t>
            </a:r>
            <a:endParaRPr lang="zh-CN" altLang="en-US"/>
          </a:p>
          <a:p>
            <a:r>
              <a:rPr lang="zh-CN" altLang="en-US"/>
              <a:t>http.request(options[, callback])</a:t>
            </a:r>
            <a:endParaRPr lang="zh-CN" altLang="en-US"/>
          </a:p>
          <a:p>
            <a:r>
              <a:rPr lang="zh-CN" altLang="en-US"/>
              <a:t>options ：可以是一个对象、或字符串、或 URL 对象。 如果 options 是一个字符串，它会被自动使用 url.parse() 解析。 如果它是一个 URL 对象, 它会被默认转换成一个 options 对象。</a:t>
            </a:r>
            <a:endParaRPr lang="zh-CN" altLang="en-US"/>
          </a:p>
          <a:p>
            <a:r>
              <a:rPr lang="zh-CN" altLang="en-US"/>
              <a:t>callback ：可选的。callback 参数会作为单次监听器被添加到 ‘response’ 事件。</a:t>
            </a:r>
            <a:endParaRPr lang="zh-CN" altLang="en-US"/>
          </a:p>
          <a:p>
            <a:r>
              <a:rPr lang="zh-CN" altLang="en-US"/>
              <a:t>'response'事件：当请求的响应被接收到时触发。 该事件只触发一次。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https://blog.csdn.net/TDCQZD/java/article/details/82051545</a:t>
            </a:r>
            <a:endParaRPr lang="zh-CN" altLang="en-US"/>
          </a:p>
          <a:p>
            <a:r>
              <a:rPr lang="zh-CN" altLang="en-US"/>
              <a:t>https://www.runoob.com/nodejs/nodejs-web-module.html</a:t>
            </a:r>
            <a:endParaRPr lang="zh-CN" altLang="en-US"/>
          </a:p>
          <a:p>
            <a:r>
              <a:rPr lang="zh-CN" altLang="en-US"/>
              <a:t>https://www.cnblogs.com/liAnran/p/9799296.html</a:t>
            </a:r>
            <a:endParaRPr lang="zh-CN" altLang="en-US"/>
          </a:p>
          <a:p>
            <a:r>
              <a:rPr lang="zh-CN" altLang="en-US"/>
              <a:t>https://blog.csdn.net/TDCQZD/article/details/82051545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图：在</a:t>
            </a:r>
            <a:r>
              <a:rPr lang="en-US" altLang="zh-CN"/>
              <a:t>.js</a:t>
            </a:r>
            <a:r>
              <a:rPr lang="zh-CN" altLang="en-US"/>
              <a:t>文件中调用</a:t>
            </a:r>
            <a:r>
              <a:rPr lang="en-US" altLang="zh-CN"/>
              <a:t>wasm</a:t>
            </a:r>
            <a:r>
              <a:rPr lang="zh-CN" altLang="en-US"/>
              <a:t>模块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microsoft.com/office/2007/relationships/hdphoto" Target="../media/image5.wdp"/><Relationship Id="rId4" Type="http://schemas.openxmlformats.org/officeDocument/2006/relationships/image" Target="../media/image4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microsoft.com/office/2007/relationships/hdphoto" Target="../media/image5.wdp"/><Relationship Id="rId6" Type="http://schemas.openxmlformats.org/officeDocument/2006/relationships/image" Target="../media/image4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8.png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5202" y="0"/>
            <a:ext cx="12237202" cy="6858000"/>
          </a:xfrm>
          <a:prstGeom prst="rect">
            <a:avLst/>
          </a:prstGeom>
        </p:spPr>
      </p:pic>
      <p:sp>
        <p:nvSpPr>
          <p:cNvPr id="47" name="Freeform 47"/>
          <p:cNvSpPr/>
          <p:nvPr userDrawn="1"/>
        </p:nvSpPr>
        <p:spPr bwMode="auto">
          <a:xfrm>
            <a:off x="-1588" y="4826208"/>
            <a:ext cx="12206288" cy="2449512"/>
          </a:xfrm>
          <a:custGeom>
            <a:avLst/>
            <a:gdLst>
              <a:gd name="T0" fmla="*/ 7689 w 7689"/>
              <a:gd name="T1" fmla="*/ 1543 h 1543"/>
              <a:gd name="T2" fmla="*/ 7689 w 7689"/>
              <a:gd name="T3" fmla="*/ 1485 h 1543"/>
              <a:gd name="T4" fmla="*/ 4821 w 7689"/>
              <a:gd name="T5" fmla="*/ 568 h 1543"/>
              <a:gd name="T6" fmla="*/ 3065 w 7689"/>
              <a:gd name="T7" fmla="*/ 0 h 1543"/>
              <a:gd name="T8" fmla="*/ 582 w 7689"/>
              <a:gd name="T9" fmla="*/ 597 h 1543"/>
              <a:gd name="T10" fmla="*/ 0 w 7689"/>
              <a:gd name="T11" fmla="*/ 717 h 1543"/>
              <a:gd name="T12" fmla="*/ 0 w 7689"/>
              <a:gd name="T13" fmla="*/ 1543 h 1543"/>
              <a:gd name="T14" fmla="*/ 7689 w 7689"/>
              <a:gd name="T15" fmla="*/ 1543 h 1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89" h="1543">
                <a:moveTo>
                  <a:pt x="7689" y="1543"/>
                </a:moveTo>
                <a:lnTo>
                  <a:pt x="7689" y="1485"/>
                </a:lnTo>
                <a:lnTo>
                  <a:pt x="4821" y="568"/>
                </a:lnTo>
                <a:lnTo>
                  <a:pt x="3065" y="0"/>
                </a:lnTo>
                <a:lnTo>
                  <a:pt x="582" y="597"/>
                </a:lnTo>
                <a:lnTo>
                  <a:pt x="0" y="717"/>
                </a:lnTo>
                <a:lnTo>
                  <a:pt x="0" y="1543"/>
                </a:lnTo>
                <a:lnTo>
                  <a:pt x="7689" y="154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19167" y="2420788"/>
            <a:ext cx="4388530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4019167" y="1687589"/>
            <a:ext cx="4388530" cy="698591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4019167" y="3341902"/>
            <a:ext cx="4388530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019167" y="3638173"/>
            <a:ext cx="4388530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1504950" y="2571750"/>
            <a:ext cx="2809472" cy="4286250"/>
          </a:xfrm>
          <a:prstGeom prst="rect">
            <a:avLst/>
          </a:prstGeom>
          <a:blipFill>
            <a:blip r:embed="rId3"/>
            <a:srcRect/>
            <a:stretch>
              <a:fillRect l="-12865" t="18036" r="1637" b="-65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679450" y="478971"/>
            <a:ext cx="10833100" cy="5900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3822700" y="4040923"/>
            <a:ext cx="454660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rgbClr val="010E1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3828473" y="3144646"/>
            <a:ext cx="4535055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rgbClr val="010E19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5202" y="0"/>
            <a:ext cx="12237202" cy="6858000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137478" y="2962924"/>
            <a:ext cx="3917045" cy="742950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4137477" y="3764096"/>
            <a:ext cx="391704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137477" y="4079730"/>
            <a:ext cx="391704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>
            <a:fillRect/>
          </a:stretch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>
            <a:fillRect/>
          </a:stretch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1.pn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2.pn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Node.js </a:t>
            </a:r>
            <a:r>
              <a:rPr lang="zh-CN" altLang="en-US" dirty="0"/>
              <a:t>搭建 </a:t>
            </a:r>
            <a:r>
              <a:rPr lang="en-US" altLang="zh-CN" dirty="0"/>
              <a:t>Web </a:t>
            </a:r>
            <a:r>
              <a:rPr lang="zh-CN" altLang="en-US" dirty="0"/>
              <a:t>服务器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3" name="燕尾形 22"/>
          <p:cNvSpPr/>
          <p:nvPr/>
        </p:nvSpPr>
        <p:spPr>
          <a:xfrm>
            <a:off x="-1197610" y="2622550"/>
            <a:ext cx="4691380" cy="1000760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" name="206cb7d8-6181-4b22-b3d9-ea98bd0a80c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134" y="1123950"/>
            <a:ext cx="10850353" cy="5019675"/>
            <a:chOff x="670134" y="1123950"/>
            <a:chExt cx="10850353" cy="5019675"/>
          </a:xfrm>
        </p:grpSpPr>
        <p:sp>
          <p:nvSpPr>
            <p:cNvPr id="6" name="ïSḻïḓé"/>
            <p:cNvSpPr/>
            <p:nvPr/>
          </p:nvSpPr>
          <p:spPr>
            <a:xfrm>
              <a:off x="5988713" y="3330799"/>
              <a:ext cx="1545013" cy="132619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" name="íSľîḋè"/>
            <p:cNvSpPr/>
            <p:nvPr/>
          </p:nvSpPr>
          <p:spPr>
            <a:xfrm>
              <a:off x="5988713" y="1864217"/>
              <a:ext cx="1545013" cy="1326190"/>
            </a:xfrm>
            <a:custGeom>
              <a:avLst/>
              <a:gdLst>
                <a:gd name="connsiteX0" fmla="*/ 0 w 1319174"/>
                <a:gd name="connsiteY0" fmla="*/ 566169 h 1132337"/>
                <a:gd name="connsiteX1" fmla="*/ 283084 w 1319174"/>
                <a:gd name="connsiteY1" fmla="*/ 0 h 1132337"/>
                <a:gd name="connsiteX2" fmla="*/ 1036090 w 1319174"/>
                <a:gd name="connsiteY2" fmla="*/ 0 h 1132337"/>
                <a:gd name="connsiteX3" fmla="*/ 1319174 w 1319174"/>
                <a:gd name="connsiteY3" fmla="*/ 566169 h 1132337"/>
                <a:gd name="connsiteX4" fmla="*/ 1036090 w 1319174"/>
                <a:gd name="connsiteY4" fmla="*/ 1132337 h 1132337"/>
                <a:gd name="connsiteX5" fmla="*/ 283084 w 1319174"/>
                <a:gd name="connsiteY5" fmla="*/ 1132337 h 1132337"/>
                <a:gd name="connsiteX6" fmla="*/ 0 w 1319174"/>
                <a:gd name="connsiteY6" fmla="*/ 566169 h 113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9174" h="1132337">
                  <a:moveTo>
                    <a:pt x="0" y="566169"/>
                  </a:moveTo>
                  <a:lnTo>
                    <a:pt x="283084" y="0"/>
                  </a:lnTo>
                  <a:lnTo>
                    <a:pt x="1036090" y="0"/>
                  </a:lnTo>
                  <a:lnTo>
                    <a:pt x="1319174" y="566169"/>
                  </a:lnTo>
                  <a:lnTo>
                    <a:pt x="1036090" y="1132337"/>
                  </a:lnTo>
                  <a:lnTo>
                    <a:pt x="283084" y="1132337"/>
                  </a:lnTo>
                  <a:lnTo>
                    <a:pt x="0" y="566169"/>
                  </a:lnTo>
                  <a:close/>
                </a:path>
              </a:pathLst>
            </a:custGeom>
            <a:blipFill>
              <a:blip r:embed="rId2"/>
              <a:stretch>
                <a:fillRect l="-14464" r="-14228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8" name="î$lîḋe"/>
            <p:cNvSpPr/>
            <p:nvPr/>
          </p:nvSpPr>
          <p:spPr>
            <a:xfrm>
              <a:off x="7317633" y="2609792"/>
              <a:ext cx="1545013" cy="132619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ïṡľïḋé"/>
            <p:cNvSpPr/>
            <p:nvPr/>
          </p:nvSpPr>
          <p:spPr>
            <a:xfrm>
              <a:off x="7317633" y="1143712"/>
              <a:ext cx="1545013" cy="1326190"/>
            </a:xfrm>
            <a:custGeom>
              <a:avLst/>
              <a:gdLst>
                <a:gd name="connsiteX0" fmla="*/ 0 w 1319174"/>
                <a:gd name="connsiteY0" fmla="*/ 566169 h 1132337"/>
                <a:gd name="connsiteX1" fmla="*/ 283084 w 1319174"/>
                <a:gd name="connsiteY1" fmla="*/ 0 h 1132337"/>
                <a:gd name="connsiteX2" fmla="*/ 1036090 w 1319174"/>
                <a:gd name="connsiteY2" fmla="*/ 0 h 1132337"/>
                <a:gd name="connsiteX3" fmla="*/ 1319174 w 1319174"/>
                <a:gd name="connsiteY3" fmla="*/ 566169 h 1132337"/>
                <a:gd name="connsiteX4" fmla="*/ 1036090 w 1319174"/>
                <a:gd name="connsiteY4" fmla="*/ 1132337 h 1132337"/>
                <a:gd name="connsiteX5" fmla="*/ 283084 w 1319174"/>
                <a:gd name="connsiteY5" fmla="*/ 1132337 h 1132337"/>
                <a:gd name="connsiteX6" fmla="*/ 0 w 1319174"/>
                <a:gd name="connsiteY6" fmla="*/ 566169 h 113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9174" h="1132337">
                  <a:moveTo>
                    <a:pt x="0" y="566169"/>
                  </a:moveTo>
                  <a:lnTo>
                    <a:pt x="283084" y="0"/>
                  </a:lnTo>
                  <a:lnTo>
                    <a:pt x="1036090" y="0"/>
                  </a:lnTo>
                  <a:lnTo>
                    <a:pt x="1319174" y="566169"/>
                  </a:lnTo>
                  <a:lnTo>
                    <a:pt x="1036090" y="1132337"/>
                  </a:lnTo>
                  <a:lnTo>
                    <a:pt x="283084" y="1132337"/>
                  </a:lnTo>
                  <a:lnTo>
                    <a:pt x="0" y="5661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none" lIns="204293" tIns="214728" rIns="204293" bIns="214728" numCol="1" spcCol="1270" anchor="ctr" anchorCtr="0">
              <a:noAutofit/>
            </a:bodyPr>
            <a:lstStyle/>
            <a:p>
              <a:pPr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Text here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iŝḻidè"/>
            <p:cNvSpPr/>
            <p:nvPr/>
          </p:nvSpPr>
          <p:spPr>
            <a:xfrm>
              <a:off x="8647506" y="1883772"/>
              <a:ext cx="1545013" cy="1326190"/>
            </a:xfrm>
            <a:prstGeom prst="hexagon">
              <a:avLst>
                <a:gd name="adj" fmla="val 25000"/>
                <a:gd name="vf" fmla="val 115470"/>
              </a:avLst>
            </a:prstGeom>
            <a:blipFill>
              <a:blip r:embed="rId3"/>
              <a:stretch>
                <a:fillRect t="-23030" b="-22595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ïsľîḋê"/>
            <p:cNvSpPr/>
            <p:nvPr/>
          </p:nvSpPr>
          <p:spPr>
            <a:xfrm>
              <a:off x="8647506" y="3347846"/>
              <a:ext cx="1545013" cy="1326190"/>
            </a:xfrm>
            <a:custGeom>
              <a:avLst/>
              <a:gdLst>
                <a:gd name="connsiteX0" fmla="*/ 0 w 1319174"/>
                <a:gd name="connsiteY0" fmla="*/ 566169 h 1132337"/>
                <a:gd name="connsiteX1" fmla="*/ 283084 w 1319174"/>
                <a:gd name="connsiteY1" fmla="*/ 0 h 1132337"/>
                <a:gd name="connsiteX2" fmla="*/ 1036090 w 1319174"/>
                <a:gd name="connsiteY2" fmla="*/ 0 h 1132337"/>
                <a:gd name="connsiteX3" fmla="*/ 1319174 w 1319174"/>
                <a:gd name="connsiteY3" fmla="*/ 566169 h 1132337"/>
                <a:gd name="connsiteX4" fmla="*/ 1036090 w 1319174"/>
                <a:gd name="connsiteY4" fmla="*/ 1132337 h 1132337"/>
                <a:gd name="connsiteX5" fmla="*/ 283084 w 1319174"/>
                <a:gd name="connsiteY5" fmla="*/ 1132337 h 1132337"/>
                <a:gd name="connsiteX6" fmla="*/ 0 w 1319174"/>
                <a:gd name="connsiteY6" fmla="*/ 566169 h 113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9174" h="1132337">
                  <a:moveTo>
                    <a:pt x="0" y="566169"/>
                  </a:moveTo>
                  <a:lnTo>
                    <a:pt x="283084" y="0"/>
                  </a:lnTo>
                  <a:lnTo>
                    <a:pt x="1036090" y="0"/>
                  </a:lnTo>
                  <a:lnTo>
                    <a:pt x="1319174" y="566169"/>
                  </a:lnTo>
                  <a:lnTo>
                    <a:pt x="1036090" y="1132337"/>
                  </a:lnTo>
                  <a:lnTo>
                    <a:pt x="283084" y="1132337"/>
                  </a:lnTo>
                  <a:lnTo>
                    <a:pt x="0" y="5661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none" lIns="204293" tIns="214728" rIns="204293" bIns="214728" numCol="1" spcCol="1270" anchor="ctr" anchorCtr="0">
              <a:noAutofit/>
            </a:bodyPr>
            <a:lstStyle/>
            <a:p>
              <a:pPr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Text here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ïśḻiḑè"/>
            <p:cNvSpPr/>
            <p:nvPr/>
          </p:nvSpPr>
          <p:spPr>
            <a:xfrm>
              <a:off x="7317633" y="4073866"/>
              <a:ext cx="1545013" cy="1326190"/>
            </a:xfrm>
            <a:prstGeom prst="hexagon">
              <a:avLst>
                <a:gd name="adj" fmla="val 25000"/>
                <a:gd name="vf" fmla="val 115470"/>
              </a:avLst>
            </a:prstGeom>
            <a:blipFill>
              <a:blip r:embed="rId3"/>
              <a:stretch>
                <a:fillRect t="-23030" b="-22595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îsḷiḑé"/>
            <p:cNvSpPr/>
            <p:nvPr/>
          </p:nvSpPr>
          <p:spPr>
            <a:xfrm>
              <a:off x="9969763" y="4090914"/>
              <a:ext cx="1545013" cy="1326190"/>
            </a:xfrm>
            <a:custGeom>
              <a:avLst/>
              <a:gdLst>
                <a:gd name="connsiteX0" fmla="*/ 0 w 1319174"/>
                <a:gd name="connsiteY0" fmla="*/ 566169 h 1132337"/>
                <a:gd name="connsiteX1" fmla="*/ 283084 w 1319174"/>
                <a:gd name="connsiteY1" fmla="*/ 0 h 1132337"/>
                <a:gd name="connsiteX2" fmla="*/ 1036090 w 1319174"/>
                <a:gd name="connsiteY2" fmla="*/ 0 h 1132337"/>
                <a:gd name="connsiteX3" fmla="*/ 1319174 w 1319174"/>
                <a:gd name="connsiteY3" fmla="*/ 566169 h 1132337"/>
                <a:gd name="connsiteX4" fmla="*/ 1036090 w 1319174"/>
                <a:gd name="connsiteY4" fmla="*/ 1132337 h 1132337"/>
                <a:gd name="connsiteX5" fmla="*/ 283084 w 1319174"/>
                <a:gd name="connsiteY5" fmla="*/ 1132337 h 1132337"/>
                <a:gd name="connsiteX6" fmla="*/ 0 w 1319174"/>
                <a:gd name="connsiteY6" fmla="*/ 566169 h 113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9174" h="1132337">
                  <a:moveTo>
                    <a:pt x="0" y="566169"/>
                  </a:moveTo>
                  <a:lnTo>
                    <a:pt x="283084" y="0"/>
                  </a:lnTo>
                  <a:lnTo>
                    <a:pt x="1036090" y="0"/>
                  </a:lnTo>
                  <a:lnTo>
                    <a:pt x="1319174" y="566169"/>
                  </a:lnTo>
                  <a:lnTo>
                    <a:pt x="1036090" y="1132337"/>
                  </a:lnTo>
                  <a:lnTo>
                    <a:pt x="283084" y="1132337"/>
                  </a:lnTo>
                  <a:lnTo>
                    <a:pt x="0" y="566169"/>
                  </a:lnTo>
                  <a:close/>
                </a:path>
              </a:pathLst>
            </a:custGeom>
            <a:blipFill>
              <a:blip r:embed="rId2"/>
              <a:stretch>
                <a:fillRect l="-14464" r="-14228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14" name="ïśľïḓé"/>
            <p:cNvSpPr/>
            <p:nvPr/>
          </p:nvSpPr>
          <p:spPr>
            <a:xfrm>
              <a:off x="8640843" y="4817435"/>
              <a:ext cx="1545013" cy="132619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ïşḷíḓe"/>
            <p:cNvSpPr/>
            <p:nvPr/>
          </p:nvSpPr>
          <p:spPr>
            <a:xfrm>
              <a:off x="9975474" y="1158253"/>
              <a:ext cx="1545013" cy="1326190"/>
            </a:xfrm>
            <a:custGeom>
              <a:avLst/>
              <a:gdLst>
                <a:gd name="connsiteX0" fmla="*/ 0 w 1319174"/>
                <a:gd name="connsiteY0" fmla="*/ 566169 h 1132337"/>
                <a:gd name="connsiteX1" fmla="*/ 283084 w 1319174"/>
                <a:gd name="connsiteY1" fmla="*/ 0 h 1132337"/>
                <a:gd name="connsiteX2" fmla="*/ 1036090 w 1319174"/>
                <a:gd name="connsiteY2" fmla="*/ 0 h 1132337"/>
                <a:gd name="connsiteX3" fmla="*/ 1319174 w 1319174"/>
                <a:gd name="connsiteY3" fmla="*/ 566169 h 1132337"/>
                <a:gd name="connsiteX4" fmla="*/ 1036090 w 1319174"/>
                <a:gd name="connsiteY4" fmla="*/ 1132337 h 1132337"/>
                <a:gd name="connsiteX5" fmla="*/ 283084 w 1319174"/>
                <a:gd name="connsiteY5" fmla="*/ 1132337 h 1132337"/>
                <a:gd name="connsiteX6" fmla="*/ 0 w 1319174"/>
                <a:gd name="connsiteY6" fmla="*/ 566169 h 113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9174" h="1132337">
                  <a:moveTo>
                    <a:pt x="0" y="566169"/>
                  </a:moveTo>
                  <a:lnTo>
                    <a:pt x="283084" y="0"/>
                  </a:lnTo>
                  <a:lnTo>
                    <a:pt x="1036090" y="0"/>
                  </a:lnTo>
                  <a:lnTo>
                    <a:pt x="1319174" y="566169"/>
                  </a:lnTo>
                  <a:lnTo>
                    <a:pt x="1036090" y="1132337"/>
                  </a:lnTo>
                  <a:lnTo>
                    <a:pt x="283084" y="1132337"/>
                  </a:lnTo>
                  <a:lnTo>
                    <a:pt x="0" y="5661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none" lIns="204293" tIns="214728" rIns="204293" bIns="214728" numCol="1" spcCol="1270" anchor="ctr" anchorCtr="0">
              <a:noAutofit/>
            </a:bodyPr>
            <a:lstStyle/>
            <a:p>
              <a:pPr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Text here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îSḻiḑe"/>
            <p:cNvSpPr/>
            <p:nvPr/>
          </p:nvSpPr>
          <p:spPr>
            <a:xfrm>
              <a:off x="9975474" y="2622327"/>
              <a:ext cx="1545013" cy="132619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grpSp>
          <p:nvGrpSpPr>
            <p:cNvPr id="17" name="ïSľïḓè"/>
            <p:cNvGrpSpPr/>
            <p:nvPr/>
          </p:nvGrpSpPr>
          <p:grpSpPr>
            <a:xfrm>
              <a:off x="670134" y="1605798"/>
              <a:ext cx="4274958" cy="1604010"/>
              <a:chOff x="672870" y="1455522"/>
              <a:chExt cx="3592544" cy="1604010"/>
            </a:xfrm>
          </p:grpSpPr>
          <p:sp>
            <p:nvSpPr>
              <p:cNvPr id="20" name="ïṧḻíḑê"/>
              <p:cNvSpPr/>
              <p:nvPr/>
            </p:nvSpPr>
            <p:spPr>
              <a:xfrm>
                <a:off x="740641" y="1455522"/>
                <a:ext cx="3524773" cy="11560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dirty="0"/>
                  <a:t>调用 </a:t>
                </a:r>
                <a:r>
                  <a:rPr lang="en-US" altLang="zh-CN" dirty="0"/>
                  <a:t>Node.js </a:t>
                </a:r>
                <a:r>
                  <a:rPr lang="zh-CN" altLang="en-US" dirty="0"/>
                  <a:t>中 </a:t>
                </a:r>
                <a:r>
                  <a:rPr lang="en-US" altLang="zh-CN" dirty="0"/>
                  <a:t>http </a:t>
                </a:r>
                <a:r>
                  <a:rPr lang="zh-CN" altLang="en-US" dirty="0"/>
                  <a:t>模块，</a:t>
                </a:r>
                <a:endParaRPr lang="zh-CN" altLang="en-US" dirty="0"/>
              </a:p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dirty="0"/>
                  <a:t>搭建 </a:t>
                </a:r>
                <a:r>
                  <a:rPr lang="en-US" altLang="zh-CN" dirty="0"/>
                  <a:t>http </a:t>
                </a:r>
                <a:r>
                  <a:rPr lang="zh-CN" altLang="en-US" dirty="0"/>
                  <a:t>服务端和客户端</a:t>
                </a:r>
                <a:endParaRPr lang="zh-CN" altLang="en-US" dirty="0"/>
              </a:p>
            </p:txBody>
          </p:sp>
          <p:sp>
            <p:nvSpPr>
              <p:cNvPr id="21" name="iŝḷiḍe"/>
              <p:cNvSpPr txBox="1"/>
              <p:nvPr/>
            </p:nvSpPr>
            <p:spPr bwMode="auto">
              <a:xfrm>
                <a:off x="672870" y="2617727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400" b="1" dirty="0">
                    <a:solidFill>
                      <a:schemeClr val="bg1"/>
                    </a:solidFill>
                  </a:rPr>
                  <a:t>Server </a:t>
                </a:r>
                <a:r>
                  <a:rPr lang="zh-CN" altLang="en-US" sz="2400" b="1" dirty="0">
                    <a:solidFill>
                      <a:schemeClr val="bg1"/>
                    </a:solidFill>
                  </a:rPr>
                  <a:t>端</a:t>
                </a:r>
                <a:endParaRPr lang="zh-CN" altLang="en-US" sz="2400" b="1" dirty="0">
                  <a:solidFill>
                    <a:schemeClr val="bg1"/>
                  </a:solidFill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200" b="1" dirty="0">
                    <a:solidFill>
                      <a:schemeClr val="bg1"/>
                    </a:solidFill>
                    <a:latin typeface="微软雅黑 Light" panose="020B0502040204020203" charset="-122"/>
                    <a:ea typeface="微软雅黑 Light" panose="020B0502040204020203" charset="-122"/>
                  </a:rPr>
                  <a:t>示例</a:t>
                </a:r>
                <a:endParaRPr lang="zh-CN" altLang="en-US" sz="2200" b="1" dirty="0">
                  <a:solidFill>
                    <a:schemeClr val="bg1"/>
                  </a:solidFill>
                  <a:latin typeface="微软雅黑 Light" panose="020B0502040204020203" charset="-122"/>
                  <a:ea typeface="微软雅黑 Light" panose="020B0502040204020203" charset="-122"/>
                </a:endParaRPr>
              </a:p>
            </p:txBody>
          </p:sp>
        </p:grpSp>
        <p:cxnSp>
          <p:nvCxnSpPr>
            <p:cNvPr id="18" name="直接连接符 17"/>
            <p:cNvCxnSpPr/>
            <p:nvPr/>
          </p:nvCxnSpPr>
          <p:spPr>
            <a:xfrm>
              <a:off x="5376000" y="1123950"/>
              <a:ext cx="0" cy="501967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ïş1íḍê"/>
            <p:cNvSpPr/>
            <p:nvPr/>
          </p:nvSpPr>
          <p:spPr>
            <a:xfrm>
              <a:off x="5988713" y="4817435"/>
              <a:ext cx="1545013" cy="132619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none" lIns="204293" tIns="214728" rIns="204293" bIns="214728" numCol="1" spcCol="1270" anchor="ctr" anchorCtr="0">
              <a:noAutofit/>
            </a:bodyPr>
            <a:lstStyle/>
            <a:p>
              <a:pPr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b="1">
                  <a:solidFill>
                    <a:schemeClr val="tx1"/>
                  </a:solidFill>
                </a:rPr>
                <a:t>Text </a:t>
              </a:r>
              <a:r>
                <a:rPr lang="en-US" altLang="zh-CN" sz="1600" b="1" dirty="0">
                  <a:solidFill>
                    <a:schemeClr val="tx1"/>
                  </a:solidFill>
                </a:rPr>
                <a:t>here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2" name="图片 21" descr="屏幕截图(40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9385" y="1123950"/>
            <a:ext cx="6952615" cy="594550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403225" y="3785870"/>
            <a:ext cx="595503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3">
                    <a:lumMod val="75000"/>
                  </a:schemeClr>
                </a:solidFill>
                <a:latin typeface="+mn-ea"/>
                <a:cs typeface="+mn-ea"/>
              </a:rPr>
              <a:t>服务器端</a:t>
            </a:r>
            <a:r>
              <a:rPr lang="en-US" altLang="zh-CN">
                <a:solidFill>
                  <a:schemeClr val="accent3">
                    <a:lumMod val="75000"/>
                  </a:schemeClr>
                </a:solidFill>
                <a:latin typeface="+mn-ea"/>
                <a:cs typeface="+mn-ea"/>
              </a:rPr>
              <a:t>http</a:t>
            </a:r>
            <a:r>
              <a:rPr lang="zh-CN" altLang="en-US">
                <a:solidFill>
                  <a:schemeClr val="accent3">
                    <a:lumMod val="75000"/>
                  </a:schemeClr>
                </a:solidFill>
                <a:latin typeface="+mn-ea"/>
                <a:cs typeface="+mn-ea"/>
              </a:rPr>
              <a:t>响应方法：</a:t>
            </a:r>
            <a:endParaRPr lang="zh-CN" altLang="en-US">
              <a:solidFill>
                <a:schemeClr val="accent3">
                  <a:lumMod val="75000"/>
                </a:schemeClr>
              </a:solidFill>
              <a:latin typeface="+mn-ea"/>
              <a:cs typeface="+mn-ea"/>
            </a:endParaRPr>
          </a:p>
          <a:p>
            <a:endParaRPr lang="zh-CN" altLang="en-US">
              <a:solidFill>
                <a:schemeClr val="accent3">
                  <a:lumMod val="75000"/>
                </a:schemeClr>
              </a:solidFill>
              <a:latin typeface="+mn-ea"/>
              <a:cs typeface="+mn-ea"/>
            </a:endParaRPr>
          </a:p>
          <a:p>
            <a:r>
              <a:rPr lang="zh-CN" altLang="en-US">
                <a:solidFill>
                  <a:schemeClr val="accent3">
                    <a:lumMod val="75000"/>
                  </a:schemeClr>
                </a:solidFill>
                <a:latin typeface="+mn-ea"/>
                <a:cs typeface="+mn-ea"/>
              </a:rPr>
              <a:t>发送响应主体：</a:t>
            </a:r>
            <a:endParaRPr lang="zh-CN" altLang="en-US">
              <a:solidFill>
                <a:schemeClr val="accent3">
                  <a:lumMod val="75000"/>
                </a:schemeClr>
              </a:solidFill>
              <a:latin typeface="+mn-ea"/>
              <a:cs typeface="+mn-ea"/>
            </a:endParaRPr>
          </a:p>
          <a:p>
            <a:r>
              <a:rPr lang="zh-CN" altLang="en-US">
                <a:solidFill>
                  <a:schemeClr val="accent3">
                    <a:lumMod val="75000"/>
                  </a:schemeClr>
                </a:solidFill>
                <a:latin typeface="+mn-ea"/>
                <a:cs typeface="+mn-ea"/>
              </a:rPr>
              <a:t>response.write(chunk[, encoding][, callback])</a:t>
            </a:r>
            <a:endParaRPr lang="zh-CN" altLang="en-US">
              <a:solidFill>
                <a:schemeClr val="accent3">
                  <a:lumMod val="75000"/>
                </a:schemeClr>
              </a:solidFill>
              <a:latin typeface="+mn-ea"/>
              <a:cs typeface="+mn-ea"/>
            </a:endParaRPr>
          </a:p>
          <a:p>
            <a:r>
              <a:rPr lang="zh-CN" altLang="en-US">
                <a:solidFill>
                  <a:schemeClr val="accent3">
                    <a:lumMod val="75000"/>
                  </a:schemeClr>
                </a:solidFill>
                <a:latin typeface="+mn-ea"/>
                <a:cs typeface="+mn-ea"/>
              </a:rPr>
              <a:t>响应完成：</a:t>
            </a:r>
            <a:endParaRPr lang="zh-CN" altLang="en-US">
              <a:solidFill>
                <a:schemeClr val="accent3">
                  <a:lumMod val="75000"/>
                </a:schemeClr>
              </a:solidFill>
              <a:latin typeface="+mn-ea"/>
              <a:cs typeface="+mn-ea"/>
            </a:endParaRPr>
          </a:p>
          <a:p>
            <a:r>
              <a:rPr lang="zh-CN" altLang="en-US">
                <a:solidFill>
                  <a:schemeClr val="accent3">
                    <a:lumMod val="75000"/>
                  </a:schemeClr>
                </a:solidFill>
                <a:latin typeface="+mn-ea"/>
                <a:cs typeface="+mn-ea"/>
              </a:rPr>
              <a:t>response.end([data][, encoding][, callback])</a:t>
            </a:r>
            <a:endParaRPr lang="zh-CN" altLang="en-US">
              <a:solidFill>
                <a:schemeClr val="accent3">
                  <a:lumMod val="75000"/>
                </a:schemeClr>
              </a:solidFill>
              <a:latin typeface="+mn-ea"/>
              <a:cs typeface="+mn-ea"/>
            </a:endParaRPr>
          </a:p>
          <a:p>
            <a:endParaRPr lang="zh-CN" altLang="en-US">
              <a:solidFill>
                <a:schemeClr val="accent3">
                  <a:lumMod val="75000"/>
                </a:schemeClr>
              </a:solidFill>
              <a:latin typeface="+mn-ea"/>
              <a:cs typeface="+mn-ea"/>
            </a:endParaRPr>
          </a:p>
          <a:p>
            <a:r>
              <a:rPr lang="zh-CN" altLang="en-US">
                <a:solidFill>
                  <a:schemeClr val="accent3">
                    <a:lumMod val="75000"/>
                  </a:schemeClr>
                </a:solidFill>
                <a:latin typeface="+mn-ea"/>
                <a:cs typeface="+mn-ea"/>
              </a:rPr>
              <a:t>response.setHeader(name, value)</a:t>
            </a:r>
            <a:endParaRPr lang="zh-CN" altLang="en-US">
              <a:solidFill>
                <a:schemeClr val="accent3">
                  <a:lumMod val="75000"/>
                </a:schemeClr>
              </a:solidFill>
              <a:latin typeface="+mn-ea"/>
              <a:cs typeface="+mn-ea"/>
            </a:endParaRPr>
          </a:p>
          <a:p>
            <a:r>
              <a:rPr lang="en-US" altLang="zh-CN">
                <a:solidFill>
                  <a:schemeClr val="accent3">
                    <a:lumMod val="75000"/>
                  </a:schemeClr>
                </a:solidFill>
                <a:latin typeface="+mn-ea"/>
                <a:cs typeface="+mn-ea"/>
              </a:rPr>
              <a:t>...</a:t>
            </a:r>
            <a:endParaRPr lang="en-US" altLang="zh-CN">
              <a:solidFill>
                <a:schemeClr val="accent3">
                  <a:lumMod val="75000"/>
                </a:schemeClr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Node.js </a:t>
            </a:r>
            <a:r>
              <a:rPr lang="zh-CN" altLang="en-US" dirty="0"/>
              <a:t>搭建 </a:t>
            </a:r>
            <a:r>
              <a:rPr lang="en-US" altLang="zh-CN" dirty="0"/>
              <a:t>Web </a:t>
            </a:r>
            <a:r>
              <a:rPr lang="zh-CN" altLang="en-US" dirty="0"/>
              <a:t>服务器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3" name="燕尾形 22"/>
          <p:cNvSpPr/>
          <p:nvPr/>
        </p:nvSpPr>
        <p:spPr>
          <a:xfrm>
            <a:off x="-1248410" y="2469515"/>
            <a:ext cx="4691380" cy="1000760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" name="206cb7d8-6181-4b22-b3d9-ea98bd0a80c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134" y="1123950"/>
            <a:ext cx="10850353" cy="5019675"/>
            <a:chOff x="670134" y="1123950"/>
            <a:chExt cx="10850353" cy="5019675"/>
          </a:xfrm>
        </p:grpSpPr>
        <p:sp>
          <p:nvSpPr>
            <p:cNvPr id="6" name="ïSḻïḓé"/>
            <p:cNvSpPr/>
            <p:nvPr/>
          </p:nvSpPr>
          <p:spPr>
            <a:xfrm>
              <a:off x="5988713" y="3330799"/>
              <a:ext cx="1545013" cy="132619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" name="íSľîḋè"/>
            <p:cNvSpPr/>
            <p:nvPr/>
          </p:nvSpPr>
          <p:spPr>
            <a:xfrm>
              <a:off x="5988713" y="1864217"/>
              <a:ext cx="1545013" cy="1326190"/>
            </a:xfrm>
            <a:custGeom>
              <a:avLst/>
              <a:gdLst>
                <a:gd name="connsiteX0" fmla="*/ 0 w 1319174"/>
                <a:gd name="connsiteY0" fmla="*/ 566169 h 1132337"/>
                <a:gd name="connsiteX1" fmla="*/ 283084 w 1319174"/>
                <a:gd name="connsiteY1" fmla="*/ 0 h 1132337"/>
                <a:gd name="connsiteX2" fmla="*/ 1036090 w 1319174"/>
                <a:gd name="connsiteY2" fmla="*/ 0 h 1132337"/>
                <a:gd name="connsiteX3" fmla="*/ 1319174 w 1319174"/>
                <a:gd name="connsiteY3" fmla="*/ 566169 h 1132337"/>
                <a:gd name="connsiteX4" fmla="*/ 1036090 w 1319174"/>
                <a:gd name="connsiteY4" fmla="*/ 1132337 h 1132337"/>
                <a:gd name="connsiteX5" fmla="*/ 283084 w 1319174"/>
                <a:gd name="connsiteY5" fmla="*/ 1132337 h 1132337"/>
                <a:gd name="connsiteX6" fmla="*/ 0 w 1319174"/>
                <a:gd name="connsiteY6" fmla="*/ 566169 h 113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9174" h="1132337">
                  <a:moveTo>
                    <a:pt x="0" y="566169"/>
                  </a:moveTo>
                  <a:lnTo>
                    <a:pt x="283084" y="0"/>
                  </a:lnTo>
                  <a:lnTo>
                    <a:pt x="1036090" y="0"/>
                  </a:lnTo>
                  <a:lnTo>
                    <a:pt x="1319174" y="566169"/>
                  </a:lnTo>
                  <a:lnTo>
                    <a:pt x="1036090" y="1132337"/>
                  </a:lnTo>
                  <a:lnTo>
                    <a:pt x="283084" y="1132337"/>
                  </a:lnTo>
                  <a:lnTo>
                    <a:pt x="0" y="566169"/>
                  </a:lnTo>
                  <a:close/>
                </a:path>
              </a:pathLst>
            </a:custGeom>
            <a:blipFill>
              <a:blip r:embed="rId2"/>
              <a:stretch>
                <a:fillRect l="-14464" r="-14228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8" name="î$lîḋe"/>
            <p:cNvSpPr/>
            <p:nvPr/>
          </p:nvSpPr>
          <p:spPr>
            <a:xfrm>
              <a:off x="7317633" y="2609792"/>
              <a:ext cx="1545013" cy="132619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ïṡľïḋé"/>
            <p:cNvSpPr/>
            <p:nvPr/>
          </p:nvSpPr>
          <p:spPr>
            <a:xfrm>
              <a:off x="7317633" y="1143712"/>
              <a:ext cx="1545013" cy="1326190"/>
            </a:xfrm>
            <a:custGeom>
              <a:avLst/>
              <a:gdLst>
                <a:gd name="connsiteX0" fmla="*/ 0 w 1319174"/>
                <a:gd name="connsiteY0" fmla="*/ 566169 h 1132337"/>
                <a:gd name="connsiteX1" fmla="*/ 283084 w 1319174"/>
                <a:gd name="connsiteY1" fmla="*/ 0 h 1132337"/>
                <a:gd name="connsiteX2" fmla="*/ 1036090 w 1319174"/>
                <a:gd name="connsiteY2" fmla="*/ 0 h 1132337"/>
                <a:gd name="connsiteX3" fmla="*/ 1319174 w 1319174"/>
                <a:gd name="connsiteY3" fmla="*/ 566169 h 1132337"/>
                <a:gd name="connsiteX4" fmla="*/ 1036090 w 1319174"/>
                <a:gd name="connsiteY4" fmla="*/ 1132337 h 1132337"/>
                <a:gd name="connsiteX5" fmla="*/ 283084 w 1319174"/>
                <a:gd name="connsiteY5" fmla="*/ 1132337 h 1132337"/>
                <a:gd name="connsiteX6" fmla="*/ 0 w 1319174"/>
                <a:gd name="connsiteY6" fmla="*/ 566169 h 113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9174" h="1132337">
                  <a:moveTo>
                    <a:pt x="0" y="566169"/>
                  </a:moveTo>
                  <a:lnTo>
                    <a:pt x="283084" y="0"/>
                  </a:lnTo>
                  <a:lnTo>
                    <a:pt x="1036090" y="0"/>
                  </a:lnTo>
                  <a:lnTo>
                    <a:pt x="1319174" y="566169"/>
                  </a:lnTo>
                  <a:lnTo>
                    <a:pt x="1036090" y="1132337"/>
                  </a:lnTo>
                  <a:lnTo>
                    <a:pt x="283084" y="1132337"/>
                  </a:lnTo>
                  <a:lnTo>
                    <a:pt x="0" y="5661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none" lIns="204293" tIns="214728" rIns="204293" bIns="214728" numCol="1" spcCol="1270" anchor="ctr" anchorCtr="0">
              <a:noAutofit/>
            </a:bodyPr>
            <a:lstStyle/>
            <a:p>
              <a:pPr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Text here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iŝḻidè"/>
            <p:cNvSpPr/>
            <p:nvPr/>
          </p:nvSpPr>
          <p:spPr>
            <a:xfrm>
              <a:off x="8647506" y="1883772"/>
              <a:ext cx="1545013" cy="1326190"/>
            </a:xfrm>
            <a:prstGeom prst="hexagon">
              <a:avLst>
                <a:gd name="adj" fmla="val 25000"/>
                <a:gd name="vf" fmla="val 115470"/>
              </a:avLst>
            </a:prstGeom>
            <a:blipFill>
              <a:blip r:embed="rId3"/>
              <a:stretch>
                <a:fillRect t="-23030" b="-22595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ïsľîḋê"/>
            <p:cNvSpPr/>
            <p:nvPr/>
          </p:nvSpPr>
          <p:spPr>
            <a:xfrm>
              <a:off x="8647506" y="3347846"/>
              <a:ext cx="1545013" cy="1326190"/>
            </a:xfrm>
            <a:custGeom>
              <a:avLst/>
              <a:gdLst>
                <a:gd name="connsiteX0" fmla="*/ 0 w 1319174"/>
                <a:gd name="connsiteY0" fmla="*/ 566169 h 1132337"/>
                <a:gd name="connsiteX1" fmla="*/ 283084 w 1319174"/>
                <a:gd name="connsiteY1" fmla="*/ 0 h 1132337"/>
                <a:gd name="connsiteX2" fmla="*/ 1036090 w 1319174"/>
                <a:gd name="connsiteY2" fmla="*/ 0 h 1132337"/>
                <a:gd name="connsiteX3" fmla="*/ 1319174 w 1319174"/>
                <a:gd name="connsiteY3" fmla="*/ 566169 h 1132337"/>
                <a:gd name="connsiteX4" fmla="*/ 1036090 w 1319174"/>
                <a:gd name="connsiteY4" fmla="*/ 1132337 h 1132337"/>
                <a:gd name="connsiteX5" fmla="*/ 283084 w 1319174"/>
                <a:gd name="connsiteY5" fmla="*/ 1132337 h 1132337"/>
                <a:gd name="connsiteX6" fmla="*/ 0 w 1319174"/>
                <a:gd name="connsiteY6" fmla="*/ 566169 h 113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9174" h="1132337">
                  <a:moveTo>
                    <a:pt x="0" y="566169"/>
                  </a:moveTo>
                  <a:lnTo>
                    <a:pt x="283084" y="0"/>
                  </a:lnTo>
                  <a:lnTo>
                    <a:pt x="1036090" y="0"/>
                  </a:lnTo>
                  <a:lnTo>
                    <a:pt x="1319174" y="566169"/>
                  </a:lnTo>
                  <a:lnTo>
                    <a:pt x="1036090" y="1132337"/>
                  </a:lnTo>
                  <a:lnTo>
                    <a:pt x="283084" y="1132337"/>
                  </a:lnTo>
                  <a:lnTo>
                    <a:pt x="0" y="5661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none" lIns="204293" tIns="214728" rIns="204293" bIns="214728" numCol="1" spcCol="1270" anchor="ctr" anchorCtr="0">
              <a:noAutofit/>
            </a:bodyPr>
            <a:lstStyle/>
            <a:p>
              <a:pPr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Text here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ïśḻiḑè"/>
            <p:cNvSpPr/>
            <p:nvPr/>
          </p:nvSpPr>
          <p:spPr>
            <a:xfrm>
              <a:off x="7317633" y="4073866"/>
              <a:ext cx="1545013" cy="1326190"/>
            </a:xfrm>
            <a:prstGeom prst="hexagon">
              <a:avLst>
                <a:gd name="adj" fmla="val 25000"/>
                <a:gd name="vf" fmla="val 115470"/>
              </a:avLst>
            </a:prstGeom>
            <a:blipFill>
              <a:blip r:embed="rId3"/>
              <a:stretch>
                <a:fillRect t="-23030" b="-22595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îsḷiḑé"/>
            <p:cNvSpPr/>
            <p:nvPr/>
          </p:nvSpPr>
          <p:spPr>
            <a:xfrm>
              <a:off x="9969763" y="4090914"/>
              <a:ext cx="1545013" cy="1326190"/>
            </a:xfrm>
            <a:custGeom>
              <a:avLst/>
              <a:gdLst>
                <a:gd name="connsiteX0" fmla="*/ 0 w 1319174"/>
                <a:gd name="connsiteY0" fmla="*/ 566169 h 1132337"/>
                <a:gd name="connsiteX1" fmla="*/ 283084 w 1319174"/>
                <a:gd name="connsiteY1" fmla="*/ 0 h 1132337"/>
                <a:gd name="connsiteX2" fmla="*/ 1036090 w 1319174"/>
                <a:gd name="connsiteY2" fmla="*/ 0 h 1132337"/>
                <a:gd name="connsiteX3" fmla="*/ 1319174 w 1319174"/>
                <a:gd name="connsiteY3" fmla="*/ 566169 h 1132337"/>
                <a:gd name="connsiteX4" fmla="*/ 1036090 w 1319174"/>
                <a:gd name="connsiteY4" fmla="*/ 1132337 h 1132337"/>
                <a:gd name="connsiteX5" fmla="*/ 283084 w 1319174"/>
                <a:gd name="connsiteY5" fmla="*/ 1132337 h 1132337"/>
                <a:gd name="connsiteX6" fmla="*/ 0 w 1319174"/>
                <a:gd name="connsiteY6" fmla="*/ 566169 h 113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9174" h="1132337">
                  <a:moveTo>
                    <a:pt x="0" y="566169"/>
                  </a:moveTo>
                  <a:lnTo>
                    <a:pt x="283084" y="0"/>
                  </a:lnTo>
                  <a:lnTo>
                    <a:pt x="1036090" y="0"/>
                  </a:lnTo>
                  <a:lnTo>
                    <a:pt x="1319174" y="566169"/>
                  </a:lnTo>
                  <a:lnTo>
                    <a:pt x="1036090" y="1132337"/>
                  </a:lnTo>
                  <a:lnTo>
                    <a:pt x="283084" y="1132337"/>
                  </a:lnTo>
                  <a:lnTo>
                    <a:pt x="0" y="566169"/>
                  </a:lnTo>
                  <a:close/>
                </a:path>
              </a:pathLst>
            </a:custGeom>
            <a:blipFill>
              <a:blip r:embed="rId2"/>
              <a:stretch>
                <a:fillRect l="-14464" r="-14228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14" name="ïśľïḓé"/>
            <p:cNvSpPr/>
            <p:nvPr/>
          </p:nvSpPr>
          <p:spPr>
            <a:xfrm>
              <a:off x="8640843" y="4817435"/>
              <a:ext cx="1545013" cy="132619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ïşḷíḓe"/>
            <p:cNvSpPr/>
            <p:nvPr/>
          </p:nvSpPr>
          <p:spPr>
            <a:xfrm>
              <a:off x="9975474" y="1158253"/>
              <a:ext cx="1545013" cy="1326190"/>
            </a:xfrm>
            <a:custGeom>
              <a:avLst/>
              <a:gdLst>
                <a:gd name="connsiteX0" fmla="*/ 0 w 1319174"/>
                <a:gd name="connsiteY0" fmla="*/ 566169 h 1132337"/>
                <a:gd name="connsiteX1" fmla="*/ 283084 w 1319174"/>
                <a:gd name="connsiteY1" fmla="*/ 0 h 1132337"/>
                <a:gd name="connsiteX2" fmla="*/ 1036090 w 1319174"/>
                <a:gd name="connsiteY2" fmla="*/ 0 h 1132337"/>
                <a:gd name="connsiteX3" fmla="*/ 1319174 w 1319174"/>
                <a:gd name="connsiteY3" fmla="*/ 566169 h 1132337"/>
                <a:gd name="connsiteX4" fmla="*/ 1036090 w 1319174"/>
                <a:gd name="connsiteY4" fmla="*/ 1132337 h 1132337"/>
                <a:gd name="connsiteX5" fmla="*/ 283084 w 1319174"/>
                <a:gd name="connsiteY5" fmla="*/ 1132337 h 1132337"/>
                <a:gd name="connsiteX6" fmla="*/ 0 w 1319174"/>
                <a:gd name="connsiteY6" fmla="*/ 566169 h 113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9174" h="1132337">
                  <a:moveTo>
                    <a:pt x="0" y="566169"/>
                  </a:moveTo>
                  <a:lnTo>
                    <a:pt x="283084" y="0"/>
                  </a:lnTo>
                  <a:lnTo>
                    <a:pt x="1036090" y="0"/>
                  </a:lnTo>
                  <a:lnTo>
                    <a:pt x="1319174" y="566169"/>
                  </a:lnTo>
                  <a:lnTo>
                    <a:pt x="1036090" y="1132337"/>
                  </a:lnTo>
                  <a:lnTo>
                    <a:pt x="283084" y="1132337"/>
                  </a:lnTo>
                  <a:lnTo>
                    <a:pt x="0" y="5661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none" lIns="204293" tIns="214728" rIns="204293" bIns="214728" numCol="1" spcCol="1270" anchor="ctr" anchorCtr="0">
              <a:noAutofit/>
            </a:bodyPr>
            <a:lstStyle/>
            <a:p>
              <a:pPr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Text here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îSḻiḑe"/>
            <p:cNvSpPr/>
            <p:nvPr/>
          </p:nvSpPr>
          <p:spPr>
            <a:xfrm>
              <a:off x="9975474" y="2622327"/>
              <a:ext cx="1545013" cy="132619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grpSp>
          <p:nvGrpSpPr>
            <p:cNvPr id="17" name="ïSľïḓè"/>
            <p:cNvGrpSpPr/>
            <p:nvPr/>
          </p:nvGrpSpPr>
          <p:grpSpPr>
            <a:xfrm>
              <a:off x="670134" y="1466098"/>
              <a:ext cx="4313058" cy="1585595"/>
              <a:chOff x="672870" y="1315822"/>
              <a:chExt cx="3624562" cy="1585595"/>
            </a:xfrm>
          </p:grpSpPr>
          <p:sp>
            <p:nvSpPr>
              <p:cNvPr id="20" name="ïṧḻíḑê"/>
              <p:cNvSpPr/>
              <p:nvPr/>
            </p:nvSpPr>
            <p:spPr>
              <a:xfrm>
                <a:off x="772659" y="1315822"/>
                <a:ext cx="3524773" cy="11560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dirty="0"/>
                  <a:t>调用 </a:t>
                </a:r>
                <a:r>
                  <a:rPr lang="en-US" altLang="zh-CN" dirty="0"/>
                  <a:t>Node.js </a:t>
                </a:r>
                <a:r>
                  <a:rPr lang="zh-CN" altLang="en-US" dirty="0"/>
                  <a:t>中 </a:t>
                </a:r>
                <a:r>
                  <a:rPr lang="en-US" altLang="zh-CN" dirty="0"/>
                  <a:t>http </a:t>
                </a:r>
                <a:r>
                  <a:rPr lang="zh-CN" altLang="en-US" dirty="0"/>
                  <a:t>模块，</a:t>
                </a:r>
                <a:endParaRPr lang="zh-CN" altLang="en-US" dirty="0"/>
              </a:p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dirty="0"/>
                  <a:t>搭建 </a:t>
                </a:r>
                <a:r>
                  <a:rPr lang="en-US" altLang="zh-CN" dirty="0"/>
                  <a:t>http </a:t>
                </a:r>
                <a:r>
                  <a:rPr lang="zh-CN" altLang="en-US" dirty="0"/>
                  <a:t>服务端和客户端</a:t>
                </a:r>
                <a:endParaRPr lang="zh-CN" altLang="en-US" dirty="0"/>
              </a:p>
            </p:txBody>
          </p:sp>
          <p:sp>
            <p:nvSpPr>
              <p:cNvPr id="21" name="iŝḷiḍe"/>
              <p:cNvSpPr txBox="1"/>
              <p:nvPr/>
            </p:nvSpPr>
            <p:spPr bwMode="auto">
              <a:xfrm>
                <a:off x="672870" y="245961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400" b="1" dirty="0">
                    <a:solidFill>
                      <a:schemeClr val="bg1"/>
                    </a:solidFill>
                  </a:rPr>
                  <a:t>Client </a:t>
                </a:r>
                <a:r>
                  <a:rPr lang="zh-CN" altLang="en-US" sz="2400" b="1" dirty="0">
                    <a:solidFill>
                      <a:schemeClr val="bg1"/>
                    </a:solidFill>
                  </a:rPr>
                  <a:t>端</a:t>
                </a:r>
                <a:endParaRPr lang="zh-CN" altLang="en-US" sz="2400" b="1" dirty="0">
                  <a:solidFill>
                    <a:schemeClr val="bg1"/>
                  </a:solidFill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200" b="1" dirty="0">
                    <a:solidFill>
                      <a:schemeClr val="bg1"/>
                    </a:solidFill>
                    <a:latin typeface="微软雅黑 Light" panose="020B0502040204020203" charset="-122"/>
                    <a:ea typeface="微软雅黑 Light" panose="020B0502040204020203" charset="-122"/>
                  </a:rPr>
                  <a:t>示例</a:t>
                </a:r>
                <a:endParaRPr lang="zh-CN" altLang="en-US" sz="2200" b="1" dirty="0">
                  <a:solidFill>
                    <a:schemeClr val="bg1"/>
                  </a:solidFill>
                  <a:latin typeface="微软雅黑 Light" panose="020B0502040204020203" charset="-122"/>
                  <a:ea typeface="微软雅黑 Light" panose="020B0502040204020203" charset="-122"/>
                </a:endParaRPr>
              </a:p>
            </p:txBody>
          </p:sp>
        </p:grpSp>
        <p:cxnSp>
          <p:nvCxnSpPr>
            <p:cNvPr id="18" name="直接连接符 17"/>
            <p:cNvCxnSpPr/>
            <p:nvPr/>
          </p:nvCxnSpPr>
          <p:spPr>
            <a:xfrm>
              <a:off x="5376000" y="1123950"/>
              <a:ext cx="0" cy="501967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ïş1íḍê"/>
            <p:cNvSpPr/>
            <p:nvPr/>
          </p:nvSpPr>
          <p:spPr>
            <a:xfrm>
              <a:off x="5988713" y="4817435"/>
              <a:ext cx="1545013" cy="132619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none" lIns="204293" tIns="214728" rIns="204293" bIns="214728" numCol="1" spcCol="1270" anchor="ctr" anchorCtr="0">
              <a:noAutofit/>
            </a:bodyPr>
            <a:lstStyle/>
            <a:p>
              <a:pPr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b="1">
                  <a:solidFill>
                    <a:schemeClr val="tx1"/>
                  </a:solidFill>
                </a:rPr>
                <a:t>Text </a:t>
              </a:r>
              <a:r>
                <a:rPr lang="en-US" altLang="zh-CN" sz="1600" b="1" dirty="0">
                  <a:solidFill>
                    <a:schemeClr val="tx1"/>
                  </a:solidFill>
                </a:rPr>
                <a:t>here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5375910" y="1060450"/>
            <a:ext cx="6756400" cy="523240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4" name="图片 23" descr="屏幕截图(403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770" y="1060450"/>
            <a:ext cx="5275580" cy="586613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669925" y="3585845"/>
            <a:ext cx="498284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3">
                    <a:lumMod val="75000"/>
                  </a:schemeClr>
                </a:solidFill>
                <a:latin typeface="+mn-ea"/>
                <a:cs typeface="+mn-ea"/>
              </a:rPr>
              <a:t>客户端</a:t>
            </a:r>
            <a:r>
              <a:rPr lang="en-US" altLang="zh-CN">
                <a:solidFill>
                  <a:schemeClr val="accent3">
                    <a:lumMod val="75000"/>
                  </a:schemeClr>
                </a:solidFill>
                <a:latin typeface="+mn-ea"/>
                <a:cs typeface="+mn-ea"/>
              </a:rPr>
              <a:t>http</a:t>
            </a:r>
            <a:r>
              <a:rPr lang="zh-CN" altLang="en-US">
                <a:solidFill>
                  <a:schemeClr val="accent3">
                    <a:lumMod val="75000"/>
                  </a:schemeClr>
                </a:solidFill>
                <a:latin typeface="+mn-ea"/>
                <a:cs typeface="+mn-ea"/>
              </a:rPr>
              <a:t>请求方法：</a:t>
            </a:r>
            <a:endParaRPr lang="zh-CN" altLang="en-US">
              <a:solidFill>
                <a:schemeClr val="accent3">
                  <a:lumMod val="75000"/>
                </a:schemeClr>
              </a:solidFill>
              <a:latin typeface="+mn-ea"/>
              <a:cs typeface="+mn-ea"/>
            </a:endParaRPr>
          </a:p>
          <a:p>
            <a:endParaRPr lang="zh-CN" altLang="en-US">
              <a:solidFill>
                <a:schemeClr val="accent3">
                  <a:lumMod val="75000"/>
                </a:schemeClr>
              </a:solidFill>
              <a:latin typeface="+mn-ea"/>
              <a:cs typeface="+mn-ea"/>
            </a:endParaRPr>
          </a:p>
          <a:p>
            <a:r>
              <a:rPr lang="zh-CN" altLang="en-US">
                <a:solidFill>
                  <a:schemeClr val="accent3">
                    <a:lumMod val="75000"/>
                  </a:schemeClr>
                </a:solidFill>
                <a:latin typeface="+mn-ea"/>
                <a:cs typeface="+mn-ea"/>
              </a:rPr>
              <a:t>发送数据块：</a:t>
            </a:r>
            <a:endParaRPr lang="zh-CN" altLang="en-US">
              <a:solidFill>
                <a:schemeClr val="accent3">
                  <a:lumMod val="75000"/>
                </a:schemeClr>
              </a:solidFill>
              <a:latin typeface="+mn-ea"/>
              <a:cs typeface="+mn-ea"/>
            </a:endParaRPr>
          </a:p>
          <a:p>
            <a:r>
              <a:rPr lang="zh-CN" altLang="en-US">
                <a:solidFill>
                  <a:schemeClr val="accent3">
                    <a:lumMod val="75000"/>
                  </a:schemeClr>
                </a:solidFill>
                <a:latin typeface="+mn-ea"/>
                <a:cs typeface="+mn-ea"/>
              </a:rPr>
              <a:t>request.write(chunk[, encoding][,callback])</a:t>
            </a:r>
            <a:endParaRPr lang="zh-CN" altLang="en-US">
              <a:solidFill>
                <a:schemeClr val="accent3">
                  <a:lumMod val="75000"/>
                </a:schemeClr>
              </a:solidFill>
              <a:latin typeface="+mn-ea"/>
              <a:cs typeface="+mn-ea"/>
            </a:endParaRPr>
          </a:p>
          <a:p>
            <a:r>
              <a:rPr lang="zh-CN" altLang="en-US">
                <a:solidFill>
                  <a:schemeClr val="accent3">
                    <a:lumMod val="75000"/>
                  </a:schemeClr>
                </a:solidFill>
                <a:latin typeface="+mn-ea"/>
                <a:cs typeface="+mn-ea"/>
              </a:rPr>
              <a:t> 结束发送请求：</a:t>
            </a:r>
            <a:endParaRPr lang="zh-CN" altLang="en-US">
              <a:solidFill>
                <a:schemeClr val="accent3">
                  <a:lumMod val="75000"/>
                </a:schemeClr>
              </a:solidFill>
              <a:latin typeface="+mn-ea"/>
              <a:cs typeface="+mn-ea"/>
            </a:endParaRPr>
          </a:p>
          <a:p>
            <a:r>
              <a:rPr lang="zh-CN" altLang="en-US">
                <a:solidFill>
                  <a:schemeClr val="accent3">
                    <a:lumMod val="75000"/>
                  </a:schemeClr>
                </a:solidFill>
                <a:latin typeface="+mn-ea"/>
                <a:cs typeface="+mn-ea"/>
              </a:rPr>
              <a:t>request.end([data[, encoding]][, callback])</a:t>
            </a:r>
            <a:endParaRPr lang="zh-CN" altLang="en-US">
              <a:solidFill>
                <a:schemeClr val="accent3">
                  <a:lumMod val="75000"/>
                </a:schemeClr>
              </a:solidFill>
              <a:latin typeface="+mn-ea"/>
              <a:cs typeface="+mn-ea"/>
            </a:endParaRPr>
          </a:p>
          <a:p>
            <a:endParaRPr lang="zh-CN" altLang="en-US">
              <a:solidFill>
                <a:schemeClr val="accent3">
                  <a:lumMod val="75000"/>
                </a:schemeClr>
              </a:solidFill>
              <a:latin typeface="+mn-ea"/>
              <a:cs typeface="+mn-ea"/>
            </a:endParaRPr>
          </a:p>
          <a:p>
            <a:r>
              <a:rPr lang="zh-CN" altLang="en-US">
                <a:solidFill>
                  <a:schemeClr val="accent3">
                    <a:lumMod val="75000"/>
                  </a:schemeClr>
                </a:solidFill>
                <a:latin typeface="+mn-ea"/>
                <a:cs typeface="+mn-ea"/>
              </a:rPr>
              <a:t>request.getHeader(name)</a:t>
            </a:r>
            <a:endParaRPr lang="zh-CN" altLang="en-US">
              <a:solidFill>
                <a:schemeClr val="accent3">
                  <a:lumMod val="75000"/>
                </a:schemeClr>
              </a:solidFill>
              <a:latin typeface="+mn-ea"/>
              <a:cs typeface="+mn-ea"/>
            </a:endParaRPr>
          </a:p>
          <a:p>
            <a:r>
              <a:rPr lang="zh-CN" altLang="en-US">
                <a:solidFill>
                  <a:schemeClr val="accent3">
                    <a:lumMod val="75000"/>
                  </a:schemeClr>
                </a:solidFill>
                <a:latin typeface="+mn-ea"/>
                <a:cs typeface="+mn-ea"/>
              </a:rPr>
              <a:t>request.setHeader(name, value)</a:t>
            </a:r>
            <a:endParaRPr lang="zh-CN" altLang="en-US">
              <a:solidFill>
                <a:schemeClr val="accent3">
                  <a:lumMod val="75000"/>
                </a:schemeClr>
              </a:solidFill>
              <a:latin typeface="+mn-ea"/>
              <a:cs typeface="+mn-ea"/>
            </a:endParaRPr>
          </a:p>
          <a:p>
            <a:r>
              <a:rPr lang="en-US" altLang="zh-CN">
                <a:solidFill>
                  <a:schemeClr val="accent3">
                    <a:lumMod val="75000"/>
                  </a:schemeClr>
                </a:solidFill>
                <a:latin typeface="+mn-ea"/>
                <a:cs typeface="+mn-ea"/>
              </a:rPr>
              <a:t>...</a:t>
            </a:r>
            <a:endParaRPr lang="en-US" altLang="zh-CN">
              <a:solidFill>
                <a:schemeClr val="accent3">
                  <a:lumMod val="75000"/>
                </a:schemeClr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</a:t>
            </a:r>
            <a:r>
              <a:rPr lang="zh-CN" altLang="en-US" dirty="0"/>
              <a:t>调用 </a:t>
            </a:r>
            <a:r>
              <a:rPr lang="en-US" altLang="zh-CN" dirty="0"/>
              <a:t>WebAssembly </a:t>
            </a:r>
            <a:r>
              <a:rPr lang="zh-CN" altLang="en-US" dirty="0"/>
              <a:t>模块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18053105-e546-4f12-9f01-72323c949c3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76529" y="1572106"/>
            <a:ext cx="11342371" cy="4561994"/>
            <a:chOff x="176529" y="1572106"/>
            <a:chExt cx="11342371" cy="4561994"/>
          </a:xfrm>
        </p:grpSpPr>
        <p:grpSp>
          <p:nvGrpSpPr>
            <p:cNvPr id="6" name="iṡlíďè"/>
            <p:cNvGrpSpPr/>
            <p:nvPr/>
          </p:nvGrpSpPr>
          <p:grpSpPr>
            <a:xfrm>
              <a:off x="5362663" y="3314700"/>
              <a:ext cx="2242374" cy="2819400"/>
              <a:chOff x="5362663" y="2222500"/>
              <a:chExt cx="2242374" cy="2819400"/>
            </a:xfrm>
            <a:solidFill>
              <a:schemeClr val="bg1">
                <a:lumMod val="95000"/>
              </a:schemeClr>
            </a:solidFill>
          </p:grpSpPr>
          <p:sp>
            <p:nvSpPr>
              <p:cNvPr id="25" name="íṡ1îḋê"/>
              <p:cNvSpPr/>
              <p:nvPr/>
            </p:nvSpPr>
            <p:spPr bwMode="auto">
              <a:xfrm>
                <a:off x="5362663" y="2222500"/>
                <a:ext cx="1465213" cy="1415543"/>
              </a:xfrm>
              <a:custGeom>
                <a:avLst/>
                <a:gdLst>
                  <a:gd name="T0" fmla="*/ 119 w 238"/>
                  <a:gd name="T1" fmla="*/ 72 h 230"/>
                  <a:gd name="T2" fmla="*/ 171 w 238"/>
                  <a:gd name="T3" fmla="*/ 162 h 230"/>
                  <a:gd name="T4" fmla="*/ 146 w 238"/>
                  <a:gd name="T5" fmla="*/ 176 h 230"/>
                  <a:gd name="T6" fmla="*/ 192 w 238"/>
                  <a:gd name="T7" fmla="*/ 203 h 230"/>
                  <a:gd name="T8" fmla="*/ 238 w 238"/>
                  <a:gd name="T9" fmla="*/ 230 h 230"/>
                  <a:gd name="T10" fmla="*/ 238 w 238"/>
                  <a:gd name="T11" fmla="*/ 176 h 230"/>
                  <a:gd name="T12" fmla="*/ 238 w 238"/>
                  <a:gd name="T13" fmla="*/ 123 h 230"/>
                  <a:gd name="T14" fmla="*/ 213 w 238"/>
                  <a:gd name="T15" fmla="*/ 138 h 230"/>
                  <a:gd name="T16" fmla="*/ 140 w 238"/>
                  <a:gd name="T17" fmla="*/ 12 h 230"/>
                  <a:gd name="T18" fmla="*/ 119 w 238"/>
                  <a:gd name="T19" fmla="*/ 0 h 230"/>
                  <a:gd name="T20" fmla="*/ 119 w 238"/>
                  <a:gd name="T21" fmla="*/ 0 h 230"/>
                  <a:gd name="T22" fmla="*/ 98 w 238"/>
                  <a:gd name="T23" fmla="*/ 12 h 230"/>
                  <a:gd name="T24" fmla="*/ 0 w 238"/>
                  <a:gd name="T25" fmla="*/ 183 h 230"/>
                  <a:gd name="T26" fmla="*/ 42 w 238"/>
                  <a:gd name="T27" fmla="*/ 207 h 230"/>
                  <a:gd name="T28" fmla="*/ 119 w 238"/>
                  <a:gd name="T29" fmla="*/ 72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8" h="230">
                    <a:moveTo>
                      <a:pt x="119" y="72"/>
                    </a:moveTo>
                    <a:cubicBezTo>
                      <a:pt x="171" y="162"/>
                      <a:pt x="171" y="162"/>
                      <a:pt x="171" y="162"/>
                    </a:cubicBezTo>
                    <a:cubicBezTo>
                      <a:pt x="146" y="176"/>
                      <a:pt x="146" y="176"/>
                      <a:pt x="146" y="176"/>
                    </a:cubicBezTo>
                    <a:cubicBezTo>
                      <a:pt x="192" y="203"/>
                      <a:pt x="192" y="203"/>
                      <a:pt x="192" y="203"/>
                    </a:cubicBezTo>
                    <a:cubicBezTo>
                      <a:pt x="238" y="230"/>
                      <a:pt x="238" y="230"/>
                      <a:pt x="238" y="230"/>
                    </a:cubicBezTo>
                    <a:cubicBezTo>
                      <a:pt x="238" y="176"/>
                      <a:pt x="238" y="176"/>
                      <a:pt x="238" y="176"/>
                    </a:cubicBezTo>
                    <a:cubicBezTo>
                      <a:pt x="238" y="123"/>
                      <a:pt x="238" y="123"/>
                      <a:pt x="238" y="123"/>
                    </a:cubicBezTo>
                    <a:cubicBezTo>
                      <a:pt x="213" y="138"/>
                      <a:pt x="213" y="138"/>
                      <a:pt x="213" y="138"/>
                    </a:cubicBezTo>
                    <a:cubicBezTo>
                      <a:pt x="140" y="12"/>
                      <a:pt x="140" y="12"/>
                      <a:pt x="140" y="12"/>
                    </a:cubicBezTo>
                    <a:cubicBezTo>
                      <a:pt x="136" y="5"/>
                      <a:pt x="128" y="0"/>
                      <a:pt x="119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1" y="0"/>
                      <a:pt x="103" y="5"/>
                      <a:pt x="98" y="12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42" y="207"/>
                      <a:pt x="42" y="207"/>
                      <a:pt x="42" y="207"/>
                    </a:cubicBezTo>
                    <a:lnTo>
                      <a:pt x="119" y="7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îṥlíḓè"/>
              <p:cNvSpPr/>
              <p:nvPr/>
            </p:nvSpPr>
            <p:spPr bwMode="auto">
              <a:xfrm>
                <a:off x="5990820" y="3588375"/>
                <a:ext cx="1614217" cy="1453525"/>
              </a:xfrm>
              <a:custGeom>
                <a:avLst/>
                <a:gdLst>
                  <a:gd name="T0" fmla="*/ 160 w 262"/>
                  <a:gd name="T1" fmla="*/ 0 h 236"/>
                  <a:gd name="T2" fmla="*/ 118 w 262"/>
                  <a:gd name="T3" fmla="*/ 24 h 236"/>
                  <a:gd name="T4" fmla="*/ 195 w 262"/>
                  <a:gd name="T5" fmla="*/ 159 h 236"/>
                  <a:gd name="T6" fmla="*/ 92 w 262"/>
                  <a:gd name="T7" fmla="*/ 159 h 236"/>
                  <a:gd name="T8" fmla="*/ 92 w 262"/>
                  <a:gd name="T9" fmla="*/ 130 h 236"/>
                  <a:gd name="T10" fmla="*/ 46 w 262"/>
                  <a:gd name="T11" fmla="*/ 156 h 236"/>
                  <a:gd name="T12" fmla="*/ 0 w 262"/>
                  <a:gd name="T13" fmla="*/ 183 h 236"/>
                  <a:gd name="T14" fmla="*/ 46 w 262"/>
                  <a:gd name="T15" fmla="*/ 209 h 236"/>
                  <a:gd name="T16" fmla="*/ 92 w 262"/>
                  <a:gd name="T17" fmla="*/ 236 h 236"/>
                  <a:gd name="T18" fmla="*/ 92 w 262"/>
                  <a:gd name="T19" fmla="*/ 207 h 236"/>
                  <a:gd name="T20" fmla="*/ 237 w 262"/>
                  <a:gd name="T21" fmla="*/ 207 h 236"/>
                  <a:gd name="T22" fmla="*/ 237 w 262"/>
                  <a:gd name="T23" fmla="*/ 207 h 236"/>
                  <a:gd name="T24" fmla="*/ 258 w 262"/>
                  <a:gd name="T25" fmla="*/ 195 h 236"/>
                  <a:gd name="T26" fmla="*/ 258 w 262"/>
                  <a:gd name="T27" fmla="*/ 171 h 236"/>
                  <a:gd name="T28" fmla="*/ 160 w 262"/>
                  <a:gd name="T2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236">
                    <a:moveTo>
                      <a:pt x="160" y="0"/>
                    </a:moveTo>
                    <a:cubicBezTo>
                      <a:pt x="118" y="24"/>
                      <a:pt x="118" y="24"/>
                      <a:pt x="118" y="24"/>
                    </a:cubicBezTo>
                    <a:cubicBezTo>
                      <a:pt x="195" y="159"/>
                      <a:pt x="195" y="159"/>
                      <a:pt x="195" y="159"/>
                    </a:cubicBezTo>
                    <a:cubicBezTo>
                      <a:pt x="92" y="159"/>
                      <a:pt x="92" y="159"/>
                      <a:pt x="92" y="159"/>
                    </a:cubicBezTo>
                    <a:cubicBezTo>
                      <a:pt x="92" y="130"/>
                      <a:pt x="92" y="130"/>
                      <a:pt x="92" y="130"/>
                    </a:cubicBezTo>
                    <a:cubicBezTo>
                      <a:pt x="46" y="156"/>
                      <a:pt x="46" y="156"/>
                      <a:pt x="46" y="156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46" y="209"/>
                      <a:pt x="46" y="209"/>
                      <a:pt x="46" y="209"/>
                    </a:cubicBezTo>
                    <a:cubicBezTo>
                      <a:pt x="92" y="236"/>
                      <a:pt x="92" y="236"/>
                      <a:pt x="92" y="236"/>
                    </a:cubicBezTo>
                    <a:cubicBezTo>
                      <a:pt x="92" y="207"/>
                      <a:pt x="92" y="207"/>
                      <a:pt x="92" y="207"/>
                    </a:cubicBezTo>
                    <a:cubicBezTo>
                      <a:pt x="237" y="207"/>
                      <a:pt x="237" y="207"/>
                      <a:pt x="237" y="207"/>
                    </a:cubicBezTo>
                    <a:cubicBezTo>
                      <a:pt x="237" y="207"/>
                      <a:pt x="237" y="207"/>
                      <a:pt x="237" y="207"/>
                    </a:cubicBezTo>
                    <a:cubicBezTo>
                      <a:pt x="246" y="207"/>
                      <a:pt x="254" y="202"/>
                      <a:pt x="258" y="195"/>
                    </a:cubicBezTo>
                    <a:cubicBezTo>
                      <a:pt x="262" y="187"/>
                      <a:pt x="262" y="178"/>
                      <a:pt x="258" y="171"/>
                    </a:cubicBezTo>
                    <a:lnTo>
                      <a:pt x="1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" name="ïṥļîḑe"/>
            <p:cNvSpPr txBox="1"/>
            <p:nvPr/>
          </p:nvSpPr>
          <p:spPr bwMode="auto">
            <a:xfrm>
              <a:off x="4911489" y="4615067"/>
              <a:ext cx="2369022" cy="56653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îslîdè"/>
            <p:cNvSpPr txBox="1"/>
            <p:nvPr/>
          </p:nvSpPr>
          <p:spPr bwMode="auto">
            <a:xfrm>
              <a:off x="673099" y="4589626"/>
              <a:ext cx="4238625" cy="130873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/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ea"/>
                </a:rPr>
                <a:t>在运行 </a:t>
              </a: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ea"/>
                </a:rPr>
                <a:t>Node.js 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ea"/>
                </a:rPr>
                <a:t>时开启 --expose-wasm 参数</a:t>
              </a: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ea"/>
                </a:rPr>
                <a:t>,访问全局对象 Wasm</a:t>
              </a:r>
              <a:endPara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ea"/>
              </a:endParaRPr>
            </a:p>
          </p:txBody>
        </p:sp>
        <p:sp>
          <p:nvSpPr>
            <p:cNvPr id="9" name="íŝľide"/>
            <p:cNvSpPr/>
            <p:nvPr/>
          </p:nvSpPr>
          <p:spPr bwMode="auto">
            <a:xfrm>
              <a:off x="673099" y="5031473"/>
              <a:ext cx="3589337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673099" y="5950035"/>
              <a:ext cx="3746501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ï$ḷîḑê"/>
            <p:cNvSpPr txBox="1"/>
            <p:nvPr/>
          </p:nvSpPr>
          <p:spPr bwMode="auto">
            <a:xfrm>
              <a:off x="7929563" y="4589667"/>
              <a:ext cx="3589337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iSlíďé"/>
            <p:cNvSpPr/>
            <p:nvPr/>
          </p:nvSpPr>
          <p:spPr bwMode="auto">
            <a:xfrm>
              <a:off x="7929563" y="5031473"/>
              <a:ext cx="3589337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r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Copy paste fonts. Choose the only option to retain text.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171450" marR="0" lvl="0" indent="-171450" algn="r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772398" y="5950035"/>
              <a:ext cx="3746501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îṧḷiďe"/>
            <p:cNvSpPr/>
            <p:nvPr/>
          </p:nvSpPr>
          <p:spPr bwMode="auto">
            <a:xfrm>
              <a:off x="673099" y="1572106"/>
              <a:ext cx="10845800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7" name="îŝľíḋé"/>
            <p:cNvGrpSpPr/>
            <p:nvPr/>
          </p:nvGrpSpPr>
          <p:grpSpPr>
            <a:xfrm>
              <a:off x="10620907" y="3606151"/>
              <a:ext cx="847193" cy="847193"/>
              <a:chOff x="753007" y="2242886"/>
              <a:chExt cx="643355" cy="643355"/>
            </a:xfrm>
          </p:grpSpPr>
          <p:sp>
            <p:nvSpPr>
              <p:cNvPr id="21" name="îśḻïḍè"/>
              <p:cNvSpPr/>
              <p:nvPr/>
            </p:nvSpPr>
            <p:spPr bwMode="auto">
              <a:xfrm>
                <a:off x="753007" y="2242886"/>
                <a:ext cx="643355" cy="643355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ïślîḍé"/>
              <p:cNvSpPr/>
              <p:nvPr/>
            </p:nvSpPr>
            <p:spPr bwMode="auto">
              <a:xfrm>
                <a:off x="882575" y="2373167"/>
                <a:ext cx="384218" cy="382790"/>
              </a:xfrm>
              <a:custGeom>
                <a:avLst/>
                <a:gdLst>
                  <a:gd name="connsiteX0" fmla="*/ 0 w 607639"/>
                  <a:gd name="connsiteY0" fmla="*/ 547235 h 605381"/>
                  <a:gd name="connsiteX1" fmla="*/ 23853 w 607639"/>
                  <a:gd name="connsiteY1" fmla="*/ 547235 h 605381"/>
                  <a:gd name="connsiteX2" fmla="*/ 36136 w 607639"/>
                  <a:gd name="connsiteY2" fmla="*/ 547235 h 605381"/>
                  <a:gd name="connsiteX3" fmla="*/ 190916 w 607639"/>
                  <a:gd name="connsiteY3" fmla="*/ 547235 h 605381"/>
                  <a:gd name="connsiteX4" fmla="*/ 212990 w 607639"/>
                  <a:gd name="connsiteY4" fmla="*/ 547235 h 605381"/>
                  <a:gd name="connsiteX5" fmla="*/ 394560 w 607639"/>
                  <a:gd name="connsiteY5" fmla="*/ 547235 h 605381"/>
                  <a:gd name="connsiteX6" fmla="*/ 416634 w 607639"/>
                  <a:gd name="connsiteY6" fmla="*/ 547235 h 605381"/>
                  <a:gd name="connsiteX7" fmla="*/ 571503 w 607639"/>
                  <a:gd name="connsiteY7" fmla="*/ 547235 h 605381"/>
                  <a:gd name="connsiteX8" fmla="*/ 583786 w 607639"/>
                  <a:gd name="connsiteY8" fmla="*/ 547235 h 605381"/>
                  <a:gd name="connsiteX9" fmla="*/ 607639 w 607639"/>
                  <a:gd name="connsiteY9" fmla="*/ 547235 h 605381"/>
                  <a:gd name="connsiteX10" fmla="*/ 607639 w 607639"/>
                  <a:gd name="connsiteY10" fmla="*/ 605381 h 605381"/>
                  <a:gd name="connsiteX11" fmla="*/ 0 w 607639"/>
                  <a:gd name="connsiteY11" fmla="*/ 605381 h 605381"/>
                  <a:gd name="connsiteX12" fmla="*/ 321849 w 607639"/>
                  <a:gd name="connsiteY12" fmla="*/ 269278 h 605381"/>
                  <a:gd name="connsiteX13" fmla="*/ 394531 w 607639"/>
                  <a:gd name="connsiteY13" fmla="*/ 269278 h 605381"/>
                  <a:gd name="connsiteX14" fmla="*/ 394531 w 607639"/>
                  <a:gd name="connsiteY14" fmla="*/ 511247 h 605381"/>
                  <a:gd name="connsiteX15" fmla="*/ 358501 w 607639"/>
                  <a:gd name="connsiteY15" fmla="*/ 511247 h 605381"/>
                  <a:gd name="connsiteX16" fmla="*/ 321849 w 607639"/>
                  <a:gd name="connsiteY16" fmla="*/ 511247 h 605381"/>
                  <a:gd name="connsiteX17" fmla="*/ 212966 w 607639"/>
                  <a:gd name="connsiteY17" fmla="*/ 269278 h 605381"/>
                  <a:gd name="connsiteX18" fmla="*/ 285790 w 607639"/>
                  <a:gd name="connsiteY18" fmla="*/ 269278 h 605381"/>
                  <a:gd name="connsiteX19" fmla="*/ 285790 w 607639"/>
                  <a:gd name="connsiteY19" fmla="*/ 511247 h 605381"/>
                  <a:gd name="connsiteX20" fmla="*/ 249111 w 607639"/>
                  <a:gd name="connsiteY20" fmla="*/ 511247 h 605381"/>
                  <a:gd name="connsiteX21" fmla="*/ 212966 w 607639"/>
                  <a:gd name="connsiteY21" fmla="*/ 511247 h 605381"/>
                  <a:gd name="connsiteX22" fmla="*/ 446972 w 607639"/>
                  <a:gd name="connsiteY22" fmla="*/ 242181 h 605381"/>
                  <a:gd name="connsiteX23" fmla="*/ 553523 w 607639"/>
                  <a:gd name="connsiteY23" fmla="*/ 242181 h 605381"/>
                  <a:gd name="connsiteX24" fmla="*/ 553523 w 607639"/>
                  <a:gd name="connsiteY24" fmla="*/ 453133 h 605381"/>
                  <a:gd name="connsiteX25" fmla="*/ 583788 w 607639"/>
                  <a:gd name="connsiteY25" fmla="*/ 453133 h 605381"/>
                  <a:gd name="connsiteX26" fmla="*/ 583788 w 607639"/>
                  <a:gd name="connsiteY26" fmla="*/ 511247 h 605381"/>
                  <a:gd name="connsiteX27" fmla="*/ 547648 w 607639"/>
                  <a:gd name="connsiteY27" fmla="*/ 511247 h 605381"/>
                  <a:gd name="connsiteX28" fmla="*/ 452758 w 607639"/>
                  <a:gd name="connsiteY28" fmla="*/ 511247 h 605381"/>
                  <a:gd name="connsiteX29" fmla="*/ 416618 w 607639"/>
                  <a:gd name="connsiteY29" fmla="*/ 511247 h 605381"/>
                  <a:gd name="connsiteX30" fmla="*/ 416618 w 607639"/>
                  <a:gd name="connsiteY30" fmla="*/ 453133 h 605381"/>
                  <a:gd name="connsiteX31" fmla="*/ 446972 w 607639"/>
                  <a:gd name="connsiteY31" fmla="*/ 453133 h 605381"/>
                  <a:gd name="connsiteX32" fmla="*/ 54106 w 607639"/>
                  <a:gd name="connsiteY32" fmla="*/ 242181 h 605381"/>
                  <a:gd name="connsiteX33" fmla="*/ 160624 w 607639"/>
                  <a:gd name="connsiteY33" fmla="*/ 242181 h 605381"/>
                  <a:gd name="connsiteX34" fmla="*/ 160624 w 607639"/>
                  <a:gd name="connsiteY34" fmla="*/ 453133 h 605381"/>
                  <a:gd name="connsiteX35" fmla="*/ 190879 w 607639"/>
                  <a:gd name="connsiteY35" fmla="*/ 453133 h 605381"/>
                  <a:gd name="connsiteX36" fmla="*/ 190879 w 607639"/>
                  <a:gd name="connsiteY36" fmla="*/ 511247 h 605381"/>
                  <a:gd name="connsiteX37" fmla="*/ 154839 w 607639"/>
                  <a:gd name="connsiteY37" fmla="*/ 511247 h 605381"/>
                  <a:gd name="connsiteX38" fmla="*/ 59891 w 607639"/>
                  <a:gd name="connsiteY38" fmla="*/ 511247 h 605381"/>
                  <a:gd name="connsiteX39" fmla="*/ 23851 w 607639"/>
                  <a:gd name="connsiteY39" fmla="*/ 511247 h 605381"/>
                  <a:gd name="connsiteX40" fmla="*/ 23851 w 607639"/>
                  <a:gd name="connsiteY40" fmla="*/ 453133 h 605381"/>
                  <a:gd name="connsiteX41" fmla="*/ 54106 w 607639"/>
                  <a:gd name="connsiteY41" fmla="*/ 453133 h 605381"/>
                  <a:gd name="connsiteX42" fmla="*/ 303820 w 607639"/>
                  <a:gd name="connsiteY42" fmla="*/ 98933 h 605381"/>
                  <a:gd name="connsiteX43" fmla="*/ 323120 w 607639"/>
                  <a:gd name="connsiteY43" fmla="*/ 118162 h 605381"/>
                  <a:gd name="connsiteX44" fmla="*/ 303820 w 607639"/>
                  <a:gd name="connsiteY44" fmla="*/ 137391 h 605381"/>
                  <a:gd name="connsiteX45" fmla="*/ 284520 w 607639"/>
                  <a:gd name="connsiteY45" fmla="*/ 118162 h 605381"/>
                  <a:gd name="connsiteX46" fmla="*/ 303820 w 607639"/>
                  <a:gd name="connsiteY46" fmla="*/ 98933 h 605381"/>
                  <a:gd name="connsiteX47" fmla="*/ 303749 w 607639"/>
                  <a:gd name="connsiteY47" fmla="*/ 62835 h 605381"/>
                  <a:gd name="connsiteX48" fmla="*/ 248388 w 607639"/>
                  <a:gd name="connsiteY48" fmla="*/ 118116 h 605381"/>
                  <a:gd name="connsiteX49" fmla="*/ 303749 w 607639"/>
                  <a:gd name="connsiteY49" fmla="*/ 173397 h 605381"/>
                  <a:gd name="connsiteX50" fmla="*/ 359111 w 607639"/>
                  <a:gd name="connsiteY50" fmla="*/ 118116 h 605381"/>
                  <a:gd name="connsiteX51" fmla="*/ 303749 w 607639"/>
                  <a:gd name="connsiteY51" fmla="*/ 62835 h 605381"/>
                  <a:gd name="connsiteX52" fmla="*/ 303749 w 607639"/>
                  <a:gd name="connsiteY52" fmla="*/ 0 h 605381"/>
                  <a:gd name="connsiteX53" fmla="*/ 586964 w 607639"/>
                  <a:gd name="connsiteY53" fmla="*/ 141490 h 605381"/>
                  <a:gd name="connsiteX54" fmla="*/ 586964 w 607639"/>
                  <a:gd name="connsiteY54" fmla="*/ 206192 h 605381"/>
                  <a:gd name="connsiteX55" fmla="*/ 20535 w 607639"/>
                  <a:gd name="connsiteY55" fmla="*/ 206192 h 605381"/>
                  <a:gd name="connsiteX56" fmla="*/ 20535 w 607639"/>
                  <a:gd name="connsiteY56" fmla="*/ 141490 h 605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607639" h="605381">
                    <a:moveTo>
                      <a:pt x="0" y="547235"/>
                    </a:moveTo>
                    <a:lnTo>
                      <a:pt x="23853" y="547235"/>
                    </a:lnTo>
                    <a:lnTo>
                      <a:pt x="36136" y="547235"/>
                    </a:lnTo>
                    <a:lnTo>
                      <a:pt x="190916" y="547235"/>
                    </a:lnTo>
                    <a:lnTo>
                      <a:pt x="212990" y="547235"/>
                    </a:lnTo>
                    <a:lnTo>
                      <a:pt x="394560" y="547235"/>
                    </a:lnTo>
                    <a:lnTo>
                      <a:pt x="416634" y="547235"/>
                    </a:lnTo>
                    <a:lnTo>
                      <a:pt x="571503" y="547235"/>
                    </a:lnTo>
                    <a:lnTo>
                      <a:pt x="583786" y="547235"/>
                    </a:lnTo>
                    <a:lnTo>
                      <a:pt x="607639" y="547235"/>
                    </a:lnTo>
                    <a:lnTo>
                      <a:pt x="607639" y="605381"/>
                    </a:lnTo>
                    <a:lnTo>
                      <a:pt x="0" y="605381"/>
                    </a:lnTo>
                    <a:close/>
                    <a:moveTo>
                      <a:pt x="321849" y="269278"/>
                    </a:moveTo>
                    <a:lnTo>
                      <a:pt x="394531" y="269278"/>
                    </a:lnTo>
                    <a:lnTo>
                      <a:pt x="394531" y="511247"/>
                    </a:lnTo>
                    <a:lnTo>
                      <a:pt x="358501" y="511247"/>
                    </a:lnTo>
                    <a:lnTo>
                      <a:pt x="321849" y="511247"/>
                    </a:lnTo>
                    <a:close/>
                    <a:moveTo>
                      <a:pt x="212966" y="269278"/>
                    </a:moveTo>
                    <a:lnTo>
                      <a:pt x="285790" y="269278"/>
                    </a:lnTo>
                    <a:lnTo>
                      <a:pt x="285790" y="511247"/>
                    </a:lnTo>
                    <a:lnTo>
                      <a:pt x="249111" y="511247"/>
                    </a:lnTo>
                    <a:lnTo>
                      <a:pt x="212966" y="511247"/>
                    </a:lnTo>
                    <a:close/>
                    <a:moveTo>
                      <a:pt x="446972" y="242181"/>
                    </a:moveTo>
                    <a:lnTo>
                      <a:pt x="553523" y="242181"/>
                    </a:lnTo>
                    <a:lnTo>
                      <a:pt x="553523" y="453133"/>
                    </a:lnTo>
                    <a:lnTo>
                      <a:pt x="583788" y="453133"/>
                    </a:lnTo>
                    <a:lnTo>
                      <a:pt x="583788" y="511247"/>
                    </a:lnTo>
                    <a:lnTo>
                      <a:pt x="547648" y="511247"/>
                    </a:lnTo>
                    <a:lnTo>
                      <a:pt x="452758" y="511247"/>
                    </a:lnTo>
                    <a:lnTo>
                      <a:pt x="416618" y="511247"/>
                    </a:lnTo>
                    <a:lnTo>
                      <a:pt x="416618" y="453133"/>
                    </a:lnTo>
                    <a:lnTo>
                      <a:pt x="446972" y="453133"/>
                    </a:lnTo>
                    <a:close/>
                    <a:moveTo>
                      <a:pt x="54106" y="242181"/>
                    </a:moveTo>
                    <a:lnTo>
                      <a:pt x="160624" y="242181"/>
                    </a:lnTo>
                    <a:lnTo>
                      <a:pt x="160624" y="453133"/>
                    </a:lnTo>
                    <a:lnTo>
                      <a:pt x="190879" y="453133"/>
                    </a:lnTo>
                    <a:lnTo>
                      <a:pt x="190879" y="511247"/>
                    </a:lnTo>
                    <a:lnTo>
                      <a:pt x="154839" y="511247"/>
                    </a:lnTo>
                    <a:lnTo>
                      <a:pt x="59891" y="511247"/>
                    </a:lnTo>
                    <a:lnTo>
                      <a:pt x="23851" y="511247"/>
                    </a:lnTo>
                    <a:lnTo>
                      <a:pt x="23851" y="453133"/>
                    </a:lnTo>
                    <a:lnTo>
                      <a:pt x="54106" y="453133"/>
                    </a:lnTo>
                    <a:close/>
                    <a:moveTo>
                      <a:pt x="303820" y="98933"/>
                    </a:moveTo>
                    <a:cubicBezTo>
                      <a:pt x="314479" y="98933"/>
                      <a:pt x="323120" y="107542"/>
                      <a:pt x="323120" y="118162"/>
                    </a:cubicBezTo>
                    <a:cubicBezTo>
                      <a:pt x="323120" y="128782"/>
                      <a:pt x="314479" y="137391"/>
                      <a:pt x="303820" y="137391"/>
                    </a:cubicBezTo>
                    <a:cubicBezTo>
                      <a:pt x="293161" y="137391"/>
                      <a:pt x="284520" y="128782"/>
                      <a:pt x="284520" y="118162"/>
                    </a:cubicBezTo>
                    <a:cubicBezTo>
                      <a:pt x="284520" y="107542"/>
                      <a:pt x="293161" y="98933"/>
                      <a:pt x="303820" y="98933"/>
                    </a:cubicBezTo>
                    <a:close/>
                    <a:moveTo>
                      <a:pt x="303749" y="62835"/>
                    </a:moveTo>
                    <a:cubicBezTo>
                      <a:pt x="273221" y="62835"/>
                      <a:pt x="248388" y="87631"/>
                      <a:pt x="248388" y="118116"/>
                    </a:cubicBezTo>
                    <a:cubicBezTo>
                      <a:pt x="248388" y="148600"/>
                      <a:pt x="273221" y="173397"/>
                      <a:pt x="303749" y="173397"/>
                    </a:cubicBezTo>
                    <a:cubicBezTo>
                      <a:pt x="334278" y="173397"/>
                      <a:pt x="359111" y="148600"/>
                      <a:pt x="359111" y="118116"/>
                    </a:cubicBezTo>
                    <a:cubicBezTo>
                      <a:pt x="359111" y="87631"/>
                      <a:pt x="334278" y="62835"/>
                      <a:pt x="303749" y="62835"/>
                    </a:cubicBezTo>
                    <a:close/>
                    <a:moveTo>
                      <a:pt x="303749" y="0"/>
                    </a:moveTo>
                    <a:lnTo>
                      <a:pt x="586964" y="141490"/>
                    </a:lnTo>
                    <a:lnTo>
                      <a:pt x="586964" y="206192"/>
                    </a:lnTo>
                    <a:lnTo>
                      <a:pt x="20535" y="206192"/>
                    </a:lnTo>
                    <a:lnTo>
                      <a:pt x="20535" y="141490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8" name="ïsļïḍe"/>
            <p:cNvGrpSpPr/>
            <p:nvPr/>
          </p:nvGrpSpPr>
          <p:grpSpPr>
            <a:xfrm>
              <a:off x="5510685" y="2273300"/>
              <a:ext cx="1169168" cy="1169166"/>
              <a:chOff x="753007" y="2242886"/>
              <a:chExt cx="643355" cy="643355"/>
            </a:xfrm>
          </p:grpSpPr>
          <p:sp>
            <p:nvSpPr>
              <p:cNvPr id="19" name="íšḻîḑè"/>
              <p:cNvSpPr/>
              <p:nvPr/>
            </p:nvSpPr>
            <p:spPr bwMode="auto">
              <a:xfrm>
                <a:off x="753007" y="2242886"/>
                <a:ext cx="643355" cy="643355"/>
              </a:xfrm>
              <a:prstGeom prst="roundRect">
                <a:avLst/>
              </a:prstGeom>
              <a:solidFill>
                <a:schemeClr val="accent1"/>
              </a:solidFill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íšľîdé"/>
              <p:cNvSpPr/>
              <p:nvPr/>
            </p:nvSpPr>
            <p:spPr bwMode="auto">
              <a:xfrm>
                <a:off x="882575" y="2373167"/>
                <a:ext cx="384218" cy="382790"/>
              </a:xfrm>
              <a:custGeom>
                <a:avLst/>
                <a:gdLst>
                  <a:gd name="connsiteX0" fmla="*/ 0 w 607639"/>
                  <a:gd name="connsiteY0" fmla="*/ 547235 h 605381"/>
                  <a:gd name="connsiteX1" fmla="*/ 23853 w 607639"/>
                  <a:gd name="connsiteY1" fmla="*/ 547235 h 605381"/>
                  <a:gd name="connsiteX2" fmla="*/ 36136 w 607639"/>
                  <a:gd name="connsiteY2" fmla="*/ 547235 h 605381"/>
                  <a:gd name="connsiteX3" fmla="*/ 190916 w 607639"/>
                  <a:gd name="connsiteY3" fmla="*/ 547235 h 605381"/>
                  <a:gd name="connsiteX4" fmla="*/ 212990 w 607639"/>
                  <a:gd name="connsiteY4" fmla="*/ 547235 h 605381"/>
                  <a:gd name="connsiteX5" fmla="*/ 394560 w 607639"/>
                  <a:gd name="connsiteY5" fmla="*/ 547235 h 605381"/>
                  <a:gd name="connsiteX6" fmla="*/ 416634 w 607639"/>
                  <a:gd name="connsiteY6" fmla="*/ 547235 h 605381"/>
                  <a:gd name="connsiteX7" fmla="*/ 571503 w 607639"/>
                  <a:gd name="connsiteY7" fmla="*/ 547235 h 605381"/>
                  <a:gd name="connsiteX8" fmla="*/ 583786 w 607639"/>
                  <a:gd name="connsiteY8" fmla="*/ 547235 h 605381"/>
                  <a:gd name="connsiteX9" fmla="*/ 607639 w 607639"/>
                  <a:gd name="connsiteY9" fmla="*/ 547235 h 605381"/>
                  <a:gd name="connsiteX10" fmla="*/ 607639 w 607639"/>
                  <a:gd name="connsiteY10" fmla="*/ 605381 h 605381"/>
                  <a:gd name="connsiteX11" fmla="*/ 0 w 607639"/>
                  <a:gd name="connsiteY11" fmla="*/ 605381 h 605381"/>
                  <a:gd name="connsiteX12" fmla="*/ 321849 w 607639"/>
                  <a:gd name="connsiteY12" fmla="*/ 269278 h 605381"/>
                  <a:gd name="connsiteX13" fmla="*/ 394531 w 607639"/>
                  <a:gd name="connsiteY13" fmla="*/ 269278 h 605381"/>
                  <a:gd name="connsiteX14" fmla="*/ 394531 w 607639"/>
                  <a:gd name="connsiteY14" fmla="*/ 511247 h 605381"/>
                  <a:gd name="connsiteX15" fmla="*/ 358501 w 607639"/>
                  <a:gd name="connsiteY15" fmla="*/ 511247 h 605381"/>
                  <a:gd name="connsiteX16" fmla="*/ 321849 w 607639"/>
                  <a:gd name="connsiteY16" fmla="*/ 511247 h 605381"/>
                  <a:gd name="connsiteX17" fmla="*/ 212966 w 607639"/>
                  <a:gd name="connsiteY17" fmla="*/ 269278 h 605381"/>
                  <a:gd name="connsiteX18" fmla="*/ 285790 w 607639"/>
                  <a:gd name="connsiteY18" fmla="*/ 269278 h 605381"/>
                  <a:gd name="connsiteX19" fmla="*/ 285790 w 607639"/>
                  <a:gd name="connsiteY19" fmla="*/ 511247 h 605381"/>
                  <a:gd name="connsiteX20" fmla="*/ 249111 w 607639"/>
                  <a:gd name="connsiteY20" fmla="*/ 511247 h 605381"/>
                  <a:gd name="connsiteX21" fmla="*/ 212966 w 607639"/>
                  <a:gd name="connsiteY21" fmla="*/ 511247 h 605381"/>
                  <a:gd name="connsiteX22" fmla="*/ 446972 w 607639"/>
                  <a:gd name="connsiteY22" fmla="*/ 242181 h 605381"/>
                  <a:gd name="connsiteX23" fmla="*/ 553523 w 607639"/>
                  <a:gd name="connsiteY23" fmla="*/ 242181 h 605381"/>
                  <a:gd name="connsiteX24" fmla="*/ 553523 w 607639"/>
                  <a:gd name="connsiteY24" fmla="*/ 453133 h 605381"/>
                  <a:gd name="connsiteX25" fmla="*/ 583788 w 607639"/>
                  <a:gd name="connsiteY25" fmla="*/ 453133 h 605381"/>
                  <a:gd name="connsiteX26" fmla="*/ 583788 w 607639"/>
                  <a:gd name="connsiteY26" fmla="*/ 511247 h 605381"/>
                  <a:gd name="connsiteX27" fmla="*/ 547648 w 607639"/>
                  <a:gd name="connsiteY27" fmla="*/ 511247 h 605381"/>
                  <a:gd name="connsiteX28" fmla="*/ 452758 w 607639"/>
                  <a:gd name="connsiteY28" fmla="*/ 511247 h 605381"/>
                  <a:gd name="connsiteX29" fmla="*/ 416618 w 607639"/>
                  <a:gd name="connsiteY29" fmla="*/ 511247 h 605381"/>
                  <a:gd name="connsiteX30" fmla="*/ 416618 w 607639"/>
                  <a:gd name="connsiteY30" fmla="*/ 453133 h 605381"/>
                  <a:gd name="connsiteX31" fmla="*/ 446972 w 607639"/>
                  <a:gd name="connsiteY31" fmla="*/ 453133 h 605381"/>
                  <a:gd name="connsiteX32" fmla="*/ 54106 w 607639"/>
                  <a:gd name="connsiteY32" fmla="*/ 242181 h 605381"/>
                  <a:gd name="connsiteX33" fmla="*/ 160624 w 607639"/>
                  <a:gd name="connsiteY33" fmla="*/ 242181 h 605381"/>
                  <a:gd name="connsiteX34" fmla="*/ 160624 w 607639"/>
                  <a:gd name="connsiteY34" fmla="*/ 453133 h 605381"/>
                  <a:gd name="connsiteX35" fmla="*/ 190879 w 607639"/>
                  <a:gd name="connsiteY35" fmla="*/ 453133 h 605381"/>
                  <a:gd name="connsiteX36" fmla="*/ 190879 w 607639"/>
                  <a:gd name="connsiteY36" fmla="*/ 511247 h 605381"/>
                  <a:gd name="connsiteX37" fmla="*/ 154839 w 607639"/>
                  <a:gd name="connsiteY37" fmla="*/ 511247 h 605381"/>
                  <a:gd name="connsiteX38" fmla="*/ 59891 w 607639"/>
                  <a:gd name="connsiteY38" fmla="*/ 511247 h 605381"/>
                  <a:gd name="connsiteX39" fmla="*/ 23851 w 607639"/>
                  <a:gd name="connsiteY39" fmla="*/ 511247 h 605381"/>
                  <a:gd name="connsiteX40" fmla="*/ 23851 w 607639"/>
                  <a:gd name="connsiteY40" fmla="*/ 453133 h 605381"/>
                  <a:gd name="connsiteX41" fmla="*/ 54106 w 607639"/>
                  <a:gd name="connsiteY41" fmla="*/ 453133 h 605381"/>
                  <a:gd name="connsiteX42" fmla="*/ 303820 w 607639"/>
                  <a:gd name="connsiteY42" fmla="*/ 98933 h 605381"/>
                  <a:gd name="connsiteX43" fmla="*/ 323120 w 607639"/>
                  <a:gd name="connsiteY43" fmla="*/ 118162 h 605381"/>
                  <a:gd name="connsiteX44" fmla="*/ 303820 w 607639"/>
                  <a:gd name="connsiteY44" fmla="*/ 137391 h 605381"/>
                  <a:gd name="connsiteX45" fmla="*/ 284520 w 607639"/>
                  <a:gd name="connsiteY45" fmla="*/ 118162 h 605381"/>
                  <a:gd name="connsiteX46" fmla="*/ 303820 w 607639"/>
                  <a:gd name="connsiteY46" fmla="*/ 98933 h 605381"/>
                  <a:gd name="connsiteX47" fmla="*/ 303749 w 607639"/>
                  <a:gd name="connsiteY47" fmla="*/ 62835 h 605381"/>
                  <a:gd name="connsiteX48" fmla="*/ 248388 w 607639"/>
                  <a:gd name="connsiteY48" fmla="*/ 118116 h 605381"/>
                  <a:gd name="connsiteX49" fmla="*/ 303749 w 607639"/>
                  <a:gd name="connsiteY49" fmla="*/ 173397 h 605381"/>
                  <a:gd name="connsiteX50" fmla="*/ 359111 w 607639"/>
                  <a:gd name="connsiteY50" fmla="*/ 118116 h 605381"/>
                  <a:gd name="connsiteX51" fmla="*/ 303749 w 607639"/>
                  <a:gd name="connsiteY51" fmla="*/ 62835 h 605381"/>
                  <a:gd name="connsiteX52" fmla="*/ 303749 w 607639"/>
                  <a:gd name="connsiteY52" fmla="*/ 0 h 605381"/>
                  <a:gd name="connsiteX53" fmla="*/ 586964 w 607639"/>
                  <a:gd name="connsiteY53" fmla="*/ 141490 h 605381"/>
                  <a:gd name="connsiteX54" fmla="*/ 586964 w 607639"/>
                  <a:gd name="connsiteY54" fmla="*/ 206192 h 605381"/>
                  <a:gd name="connsiteX55" fmla="*/ 20535 w 607639"/>
                  <a:gd name="connsiteY55" fmla="*/ 206192 h 605381"/>
                  <a:gd name="connsiteX56" fmla="*/ 20535 w 607639"/>
                  <a:gd name="connsiteY56" fmla="*/ 141490 h 605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607639" h="605381">
                    <a:moveTo>
                      <a:pt x="0" y="547235"/>
                    </a:moveTo>
                    <a:lnTo>
                      <a:pt x="23853" y="547235"/>
                    </a:lnTo>
                    <a:lnTo>
                      <a:pt x="36136" y="547235"/>
                    </a:lnTo>
                    <a:lnTo>
                      <a:pt x="190916" y="547235"/>
                    </a:lnTo>
                    <a:lnTo>
                      <a:pt x="212990" y="547235"/>
                    </a:lnTo>
                    <a:lnTo>
                      <a:pt x="394560" y="547235"/>
                    </a:lnTo>
                    <a:lnTo>
                      <a:pt x="416634" y="547235"/>
                    </a:lnTo>
                    <a:lnTo>
                      <a:pt x="571503" y="547235"/>
                    </a:lnTo>
                    <a:lnTo>
                      <a:pt x="583786" y="547235"/>
                    </a:lnTo>
                    <a:lnTo>
                      <a:pt x="607639" y="547235"/>
                    </a:lnTo>
                    <a:lnTo>
                      <a:pt x="607639" y="605381"/>
                    </a:lnTo>
                    <a:lnTo>
                      <a:pt x="0" y="605381"/>
                    </a:lnTo>
                    <a:close/>
                    <a:moveTo>
                      <a:pt x="321849" y="269278"/>
                    </a:moveTo>
                    <a:lnTo>
                      <a:pt x="394531" y="269278"/>
                    </a:lnTo>
                    <a:lnTo>
                      <a:pt x="394531" y="511247"/>
                    </a:lnTo>
                    <a:lnTo>
                      <a:pt x="358501" y="511247"/>
                    </a:lnTo>
                    <a:lnTo>
                      <a:pt x="321849" y="511247"/>
                    </a:lnTo>
                    <a:close/>
                    <a:moveTo>
                      <a:pt x="212966" y="269278"/>
                    </a:moveTo>
                    <a:lnTo>
                      <a:pt x="285790" y="269278"/>
                    </a:lnTo>
                    <a:lnTo>
                      <a:pt x="285790" y="511247"/>
                    </a:lnTo>
                    <a:lnTo>
                      <a:pt x="249111" y="511247"/>
                    </a:lnTo>
                    <a:lnTo>
                      <a:pt x="212966" y="511247"/>
                    </a:lnTo>
                    <a:close/>
                    <a:moveTo>
                      <a:pt x="446972" y="242181"/>
                    </a:moveTo>
                    <a:lnTo>
                      <a:pt x="553523" y="242181"/>
                    </a:lnTo>
                    <a:lnTo>
                      <a:pt x="553523" y="453133"/>
                    </a:lnTo>
                    <a:lnTo>
                      <a:pt x="583788" y="453133"/>
                    </a:lnTo>
                    <a:lnTo>
                      <a:pt x="583788" y="511247"/>
                    </a:lnTo>
                    <a:lnTo>
                      <a:pt x="547648" y="511247"/>
                    </a:lnTo>
                    <a:lnTo>
                      <a:pt x="452758" y="511247"/>
                    </a:lnTo>
                    <a:lnTo>
                      <a:pt x="416618" y="511247"/>
                    </a:lnTo>
                    <a:lnTo>
                      <a:pt x="416618" y="453133"/>
                    </a:lnTo>
                    <a:lnTo>
                      <a:pt x="446972" y="453133"/>
                    </a:lnTo>
                    <a:close/>
                    <a:moveTo>
                      <a:pt x="54106" y="242181"/>
                    </a:moveTo>
                    <a:lnTo>
                      <a:pt x="160624" y="242181"/>
                    </a:lnTo>
                    <a:lnTo>
                      <a:pt x="160624" y="453133"/>
                    </a:lnTo>
                    <a:lnTo>
                      <a:pt x="190879" y="453133"/>
                    </a:lnTo>
                    <a:lnTo>
                      <a:pt x="190879" y="511247"/>
                    </a:lnTo>
                    <a:lnTo>
                      <a:pt x="154839" y="511247"/>
                    </a:lnTo>
                    <a:lnTo>
                      <a:pt x="59891" y="511247"/>
                    </a:lnTo>
                    <a:lnTo>
                      <a:pt x="23851" y="511247"/>
                    </a:lnTo>
                    <a:lnTo>
                      <a:pt x="23851" y="453133"/>
                    </a:lnTo>
                    <a:lnTo>
                      <a:pt x="54106" y="453133"/>
                    </a:lnTo>
                    <a:close/>
                    <a:moveTo>
                      <a:pt x="303820" y="98933"/>
                    </a:moveTo>
                    <a:cubicBezTo>
                      <a:pt x="314479" y="98933"/>
                      <a:pt x="323120" y="107542"/>
                      <a:pt x="323120" y="118162"/>
                    </a:cubicBezTo>
                    <a:cubicBezTo>
                      <a:pt x="323120" y="128782"/>
                      <a:pt x="314479" y="137391"/>
                      <a:pt x="303820" y="137391"/>
                    </a:cubicBezTo>
                    <a:cubicBezTo>
                      <a:pt x="293161" y="137391"/>
                      <a:pt x="284520" y="128782"/>
                      <a:pt x="284520" y="118162"/>
                    </a:cubicBezTo>
                    <a:cubicBezTo>
                      <a:pt x="284520" y="107542"/>
                      <a:pt x="293161" y="98933"/>
                      <a:pt x="303820" y="98933"/>
                    </a:cubicBezTo>
                    <a:close/>
                    <a:moveTo>
                      <a:pt x="303749" y="62835"/>
                    </a:moveTo>
                    <a:cubicBezTo>
                      <a:pt x="273221" y="62835"/>
                      <a:pt x="248388" y="87631"/>
                      <a:pt x="248388" y="118116"/>
                    </a:cubicBezTo>
                    <a:cubicBezTo>
                      <a:pt x="248388" y="148600"/>
                      <a:pt x="273221" y="173397"/>
                      <a:pt x="303749" y="173397"/>
                    </a:cubicBezTo>
                    <a:cubicBezTo>
                      <a:pt x="334278" y="173397"/>
                      <a:pt x="359111" y="148600"/>
                      <a:pt x="359111" y="118116"/>
                    </a:cubicBezTo>
                    <a:cubicBezTo>
                      <a:pt x="359111" y="87631"/>
                      <a:pt x="334278" y="62835"/>
                      <a:pt x="303749" y="62835"/>
                    </a:cubicBezTo>
                    <a:close/>
                    <a:moveTo>
                      <a:pt x="303749" y="0"/>
                    </a:moveTo>
                    <a:lnTo>
                      <a:pt x="586964" y="141490"/>
                    </a:lnTo>
                    <a:lnTo>
                      <a:pt x="586964" y="206192"/>
                    </a:lnTo>
                    <a:lnTo>
                      <a:pt x="20535" y="206192"/>
                    </a:lnTo>
                    <a:lnTo>
                      <a:pt x="20535" y="141490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4" name="iṥḻíḓé"/>
            <p:cNvSpPr txBox="1"/>
            <p:nvPr/>
          </p:nvSpPr>
          <p:spPr bwMode="auto">
            <a:xfrm>
              <a:off x="176529" y="1663700"/>
              <a:ext cx="5186045" cy="84645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/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ea"/>
                </a:rPr>
                <a:t>将 .wasm 文件在 .js 文件中加载到 buffer 区，</a:t>
              </a:r>
              <a:endPara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ea"/>
              </a:endParaRP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ea"/>
                </a:rPr>
                <a:t>并将 buffer 转换为 typed array 类型，</a:t>
              </a:r>
              <a:endPara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ea"/>
              </a:endParaRP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ea"/>
                </a:rPr>
                <a:t>再实例化 WebAssembly 模块</a:t>
              </a:r>
              <a:endPara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ea"/>
              </a:endParaRPr>
            </a:p>
          </p:txBody>
        </p:sp>
      </p:grpSp>
      <p:pic>
        <p:nvPicPr>
          <p:cNvPr id="28" name="图片 27" descr="屏幕截图(40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575" y="1044575"/>
            <a:ext cx="6985635" cy="5970905"/>
          </a:xfrm>
          <a:prstGeom prst="rect">
            <a:avLst/>
          </a:prstGeom>
        </p:spPr>
      </p:pic>
      <p:pic>
        <p:nvPicPr>
          <p:cNvPr id="29" name="图片 28" descr="屏幕截图(407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30" y="3777615"/>
            <a:ext cx="4191000" cy="12858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ISLIDE.DIAGRAM" val="206cb7d8-6181-4b22-b3d9-ea98bd0a80c6"/>
</p:tagLst>
</file>

<file path=ppt/tags/tag2.xml><?xml version="1.0" encoding="utf-8"?>
<p:tagLst xmlns:p="http://schemas.openxmlformats.org/presentationml/2006/main">
  <p:tag name="ISLIDE.DIAGRAM" val="206cb7d8-6181-4b22-b3d9-ea98bd0a80c6"/>
</p:tagLst>
</file>

<file path=ppt/tags/tag3.xml><?xml version="1.0" encoding="utf-8"?>
<p:tagLst xmlns:p="http://schemas.openxmlformats.org/presentationml/2006/main">
  <p:tag name="ISLIDE.DIAGRAM" val="18053105-e546-4f12-9f01-72323c949c34"/>
</p:tagLst>
</file>

<file path=ppt/theme/theme1.xml><?xml version="1.0" encoding="utf-8"?>
<a:theme xmlns:a="http://schemas.openxmlformats.org/drawingml/2006/main" name="主题5">
  <a:themeElements>
    <a:clrScheme name="地铁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10E23"/>
      </a:accent1>
      <a:accent2>
        <a:srgbClr val="05132C"/>
      </a:accent2>
      <a:accent3>
        <a:srgbClr val="145579"/>
      </a:accent3>
      <a:accent4>
        <a:srgbClr val="0A6799"/>
      </a:accent4>
      <a:accent5>
        <a:srgbClr val="4586A5"/>
      </a:accent5>
      <a:accent6>
        <a:srgbClr val="215E8B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739</Words>
  <Application>WPS 演示</Application>
  <PresentationFormat>宽屏</PresentationFormat>
  <Paragraphs>74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等线</vt:lpstr>
      <vt:lpstr>微软雅黑</vt:lpstr>
      <vt:lpstr>微软雅黑 Light</vt:lpstr>
      <vt:lpstr>Arial Unicode MS</vt:lpstr>
      <vt:lpstr>主题5</vt:lpstr>
      <vt:lpstr>Node.js 搭建 Web 服务器</vt:lpstr>
      <vt:lpstr>Node.js 搭建 Web 服务器</vt:lpstr>
      <vt:lpstr>Node.js 调用 WebAssembly 模块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lenovo</dc:creator>
  <cp:lastModifiedBy>lenovo</cp:lastModifiedBy>
  <cp:revision>113</cp:revision>
  <dcterms:created xsi:type="dcterms:W3CDTF">2019-06-19T02:08:00Z</dcterms:created>
  <dcterms:modified xsi:type="dcterms:W3CDTF">2020-04-12T09:22:42Z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