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7" r:id="rId3"/>
    <p:sldId id="307" r:id="rId5"/>
    <p:sldId id="1694" r:id="rId6"/>
    <p:sldId id="298" r:id="rId7"/>
    <p:sldId id="1699" r:id="rId8"/>
    <p:sldId id="1700" r:id="rId9"/>
    <p:sldId id="1701" r:id="rId10"/>
    <p:sldId id="1702" r:id="rId11"/>
    <p:sldId id="284" r:id="rId12"/>
    <p:sldId id="260" r:id="rId13"/>
    <p:sldId id="259"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E19"/>
    <a:srgbClr val="6EC3AD"/>
    <a:srgbClr val="303689"/>
    <a:srgbClr val="DA3C49"/>
    <a:srgbClr val="258A8F"/>
    <a:srgbClr val="67B1AA"/>
    <a:srgbClr val="79BAB4"/>
    <a:srgbClr val="66B5C9"/>
    <a:srgbClr val="EDB159"/>
    <a:srgbClr val="235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225" autoAdjust="0"/>
  </p:normalViewPr>
  <p:slideViewPr>
    <p:cSldViewPr snapToGrid="0">
      <p:cViewPr varScale="1">
        <p:scale>
          <a:sx n="69" d="100"/>
          <a:sy n="69" d="100"/>
        </p:scale>
        <p:origin x="150" y="45"/>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199"/>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5.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iki.jikexueyuan.com/project/rust-primer/ffi/preface.html"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p:cNvSpPr>
          <p:nvPr>
            <p:ph type="sldImg" idx="4294967295"/>
          </p:nvPr>
        </p:nvSpPr>
        <p:spPr>
          <a:ln>
            <a:miter lim="800000"/>
          </a:ln>
        </p:spPr>
      </p:sp>
      <p:sp>
        <p:nvSpPr>
          <p:cNvPr id="19458" name="文本占位符 2"/>
          <p:cNvSpPr>
            <a:spLocks noGrp="1" noChangeArrowheads="1"/>
          </p:cNvSpPr>
          <p:nvPr>
            <p:ph type="body" idx="4294967295"/>
          </p:nvPr>
        </p:nvSpPr>
        <p:spPr/>
        <p:txBody>
          <a:bodyPr/>
          <a:lstStyle/>
          <a:p>
            <a:r>
              <a:rPr lang="zh-CN" altLang="en-US"/>
              <a:t>Servo是一个开源浏览器引擎，是用Rust编程语言编写的。目前可在Linux，macOS，Windows和Android操作系统上运行。</a:t>
            </a:r>
            <a:endParaRPr lang="zh-CN" altLang="en-US"/>
          </a:p>
          <a:p>
            <a:endParaRPr lang="zh-CN" altLang="en-US"/>
          </a:p>
          <a:p>
            <a:r>
              <a:rPr lang="zh-CN" altLang="en-US"/>
              <a:t>Servo项目不是完整的浏览器，提供可以加载，运行和显示网站和应用程序的组件。这些组件包括：</a:t>
            </a:r>
            <a:endParaRPr lang="zh-CN" altLang="en-US"/>
          </a:p>
          <a:p>
            <a:endParaRPr lang="zh-CN" altLang="en-US"/>
          </a:p>
          <a:p>
            <a:r>
              <a:rPr lang="zh-CN" altLang="en-US"/>
              <a:t>- 并行CSS样式引擎，可以加快页面加载时间并提高稳定性</a:t>
            </a:r>
            <a:endParaRPr lang="zh-CN" altLang="en-US"/>
          </a:p>
          <a:p>
            <a:r>
              <a:rPr lang="zh-CN" altLang="en-US"/>
              <a:t>- 一个称为WebRender的Paint引擎，几乎将绘图全部移到GPU上，从而确保了高帧频并释放了CPU来执行其他工作</a:t>
            </a:r>
            <a:endParaRPr lang="zh-CN" altLang="en-US"/>
          </a:p>
          <a:p>
            <a:endParaRPr lang="zh-CN" altLang="en-US"/>
          </a:p>
          <a:p>
            <a:r>
              <a:rPr lang="zh-CN" altLang="en-US"/>
              <a:t>优势</a:t>
            </a:r>
            <a:endParaRPr lang="zh-CN" altLang="en-US"/>
          </a:p>
          <a:p>
            <a:r>
              <a:rPr lang="en-US" altLang="zh-CN"/>
              <a:t>-</a:t>
            </a:r>
            <a:r>
              <a:rPr lang="zh-CN" altLang="en-US"/>
              <a:t>并行：Servo充分利用Rust的并行化功能，将多进程，多线程，GPU加速的浏览功能带入当今的PC，平板电脑和智能手机。Servo代码使浏览器可以在独立于主线程的线程中运行高优先级任务。这意味着不稳定的内容或缓慢的代码将不太可能破坏浏览器的关键功能。</a:t>
            </a:r>
            <a:endParaRPr lang="zh-CN" altLang="en-US"/>
          </a:p>
          <a:p>
            <a:endParaRPr lang="zh-CN" altLang="en-US"/>
          </a:p>
          <a:p>
            <a:r>
              <a:rPr lang="en-US" altLang="zh-CN"/>
              <a:t>-</a:t>
            </a:r>
            <a:r>
              <a:rPr lang="zh-CN" altLang="en-US"/>
              <a:t>内存安全：该Rust所有权模式有助于编译器保证存储安全，并行代码安全。通过防止常见的软件错误，减少应用程序的攻击面。</a:t>
            </a:r>
            <a:endParaRPr lang="zh-CN" altLang="en-US"/>
          </a:p>
          <a:p>
            <a:endParaRPr lang="zh-CN" altLang="en-US"/>
          </a:p>
          <a:p>
            <a:r>
              <a:rPr lang="en-US" altLang="zh-CN"/>
              <a:t>-</a:t>
            </a:r>
            <a:r>
              <a:rPr lang="zh-CN" altLang="en-US"/>
              <a:t>性能：Servo速度非常快，性能和可靠性的提高意味着，有更多空间运行现代应用程序，并可以扩展到诸如虚拟现实（VR）耳机之类的新硬件。</a:t>
            </a:r>
            <a:endParaRPr lang="zh-CN" altLang="en-US"/>
          </a:p>
          <a:p>
            <a:endParaRPr lang="zh-CN" altLang="en-US"/>
          </a:p>
          <a:p>
            <a:r>
              <a:rPr lang="en-US" altLang="zh-CN"/>
              <a:t>-</a:t>
            </a:r>
            <a:r>
              <a:rPr lang="zh-CN" altLang="en-US"/>
              <a:t>普遍可嵌入性：Servo可以轻松地嵌入并用于各种用例。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b="0" i="0" kern="1200" dirty="0">
                <a:solidFill>
                  <a:schemeClr val="tx1"/>
                </a:solidFill>
                <a:effectLst/>
                <a:latin typeface="+mn-lt"/>
                <a:ea typeface="+mn-ea"/>
                <a:cs typeface="+mn-cs"/>
              </a:rPr>
              <a:t>Dropbox</a:t>
            </a:r>
            <a:r>
              <a:rPr lang="zh-CN" altLang="en-US" sz="1100" b="0" i="0" kern="1200" dirty="0">
                <a:solidFill>
                  <a:schemeClr val="tx1"/>
                </a:solidFill>
                <a:effectLst/>
                <a:latin typeface="+mn-lt"/>
                <a:ea typeface="+mn-ea"/>
                <a:cs typeface="+mn-cs"/>
              </a:rPr>
              <a:t>是一款网络文件同步工具</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Dropbox </a:t>
            </a:r>
            <a:r>
              <a:rPr lang="zh-CN" altLang="en-US" sz="1100" b="0" i="0" kern="1200" dirty="0">
                <a:solidFill>
                  <a:schemeClr val="tx1"/>
                </a:solidFill>
                <a:effectLst/>
                <a:latin typeface="+mn-lt"/>
                <a:ea typeface="+mn-ea"/>
                <a:cs typeface="+mn-cs"/>
              </a:rPr>
              <a:t>主要后端基础服务都是用 </a:t>
            </a:r>
            <a:r>
              <a:rPr lang="en-US" altLang="zh-CN" sz="1100" b="0" i="0" kern="1200" dirty="0">
                <a:solidFill>
                  <a:schemeClr val="tx1"/>
                </a:solidFill>
                <a:effectLst/>
                <a:latin typeface="+mn-lt"/>
                <a:ea typeface="+mn-ea"/>
                <a:cs typeface="+mn-cs"/>
              </a:rPr>
              <a:t>Go </a:t>
            </a:r>
            <a:r>
              <a:rPr lang="zh-CN" altLang="en-US" sz="1100" b="0" i="0" kern="1200" dirty="0">
                <a:solidFill>
                  <a:schemeClr val="tx1"/>
                </a:solidFill>
                <a:effectLst/>
                <a:latin typeface="+mn-lt"/>
                <a:ea typeface="+mn-ea"/>
                <a:cs typeface="+mn-cs"/>
              </a:rPr>
              <a:t>编写，有一个底层存储模块使用了 </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，原因如下：</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1.</a:t>
            </a:r>
            <a:r>
              <a:rPr lang="zh-CN" altLang="en-US" sz="1100" b="0" i="0" kern="1200" dirty="0">
                <a:solidFill>
                  <a:schemeClr val="tx1"/>
                </a:solidFill>
                <a:effectLst/>
                <a:latin typeface="+mn-lt"/>
                <a:ea typeface="+mn-ea"/>
                <a:cs typeface="+mn-cs"/>
              </a:rPr>
              <a:t>节省内存</a:t>
            </a:r>
            <a:endParaRPr lang="zh-CN" altLang="en-US" sz="1100" b="0" i="0" kern="1200" dirty="0">
              <a:solidFill>
                <a:schemeClr val="tx1"/>
              </a:solidFill>
              <a:effectLst/>
              <a:latin typeface="+mn-lt"/>
              <a:ea typeface="+mn-ea"/>
              <a:cs typeface="+mn-cs"/>
            </a:endParaRPr>
          </a:p>
          <a:p>
            <a:r>
              <a:rPr lang="en-US" altLang="zh-CN" sz="1100" b="0" i="0" kern="1200" dirty="0" err="1">
                <a:solidFill>
                  <a:schemeClr val="tx1"/>
                </a:solidFill>
                <a:effectLst/>
                <a:latin typeface="+mn-lt"/>
                <a:ea typeface="+mn-ea"/>
                <a:cs typeface="+mn-cs"/>
              </a:rPr>
              <a:t>dropbox</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中的一个存储模块，需要用尽量少的内存和计算来管理 </a:t>
            </a:r>
            <a:r>
              <a:rPr lang="en-US" altLang="zh-CN" sz="1100" b="0" i="0" kern="1200" dirty="0">
                <a:solidFill>
                  <a:schemeClr val="tx1"/>
                </a:solidFill>
                <a:effectLst/>
                <a:latin typeface="+mn-lt"/>
                <a:ea typeface="+mn-ea"/>
                <a:cs typeface="+mn-cs"/>
              </a:rPr>
              <a:t>1GB</a:t>
            </a:r>
            <a:r>
              <a:rPr lang="zh-CN" altLang="en-US" sz="1100" b="0" i="0" kern="1200" dirty="0">
                <a:solidFill>
                  <a:schemeClr val="tx1"/>
                </a:solidFill>
                <a:effectLst/>
                <a:latin typeface="+mn-lt"/>
                <a:ea typeface="+mn-ea"/>
                <a:cs typeface="+mn-cs"/>
              </a:rPr>
              <a:t>或者 </a:t>
            </a:r>
            <a:r>
              <a:rPr lang="en-US" altLang="zh-CN" sz="1100" b="0" i="0" kern="1200" dirty="0">
                <a:solidFill>
                  <a:schemeClr val="tx1"/>
                </a:solidFill>
                <a:effectLst/>
                <a:latin typeface="+mn-lt"/>
                <a:ea typeface="+mn-ea"/>
                <a:cs typeface="+mn-cs"/>
              </a:rPr>
              <a:t>1PB </a:t>
            </a:r>
            <a:r>
              <a:rPr lang="zh-CN" altLang="en-US" sz="1100" b="0" i="0" kern="1200" dirty="0">
                <a:solidFill>
                  <a:schemeClr val="tx1"/>
                </a:solidFill>
                <a:effectLst/>
                <a:latin typeface="+mn-lt"/>
                <a:ea typeface="+mn-ea"/>
                <a:cs typeface="+mn-cs"/>
              </a:rPr>
              <a:t>的数据，为此他们采用了许多奇怪的、自定义的、内联的和缓存友好的定制数据结构，做了</a:t>
            </a:r>
            <a:r>
              <a:rPr lang="en-US" altLang="zh-CN" sz="1100" b="0" i="0" kern="1200" dirty="0">
                <a:solidFill>
                  <a:schemeClr val="tx1"/>
                </a:solidFill>
                <a:effectLst/>
                <a:latin typeface="+mn-lt"/>
                <a:ea typeface="+mn-ea"/>
                <a:cs typeface="+mn-cs"/>
              </a:rPr>
              <a:t>lock-free </a:t>
            </a:r>
            <a:r>
              <a:rPr lang="zh-CN" altLang="en-US" sz="1100" b="0" i="0" kern="1200" dirty="0">
                <a:solidFill>
                  <a:schemeClr val="tx1"/>
                </a:solidFill>
                <a:effectLst/>
                <a:latin typeface="+mn-lt"/>
                <a:ea typeface="+mn-ea"/>
                <a:cs typeface="+mn-cs"/>
              </a:rPr>
              <a:t>的 </a:t>
            </a:r>
            <a:r>
              <a:rPr lang="en-US" altLang="zh-CN" sz="1100" b="0" i="0" kern="1200" dirty="0">
                <a:solidFill>
                  <a:schemeClr val="tx1"/>
                </a:solidFill>
                <a:effectLst/>
                <a:latin typeface="+mn-lt"/>
                <a:ea typeface="+mn-ea"/>
                <a:cs typeface="+mn-cs"/>
              </a:rPr>
              <a:t>pool </a:t>
            </a:r>
            <a:r>
              <a:rPr lang="zh-CN" altLang="en-US" sz="1100" b="0" i="0" kern="1200" dirty="0">
                <a:solidFill>
                  <a:schemeClr val="tx1"/>
                </a:solidFill>
                <a:effectLst/>
                <a:latin typeface="+mn-lt"/>
                <a:ea typeface="+mn-ea"/>
                <a:cs typeface="+mn-cs"/>
              </a:rPr>
              <a:t>，精确控制内存分配保证东西尽量在栈上，以减轻 </a:t>
            </a:r>
            <a:r>
              <a:rPr lang="en-US" altLang="zh-CN" sz="1100" b="0" i="0" kern="1200" dirty="0">
                <a:solidFill>
                  <a:schemeClr val="tx1"/>
                </a:solidFill>
                <a:effectLst/>
                <a:latin typeface="+mn-lt"/>
                <a:ea typeface="+mn-ea"/>
                <a:cs typeface="+mn-cs"/>
              </a:rPr>
              <a:t>VM </a:t>
            </a:r>
            <a:r>
              <a:rPr lang="zh-CN" altLang="en-US" sz="1100" b="0" i="0" kern="1200" dirty="0">
                <a:solidFill>
                  <a:schemeClr val="tx1"/>
                </a:solidFill>
                <a:effectLst/>
                <a:latin typeface="+mn-lt"/>
                <a:ea typeface="+mn-ea"/>
                <a:cs typeface="+mn-cs"/>
              </a:rPr>
              <a:t>的压力。这些优化，用更接近底层的 </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来做，会容易得多。</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2.Rust </a:t>
            </a:r>
            <a:r>
              <a:rPr lang="zh-CN" altLang="en-US" sz="1100" b="0" i="0" kern="1200" dirty="0">
                <a:solidFill>
                  <a:schemeClr val="tx1"/>
                </a:solidFill>
                <a:effectLst/>
                <a:latin typeface="+mn-lt"/>
                <a:ea typeface="+mn-ea"/>
                <a:cs typeface="+mn-cs"/>
              </a:rPr>
              <a:t>可以节省一些 </a:t>
            </a:r>
            <a:r>
              <a:rPr lang="en-US" altLang="zh-CN" sz="1100" b="0" i="0" kern="1200" dirty="0">
                <a:solidFill>
                  <a:schemeClr val="tx1"/>
                </a:solidFill>
                <a:effectLst/>
                <a:latin typeface="+mn-lt"/>
                <a:ea typeface="+mn-ea"/>
                <a:cs typeface="+mn-cs"/>
              </a:rPr>
              <a:t>CPU </a:t>
            </a:r>
            <a:r>
              <a:rPr lang="zh-CN" altLang="en-US" sz="1100" b="0" i="0" kern="1200" dirty="0">
                <a:solidFill>
                  <a:schemeClr val="tx1"/>
                </a:solidFill>
                <a:effectLst/>
                <a:latin typeface="+mn-lt"/>
                <a:ea typeface="+mn-ea"/>
                <a:cs typeface="+mn-cs"/>
              </a:rPr>
              <a:t>资源</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与 </a:t>
            </a:r>
            <a:r>
              <a:rPr lang="en-US" altLang="zh-CN" sz="1100" b="0" i="0" kern="1200" dirty="0">
                <a:solidFill>
                  <a:schemeClr val="tx1"/>
                </a:solidFill>
                <a:effectLst/>
                <a:latin typeface="+mn-lt"/>
                <a:ea typeface="+mn-ea"/>
                <a:cs typeface="+mn-cs"/>
              </a:rPr>
              <a:t>C </a:t>
            </a:r>
            <a:r>
              <a:rPr lang="zh-CN" altLang="en-US" sz="1100" b="0" i="0" kern="1200" dirty="0">
                <a:solidFill>
                  <a:schemeClr val="tx1"/>
                </a:solidFill>
                <a:effectLst/>
                <a:latin typeface="+mn-lt"/>
                <a:ea typeface="+mn-ea"/>
                <a:cs typeface="+mn-cs"/>
              </a:rPr>
              <a:t>库的</a:t>
            </a:r>
            <a:r>
              <a:rPr lang="en-US" altLang="zh-CN" sz="1100" b="0" i="0" kern="1200" dirty="0">
                <a:solidFill>
                  <a:schemeClr val="tx1"/>
                </a:solidFill>
                <a:effectLst/>
                <a:latin typeface="+mn-lt"/>
                <a:ea typeface="+mn-ea"/>
                <a:cs typeface="+mn-cs"/>
              </a:rPr>
              <a:t>FFI </a:t>
            </a:r>
            <a:r>
              <a:rPr lang="zh-CN" altLang="en-US" sz="1100" b="0" i="0" kern="1200" dirty="0">
                <a:solidFill>
                  <a:schemeClr val="tx1"/>
                </a:solidFill>
                <a:effectLst/>
                <a:latin typeface="+mn-lt"/>
                <a:ea typeface="+mn-ea"/>
                <a:cs typeface="+mn-cs"/>
              </a:rPr>
              <a:t>与环境协作更容易</a:t>
            </a:r>
            <a:endParaRPr lang="zh-CN" altLang="en-US" sz="1100" b="0" i="0" kern="1200" dirty="0">
              <a:solidFill>
                <a:schemeClr val="tx1"/>
              </a:solidFill>
              <a:effectLst/>
              <a:latin typeface="+mn-lt"/>
              <a:ea typeface="+mn-ea"/>
              <a:cs typeface="+mn-cs"/>
            </a:endParaRPr>
          </a:p>
          <a:p>
            <a:r>
              <a:rPr lang="zh-CN" altLang="en-US" sz="1100" b="0" i="0" kern="1200" dirty="0">
                <a:solidFill>
                  <a:schemeClr val="tx1"/>
                </a:solidFill>
                <a:effectLst/>
                <a:latin typeface="+mn-lt"/>
                <a:ea typeface="+mn-ea"/>
                <a:cs typeface="+mn-cs"/>
              </a:rPr>
              <a:t>这个项目还大量使用了各种 </a:t>
            </a:r>
            <a:r>
              <a:rPr lang="en-US" altLang="zh-CN" sz="1100" b="0" i="0" kern="1200" dirty="0">
                <a:solidFill>
                  <a:schemeClr val="tx1"/>
                </a:solidFill>
                <a:effectLst/>
                <a:latin typeface="+mn-lt"/>
                <a:ea typeface="+mn-ea"/>
                <a:cs typeface="+mn-cs"/>
              </a:rPr>
              <a:t>C </a:t>
            </a:r>
            <a:r>
              <a:rPr lang="zh-CN" altLang="en-US" sz="1100" b="0" i="0" kern="1200" dirty="0">
                <a:solidFill>
                  <a:schemeClr val="tx1"/>
                </a:solidFill>
                <a:effectLst/>
                <a:latin typeface="+mn-lt"/>
                <a:ea typeface="+mn-ea"/>
                <a:cs typeface="+mn-cs"/>
              </a:rPr>
              <a:t>库的 </a:t>
            </a:r>
            <a:r>
              <a:rPr lang="en-US" altLang="zh-CN" sz="1100" b="0" i="0" kern="1200" dirty="0">
                <a:solidFill>
                  <a:schemeClr val="tx1"/>
                </a:solidFill>
                <a:effectLst/>
                <a:latin typeface="+mn-lt"/>
                <a:ea typeface="+mn-ea"/>
                <a:cs typeface="+mn-cs"/>
              </a:rPr>
              <a:t>FFI</a:t>
            </a:r>
            <a:r>
              <a:rPr lang="zh-CN" altLang="en-US" sz="1100" b="0" i="0" kern="1200" dirty="0">
                <a:solidFill>
                  <a:schemeClr val="tx1"/>
                </a:solidFill>
                <a:effectLst/>
                <a:latin typeface="+mn-lt"/>
                <a:ea typeface="+mn-ea"/>
                <a:cs typeface="+mn-cs"/>
              </a:rPr>
              <a:t>，以及一个内核组件，使用</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可以非常容易地与这些库和环境的协作，并且零成本。</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hlinkClick r:id="rId3"/>
              </a:rPr>
              <a:t>Rust </a:t>
            </a:r>
            <a:r>
              <a:rPr lang="zh-CN" altLang="en-US" sz="1100" b="0" i="0" kern="1200" dirty="0">
                <a:solidFill>
                  <a:schemeClr val="tx1"/>
                </a:solidFill>
                <a:effectLst/>
                <a:latin typeface="+mn-lt"/>
                <a:ea typeface="+mn-ea"/>
                <a:cs typeface="+mn-cs"/>
                <a:hlinkClick r:id="rId3"/>
              </a:rPr>
              <a:t>与 </a:t>
            </a:r>
            <a:r>
              <a:rPr lang="en-US" altLang="zh-CN" sz="1100" b="0" i="0" kern="1200" dirty="0">
                <a:solidFill>
                  <a:schemeClr val="tx1"/>
                </a:solidFill>
                <a:effectLst/>
                <a:latin typeface="+mn-lt"/>
                <a:ea typeface="+mn-ea"/>
                <a:cs typeface="+mn-cs"/>
                <a:hlinkClick r:id="rId3"/>
              </a:rPr>
              <a:t>FFI</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4.</a:t>
            </a:r>
            <a:r>
              <a:rPr lang="zh-CN" altLang="en-US" sz="1100" b="0" i="0" kern="1200" dirty="0">
                <a:solidFill>
                  <a:schemeClr val="tx1"/>
                </a:solidFill>
                <a:effectLst/>
                <a:latin typeface="+mn-lt"/>
                <a:ea typeface="+mn-ea"/>
                <a:cs typeface="+mn-cs"/>
              </a:rPr>
              <a:t>与 </a:t>
            </a:r>
            <a:r>
              <a:rPr lang="en-US" altLang="zh-CN" sz="1100" b="0" i="0" kern="1200" dirty="0">
                <a:solidFill>
                  <a:schemeClr val="tx1"/>
                </a:solidFill>
                <a:effectLst/>
                <a:latin typeface="+mn-lt"/>
                <a:ea typeface="+mn-ea"/>
                <a:cs typeface="+mn-cs"/>
              </a:rPr>
              <a:t>Go, </a:t>
            </a:r>
            <a:r>
              <a:rPr lang="en-US" altLang="zh-CN" sz="1100" b="0" i="0" kern="1200" dirty="0" err="1">
                <a:solidFill>
                  <a:schemeClr val="tx1"/>
                </a:solidFill>
                <a:effectLst/>
                <a:latin typeface="+mn-lt"/>
                <a:ea typeface="+mn-ea"/>
                <a:cs typeface="+mn-cs"/>
              </a:rPr>
              <a:t>c++</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比较</a:t>
            </a:r>
            <a:endParaRPr lang="zh-CN" altLang="en-US" sz="1100" b="0" i="0" kern="1200" dirty="0">
              <a:solidFill>
                <a:schemeClr val="tx1"/>
              </a:solidFill>
              <a:effectLst/>
              <a:latin typeface="+mn-lt"/>
              <a:ea typeface="+mn-ea"/>
              <a:cs typeface="+mn-cs"/>
            </a:endParaRPr>
          </a:p>
          <a:p>
            <a:pPr lvl="1"/>
            <a:r>
              <a:rPr lang="zh-CN" altLang="en-US" sz="1100" b="0" i="0" kern="1200" dirty="0">
                <a:solidFill>
                  <a:schemeClr val="tx1"/>
                </a:solidFill>
                <a:effectLst/>
                <a:latin typeface="+mn-lt"/>
                <a:ea typeface="+mn-ea"/>
                <a:cs typeface="+mn-cs"/>
              </a:rPr>
              <a:t>相比</a:t>
            </a:r>
            <a:r>
              <a:rPr lang="en-US" altLang="zh-CN" sz="1100" b="0" i="0" kern="1200" dirty="0">
                <a:solidFill>
                  <a:schemeClr val="tx1"/>
                </a:solidFill>
                <a:effectLst/>
                <a:latin typeface="+mn-lt"/>
                <a:ea typeface="+mn-ea"/>
                <a:cs typeface="+mn-cs"/>
              </a:rPr>
              <a:t>Go</a:t>
            </a:r>
            <a:r>
              <a:rPr lang="zh-CN" altLang="en-US" sz="1100" b="0" i="0" kern="1200" dirty="0">
                <a:solidFill>
                  <a:schemeClr val="tx1"/>
                </a:solidFill>
                <a:effectLst/>
                <a:latin typeface="+mn-lt"/>
                <a:ea typeface="+mn-ea"/>
                <a:cs typeface="+mn-cs"/>
              </a:rPr>
              <a:t>，</a:t>
            </a:r>
            <a:r>
              <a:rPr lang="en-US" altLang="zh-CN" sz="1100" b="0" i="0" kern="1200" dirty="0">
                <a:solidFill>
                  <a:schemeClr val="tx1"/>
                </a:solidFill>
                <a:effectLst/>
                <a:latin typeface="+mn-lt"/>
                <a:ea typeface="+mn-ea"/>
                <a:cs typeface="+mn-cs"/>
              </a:rPr>
              <a:t>Rust</a:t>
            </a:r>
            <a:r>
              <a:rPr lang="zh-CN" altLang="en-US" sz="1100" b="0" i="0" kern="1200" dirty="0">
                <a:solidFill>
                  <a:schemeClr val="tx1"/>
                </a:solidFill>
                <a:effectLst/>
                <a:latin typeface="+mn-lt"/>
                <a:ea typeface="+mn-ea"/>
                <a:cs typeface="+mn-cs"/>
              </a:rPr>
              <a:t>没有</a:t>
            </a:r>
            <a:r>
              <a:rPr lang="en-US" altLang="zh-CN" sz="1100" b="0" i="0" kern="1200" dirty="0">
                <a:solidFill>
                  <a:schemeClr val="tx1"/>
                </a:solidFill>
                <a:effectLst/>
                <a:latin typeface="+mn-lt"/>
                <a:ea typeface="+mn-ea"/>
                <a:cs typeface="+mn-cs"/>
              </a:rPr>
              <a:t>GC</a:t>
            </a:r>
            <a:r>
              <a:rPr lang="zh-CN" altLang="en-US" sz="1100" b="0" i="0" kern="1200" dirty="0">
                <a:solidFill>
                  <a:schemeClr val="tx1"/>
                </a:solidFill>
                <a:effectLst/>
                <a:latin typeface="+mn-lt"/>
                <a:ea typeface="+mn-ea"/>
                <a:cs typeface="+mn-cs"/>
              </a:rPr>
              <a:t>等运行时开销，性能更好，对</a:t>
            </a:r>
            <a:r>
              <a:rPr lang="en-US" altLang="zh-CN" sz="1100" b="0" i="0" kern="1200" dirty="0">
                <a:solidFill>
                  <a:schemeClr val="tx1"/>
                </a:solidFill>
                <a:effectLst/>
                <a:latin typeface="+mn-lt"/>
                <a:ea typeface="+mn-ea"/>
                <a:cs typeface="+mn-cs"/>
              </a:rPr>
              <a:t>CPU</a:t>
            </a:r>
            <a:r>
              <a:rPr lang="zh-CN" altLang="en-US" sz="1100" b="0" i="0" kern="1200" dirty="0">
                <a:solidFill>
                  <a:schemeClr val="tx1"/>
                </a:solidFill>
                <a:effectLst/>
                <a:latin typeface="+mn-lt"/>
                <a:ea typeface="+mn-ea"/>
                <a:cs typeface="+mn-cs"/>
              </a:rPr>
              <a:t>和内存的使用更自由</a:t>
            </a:r>
            <a:endParaRPr lang="zh-CN" altLang="en-US" sz="1100" b="0" i="0" kern="1200" dirty="0">
              <a:solidFill>
                <a:schemeClr val="tx1"/>
              </a:solidFill>
              <a:effectLst/>
              <a:latin typeface="+mn-lt"/>
              <a:ea typeface="+mn-ea"/>
              <a:cs typeface="+mn-cs"/>
            </a:endParaRPr>
          </a:p>
          <a:p>
            <a:pPr lvl="1"/>
            <a:r>
              <a:rPr lang="zh-CN" altLang="en-US" sz="1100" b="0" i="0" kern="1200" dirty="0">
                <a:solidFill>
                  <a:schemeClr val="tx1"/>
                </a:solidFill>
                <a:effectLst/>
                <a:latin typeface="+mn-lt"/>
                <a:ea typeface="+mn-ea"/>
                <a:cs typeface="+mn-cs"/>
              </a:rPr>
              <a:t>相比</a:t>
            </a:r>
            <a:r>
              <a:rPr lang="en-US" altLang="zh-CN" sz="1100" b="0" i="0" kern="1200" dirty="0">
                <a:solidFill>
                  <a:schemeClr val="tx1"/>
                </a:solidFill>
                <a:effectLst/>
                <a:latin typeface="+mn-lt"/>
                <a:ea typeface="+mn-ea"/>
                <a:cs typeface="+mn-cs"/>
              </a:rPr>
              <a:t>C++</a:t>
            </a:r>
            <a:r>
              <a:rPr lang="zh-CN" altLang="en-US" sz="1100" b="0" i="0" kern="1200" dirty="0">
                <a:solidFill>
                  <a:schemeClr val="tx1"/>
                </a:solidFill>
                <a:effectLst/>
                <a:latin typeface="+mn-lt"/>
                <a:ea typeface="+mn-ea"/>
                <a:cs typeface="+mn-cs"/>
              </a:rPr>
              <a:t>，</a:t>
            </a:r>
            <a:r>
              <a:rPr lang="en-US" altLang="zh-CN" sz="1100" b="0" i="0" kern="1200" dirty="0">
                <a:solidFill>
                  <a:schemeClr val="tx1"/>
                </a:solidFill>
                <a:effectLst/>
                <a:latin typeface="+mn-lt"/>
                <a:ea typeface="+mn-ea"/>
                <a:cs typeface="+mn-cs"/>
              </a:rPr>
              <a:t>Rust</a:t>
            </a:r>
            <a:r>
              <a:rPr lang="zh-CN" altLang="en-US" sz="1100" b="0" i="0" kern="1200" dirty="0">
                <a:solidFill>
                  <a:schemeClr val="tx1"/>
                </a:solidFill>
                <a:effectLst/>
                <a:latin typeface="+mn-lt"/>
                <a:ea typeface="+mn-ea"/>
                <a:cs typeface="+mn-cs"/>
              </a:rPr>
              <a:t>性能不差，控制性也不差，还能保障内存安全</a:t>
            </a:r>
            <a:endParaRPr lang="zh-CN" altLang="en-US" sz="1100" b="0" i="0" kern="1200" dirty="0">
              <a:solidFill>
                <a:schemeClr val="tx1"/>
              </a:solidFill>
              <a:effectLst/>
              <a:latin typeface="+mn-lt"/>
              <a:ea typeface="+mn-ea"/>
              <a:cs typeface="+mn-cs"/>
            </a:endParaRPr>
          </a:p>
          <a:p>
            <a:endParaRPr lang="zh-CN" altLang="en-US" sz="110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低资源占用</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控制资源使用，将内存与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占用降到最低。大多数运行条件下，一个</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程序比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消耗的内存会少上一个数量级。</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安全可靠</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的强大类型检查可防止多种级别的 </a:t>
            </a:r>
            <a:r>
              <a:rPr lang="en-US" altLang="zh-CN" sz="1200" b="0" i="0" kern="1200" dirty="0">
                <a:solidFill>
                  <a:schemeClr val="tx1"/>
                </a:solidFill>
                <a:effectLst/>
                <a:latin typeface="+mn-lt"/>
                <a:ea typeface="+mn-ea"/>
                <a:cs typeface="+mn-cs"/>
              </a:rPr>
              <a:t>Bug</a:t>
            </a:r>
            <a:r>
              <a:rPr lang="zh-CN" altLang="en-US" sz="1200" b="0" i="0" kern="1200" dirty="0">
                <a:solidFill>
                  <a:schemeClr val="tx1"/>
                </a:solidFill>
                <a:effectLst/>
                <a:latin typeface="+mn-lt"/>
                <a:ea typeface="+mn-ea"/>
                <a:cs typeface="+mn-cs"/>
              </a:rPr>
              <a:t>，确保开发者可随时明确状态是共享还是可变。在部署之前通过捕捉故障点来获得帮助。</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生命周期及所有权规则</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虽然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为使 </a:t>
            </a:r>
            <a:r>
              <a:rPr lang="en-US" altLang="zh-CN" sz="1200" b="0" i="0" kern="1200" dirty="0">
                <a:solidFill>
                  <a:schemeClr val="tx1"/>
                </a:solidFill>
                <a:effectLst/>
                <a:latin typeface="+mn-lt"/>
                <a:ea typeface="+mn-ea"/>
                <a:cs typeface="+mn-cs"/>
              </a:rPr>
              <a:t>GC </a:t>
            </a:r>
            <a:r>
              <a:rPr lang="zh-CN" altLang="en-US" sz="1200" b="0" i="0" kern="1200" dirty="0">
                <a:solidFill>
                  <a:schemeClr val="tx1"/>
                </a:solidFill>
                <a:effectLst/>
                <a:latin typeface="+mn-lt"/>
                <a:ea typeface="+mn-ea"/>
                <a:cs typeface="+mn-cs"/>
              </a:rPr>
              <a:t>系统可管理，采用不分配内存的方式努力完善了内存回收机制，但有时却会导致代码过于复杂。</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的生命周期及所有权规则，使得其可在没有</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（垃圾回收器）的情况下获取对象，使程序更少的出错。</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优秀的鲁棒性</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在调试模式下的溢出检查，使得开发人员在测试期间能够发现更多问题，而发布模式下进行封装时不作检查，也提高了发布版本的执行效率。而</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的整型操作没有溢出检查。</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各种高要求的检查，与默认时的引用不变性，造就了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出色的鲁棒性。</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错误处理</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任何一个线程发生 “</a:t>
            </a:r>
            <a:r>
              <a:rPr lang="en-US" altLang="zh-CN" sz="1200" b="0" i="0" kern="1200" dirty="0">
                <a:solidFill>
                  <a:schemeClr val="tx1"/>
                </a:solidFill>
                <a:effectLst/>
                <a:latin typeface="+mn-lt"/>
                <a:ea typeface="+mn-ea"/>
                <a:cs typeface="+mn-cs"/>
              </a:rPr>
              <a:t>panics” </a:t>
            </a:r>
            <a:r>
              <a:rPr lang="zh-CN" altLang="en-US" sz="1200" b="0" i="0" kern="1200" dirty="0">
                <a:solidFill>
                  <a:schemeClr val="tx1"/>
                </a:solidFill>
                <a:effectLst/>
                <a:latin typeface="+mn-lt"/>
                <a:ea typeface="+mn-ea"/>
                <a:cs typeface="+mn-cs"/>
              </a:rPr>
              <a:t>时，都会被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认为是 </a:t>
            </a:r>
            <a:r>
              <a:rPr lang="en-US" altLang="zh-CN" sz="1200" b="0" i="0" kern="1200" dirty="0" err="1">
                <a:solidFill>
                  <a:schemeClr val="tx1"/>
                </a:solidFill>
                <a:effectLst/>
                <a:latin typeface="+mn-lt"/>
                <a:ea typeface="+mn-ea"/>
                <a:cs typeface="+mn-cs"/>
              </a:rPr>
              <a:t>RuntimeExceptions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会立即终止线程。并且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返回的错误信息比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更具体，可以帮助程序员更好的理解错误点，完善代码。</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元编程：</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有既笨拙又缓慢的运行时反射，</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只需要消耗所需要的资源，因此可以使用宏来实现所需的任何反射功能。这也许需要更多的工作，但是程序员可以完全控制所有内容。</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标准库：</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的库虽然不如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多，但它们都十分的精确，有几个收集类，大量的字符串处理，智能引用和单元，基本的并发支持，一些</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网络和最小的</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集成。而且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可以非常轻松的使用和维护第三方库，这也使得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程序可以在使用更精简的库的同时，完成同样的功能。</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相比：</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1.Rust </a:t>
            </a:r>
            <a:r>
              <a:rPr lang="zh-CN" altLang="en-US" sz="1200" b="0" i="0" kern="1200" dirty="0">
                <a:solidFill>
                  <a:schemeClr val="tx1"/>
                </a:solidFill>
                <a:effectLst/>
                <a:latin typeface="+mn-lt"/>
                <a:ea typeface="+mn-ea"/>
                <a:cs typeface="+mn-cs"/>
              </a:rPr>
              <a:t>安全性更高</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允许空指针引用、释放内存后再使用、返回悬空指针、超出访问权限，是不安全的，将需要花费大量的时间在避免内存问题或者数据竞争问题上；但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是内存安全的，采取了资源获取即初始化的方法，不必担心内存泄漏和野指针的问题。线程也是安全的，所以也没有任何数据竞争问题，所有的安全性都是由编译器保证的，在大多情况下，编译一旦通过，程序就能安全地运行。</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官方包管理器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没有官方包管理器，这让维护和编译第三方依赖变得异常麻烦和困难，进而导致很长的研发周期。</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拥有官方的包管理器 </a:t>
            </a:r>
            <a:r>
              <a:rPr lang="en-US" altLang="zh-CN" sz="1200" b="0" i="0" kern="1200" dirty="0">
                <a:solidFill>
                  <a:schemeClr val="tx1"/>
                </a:solidFill>
                <a:effectLst/>
                <a:latin typeface="+mn-lt"/>
                <a:ea typeface="+mn-ea"/>
                <a:cs typeface="+mn-cs"/>
              </a:rPr>
              <a:t>crate </a:t>
            </a:r>
            <a:r>
              <a:rPr lang="zh-CN" altLang="en-US" sz="1200" b="0" i="0" kern="1200" dirty="0">
                <a:solidFill>
                  <a:schemeClr val="tx1"/>
                </a:solidFill>
                <a:effectLst/>
                <a:latin typeface="+mn-lt"/>
                <a:ea typeface="+mn-ea"/>
                <a:cs typeface="+mn-cs"/>
              </a:rPr>
              <a:t>，可以直接使用很多开源的库。</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而且通过 </a:t>
            </a:r>
            <a:r>
              <a:rPr lang="en-US" altLang="zh-CN" sz="1200" b="0" i="0" kern="1200" dirty="0">
                <a:solidFill>
                  <a:schemeClr val="tx1"/>
                </a:solidFill>
                <a:effectLst/>
                <a:latin typeface="+mn-lt"/>
                <a:ea typeface="+mn-ea"/>
                <a:cs typeface="+mn-cs"/>
              </a:rPr>
              <a:t>FFI </a:t>
            </a:r>
            <a:r>
              <a:rPr lang="zh-CN" altLang="en-US" sz="1200" b="0" i="0" kern="1200" dirty="0">
                <a:solidFill>
                  <a:schemeClr val="tx1"/>
                </a:solidFill>
                <a:effectLst/>
                <a:latin typeface="+mn-lt"/>
                <a:ea typeface="+mn-ea"/>
                <a:cs typeface="+mn-cs"/>
              </a:rPr>
              <a:t>调用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程序是非常快的，不用担心调用 </a:t>
            </a:r>
            <a:r>
              <a:rPr lang="en-US" altLang="zh-CN" sz="1200" b="0" i="0" kern="1200" dirty="0" err="1">
                <a:solidFill>
                  <a:schemeClr val="tx1"/>
                </a:solidFill>
                <a:effectLst/>
                <a:latin typeface="+mn-lt"/>
                <a:ea typeface="+mn-ea"/>
                <a:cs typeface="+mn-cs"/>
              </a:rPr>
              <a:t>RocksDB</a:t>
            </a:r>
            <a:r>
              <a:rPr lang="en-US" altLang="zh-CN" sz="1200" b="0" i="0" kern="1200" dirty="0">
                <a:solidFill>
                  <a:schemeClr val="tx1"/>
                </a:solidFill>
                <a:effectLst/>
                <a:latin typeface="+mn-lt"/>
                <a:ea typeface="+mn-ea"/>
                <a:cs typeface="+mn-cs"/>
              </a:rPr>
              <a:t> API </a:t>
            </a:r>
            <a:r>
              <a:rPr lang="zh-CN" altLang="en-US" sz="1200" b="0" i="0" kern="1200" dirty="0">
                <a:solidFill>
                  <a:schemeClr val="tx1"/>
                </a:solidFill>
                <a:effectLst/>
                <a:latin typeface="+mn-lt"/>
                <a:ea typeface="+mn-ea"/>
                <a:cs typeface="+mn-cs"/>
              </a:rPr>
              <a:t>会有性能上的降低。</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client</a:t>
            </a:r>
            <a:endParaRPr lang="zh-CN" altLang="en-US"/>
          </a:p>
          <a:p>
            <a:endParaRPr lang="zh-CN" altLang="en-US"/>
          </a:p>
          <a:p>
            <a:r>
              <a:rPr lang="zh-CN" altLang="en-US"/>
              <a:t>  - Client</a:t>
            </a:r>
            <a:endParaRPr lang="zh-CN" altLang="en-US"/>
          </a:p>
          <a:p>
            <a:r>
              <a:rPr lang="zh-CN" altLang="en-US"/>
              <a:t>  - Synltem</a:t>
            </a:r>
            <a:endParaRPr lang="zh-CN" altLang="en-US"/>
          </a:p>
          <a:p>
            <a:r>
              <a:rPr lang="zh-CN" altLang="en-US"/>
              <a:t>- com</a:t>
            </a:r>
            <a:endParaRPr lang="zh-CN" altLang="en-US"/>
          </a:p>
          <a:p>
            <a:r>
              <a:rPr lang="zh-CN" altLang="en-US"/>
              <a:t>  - backblaze </a:t>
            </a:r>
            <a:endParaRPr lang="zh-CN" altLang="en-US"/>
          </a:p>
          <a:p>
            <a:r>
              <a:rPr lang="zh-CN" altLang="en-US"/>
              <a:t>    - erasure //原项目采用 backclaze 公司提供的开源实现，本项目采用 github 上的开源项目 [reed-solomon-erasure](https://github.com/darrenldl/reed-solomon-erasure) 实现</a:t>
            </a:r>
            <a:endParaRPr lang="zh-CN" altLang="en-US"/>
          </a:p>
          <a:p>
            <a:r>
              <a:rPr lang="zh-CN" altLang="en-US"/>
              <a:t>- connect</a:t>
            </a:r>
            <a:endParaRPr lang="zh-CN" altLang="en-US"/>
          </a:p>
          <a:p>
            <a:r>
              <a:rPr lang="zh-CN" altLang="en-US"/>
              <a:t>  - FileTransporter //其中有两个静态函数分别用于文件碎片的发送与接收</a:t>
            </a:r>
            <a:endParaRPr lang="zh-CN" altLang="en-US"/>
          </a:p>
          <a:p>
            <a:r>
              <a:rPr lang="zh-CN" altLang="en-US"/>
              <a:t>  - FragmentManager //数据链接类，负责处理数据链接中的客户机碎片上传报文、客户机碎片下载报文与客户机碎片删除报文</a:t>
            </a:r>
            <a:endParaRPr lang="zh-CN" altLang="en-US"/>
          </a:p>
          <a:p>
            <a:r>
              <a:rPr lang="zh-CN" altLang="en-US"/>
              <a:t>  - ServerConnecter </a:t>
            </a:r>
            <a:endParaRPr lang="zh-CN" altLang="en-US"/>
          </a:p>
          <a:p>
            <a:r>
              <a:rPr lang="zh-CN" altLang="en-US"/>
              <a:t>- fileDetector</a:t>
            </a:r>
            <a:endParaRPr lang="zh-CN" altLang="en-US"/>
          </a:p>
          <a:p>
            <a:r>
              <a:rPr lang="zh-CN" altLang="en-US"/>
              <a:t>  - FileAttrs //查询属性</a:t>
            </a:r>
            <a:endParaRPr lang="zh-CN" altLang="en-US"/>
          </a:p>
          <a:p>
            <a:r>
              <a:rPr lang="zh-CN" altLang="en-US"/>
              <a:t>  - FileUploader</a:t>
            </a:r>
            <a:endParaRPr lang="zh-CN" altLang="en-US"/>
          </a:p>
          <a:p>
            <a:r>
              <a:rPr lang="zh-CN" altLang="en-US"/>
              <a:t>  - FileUtil //寻找文件</a:t>
            </a:r>
            <a:endParaRPr lang="zh-CN" altLang="en-US"/>
          </a:p>
          <a:p>
            <a:r>
              <a:rPr lang="zh-CN" altLang="en-US"/>
              <a:t>  - FolderScanner //每隔一段时间确认一次是否有文件夹中被放入了新文件</a:t>
            </a:r>
            <a:endParaRPr lang="zh-CN" altLang="en-US"/>
          </a:p>
          <a:p>
            <a:endParaRPr lang="zh-CN" altLang="en-US"/>
          </a:p>
          <a:p>
            <a:r>
              <a:rPr lang="zh-CN" altLang="en-US"/>
              <a:t>server</a:t>
            </a:r>
            <a:endParaRPr lang="zh-CN" altLang="en-US"/>
          </a:p>
          <a:p>
            <a:endParaRPr lang="zh-CN" altLang="en-US"/>
          </a:p>
          <a:p>
            <a:r>
              <a:rPr lang="zh-CN" altLang="en-US"/>
              <a:t>- controlConnect</a:t>
            </a:r>
            <a:endParaRPr lang="zh-CN" altLang="en-US"/>
          </a:p>
          <a:p>
            <a:endParaRPr lang="zh-CN" altLang="en-US"/>
          </a:p>
          <a:p>
            <a:r>
              <a:rPr lang="zh-CN" altLang="en-US"/>
              <a:t>  - ClientThread  </a:t>
            </a:r>
            <a:endParaRPr lang="zh-CN" altLang="en-US"/>
          </a:p>
          <a:p>
            <a:r>
              <a:rPr lang="zh-CN" altLang="en-US"/>
              <a:t>  - ServerThread </a:t>
            </a:r>
            <a:endParaRPr lang="zh-CN" altLang="en-US"/>
          </a:p>
          <a:p>
            <a:endParaRPr lang="zh-CN" altLang="en-US"/>
          </a:p>
          <a:p>
            <a:r>
              <a:rPr lang="zh-CN" altLang="en-US"/>
              <a:t>- database</a:t>
            </a:r>
            <a:endParaRPr lang="zh-CN" altLang="en-US"/>
          </a:p>
          <a:p>
            <a:endParaRPr lang="zh-CN" altLang="en-US"/>
          </a:p>
          <a:p>
            <a:r>
              <a:rPr lang="zh-CN" altLang="en-US"/>
              <a:t>  - Deviceltem   //各种信息参数查询设置</a:t>
            </a:r>
            <a:endParaRPr lang="zh-CN" altLang="en-US"/>
          </a:p>
          <a:p>
            <a:endParaRPr lang="zh-CN" altLang="en-US"/>
          </a:p>
          <a:p>
            <a:r>
              <a:rPr lang="zh-CN" altLang="en-US"/>
              <a:t>  - FileItem   //各种信息参数查询设置</a:t>
            </a:r>
            <a:endParaRPr lang="zh-CN" altLang="en-US"/>
          </a:p>
          <a:p>
            <a:endParaRPr lang="zh-CN" altLang="en-US"/>
          </a:p>
          <a:p>
            <a:r>
              <a:rPr lang="zh-CN" altLang="en-US"/>
              <a:t>  - Query    closeConnection    queryFile  //通过名字地址或ID或地址查找文件    </a:t>
            </a:r>
            <a:endParaRPr lang="zh-CN" altLang="en-US"/>
          </a:p>
          <a:p>
            <a:endParaRPr lang="zh-CN" altLang="en-US"/>
          </a:p>
          <a:p>
            <a:r>
              <a:rPr lang="zh-CN" altLang="en-US"/>
              <a:t>    ​               queryFragment//fragment, device, request, password, id</a:t>
            </a:r>
            <a:endParaRPr lang="zh-CN" altLang="en-US"/>
          </a:p>
          <a:p>
            <a:endParaRPr lang="zh-CN" altLang="en-US"/>
          </a:p>
          <a:p>
            <a:r>
              <a:rPr lang="zh-CN" altLang="en-US"/>
              <a:t>    ​               或者对上述对象 add, delete, alter</a:t>
            </a:r>
            <a:endParaRPr lang="zh-CN" altLang="en-US"/>
          </a:p>
          <a:p>
            <a:endParaRPr lang="zh-CN" altLang="en-US"/>
          </a:p>
          <a:p>
            <a:r>
              <a:rPr lang="zh-CN" altLang="en-US"/>
              <a:t>  - RequestItem</a:t>
            </a:r>
            <a:endParaRPr lang="zh-CN" altLang="en-US"/>
          </a:p>
          <a:p>
            <a:endParaRPr lang="zh-CN" altLang="en-US"/>
          </a:p>
          <a:p>
            <a:r>
              <a:rPr lang="zh-CN" altLang="en-US"/>
              <a:t>- dataConnect</a:t>
            </a:r>
            <a:endParaRPr lang="zh-CN" altLang="en-US"/>
          </a:p>
          <a:p>
            <a:endParaRPr lang="zh-CN" altLang="en-US"/>
          </a:p>
          <a:p>
            <a:r>
              <a:rPr lang="zh-CN" altLang="en-US"/>
              <a:t>  - ClientThread	//send delete receive fragment              confirm  //确定在线主机，碎片数量，判断如何发送</a:t>
            </a:r>
            <a:endParaRPr lang="zh-CN" altLang="en-US"/>
          </a:p>
          <a:p>
            <a:r>
              <a:rPr lang="zh-CN" altLang="en-US"/>
              <a:t>  - FileTransporter    //receive send files</a:t>
            </a:r>
            <a:endParaRPr lang="zh-CN" altLang="en-US"/>
          </a:p>
          <a:p>
            <a:r>
              <a:rPr lang="zh-CN" altLang="en-US"/>
              <a:t>  - ServerThread</a:t>
            </a:r>
            <a:endParaRPr lang="zh-CN" altLang="en-US"/>
          </a:p>
          <a:p>
            <a:endParaRPr lang="zh-CN" altLang="en-US"/>
          </a:p>
          <a:p>
            <a:r>
              <a:rPr lang="zh-CN" altLang="en-US"/>
              <a:t>- DFS_server</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原项目的 Java 客户端使用 `java.io.File` 类获取文件列表，本项目选用 Rust 改写，使用 `std::io::fs` 模块处理文件系统，列出本地机器参与共享的文件列表。</a:t>
            </a:r>
            <a:endParaRPr lang="zh-CN" altLang="en-US"/>
          </a:p>
          <a:p>
            <a:endParaRPr lang="zh-CN" altLang="en-US"/>
          </a:p>
          <a:p>
            <a:r>
              <a:rPr lang="zh-CN" altLang="en-US"/>
              <a:t>向服务器发送文件碎片、接收服务器传来的碎片</a:t>
            </a:r>
            <a:endParaRPr lang="zh-CN" altLang="en-US"/>
          </a:p>
          <a:p>
            <a:r>
              <a:rPr lang="zh-CN" altLang="en-US"/>
              <a:t>- 使用到的标准库：</a:t>
            </a:r>
            <a:endParaRPr lang="zh-CN" altLang="en-US"/>
          </a:p>
          <a:p>
            <a:r>
              <a:rPr lang="zh-CN" altLang="en-US"/>
              <a:t>  std::net:TcpListener用于监听连接</a:t>
            </a:r>
            <a:endParaRPr lang="zh-CN" altLang="en-US"/>
          </a:p>
          <a:p>
            <a:r>
              <a:rPr lang="zh-CN" altLang="en-US"/>
              <a:t>  std::net::TcpStream用于传输数据</a:t>
            </a:r>
            <a:endParaRPr lang="zh-CN" altLang="en-US"/>
          </a:p>
          <a:p>
            <a:r>
              <a:rPr lang="zh-CN" altLang="en-US"/>
              <a:t>过程：在 `TcpListener` `  accept` 连接或 `connect` 到一个远程主机后，将在本地和远程套接字间创建一个`TcpStream` ，数据（文件碎片）通过写入或读取它以进行传输。</a:t>
            </a:r>
            <a:endParaRPr lang="zh-CN" altLang="en-US"/>
          </a:p>
          <a:p>
            <a:endParaRPr lang="zh-CN" altLang="en-US"/>
          </a:p>
          <a:p>
            <a:r>
              <a:rPr lang="zh-CN" altLang="en-US"/>
              <a:t>响应服务器删除本地文件</a:t>
            </a:r>
            <a:endParaRPr lang="zh-CN" altLang="en-US"/>
          </a:p>
          <a:p>
            <a:r>
              <a:rPr lang="zh-CN" altLang="en-US"/>
              <a:t>接收到服务器删除文件的请求后，依据文件路径，使用 `std::fs::remove_file` 删除文件</a:t>
            </a:r>
            <a:endParaRPr lang="zh-CN" altLang="en-US"/>
          </a:p>
          <a:p>
            <a:endParaRPr lang="zh-CN" altLang="en-US"/>
          </a:p>
          <a:p>
            <a:r>
              <a:rPr lang="zh-CN" altLang="en-US"/>
              <a:t>`std :: net`</a:t>
            </a:r>
            <a:endParaRPr lang="zh-CN" altLang="en-US"/>
          </a:p>
          <a:p>
            <a:r>
              <a:rPr lang="zh-CN" altLang="en-US"/>
              <a:t>TCP / UDP 通信的网络原语。该模块提供了传输控制和用户数据报协议的网络功能，以及 IP 和套接字地址的类型。</a:t>
            </a:r>
            <a:endParaRPr lang="zh-CN" altLang="en-US"/>
          </a:p>
          <a:p>
            <a:endParaRPr lang="zh-CN" altLang="en-US"/>
          </a:p>
          <a:p>
            <a:r>
              <a:rPr lang="zh-CN" altLang="en-US"/>
              <a:t>`std::thread`</a:t>
            </a:r>
            <a:endParaRPr lang="zh-CN" altLang="en-US"/>
          </a:p>
          <a:p>
            <a:r>
              <a:rPr lang="zh-CN" altLang="en-US"/>
              <a:t>正在执行的 Rust 程序由一组本机 OS 线程组成，每个本机线程都有自己的堆栈和本地状态。可以命名线程，并为低级同步提供一些内置支持。</a:t>
            </a:r>
            <a:endParaRPr lang="zh-CN" altLang="en-US"/>
          </a:p>
          <a:p>
            <a:r>
              <a:rPr lang="zh-CN" altLang="en-US"/>
              <a:t>线程之间的通信可以通过通道，Rust 的消息传递类型以及其他形式的线程同步和共享内存数据结构来完成。</a:t>
            </a:r>
            <a:endParaRPr lang="zh-CN" altLang="en-US"/>
          </a:p>
          <a:p>
            <a:r>
              <a:rPr lang="zh-CN" altLang="en-US"/>
              <a:t>当 Rust 程序的主线程终止时，即使其他线程仍在运行，整个程序也会关闭。但是，此模块提供了方便的功能，可以自动等待子线程的终止。</a:t>
            </a:r>
            <a:endParaRPr lang="zh-CN" altLang="en-US"/>
          </a:p>
          <a:p>
            <a:endParaRPr lang="zh-CN" altLang="en-US"/>
          </a:p>
          <a:p>
            <a:r>
              <a:rPr lang="zh-CN" altLang="en-US"/>
              <a:t>`rustc::traits::query`</a:t>
            </a:r>
            <a:endParaRPr lang="zh-CN" altLang="en-US"/>
          </a:p>
          <a:p>
            <a:r>
              <a:rPr lang="zh-CN" altLang="en-US"/>
              <a:t>特征查询界面的实验类型。该模块中定义的方法全部基于规范化，该规范化通过替换未绑定的推理变量和区域进行规范查询，从而可以更广泛地重用结果。可以在中找到此处定义的查询的提供程序 librustc_traits</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纠删码（Erasure Code）: 纠删码是一种前向错误纠正技术，用于在网络传输中避免包的丢失，以提高存储可靠性。它可将 n 份原始数据，增加 m 份数据，并能通过 n+m 份中的任意 n 份数据还原为原始数据。即如果有任意小于等于 m 份数据失效，仍然能通过剩下的数据还原出来。此为原17级项目“基于互联网的小型分布式文件系统”的一大特点。本项目将继承该项优势，用 Rust 实现纠删码。原项目采用 backclaze 公司提供的开源实现，本项目采用 github 上的开源项目 [reed-solomon-erasure](https://github.com/darrenldl/reed-solomon-erasure) 实现</a:t>
            </a:r>
            <a:endParaRPr lang="zh-CN" altLang="en-US"/>
          </a:p>
          <a:p>
            <a:endParaRPr lang="zh-CN" altLang="en-US"/>
          </a:p>
          <a:p>
            <a:r>
              <a:rPr lang="zh-CN" altLang="en-US"/>
              <a:t>使用 j4rs 项目在 Rust 中调用 Java。其主要思想是实现一个 crate，让用户轻松调用 Java，这样他们就可以从庞大的 Java 生态系统中受益。</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创新点：</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和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结合</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在开发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时，相比于 </a:t>
            </a:r>
            <a:r>
              <a:rPr lang="en-US" altLang="zh-CN" sz="1200" b="0" i="0" kern="1200" dirty="0" err="1">
                <a:solidFill>
                  <a:schemeClr val="tx1"/>
                </a:solidFill>
                <a:effectLst/>
                <a:latin typeface="+mn-lt"/>
                <a:ea typeface="+mn-ea"/>
                <a:cs typeface="+mn-cs"/>
              </a:rPr>
              <a:t>AssemblyScript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，使用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开发在</a:t>
            </a:r>
            <a:r>
              <a:rPr lang="zh-CN" altLang="en-US" sz="1200" b="1" i="0" kern="1200" dirty="0">
                <a:solidFill>
                  <a:schemeClr val="tx1"/>
                </a:solidFill>
                <a:effectLst/>
                <a:latin typeface="+mn-lt"/>
                <a:ea typeface="+mn-ea"/>
                <a:cs typeface="+mn-cs"/>
              </a:rPr>
              <a:t>开发效率</a:t>
            </a:r>
            <a:r>
              <a:rPr lang="zh-CN" altLang="en-US" sz="1200" b="0" i="0" kern="1200" dirty="0">
                <a:solidFill>
                  <a:schemeClr val="tx1"/>
                </a:solidFill>
                <a:effectLst/>
                <a:latin typeface="+mn-lt"/>
                <a:ea typeface="+mn-ea"/>
                <a:cs typeface="+mn-cs"/>
              </a:rPr>
              <a:t>和便捷性、包体积大小等方面有很大优势。</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开发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官方周边文档</a:t>
            </a:r>
            <a:r>
              <a:rPr lang="zh-CN" altLang="en-US" sz="1200" b="0" i="0" kern="1200" dirty="0">
                <a:solidFill>
                  <a:schemeClr val="tx1"/>
                </a:solidFill>
                <a:effectLst/>
                <a:latin typeface="+mn-lt"/>
                <a:ea typeface="+mn-ea"/>
                <a:cs typeface="+mn-cs"/>
              </a:rPr>
              <a:t>已经比较全面。</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Rust + </a:t>
            </a:r>
            <a:r>
              <a:rPr lang="en-US" altLang="zh-CN" sz="1200" b="0" i="0" kern="1200" dirty="0" err="1">
                <a:solidFill>
                  <a:schemeClr val="tx1"/>
                </a:solidFill>
                <a:effectLst/>
                <a:latin typeface="+mn-lt"/>
                <a:ea typeface="+mn-ea"/>
                <a:cs typeface="+mn-cs"/>
              </a:rPr>
              <a:t>WebAssembly</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的能力：</a:t>
            </a:r>
            <a:r>
              <a:rPr lang="zh-CN" altLang="en-US" sz="1200" b="1" i="0" kern="1200" dirty="0">
                <a:solidFill>
                  <a:schemeClr val="tx1"/>
                </a:solidFill>
                <a:effectLst/>
                <a:latin typeface="+mn-lt"/>
                <a:ea typeface="+mn-ea"/>
                <a:cs typeface="+mn-cs"/>
              </a:rPr>
              <a:t>调用 </a:t>
            </a:r>
            <a:r>
              <a:rPr lang="en-US" altLang="zh-CN" sz="1200" b="1" i="0" kern="1200" dirty="0">
                <a:solidFill>
                  <a:schemeClr val="tx1"/>
                </a:solidFill>
                <a:effectLst/>
                <a:latin typeface="+mn-lt"/>
                <a:ea typeface="+mn-ea"/>
                <a:cs typeface="+mn-cs"/>
              </a:rPr>
              <a:t>JS </a:t>
            </a:r>
            <a:r>
              <a:rPr lang="zh-CN" altLang="en-US" sz="1200" b="1" i="0" kern="1200" dirty="0">
                <a:solidFill>
                  <a:schemeClr val="tx1"/>
                </a:solidFill>
                <a:effectLst/>
                <a:latin typeface="+mn-lt"/>
                <a:ea typeface="+mn-ea"/>
                <a:cs typeface="+mn-cs"/>
              </a:rPr>
              <a:t>库</a:t>
            </a:r>
            <a:endParaRPr lang="zh-CN" altLang="en-US"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可以使用 </a:t>
            </a:r>
            <a:r>
              <a:rPr lang="en-US" altLang="zh-CN" sz="1200" b="0" i="0" kern="1200" dirty="0">
                <a:solidFill>
                  <a:schemeClr val="tx1"/>
                </a:solidFill>
                <a:effectLst/>
                <a:latin typeface="+mn-lt"/>
                <a:ea typeface="+mn-ea"/>
                <a:cs typeface="+mn-cs"/>
              </a:rPr>
              <a:t>Rust std</a:t>
            </a:r>
            <a:r>
              <a:rPr lang="zh-CN" altLang="en-US" sz="1200" b="0" i="0" kern="1200" dirty="0">
                <a:solidFill>
                  <a:schemeClr val="tx1"/>
                </a:solidFill>
                <a:effectLst/>
                <a:latin typeface="+mn-lt"/>
                <a:ea typeface="+mn-ea"/>
                <a:cs typeface="+mn-cs"/>
              </a:rPr>
              <a:t>以使用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的大多数第三方库。</a:t>
            </a:r>
            <a:endParaRPr lang="zh-CN" altLang="en-US"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可以调用几乎任何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侧声明的方法，也可以暴露方法给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调用。</a:t>
            </a:r>
            <a:endParaRPr lang="zh-CN" altLang="en-US"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可以和 </a:t>
            </a:r>
            <a:r>
              <a:rPr lang="en-US" altLang="zh-CN" sz="1200" b="0" i="0" kern="1200" dirty="0">
                <a:solidFill>
                  <a:schemeClr val="tx1"/>
                </a:solidFill>
                <a:effectLst/>
                <a:latin typeface="+mn-lt"/>
                <a:ea typeface="+mn-ea"/>
                <a:cs typeface="+mn-cs"/>
              </a:rPr>
              <a:t>JS </a:t>
            </a:r>
            <a:r>
              <a:rPr lang="zh-CN" altLang="en-US" sz="1200" b="0" i="0" kern="1200" dirty="0">
                <a:solidFill>
                  <a:schemeClr val="tx1"/>
                </a:solidFill>
                <a:effectLst/>
                <a:latin typeface="+mn-lt"/>
                <a:ea typeface="+mn-ea"/>
                <a:cs typeface="+mn-cs"/>
              </a:rPr>
              <a:t>侧互相”传递“几乎任何的数据类型，包括但不限于数字、字符串、对象、</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对象等。</a:t>
            </a:r>
            <a:endParaRPr lang="zh-CN" altLang="en-US" sz="1200" b="0" i="0" kern="1200" dirty="0">
              <a:solidFill>
                <a:schemeClr val="tx1"/>
              </a:solidFill>
              <a:effectLst/>
              <a:latin typeface="+mn-lt"/>
              <a:ea typeface="+mn-ea"/>
              <a:cs typeface="+mn-cs"/>
            </a:endParaRPr>
          </a:p>
          <a:p>
            <a:pPr lvl="1"/>
            <a:r>
              <a:rPr lang="zh-CN" altLang="en-US" sz="1200" b="0" i="0" kern="1200" dirty="0">
                <a:solidFill>
                  <a:schemeClr val="tx1"/>
                </a:solidFill>
                <a:effectLst/>
                <a:latin typeface="+mn-lt"/>
                <a:ea typeface="+mn-ea"/>
                <a:cs typeface="+mn-cs"/>
              </a:rPr>
              <a:t>可以直接在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侧“操作”</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很多语言（</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 ++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）都可以在 </a:t>
            </a:r>
            <a:r>
              <a:rPr lang="en-US" altLang="zh-CN" sz="1200" b="0" i="0" kern="1200" dirty="0">
                <a:solidFill>
                  <a:schemeClr val="tx1"/>
                </a:solidFill>
                <a:effectLst/>
                <a:latin typeface="+mn-lt"/>
                <a:ea typeface="+mn-ea"/>
                <a:cs typeface="+mn-cs"/>
              </a:rPr>
              <a:t>Web </a:t>
            </a:r>
            <a:r>
              <a:rPr lang="zh-CN" altLang="en-US" sz="1200" b="0" i="0" kern="1200" dirty="0">
                <a:solidFill>
                  <a:schemeClr val="tx1"/>
                </a:solidFill>
                <a:effectLst/>
                <a:latin typeface="+mn-lt"/>
                <a:ea typeface="+mn-ea"/>
                <a:cs typeface="+mn-cs"/>
              </a:rPr>
              <a:t>上共享内存线程，但只有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可以安全地执行该操作。</a:t>
            </a:r>
            <a:r>
              <a:rPr lang="zh-CN" altLang="en-US" sz="1200" b="1" i="0" kern="1200" dirty="0">
                <a:solidFill>
                  <a:schemeClr val="tx1"/>
                </a:solidFill>
                <a:effectLst/>
                <a:latin typeface="+mn-lt"/>
                <a:ea typeface="+mn-ea"/>
                <a:cs typeface="+mn-cs"/>
              </a:rPr>
              <a:t>安全共享内存线程</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等线" panose="02010600030101010101" charset="-122"/>
              <a:ea typeface="等线" panose="02010600030101010101"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节标题">
    <p:bg>
      <p:bgPr>
        <a:solidFill>
          <a:schemeClr val="accent1"/>
        </a:solidFill>
        <a:effectLst/>
      </p:bgPr>
    </p:bg>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p:nvPr>
        </p:nvSpPr>
        <p:spPr>
          <a:xfrm>
            <a:off x="3822700" y="4040923"/>
            <a:ext cx="4546600" cy="1015623"/>
          </a:xfrm>
        </p:spPr>
        <p:txBody>
          <a:bodyPr anchor="t">
            <a:normAutofit/>
          </a:bodyPr>
          <a:lstStyle>
            <a:lvl1pPr marL="0" indent="0" algn="ctr">
              <a:buNone/>
              <a:defRPr sz="1100">
                <a:solidFill>
                  <a:srgbClr val="010E1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sp>
        <p:nvSpPr>
          <p:cNvPr id="20" name="标题 1"/>
          <p:cNvSpPr>
            <a:spLocks noGrp="1"/>
          </p:cNvSpPr>
          <p:nvPr userDrawn="1">
            <p:ph type="title"/>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p:txBody>
          <a:bodyPr/>
          <a:lstStyle/>
          <a:p>
            <a:r>
              <a:rPr lang="en-US" altLang="zh-CN" sz="4400"/>
              <a:t>Servo</a:t>
            </a:r>
            <a:endParaRPr lang="en-US" altLang="zh-CN" sz="4400"/>
          </a:p>
        </p:txBody>
      </p:sp>
      <p:sp>
        <p:nvSpPr>
          <p:cNvPr id="4" name="灯片编号占位符 3"/>
          <p:cNvSpPr>
            <a:spLocks noGrp="1"/>
          </p:cNvSpPr>
          <p:nvPr>
            <p:ph type="sldNum" sz="quarter" idx="12"/>
          </p:nvPr>
        </p:nvSpPr>
        <p:spPr/>
        <p:txBody>
          <a:bodyPr/>
          <a:lstStyle/>
          <a:p>
            <a:fld id="{A3186A50-735F-4325-B50F-CE42996D6E59}" type="slidenum">
              <a:rPr lang="zh-CN" altLang="en-US"/>
            </a:fld>
            <a:endParaRPr lang="zh-CN" altLang="en-US"/>
          </a:p>
        </p:txBody>
      </p:sp>
      <p:grpSp>
        <p:nvGrpSpPr>
          <p:cNvPr id="21" name="组合 20"/>
          <p:cNvGrpSpPr/>
          <p:nvPr/>
        </p:nvGrpSpPr>
        <p:grpSpPr bwMode="auto">
          <a:xfrm>
            <a:off x="681038" y="1930400"/>
            <a:ext cx="7558087" cy="725488"/>
            <a:chOff x="1073" y="3039"/>
            <a:chExt cx="11901" cy="1144"/>
          </a:xfrm>
        </p:grpSpPr>
        <p:sp>
          <p:nvSpPr>
            <p:cNvPr id="7" name="ïṡḷiḓê"/>
            <p:cNvSpPr/>
            <p:nvPr/>
          </p:nvSpPr>
          <p:spPr>
            <a:xfrm>
              <a:off x="2258" y="3039"/>
              <a:ext cx="10716" cy="1144"/>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37" name="îŝ1ïďè"/>
            <p:cNvSpPr>
              <a:spLocks noChangeArrowheads="1"/>
            </p:cNvSpPr>
            <p:nvPr/>
          </p:nvSpPr>
          <p:spPr bwMode="auto">
            <a:xfrm>
              <a:off x="1073" y="3243"/>
              <a:ext cx="856" cy="73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67" y="31"/>
                  </a:lnTo>
                  <a:lnTo>
                    <a:pt x="275" y="24"/>
                  </a:lnTo>
                  <a:lnTo>
                    <a:pt x="281" y="14"/>
                  </a:lnTo>
                  <a:lnTo>
                    <a:pt x="285" y="4"/>
                  </a:lnTo>
                  <a:lnTo>
                    <a:pt x="277" y="9"/>
                  </a:lnTo>
                  <a:lnTo>
                    <a:pt x="266" y="13"/>
                  </a:lnTo>
                  <a:lnTo>
                    <a:pt x="257" y="16"/>
                  </a:lnTo>
                  <a:lnTo>
                    <a:pt x="247" y="18"/>
                  </a:lnTo>
                  <a:lnTo>
                    <a:pt x="237" y="11"/>
                  </a:lnTo>
                  <a:lnTo>
                    <a:pt x="227" y="5"/>
                  </a:lnTo>
                  <a:lnTo>
                    <a:pt x="222" y="3"/>
                  </a:lnTo>
                  <a:lnTo>
                    <a:pt x="216" y="1"/>
                  </a:lnTo>
                  <a:lnTo>
                    <a:pt x="209"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7"/>
                  </a:lnTo>
                  <a:lnTo>
                    <a:pt x="144" y="74"/>
                  </a:lnTo>
                  <a:lnTo>
                    <a:pt x="126" y="72"/>
                  </a:lnTo>
                  <a:lnTo>
                    <a:pt x="108" y="68"/>
                  </a:lnTo>
                  <a:lnTo>
                    <a:pt x="92" y="63"/>
                  </a:lnTo>
                  <a:lnTo>
                    <a:pt x="75" y="55"/>
                  </a:lnTo>
                  <a:lnTo>
                    <a:pt x="59" y="46"/>
                  </a:lnTo>
                  <a:lnTo>
                    <a:pt x="45" y="36"/>
                  </a:lnTo>
                  <a:lnTo>
                    <a:pt x="33" y="24"/>
                  </a:lnTo>
                  <a:lnTo>
                    <a:pt x="20" y="11"/>
                  </a:lnTo>
                  <a:lnTo>
                    <a:pt x="17" y="17"/>
                  </a:lnTo>
                  <a:lnTo>
                    <a:pt x="15" y="26"/>
                  </a:lnTo>
                  <a:lnTo>
                    <a:pt x="13" y="33"/>
                  </a:lnTo>
                  <a:lnTo>
                    <a:pt x="12" y="41"/>
                  </a:lnTo>
                  <a:lnTo>
                    <a:pt x="13" y="48"/>
                  </a:lnTo>
                  <a:lnTo>
                    <a:pt x="14" y="57"/>
                  </a:lnTo>
                  <a:lnTo>
                    <a:pt x="17" y="63"/>
                  </a:lnTo>
                  <a:lnTo>
                    <a:pt x="20" y="70"/>
                  </a:lnTo>
                  <a:lnTo>
                    <a:pt x="23" y="76"/>
                  </a:lnTo>
                  <a:lnTo>
                    <a:pt x="28" y="81"/>
                  </a:lnTo>
                  <a:lnTo>
                    <a:pt x="34" y="87"/>
                  </a:lnTo>
                  <a:lnTo>
                    <a:pt x="39" y="91"/>
                  </a:lnTo>
                  <a:lnTo>
                    <a:pt x="32" y="91"/>
                  </a:lnTo>
                  <a:lnTo>
                    <a:pt x="25" y="89"/>
                  </a:lnTo>
                  <a:lnTo>
                    <a:pt x="18" y="87"/>
                  </a:lnTo>
                  <a:lnTo>
                    <a:pt x="12" y="84"/>
                  </a:lnTo>
                  <a:lnTo>
                    <a:pt x="12" y="85"/>
                  </a:lnTo>
                  <a:lnTo>
                    <a:pt x="13" y="95"/>
                  </a:lnTo>
                  <a:lnTo>
                    <a:pt x="16" y="105"/>
                  </a:lnTo>
                  <a:lnTo>
                    <a:pt x="20" y="115"/>
                  </a:lnTo>
                  <a:lnTo>
                    <a:pt x="25" y="123"/>
                  </a:lnTo>
                  <a:lnTo>
                    <a:pt x="33" y="130"/>
                  </a:lnTo>
                  <a:lnTo>
                    <a:pt x="41" y="136"/>
                  </a:lnTo>
                  <a:lnTo>
                    <a:pt x="50" y="140"/>
                  </a:lnTo>
                  <a:lnTo>
                    <a:pt x="60" y="143"/>
                  </a:lnTo>
                  <a:lnTo>
                    <a:pt x="52" y="145"/>
                  </a:lnTo>
                  <a:lnTo>
                    <a:pt x="44" y="146"/>
                  </a:lnTo>
                  <a:lnTo>
                    <a:pt x="33" y="145"/>
                  </a:lnTo>
                  <a:lnTo>
                    <a:pt x="37" y="153"/>
                  </a:lnTo>
                  <a:lnTo>
                    <a:pt x="41" y="161"/>
                  </a:lnTo>
                  <a:lnTo>
                    <a:pt x="47" y="168"/>
                  </a:lnTo>
                  <a:lnTo>
                    <a:pt x="54" y="175"/>
                  </a:lnTo>
                  <a:lnTo>
                    <a:pt x="62" y="179"/>
                  </a:lnTo>
                  <a:lnTo>
                    <a:pt x="71" y="183"/>
                  </a:lnTo>
                  <a:lnTo>
                    <a:pt x="79" y="185"/>
                  </a:lnTo>
                  <a:lnTo>
                    <a:pt x="89" y="186"/>
                  </a:lnTo>
                  <a:lnTo>
                    <a:pt x="81" y="192"/>
                  </a:lnTo>
                  <a:lnTo>
                    <a:pt x="73" y="197"/>
                  </a:lnTo>
                  <a:lnTo>
                    <a:pt x="64" y="201"/>
                  </a:lnTo>
                  <a:lnTo>
                    <a:pt x="54" y="206"/>
                  </a:lnTo>
                  <a:lnTo>
                    <a:pt x="45" y="208"/>
                  </a:lnTo>
                  <a:lnTo>
                    <a:pt x="35" y="210"/>
                  </a:lnTo>
                  <a:lnTo>
                    <a:pt x="25" y="212"/>
                  </a:lnTo>
                  <a:lnTo>
                    <a:pt x="14" y="212"/>
                  </a:lnTo>
                  <a:lnTo>
                    <a:pt x="0" y="211"/>
                  </a:lnTo>
                  <a:lnTo>
                    <a:pt x="10" y="217"/>
                  </a:lnTo>
                  <a:lnTo>
                    <a:pt x="21" y="222"/>
                  </a:lnTo>
                  <a:lnTo>
                    <a:pt x="32" y="227"/>
                  </a:lnTo>
                  <a:lnTo>
                    <a:pt x="44" y="231"/>
                  </a:lnTo>
                  <a:lnTo>
                    <a:pt x="55" y="235"/>
                  </a:lnTo>
                  <a:lnTo>
                    <a:pt x="68" y="237"/>
                  </a:lnTo>
                  <a:lnTo>
                    <a:pt x="80"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59"/>
                  </a:lnTo>
                  <a:lnTo>
                    <a:pt x="271" y="52"/>
                  </a:lnTo>
                  <a:lnTo>
                    <a:pt x="280" y="45"/>
                  </a:lnTo>
                  <a:lnTo>
                    <a:pt x="287" y="37"/>
                  </a:lnTo>
                  <a:lnTo>
                    <a:pt x="293" y="28"/>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p>
          </p:txBody>
        </p:sp>
        <p:sp>
          <p:nvSpPr>
            <p:cNvPr id="18438" name="íśļiḋe"/>
            <p:cNvSpPr txBox="1">
              <a:spLocks noChangeArrowheads="1"/>
            </p:cNvSpPr>
            <p:nvPr/>
          </p:nvSpPr>
          <p:spPr bwMode="auto">
            <a:xfrm>
              <a:off x="3064" y="3039"/>
              <a:ext cx="7306" cy="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en-US" altLang="zh-CN" sz="2000">
                  <a:solidFill>
                    <a:schemeClr val="bg1"/>
                  </a:solidFill>
                </a:rPr>
                <a:t>用Rust编程语言编写的开源浏览器引擎</a:t>
              </a:r>
              <a:endParaRPr lang="en-US" altLang="zh-CN" sz="2000">
                <a:solidFill>
                  <a:schemeClr val="bg1"/>
                </a:solidFill>
              </a:endParaRPr>
            </a:p>
          </p:txBody>
        </p:sp>
      </p:grpSp>
      <p:grpSp>
        <p:nvGrpSpPr>
          <p:cNvPr id="24" name="组合 23"/>
          <p:cNvGrpSpPr/>
          <p:nvPr/>
        </p:nvGrpSpPr>
        <p:grpSpPr bwMode="auto">
          <a:xfrm>
            <a:off x="952500" y="2657475"/>
            <a:ext cx="9075738" cy="1397000"/>
            <a:chOff x="1501" y="4184"/>
            <a:chExt cx="14292" cy="2202"/>
          </a:xfrm>
        </p:grpSpPr>
        <p:sp>
          <p:nvSpPr>
            <p:cNvPr id="8" name="îṧḷiḓê"/>
            <p:cNvSpPr/>
            <p:nvPr/>
          </p:nvSpPr>
          <p:spPr>
            <a:xfrm flipH="1">
              <a:off x="2258" y="4184"/>
              <a:ext cx="1532" cy="878"/>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grpSp>
          <p:nvGrpSpPr>
            <p:cNvPr id="18441" name="组合 21"/>
            <p:cNvGrpSpPr/>
            <p:nvPr/>
          </p:nvGrpSpPr>
          <p:grpSpPr bwMode="auto">
            <a:xfrm>
              <a:off x="1501" y="5062"/>
              <a:ext cx="14292" cy="1324"/>
              <a:chOff x="1501" y="5062"/>
              <a:chExt cx="14292" cy="1324"/>
            </a:xfrm>
          </p:grpSpPr>
          <p:sp>
            <p:nvSpPr>
              <p:cNvPr id="9" name="íṧlïde"/>
              <p:cNvSpPr/>
              <p:nvPr/>
            </p:nvSpPr>
            <p:spPr>
              <a:xfrm>
                <a:off x="2746" y="5062"/>
                <a:ext cx="13047" cy="1324"/>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43" name="íś1íḍe"/>
              <p:cNvSpPr>
                <a:spLocks noChangeArrowheads="1"/>
              </p:cNvSpPr>
              <p:nvPr/>
            </p:nvSpPr>
            <p:spPr bwMode="auto">
              <a:xfrm>
                <a:off x="1501" y="5242"/>
                <a:ext cx="770" cy="807"/>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p>
            </p:txBody>
          </p:sp>
          <p:sp>
            <p:nvSpPr>
              <p:cNvPr id="18444" name="iṣ1iḍê"/>
              <p:cNvSpPr txBox="1">
                <a:spLocks noChangeArrowheads="1"/>
              </p:cNvSpPr>
              <p:nvPr/>
            </p:nvSpPr>
            <p:spPr bwMode="auto">
              <a:xfrm>
                <a:off x="3183" y="5062"/>
                <a:ext cx="11811"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en-US" altLang="zh-CN">
                    <a:solidFill>
                      <a:schemeClr val="bg1"/>
                    </a:solidFill>
                  </a:rPr>
                  <a:t>提供可以加载，运行和显示网站和应用程序的组件。这些组件包括：并行CSS样式引擎</a:t>
                </a:r>
                <a:r>
                  <a:rPr lang="zh-CN" altLang="en-US">
                    <a:solidFill>
                      <a:schemeClr val="bg1"/>
                    </a:solidFill>
                  </a:rPr>
                  <a:t>；</a:t>
                </a:r>
                <a:r>
                  <a:rPr lang="en-US" altLang="zh-CN">
                    <a:solidFill>
                      <a:schemeClr val="bg1"/>
                    </a:solidFill>
                  </a:rPr>
                  <a:t>一个称为WebRender的Paint引擎</a:t>
                </a:r>
                <a:endParaRPr lang="en-US" altLang="zh-CN">
                  <a:solidFill>
                    <a:schemeClr val="bg1"/>
                  </a:solidFill>
                </a:endParaRPr>
              </a:p>
            </p:txBody>
          </p:sp>
        </p:grpSp>
      </p:grpSp>
      <p:grpSp>
        <p:nvGrpSpPr>
          <p:cNvPr id="25" name="组合 24"/>
          <p:cNvGrpSpPr/>
          <p:nvPr/>
        </p:nvGrpSpPr>
        <p:grpSpPr bwMode="auto">
          <a:xfrm>
            <a:off x="1336675" y="4054475"/>
            <a:ext cx="10048875" cy="1166813"/>
            <a:chOff x="2105" y="6386"/>
            <a:chExt cx="15826" cy="1837"/>
          </a:xfrm>
        </p:grpSpPr>
        <p:sp>
          <p:nvSpPr>
            <p:cNvPr id="10" name="íşliḍé"/>
            <p:cNvSpPr/>
            <p:nvPr/>
          </p:nvSpPr>
          <p:spPr>
            <a:xfrm flipH="1">
              <a:off x="2748" y="6386"/>
              <a:ext cx="1533" cy="700"/>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grpSp>
          <p:nvGrpSpPr>
            <p:cNvPr id="18447" name="组合 22"/>
            <p:cNvGrpSpPr/>
            <p:nvPr/>
          </p:nvGrpSpPr>
          <p:grpSpPr bwMode="auto">
            <a:xfrm>
              <a:off x="2105" y="7079"/>
              <a:ext cx="15826" cy="1145"/>
              <a:chOff x="2105" y="7079"/>
              <a:chExt cx="15826" cy="1145"/>
            </a:xfrm>
          </p:grpSpPr>
          <p:sp>
            <p:nvSpPr>
              <p:cNvPr id="6" name="ïş1íďè"/>
              <p:cNvSpPr/>
              <p:nvPr/>
            </p:nvSpPr>
            <p:spPr>
              <a:xfrm>
                <a:off x="3183" y="7078"/>
                <a:ext cx="14748" cy="1145"/>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49" name="íṡľíďe"/>
              <p:cNvSpPr>
                <a:spLocks noChangeArrowheads="1"/>
              </p:cNvSpPr>
              <p:nvPr/>
            </p:nvSpPr>
            <p:spPr bwMode="auto">
              <a:xfrm>
                <a:off x="2105" y="7338"/>
                <a:ext cx="694" cy="72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p>
            </p:txBody>
          </p:sp>
          <p:sp>
            <p:nvSpPr>
              <p:cNvPr id="18450" name="ïşliḍé"/>
              <p:cNvSpPr txBox="1">
                <a:spLocks noChangeArrowheads="1"/>
              </p:cNvSpPr>
              <p:nvPr/>
            </p:nvSpPr>
            <p:spPr bwMode="auto">
              <a:xfrm>
                <a:off x="4371" y="7084"/>
                <a:ext cx="11231"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zh-CN" altLang="en-US" sz="2400">
                    <a:solidFill>
                      <a:schemeClr val="bg1"/>
                    </a:solidFill>
                  </a:rPr>
                  <a:t>优势：并行、内存安全、</a:t>
                </a:r>
                <a:r>
                  <a:rPr lang="en-US" altLang="zh-CN" sz="2400">
                    <a:solidFill>
                      <a:schemeClr val="bg1"/>
                    </a:solidFill>
                  </a:rPr>
                  <a:t>性能</a:t>
                </a:r>
                <a:r>
                  <a:rPr lang="zh-CN" altLang="en-US" sz="2400">
                    <a:solidFill>
                      <a:schemeClr val="bg1"/>
                    </a:solidFill>
                  </a:rPr>
                  <a:t>、普遍可嵌入性</a:t>
                </a:r>
                <a:endParaRPr lang="zh-CN" altLang="en-US" sz="2400">
                  <a:solidFill>
                    <a:schemeClr val="bg1"/>
                  </a:solidFill>
                </a:endParaRPr>
              </a:p>
            </p:txBody>
          </p:sp>
        </p:grpSp>
      </p:grpSp>
      <p:pic>
        <p:nvPicPr>
          <p:cNvPr id="18451" name="图片 19"/>
          <p:cNvPicPr>
            <a:picLocks noChangeAspect="1" noChangeArrowheads="1"/>
          </p:cNvPicPr>
          <p:nvPr/>
        </p:nvPicPr>
        <p:blipFill>
          <a:blip r:embed="rId1">
            <a:extLst>
              <a:ext uri="{28A0092B-C50C-407E-A947-70E740481C1C}">
                <a14:useLocalDpi xmlns:a14="http://schemas.microsoft.com/office/drawing/2010/main" val="0"/>
              </a:ext>
            </a:extLst>
          </a:blip>
          <a:srcRect l="19315" t="16920" r="19830" b="21400"/>
          <a:stretch>
            <a:fillRect/>
          </a:stretch>
        </p:blipFill>
        <p:spPr bwMode="auto">
          <a:xfrm>
            <a:off x="9228138" y="1133475"/>
            <a:ext cx="1947862"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zh-CN" altLang="en-US"/>
              <a:t>项目意义</a:t>
            </a:r>
            <a:endParaRPr lang="zh-CN" altLang="en-US"/>
          </a:p>
        </p:txBody>
      </p:sp>
      <p:sp>
        <p:nvSpPr>
          <p:cNvPr id="23554" name="页脚占位符 2"/>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3555"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53CC48-F7F1-43F8-8B48-437C792664B6}" type="slidenum">
              <a:rPr lang="zh-CN" altLang="en-US"/>
            </a:fld>
            <a:endParaRPr lang="zh-CN" altLang="en-US"/>
          </a:p>
        </p:txBody>
      </p:sp>
      <p:sp>
        <p:nvSpPr>
          <p:cNvPr id="6" name="is1iḋê"/>
          <p:cNvSpPr/>
          <p:nvPr/>
        </p:nvSpPr>
        <p:spPr bwMode="auto">
          <a:xfrm>
            <a:off x="5238750" y="4797425"/>
            <a:ext cx="1320800" cy="1320800"/>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7" name="iṧľiďè"/>
          <p:cNvSpPr/>
          <p:nvPr/>
        </p:nvSpPr>
        <p:spPr bwMode="auto">
          <a:xfrm>
            <a:off x="5232400" y="1806575"/>
            <a:ext cx="1317625" cy="1320800"/>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8" name="íṩľiḓe"/>
          <p:cNvSpPr/>
          <p:nvPr/>
        </p:nvSpPr>
        <p:spPr bwMode="auto">
          <a:xfrm>
            <a:off x="3836988" y="2873375"/>
            <a:ext cx="2178050" cy="2178050"/>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9" name="îṧľiḑé"/>
          <p:cNvSpPr/>
          <p:nvPr/>
        </p:nvSpPr>
        <p:spPr bwMode="auto">
          <a:xfrm>
            <a:off x="4576763" y="3527425"/>
            <a:ext cx="703262" cy="809625"/>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0" name="îs1ïdê"/>
          <p:cNvSpPr/>
          <p:nvPr/>
        </p:nvSpPr>
        <p:spPr bwMode="auto">
          <a:xfrm>
            <a:off x="2324100" y="1366838"/>
            <a:ext cx="2260600" cy="2254250"/>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1" name="îślíḋe"/>
          <p:cNvSpPr/>
          <p:nvPr/>
        </p:nvSpPr>
        <p:spPr bwMode="auto">
          <a:xfrm>
            <a:off x="5749925" y="2197100"/>
            <a:ext cx="298450" cy="563563"/>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2" name="ï$líḍé"/>
          <p:cNvSpPr/>
          <p:nvPr/>
        </p:nvSpPr>
        <p:spPr bwMode="auto">
          <a:xfrm>
            <a:off x="5694363" y="5210175"/>
            <a:ext cx="409575" cy="495300"/>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ko-KR" altLang="en-US" sz="1600">
              <a:solidFill>
                <a:srgbClr val="000000"/>
              </a:solidFill>
            </a:endParaRPr>
          </a:p>
        </p:txBody>
      </p:sp>
      <p:sp>
        <p:nvSpPr>
          <p:cNvPr id="15" name="îşľîḍe"/>
          <p:cNvSpPr txBox="1"/>
          <p:nvPr/>
        </p:nvSpPr>
        <p:spPr bwMode="auto">
          <a:xfrm>
            <a:off x="6870700" y="1889125"/>
            <a:ext cx="2994025" cy="4429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帮助学习者更深刻</a:t>
            </a:r>
            <a:r>
              <a:rPr lang="zh-CN" altLang="en-US" sz="2300" b="1" dirty="0">
                <a:solidFill>
                  <a:srgbClr val="000000"/>
                </a:solidFill>
                <a:latin typeface="黑体" panose="02010609060101010101" charset="-122"/>
                <a:ea typeface="黑体" panose="02010609060101010101" charset="-122"/>
              </a:rPr>
              <a:t>地</a:t>
            </a:r>
            <a:r>
              <a:rPr lang="en-US" altLang="zh-CN" sz="2300" b="1" dirty="0">
                <a:solidFill>
                  <a:srgbClr val="000000"/>
                </a:solidFill>
                <a:latin typeface="黑体" panose="02010609060101010101" charset="-122"/>
                <a:ea typeface="黑体" panose="02010609060101010101" charset="-122"/>
              </a:rPr>
              <a:t>体会编程的底层逻辑</a:t>
            </a:r>
            <a:endParaRPr lang="en-US" altLang="zh-CN" sz="2300" b="1" dirty="0">
              <a:solidFill>
                <a:srgbClr val="000000"/>
              </a:solidFill>
              <a:latin typeface="黑体" panose="02010609060101010101" charset="-122"/>
              <a:ea typeface="黑体" panose="02010609060101010101" charset="-122"/>
            </a:endParaRPr>
          </a:p>
        </p:txBody>
      </p:sp>
      <p:cxnSp>
        <p:nvCxnSpPr>
          <p:cNvPr id="21" name="直接连接符 20"/>
          <p:cNvCxnSpPr/>
          <p:nvPr/>
        </p:nvCxnSpPr>
        <p:spPr>
          <a:xfrm>
            <a:off x="6699250" y="2873375"/>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232525" y="4616450"/>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îşľîḍe"/>
          <p:cNvSpPr txBox="1"/>
          <p:nvPr/>
        </p:nvSpPr>
        <p:spPr bwMode="auto">
          <a:xfrm>
            <a:off x="6437313" y="3711575"/>
            <a:ext cx="2994025" cy="441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尝试拓宽 Rust 语言使用的可行面</a:t>
            </a:r>
            <a:endParaRPr lang="en-US" altLang="zh-CN" sz="2300" b="1" dirty="0">
              <a:solidFill>
                <a:srgbClr val="000000"/>
              </a:solidFill>
              <a:latin typeface="黑体" panose="02010609060101010101" charset="-122"/>
              <a:ea typeface="黑体" panose="02010609060101010101" charset="-122"/>
            </a:endParaRPr>
          </a:p>
        </p:txBody>
      </p:sp>
      <p:sp>
        <p:nvSpPr>
          <p:cNvPr id="24" name="îşľîḍe"/>
          <p:cNvSpPr txBox="1"/>
          <p:nvPr/>
        </p:nvSpPr>
        <p:spPr bwMode="auto">
          <a:xfrm>
            <a:off x="7019925" y="5513388"/>
            <a:ext cx="2994025" cy="4429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在 Rust 与 WebAssembly 交互的领域做出新开拓</a:t>
            </a:r>
            <a:endParaRPr lang="en-US" altLang="zh-CN" sz="2300" b="1" dirty="0">
              <a:solidFill>
                <a:srgbClr val="000000"/>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zh-CN" altLang="en-US"/>
              <a:t>日程规划</a:t>
            </a:r>
            <a:endParaRPr lang="zh-CN" altLang="en-US"/>
          </a:p>
        </p:txBody>
      </p:sp>
      <p:sp>
        <p:nvSpPr>
          <p:cNvPr id="22530" name="页脚占位符 2"/>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253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63F810-7EED-4C5E-BDD7-623AC0830A33}" type="slidenum">
              <a:rPr lang="zh-CN" altLang="en-US"/>
            </a:fld>
            <a:endParaRPr lang="zh-CN" altLang="en-US"/>
          </a:p>
        </p:txBody>
      </p:sp>
      <p:grpSp>
        <p:nvGrpSpPr>
          <p:cNvPr id="22532" name="be9ad6c2-0690-4cc6-a956-40a7953445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custDataLst>
              <p:tags r:id="rId1"/>
            </p:custDataLst>
          </p:nvPr>
        </p:nvGrpSpPr>
        <p:grpSpPr bwMode="auto">
          <a:xfrm>
            <a:off x="1011238" y="1493838"/>
            <a:ext cx="10072687" cy="4649787"/>
            <a:chOff x="1011000" y="1494000"/>
            <a:chExt cx="10072823" cy="4649625"/>
          </a:xfrm>
        </p:grpSpPr>
        <p:sp>
          <p:nvSpPr>
            <p:cNvPr id="22533" name="ï$liďè"/>
            <p:cNvSpPr>
              <a:spLocks noChangeArrowheads="1"/>
            </p:cNvSpPr>
            <p:nvPr/>
          </p:nvSpPr>
          <p:spPr bwMode="auto">
            <a:xfrm>
              <a:off x="2058657"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34" name="íšlïḑè"/>
            <p:cNvSpPr>
              <a:spLocks noChangeArrowheads="1"/>
            </p:cNvSpPr>
            <p:nvPr/>
          </p:nvSpPr>
          <p:spPr bwMode="auto">
            <a:xfrm>
              <a:off x="4678983" y="3871334"/>
              <a:ext cx="279260" cy="241179"/>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rgbClr val="ADB9C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35" name="îŝḷíḑè"/>
            <p:cNvSpPr>
              <a:spLocks noChangeArrowheads="1"/>
            </p:cNvSpPr>
            <p:nvPr/>
          </p:nvSpPr>
          <p:spPr bwMode="auto">
            <a:xfrm>
              <a:off x="7313817" y="3871334"/>
              <a:ext cx="282887" cy="241179"/>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36" name="îš1ïďê"/>
            <p:cNvSpPr>
              <a:spLocks noChangeArrowheads="1"/>
            </p:cNvSpPr>
            <p:nvPr/>
          </p:nvSpPr>
          <p:spPr bwMode="auto">
            <a:xfrm>
              <a:off x="9907743"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îşļiḋè"/>
            <p:cNvSpPr/>
            <p:nvPr/>
          </p:nvSpPr>
          <p:spPr bwMode="auto">
            <a:xfrm>
              <a:off x="8913682" y="1494000"/>
              <a:ext cx="2170141"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íSḻïḍe"/>
            <p:cNvSpPr/>
            <p:nvPr/>
          </p:nvSpPr>
          <p:spPr bwMode="auto">
            <a:xfrm>
              <a:off x="9223248" y="1813076"/>
              <a:ext cx="1565296" cy="1571570"/>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olidFill>
                    <a:schemeClr val="tx1"/>
                  </a:solidFill>
                  <a:sym typeface="+mn-ea"/>
                </a:rPr>
                <a:t>第</a:t>
              </a:r>
              <a:r>
                <a:rPr lang="en-US" altLang="zh-CN" sz="2400" b="1" noProof="1">
                  <a:solidFill>
                    <a:schemeClr val="tx1"/>
                  </a:solidFill>
                  <a:sym typeface="+mn-ea"/>
                </a:rPr>
                <a:t>13</a:t>
              </a:r>
              <a:r>
                <a:rPr lang="zh-CN" altLang="en-US" sz="2400" b="1" noProof="1">
                  <a:solidFill>
                    <a:schemeClr val="tx1"/>
                  </a:solidFill>
                  <a:sym typeface="+mn-ea"/>
                </a:rPr>
                <a:t>周</a:t>
              </a:r>
              <a:endParaRPr lang="zh-CN" altLang="en-US" sz="2400" b="1" noProof="1">
                <a:solidFill>
                  <a:schemeClr val="tx1"/>
                </a:solidFill>
              </a:endParaRPr>
            </a:p>
            <a:p>
              <a:pPr algn="ctr"/>
              <a:r>
                <a:rPr lang="en-US" altLang="zh-CN" sz="2400" b="1" noProof="1">
                  <a:solidFill>
                    <a:schemeClr val="tx1"/>
                  </a:solidFill>
                  <a:sym typeface="+mn-ea"/>
                </a:rPr>
                <a:t>——</a:t>
              </a:r>
              <a:endParaRPr lang="en-US" altLang="zh-CN" sz="2400" b="1" noProof="1">
                <a:solidFill>
                  <a:schemeClr val="tx1"/>
                </a:solidFill>
              </a:endParaRPr>
            </a:p>
            <a:p>
              <a:pPr algn="ctr"/>
              <a:r>
                <a:rPr lang="zh-CN" altLang="en-US" sz="2400" b="1" noProof="1">
                  <a:solidFill>
                    <a:schemeClr val="tx1"/>
                  </a:solidFill>
                  <a:sym typeface="+mn-ea"/>
                </a:rPr>
                <a:t>第</a:t>
              </a:r>
              <a:r>
                <a:rPr lang="en-US" altLang="zh-CN" sz="2400" b="1" noProof="1">
                  <a:solidFill>
                    <a:schemeClr val="tx1"/>
                  </a:solidFill>
                  <a:sym typeface="+mn-ea"/>
                </a:rPr>
                <a:t>16</a:t>
              </a:r>
              <a:r>
                <a:rPr lang="zh-CN" altLang="en-US" sz="2400" b="1" noProof="1">
                  <a:solidFill>
                    <a:schemeClr val="tx1"/>
                  </a:solidFill>
                  <a:sym typeface="+mn-ea"/>
                </a:rPr>
                <a:t>周</a:t>
              </a:r>
              <a:endParaRPr lang="zh-CN" altLang="en-US" sz="2400" b="1" noProof="1">
                <a:solidFill>
                  <a:schemeClr val="tx1"/>
                </a:solidFill>
                <a:sym typeface="+mn-ea"/>
              </a:endParaRPr>
            </a:p>
          </p:txBody>
        </p:sp>
        <p:sp>
          <p:nvSpPr>
            <p:cNvPr id="12" name="iŝļíḓé"/>
            <p:cNvSpPr/>
            <p:nvPr/>
          </p:nvSpPr>
          <p:spPr bwMode="auto">
            <a:xfrm>
              <a:off x="3711373"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íślïḍé"/>
            <p:cNvSpPr/>
            <p:nvPr/>
          </p:nvSpPr>
          <p:spPr bwMode="auto">
            <a:xfrm>
              <a:off x="4014591" y="1813076"/>
              <a:ext cx="1565296" cy="1571570"/>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olidFill>
                    <a:schemeClr val="tx1"/>
                  </a:solidFill>
                  <a:sym typeface="+mn-ea"/>
                </a:rPr>
                <a:t>第</a:t>
              </a:r>
              <a:r>
                <a:rPr lang="en-US" altLang="zh-CN" sz="2400" b="1" noProof="1">
                  <a:solidFill>
                    <a:schemeClr val="tx1"/>
                  </a:solidFill>
                  <a:sym typeface="+mn-ea"/>
                </a:rPr>
                <a:t>9</a:t>
              </a:r>
              <a:r>
                <a:rPr lang="zh-CN" altLang="en-US" sz="2400" b="1" noProof="1">
                  <a:solidFill>
                    <a:schemeClr val="tx1"/>
                  </a:solidFill>
                  <a:sym typeface="+mn-ea"/>
                </a:rPr>
                <a:t>周</a:t>
              </a:r>
              <a:endParaRPr lang="zh-CN" altLang="en-US" sz="2400" b="1" noProof="1">
                <a:solidFill>
                  <a:schemeClr val="tx1"/>
                </a:solidFill>
              </a:endParaRPr>
            </a:p>
            <a:p>
              <a:pPr algn="ctr"/>
              <a:r>
                <a:rPr lang="en-US" altLang="zh-CN" sz="2400" b="1" noProof="1">
                  <a:solidFill>
                    <a:schemeClr val="tx1"/>
                  </a:solidFill>
                  <a:sym typeface="+mn-ea"/>
                </a:rPr>
                <a:t>——</a:t>
              </a:r>
              <a:endParaRPr lang="en-US" altLang="zh-CN" sz="2400" b="1" noProof="1">
                <a:solidFill>
                  <a:schemeClr val="tx1"/>
                </a:solidFill>
              </a:endParaRPr>
            </a:p>
            <a:p>
              <a:pPr algn="ctr"/>
              <a:r>
                <a:rPr lang="zh-CN" altLang="en-US" sz="2400" b="1" noProof="1">
                  <a:solidFill>
                    <a:schemeClr val="tx1"/>
                  </a:solidFill>
                  <a:sym typeface="+mn-ea"/>
                </a:rPr>
                <a:t>第</a:t>
              </a:r>
              <a:r>
                <a:rPr lang="en-US" altLang="zh-CN" sz="2400" b="1" noProof="1">
                  <a:solidFill>
                    <a:schemeClr val="tx1"/>
                  </a:solidFill>
                  <a:sym typeface="+mn-ea"/>
                </a:rPr>
                <a:t>10</a:t>
              </a:r>
              <a:r>
                <a:rPr lang="zh-CN" altLang="en-US" sz="2400" b="1" noProof="1">
                  <a:solidFill>
                    <a:schemeClr val="tx1"/>
                  </a:solidFill>
                  <a:sym typeface="+mn-ea"/>
                </a:rPr>
                <a:t>周</a:t>
              </a:r>
              <a:endParaRPr lang="zh-CN" altLang="en-US" sz="2400" b="1" noProof="1">
                <a:solidFill>
                  <a:schemeClr val="tx1"/>
                </a:solidFill>
                <a:sym typeface="+mn-ea"/>
              </a:endParaRPr>
            </a:p>
          </p:txBody>
        </p:sp>
        <p:sp>
          <p:nvSpPr>
            <p:cNvPr id="14" name="îŝ1ïde"/>
            <p:cNvSpPr/>
            <p:nvPr/>
          </p:nvSpPr>
          <p:spPr bwMode="auto">
            <a:xfrm>
              <a:off x="6302208"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5" name="íšlîḍê"/>
            <p:cNvSpPr/>
            <p:nvPr/>
          </p:nvSpPr>
          <p:spPr bwMode="auto">
            <a:xfrm>
              <a:off x="6607013" y="1813076"/>
              <a:ext cx="1560534" cy="1571570"/>
            </a:xfrm>
            <a:prstGeom prst="ellipse">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ym typeface="+mn-ea"/>
                </a:rPr>
                <a:t>第</a:t>
              </a:r>
              <a:r>
                <a:rPr lang="en-US" altLang="zh-CN" sz="2400" b="1" noProof="1">
                  <a:sym typeface="+mn-ea"/>
                </a:rPr>
                <a:t>11</a:t>
              </a:r>
              <a:r>
                <a:rPr lang="zh-CN" altLang="en-US" sz="2400" b="1" noProof="1">
                  <a:sym typeface="+mn-ea"/>
                </a:rPr>
                <a:t>周</a:t>
              </a:r>
              <a:endParaRPr lang="zh-CN" altLang="en-US" sz="2400" b="1" noProof="1"/>
            </a:p>
            <a:p>
              <a:pPr algn="ctr"/>
              <a:r>
                <a:rPr lang="en-US" altLang="zh-CN" sz="2400" b="1" noProof="1">
                  <a:sym typeface="+mn-ea"/>
                </a:rPr>
                <a:t>——</a:t>
              </a:r>
              <a:endParaRPr lang="en-US" altLang="zh-CN" sz="2400" b="1" noProof="1"/>
            </a:p>
            <a:p>
              <a:pPr algn="ctr"/>
              <a:r>
                <a:rPr lang="zh-CN" altLang="en-US" sz="2400" b="1" noProof="1">
                  <a:sym typeface="+mn-ea"/>
                </a:rPr>
                <a:t>第</a:t>
              </a:r>
              <a:r>
                <a:rPr lang="en-US" altLang="zh-CN" sz="2400" b="1" noProof="1">
                  <a:sym typeface="+mn-ea"/>
                </a:rPr>
                <a:t>12</a:t>
              </a:r>
              <a:r>
                <a:rPr lang="zh-CN" altLang="en-US" sz="2400" b="1" noProof="1">
                  <a:sym typeface="+mn-ea"/>
                </a:rPr>
                <a:t>周</a:t>
              </a:r>
              <a:endParaRPr lang="zh-CN" altLang="en-US" sz="2400" b="1" noProof="1"/>
            </a:p>
          </p:txBody>
        </p:sp>
        <p:sp>
          <p:nvSpPr>
            <p:cNvPr id="16" name="ïṡļïḑé"/>
            <p:cNvSpPr/>
            <p:nvPr/>
          </p:nvSpPr>
          <p:spPr bwMode="auto">
            <a:xfrm>
              <a:off x="1111013"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 name="íšlíḋê"/>
            <p:cNvSpPr/>
            <p:nvPr/>
          </p:nvSpPr>
          <p:spPr bwMode="auto">
            <a:xfrm>
              <a:off x="1426931" y="1813076"/>
              <a:ext cx="1565296" cy="1571570"/>
            </a:xfrm>
            <a:prstGeom prst="ellipse">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t>第</a:t>
              </a:r>
              <a:r>
                <a:rPr lang="en-US" altLang="zh-CN" sz="2400" b="1" noProof="1"/>
                <a:t>7</a:t>
              </a:r>
              <a:r>
                <a:rPr lang="zh-CN" altLang="en-US" sz="2400" b="1" noProof="1"/>
                <a:t>周</a:t>
              </a:r>
              <a:endParaRPr lang="zh-CN" altLang="en-US" sz="2400" b="1" noProof="1"/>
            </a:p>
            <a:p>
              <a:pPr algn="ctr"/>
              <a:r>
                <a:rPr lang="en-US" altLang="zh-CN" sz="2400" b="1" noProof="1"/>
                <a:t>——</a:t>
              </a:r>
              <a:endParaRPr lang="en-US" altLang="zh-CN" sz="2400" b="1" noProof="1"/>
            </a:p>
            <a:p>
              <a:pPr algn="ctr"/>
              <a:r>
                <a:rPr lang="zh-CN" altLang="en-US" sz="2400" b="1" noProof="1"/>
                <a:t>第</a:t>
              </a:r>
              <a:r>
                <a:rPr lang="en-US" altLang="zh-CN" sz="2400" b="1" noProof="1"/>
                <a:t>8</a:t>
              </a:r>
              <a:r>
                <a:rPr lang="zh-CN" altLang="en-US" sz="2400" b="1" noProof="1"/>
                <a:t>周</a:t>
              </a:r>
              <a:endParaRPr lang="zh-CN" altLang="en-US" sz="2400" b="1" noProof="1"/>
            </a:p>
          </p:txBody>
        </p:sp>
        <p:sp>
          <p:nvSpPr>
            <p:cNvPr id="18" name="î$1íḑé"/>
            <p:cNvSpPr/>
            <p:nvPr/>
          </p:nvSpPr>
          <p:spPr bwMode="auto">
            <a:xfrm>
              <a:off x="2106390" y="1494000"/>
              <a:ext cx="2747999" cy="2170036"/>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7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8" y="0"/>
                    <a:pt x="274" y="128"/>
                    <a:pt x="347"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îŝļiḑé"/>
            <p:cNvSpPr/>
            <p:nvPr/>
          </p:nvSpPr>
          <p:spPr bwMode="auto">
            <a:xfrm>
              <a:off x="4697225" y="1494000"/>
              <a:ext cx="2749587" cy="2170036"/>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6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0" y="383"/>
                    <a:pt x="322" y="266"/>
                  </a:cubicBezTo>
                  <a:cubicBezTo>
                    <a:pt x="250" y="144"/>
                    <a:pt x="182" y="28"/>
                    <a:pt x="14" y="28"/>
                  </a:cubicBezTo>
                  <a:cubicBezTo>
                    <a:pt x="6" y="28"/>
                    <a:pt x="0" y="22"/>
                    <a:pt x="0" y="14"/>
                  </a:cubicBezTo>
                  <a:cubicBezTo>
                    <a:pt x="0" y="6"/>
                    <a:pt x="6" y="0"/>
                    <a:pt x="14" y="0"/>
                  </a:cubicBezTo>
                  <a:cubicBezTo>
                    <a:pt x="198" y="0"/>
                    <a:pt x="274" y="128"/>
                    <a:pt x="346"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iśḻïḍè"/>
            <p:cNvSpPr/>
            <p:nvPr/>
          </p:nvSpPr>
          <p:spPr bwMode="auto">
            <a:xfrm>
              <a:off x="7310285" y="1494000"/>
              <a:ext cx="2752762" cy="2170036"/>
            </a:xfrm>
            <a:custGeom>
              <a:avLst/>
              <a:gdLst>
                <a:gd name="T0" fmla="*/ 627 w 642"/>
                <a:gd name="T1" fmla="*/ 504 h 504"/>
                <a:gd name="T2" fmla="*/ 322 w 642"/>
                <a:gd name="T3" fmla="*/ 266 h 504"/>
                <a:gd name="T4" fmla="*/ 14 w 642"/>
                <a:gd name="T5" fmla="*/ 28 h 504"/>
                <a:gd name="T6" fmla="*/ 0 w 642"/>
                <a:gd name="T7" fmla="*/ 14 h 504"/>
                <a:gd name="T8" fmla="*/ 14 w 642"/>
                <a:gd name="T9" fmla="*/ 0 h 504"/>
                <a:gd name="T10" fmla="*/ 347 w 642"/>
                <a:gd name="T11" fmla="*/ 252 h 504"/>
                <a:gd name="T12" fmla="*/ 627 w 642"/>
                <a:gd name="T13" fmla="*/ 476 h 504"/>
                <a:gd name="T14" fmla="*/ 642 w 642"/>
                <a:gd name="T15" fmla="*/ 490 h 504"/>
                <a:gd name="T16" fmla="*/ 627 w 642"/>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9" y="0"/>
                    <a:pt x="274" y="128"/>
                    <a:pt x="347" y="252"/>
                  </a:cubicBezTo>
                  <a:cubicBezTo>
                    <a:pt x="415" y="367"/>
                    <a:pt x="479" y="476"/>
                    <a:pt x="627" y="476"/>
                  </a:cubicBezTo>
                  <a:cubicBezTo>
                    <a:pt x="635" y="476"/>
                    <a:pt x="642" y="482"/>
                    <a:pt x="642" y="490"/>
                  </a:cubicBezTo>
                  <a:cubicBezTo>
                    <a:pt x="642"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548" name="iṣlîḑè"/>
            <p:cNvSpPr txBox="1">
              <a:spLocks noChangeArrowheads="1"/>
            </p:cNvSpPr>
            <p:nvPr/>
          </p:nvSpPr>
          <p:spPr bwMode="auto">
            <a:xfrm>
              <a:off x="1011000" y="4239000"/>
              <a:ext cx="2366576" cy="44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r>
                <a:rPr lang="en-US" altLang="zh-CN" sz="2000" b="1">
                  <a:latin typeface="方正粗黑宋简体" panose="02000000000000000000" charset="-122"/>
                  <a:ea typeface="方正粗黑宋简体" panose="02000000000000000000" charset="-122"/>
                </a:rPr>
                <a:t>客户端程序部分改写</a:t>
              </a:r>
              <a:endParaRPr lang="en-US" altLang="zh-CN" sz="2000" b="1">
                <a:latin typeface="方正粗黑宋简体" panose="02000000000000000000" charset="-122"/>
                <a:ea typeface="方正粗黑宋简体" panose="02000000000000000000" charset="-122"/>
              </a:endParaRPr>
            </a:p>
          </p:txBody>
        </p:sp>
        <p:cxnSp>
          <p:nvCxnSpPr>
            <p:cNvPr id="25" name="直接连接符 24"/>
            <p:cNvCxnSpPr/>
            <p:nvPr/>
          </p:nvCxnSpPr>
          <p:spPr>
            <a:xfrm>
              <a:off x="3533571"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124406"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715241"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2552" name="iṣlîḑè"/>
          <p:cNvSpPr txBox="1">
            <a:spLocks noChangeArrowheads="1"/>
          </p:cNvSpPr>
          <p:nvPr/>
        </p:nvSpPr>
        <p:spPr bwMode="auto">
          <a:xfrm>
            <a:off x="3613150" y="4238625"/>
            <a:ext cx="23653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r>
              <a:rPr lang="zh-CN" altLang="en-US" sz="2000" b="1">
                <a:latin typeface="方正粗黑宋简体" panose="02000000000000000000" charset="-122"/>
                <a:ea typeface="方正粗黑宋简体" panose="02000000000000000000" charset="-122"/>
              </a:rPr>
              <a:t>服务器</a:t>
            </a:r>
            <a:r>
              <a:rPr lang="en-US" altLang="zh-CN" sz="2000" b="1">
                <a:latin typeface="方正粗黑宋简体" panose="02000000000000000000" charset="-122"/>
                <a:ea typeface="方正粗黑宋简体" panose="02000000000000000000" charset="-122"/>
              </a:rPr>
              <a:t>程序部分改写</a:t>
            </a:r>
            <a:endParaRPr lang="en-US" altLang="zh-CN" sz="2000" b="1">
              <a:latin typeface="方正粗黑宋简体" panose="02000000000000000000" charset="-122"/>
              <a:ea typeface="方正粗黑宋简体" panose="02000000000000000000" charset="-122"/>
            </a:endParaRPr>
          </a:p>
        </p:txBody>
      </p:sp>
      <p:sp>
        <p:nvSpPr>
          <p:cNvPr id="38" name="iṣlîḑè"/>
          <p:cNvSpPr txBox="1"/>
          <p:nvPr/>
        </p:nvSpPr>
        <p:spPr bwMode="auto">
          <a:xfrm>
            <a:off x="6203950" y="4238625"/>
            <a:ext cx="2366963" cy="695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noProof="1">
                <a:latin typeface="方正粗黑宋简体" panose="02000000000000000000" charset="-122"/>
                <a:ea typeface="方正粗黑宋简体" panose="02000000000000000000" charset="-122"/>
              </a:rPr>
              <a:t>把 Rust 改写成 </a:t>
            </a:r>
            <a:endParaRPr lang="en-US" altLang="zh-CN" sz="2000" b="1" noProof="1">
              <a:latin typeface="方正粗黑宋简体" panose="02000000000000000000" charset="-122"/>
              <a:ea typeface="方正粗黑宋简体" panose="02000000000000000000" charset="-122"/>
            </a:endParaRPr>
          </a:p>
          <a:p>
            <a:pPr algn="ctr"/>
            <a:r>
              <a:rPr lang="en-US" altLang="zh-CN" sz="2000" b="1" noProof="1">
                <a:latin typeface="方正粗黑宋简体" panose="02000000000000000000" charset="-122"/>
                <a:ea typeface="方正粗黑宋简体" panose="02000000000000000000" charset="-122"/>
              </a:rPr>
              <a:t>WebAssembly</a:t>
            </a:r>
            <a:endParaRPr lang="en-US" altLang="zh-CN" sz="2000" b="1" noProof="1">
              <a:latin typeface="方正粗黑宋简体" panose="02000000000000000000" charset="-122"/>
              <a:ea typeface="方正粗黑宋简体" panose="02000000000000000000" charset="-122"/>
            </a:endParaRPr>
          </a:p>
        </p:txBody>
      </p:sp>
      <p:sp>
        <p:nvSpPr>
          <p:cNvPr id="22554" name="iṣlîḑè"/>
          <p:cNvSpPr txBox="1">
            <a:spLocks noChangeArrowheads="1"/>
          </p:cNvSpPr>
          <p:nvPr/>
        </p:nvSpPr>
        <p:spPr bwMode="auto">
          <a:xfrm>
            <a:off x="8815388" y="4238625"/>
            <a:ext cx="2366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lnSpc>
                <a:spcPct val="90000"/>
              </a:lnSpc>
            </a:pPr>
            <a:r>
              <a:rPr lang="en-US" altLang="zh-CN" sz="2000" b="1">
                <a:latin typeface="方正粗黑宋简体" panose="02000000000000000000" charset="-122"/>
                <a:ea typeface="方正粗黑宋简体" panose="02000000000000000000" charset="-122"/>
              </a:rPr>
              <a:t>用 Node.js 搭建 </a:t>
            </a:r>
            <a:endParaRPr lang="en-US" altLang="zh-CN" sz="2000" b="1">
              <a:latin typeface="方正粗黑宋简体" panose="02000000000000000000" charset="-122"/>
              <a:ea typeface="方正粗黑宋简体" panose="02000000000000000000" charset="-122"/>
            </a:endParaRPr>
          </a:p>
          <a:p>
            <a:pPr algn="ctr">
              <a:lnSpc>
                <a:spcPct val="90000"/>
              </a:lnSpc>
            </a:pPr>
            <a:r>
              <a:rPr lang="en-US" altLang="zh-CN" sz="2000" b="1">
                <a:latin typeface="方正粗黑宋简体" panose="02000000000000000000" charset="-122"/>
                <a:ea typeface="方正粗黑宋简体" panose="02000000000000000000" charset="-122"/>
              </a:rPr>
              <a:t>web 服务器</a:t>
            </a:r>
            <a:endParaRPr lang="en-US" altLang="zh-CN" sz="2000" b="1">
              <a:latin typeface="方正粗黑宋简体" panose="02000000000000000000" charset="-122"/>
              <a:ea typeface="方正粗黑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şḻíḋé"/>
          <p:cNvSpPr/>
          <p:nvPr/>
        </p:nvSpPr>
        <p:spPr>
          <a:xfrm flipH="1">
            <a:off x="9655961" y="5041634"/>
            <a:ext cx="2957729" cy="993029"/>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6" name="ïşḻíḋé"/>
          <p:cNvSpPr/>
          <p:nvPr/>
        </p:nvSpPr>
        <p:spPr>
          <a:xfrm flipH="1">
            <a:off x="-225324" y="5041635"/>
            <a:ext cx="2957729" cy="993029"/>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5" name="ïşḻíḋé"/>
          <p:cNvSpPr/>
          <p:nvPr/>
        </p:nvSpPr>
        <p:spPr>
          <a:xfrm flipH="1">
            <a:off x="-281663" y="1577006"/>
            <a:ext cx="2957729" cy="757935"/>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2" name="ïşḻíḋé"/>
          <p:cNvSpPr/>
          <p:nvPr/>
        </p:nvSpPr>
        <p:spPr>
          <a:xfrm flipH="1">
            <a:off x="9654988" y="1445558"/>
            <a:ext cx="2537012" cy="757935"/>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 name="标题 1"/>
          <p:cNvSpPr>
            <a:spLocks noGrp="1"/>
          </p:cNvSpPr>
          <p:nvPr>
            <p:ph type="title"/>
          </p:nvPr>
        </p:nvSpPr>
        <p:spPr/>
        <p:txBody>
          <a:bodyPr/>
          <a:lstStyle/>
          <a:p>
            <a:r>
              <a:rPr lang="zh-CN" altLang="en-US" dirty="0"/>
              <a:t>项目背景</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33818" y="1768797"/>
            <a:ext cx="11975803" cy="4423207"/>
            <a:chOff x="480360" y="2083408"/>
            <a:chExt cx="10291588" cy="3801151"/>
          </a:xfrm>
        </p:grpSpPr>
        <p:cxnSp>
          <p:nvCxnSpPr>
            <p:cNvPr id="10" name="直接连接符 9"/>
            <p:cNvCxnSpPr/>
            <p:nvPr/>
          </p:nvCxnSpPr>
          <p:spPr>
            <a:xfrm flipV="1">
              <a:off x="7816958" y="2139771"/>
              <a:ext cx="994498" cy="530690"/>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57150" cap="rnd" cmpd="sng">
              <a:solidFill>
                <a:schemeClr val="accent3"/>
              </a:solidFill>
              <a:prstDash val="lgDashDot"/>
              <a:miter lim="800000"/>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sp>
          <p:nvSpPr>
            <p:cNvPr id="15" name="iṣ1iḓê"/>
            <p:cNvSpPr txBox="1"/>
            <p:nvPr/>
          </p:nvSpPr>
          <p:spPr>
            <a:xfrm>
              <a:off x="480360" y="2083408"/>
              <a:ext cx="2450742" cy="321708"/>
            </a:xfrm>
            <a:prstGeom prst="rect">
              <a:avLst/>
            </a:prstGeom>
          </p:spPr>
          <p:txBody>
            <a:bodyPr vert="horz" wrap="none" lIns="90000" tIns="46800" rIns="90000" bIns="46800" anchor="ctr">
              <a:noAutofit/>
            </a:bodyPr>
            <a:lstStyle/>
            <a:p>
              <a:pPr algn="r">
                <a:spcBef>
                  <a:spcPct val="0"/>
                </a:spcBef>
              </a:pPr>
              <a:r>
                <a:rPr lang="zh-CN" altLang="en-US" sz="2000" b="1" dirty="0"/>
                <a:t>节省内存</a:t>
              </a:r>
              <a:endParaRPr lang="zh-CN" altLang="en-US" sz="2000" b="1" dirty="0"/>
            </a:p>
          </p:txBody>
        </p:sp>
        <p:sp>
          <p:nvSpPr>
            <p:cNvPr id="36" name="iṣ1iḓê"/>
            <p:cNvSpPr txBox="1"/>
            <p:nvPr/>
          </p:nvSpPr>
          <p:spPr>
            <a:xfrm>
              <a:off x="1692241" y="4846265"/>
              <a:ext cx="1423124" cy="997277"/>
            </a:xfrm>
            <a:prstGeom prst="rect">
              <a:avLst/>
            </a:prstGeom>
          </p:spPr>
          <p:txBody>
            <a:bodyPr vert="horz" wrap="none" lIns="90000" tIns="46800" rIns="90000" bIns="46800" anchor="ctr">
              <a:noAutofit/>
            </a:bodyPr>
            <a:lstStyle/>
            <a:p>
              <a:pPr algn="r">
                <a:spcBef>
                  <a:spcPct val="0"/>
                </a:spcBef>
              </a:pPr>
              <a:r>
                <a:rPr lang="zh-CN" altLang="en-US" sz="2000" b="1" dirty="0">
                  <a:solidFill>
                    <a:schemeClr val="accent4"/>
                  </a:solidFill>
                </a:rPr>
                <a:t>与 </a:t>
              </a:r>
              <a:r>
                <a:rPr lang="en-US" altLang="zh-CN" sz="2000" b="1" dirty="0">
                  <a:solidFill>
                    <a:schemeClr val="accent4"/>
                  </a:solidFill>
                </a:rPr>
                <a:t>C </a:t>
              </a:r>
              <a:r>
                <a:rPr lang="zh-CN" altLang="en-US" sz="2000" b="1" dirty="0">
                  <a:solidFill>
                    <a:schemeClr val="accent4"/>
                  </a:solidFill>
                </a:rPr>
                <a:t>库的</a:t>
              </a:r>
              <a:r>
                <a:rPr lang="en-US" altLang="zh-CN" sz="2000" b="1" dirty="0">
                  <a:solidFill>
                    <a:schemeClr val="accent4"/>
                  </a:solidFill>
                </a:rPr>
                <a:t>FFI </a:t>
              </a:r>
              <a:endParaRPr lang="en-US" altLang="zh-CN" sz="2000" b="1" dirty="0">
                <a:solidFill>
                  <a:schemeClr val="accent4"/>
                </a:solidFill>
              </a:endParaRPr>
            </a:p>
            <a:p>
              <a:pPr algn="r">
                <a:spcBef>
                  <a:spcPct val="0"/>
                </a:spcBef>
              </a:pPr>
              <a:r>
                <a:rPr lang="zh-CN" altLang="en-US" sz="2000" b="1" dirty="0">
                  <a:solidFill>
                    <a:schemeClr val="accent4"/>
                  </a:solidFill>
                </a:rPr>
                <a:t>协作更容易</a:t>
              </a:r>
              <a:endParaRPr lang="zh-CN" altLang="en-US" sz="2000" b="1" dirty="0">
                <a:solidFill>
                  <a:schemeClr val="accent4"/>
                </a:solidFill>
              </a:endParaRPr>
            </a:p>
          </p:txBody>
        </p:sp>
        <p:sp>
          <p:nvSpPr>
            <p:cNvPr id="39" name="iṣ1iḓê"/>
            <p:cNvSpPr txBox="1"/>
            <p:nvPr/>
          </p:nvSpPr>
          <p:spPr>
            <a:xfrm>
              <a:off x="9248996" y="4957621"/>
              <a:ext cx="1522952" cy="926938"/>
            </a:xfrm>
            <a:prstGeom prst="rect">
              <a:avLst/>
            </a:prstGeom>
          </p:spPr>
          <p:txBody>
            <a:bodyPr vert="horz" wrap="none" lIns="90000" tIns="46800" rIns="90000" bIns="46800" anchor="ctr">
              <a:noAutofit/>
            </a:bodyPr>
            <a:lstStyle/>
            <a:p>
              <a:pPr>
                <a:spcBef>
                  <a:spcPct val="0"/>
                </a:spcBef>
              </a:pPr>
              <a:r>
                <a:rPr lang="zh-CN" altLang="en-US" sz="2000" b="1" dirty="0">
                  <a:solidFill>
                    <a:schemeClr val="accent4"/>
                  </a:solidFill>
                </a:rPr>
                <a:t>与 </a:t>
              </a:r>
              <a:r>
                <a:rPr lang="en-US" altLang="zh-CN" sz="2000" b="1" dirty="0">
                  <a:solidFill>
                    <a:schemeClr val="accent4"/>
                  </a:solidFill>
                </a:rPr>
                <a:t>Go, C++ </a:t>
              </a:r>
              <a:endParaRPr lang="en-US" altLang="zh-CN" sz="2000" b="1" dirty="0">
                <a:solidFill>
                  <a:schemeClr val="accent4"/>
                </a:solidFill>
              </a:endParaRPr>
            </a:p>
            <a:p>
              <a:pPr>
                <a:spcBef>
                  <a:spcPct val="0"/>
                </a:spcBef>
              </a:pPr>
              <a:r>
                <a:rPr lang="zh-CN" altLang="en-US" sz="2000" b="1" dirty="0">
                  <a:solidFill>
                    <a:schemeClr val="accent4"/>
                  </a:solidFill>
                </a:rPr>
                <a:t>比较</a:t>
              </a:r>
              <a:endParaRPr lang="zh-CN" altLang="en-US" sz="2000" b="1" dirty="0">
                <a:solidFill>
                  <a:schemeClr val="accent4"/>
                </a:solidFill>
              </a:endParaRPr>
            </a:p>
          </p:txBody>
        </p:sp>
      </p:grpSp>
      <p:sp>
        <p:nvSpPr>
          <p:cNvPr id="28" name="íŝ1îḍê"/>
          <p:cNvSpPr/>
          <p:nvPr/>
        </p:nvSpPr>
        <p:spPr bwMode="auto">
          <a:xfrm>
            <a:off x="3866716" y="2218458"/>
            <a:ext cx="4456977" cy="289491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glow rad="241300">
              <a:schemeClr val="bg2">
                <a:lumMod val="50000"/>
                <a:alpha val="2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cxnSp>
        <p:nvCxnSpPr>
          <p:cNvPr id="29" name="直接连接符 28"/>
          <p:cNvCxnSpPr/>
          <p:nvPr/>
        </p:nvCxnSpPr>
        <p:spPr>
          <a:xfrm>
            <a:off x="164690" y="2203494"/>
            <a:ext cx="2362399"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iṣ1iḓê"/>
          <p:cNvSpPr txBox="1"/>
          <p:nvPr/>
        </p:nvSpPr>
        <p:spPr>
          <a:xfrm>
            <a:off x="9461909" y="1674230"/>
            <a:ext cx="1672917" cy="374355"/>
          </a:xfrm>
          <a:prstGeom prst="rect">
            <a:avLst/>
          </a:prstGeom>
        </p:spPr>
        <p:txBody>
          <a:bodyPr vert="horz" wrap="none" lIns="90000" tIns="46800" rIns="90000" bIns="46800" anchor="ctr">
            <a:noAutofit/>
          </a:bodyPr>
          <a:lstStyle/>
          <a:p>
            <a:pPr algn="r">
              <a:spcBef>
                <a:spcPct val="0"/>
              </a:spcBef>
            </a:pPr>
            <a:r>
              <a:rPr lang="zh-CN" altLang="en-US" sz="2000" b="1" dirty="0"/>
              <a:t>节省 </a:t>
            </a:r>
            <a:r>
              <a:rPr lang="en-US" altLang="zh-CN" sz="2000" b="1" dirty="0"/>
              <a:t>CPU</a:t>
            </a:r>
            <a:endParaRPr lang="zh-CN" altLang="en-US" sz="2000" b="1" dirty="0"/>
          </a:p>
        </p:txBody>
      </p:sp>
      <p:cxnSp>
        <p:nvCxnSpPr>
          <p:cNvPr id="34" name="直接连接符 33"/>
          <p:cNvCxnSpPr/>
          <p:nvPr/>
        </p:nvCxnSpPr>
        <p:spPr>
          <a:xfrm>
            <a:off x="9882596" y="2089506"/>
            <a:ext cx="2209037"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164690" y="5159705"/>
            <a:ext cx="2515280" cy="18344"/>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9831703" y="5159704"/>
            <a:ext cx="2195607"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0" name="iconfont-10026-4294064"/>
          <p:cNvSpPr>
            <a:spLocks noChangeAspect="1"/>
          </p:cNvSpPr>
          <p:nvPr/>
        </p:nvSpPr>
        <p:spPr bwMode="auto">
          <a:xfrm>
            <a:off x="553875" y="1855244"/>
            <a:ext cx="232100" cy="267844"/>
          </a:xfrm>
          <a:custGeom>
            <a:avLst/>
            <a:gdLst>
              <a:gd name="connsiteX0" fmla="*/ 291047 w 445112"/>
              <a:gd name="connsiteY0" fmla="*/ 119933 h 513659"/>
              <a:gd name="connsiteX1" fmla="*/ 342439 w 445112"/>
              <a:gd name="connsiteY1" fmla="*/ 119933 h 513659"/>
              <a:gd name="connsiteX2" fmla="*/ 342439 w 445112"/>
              <a:gd name="connsiteY2" fmla="*/ 154157 h 513659"/>
              <a:gd name="connsiteX3" fmla="*/ 291047 w 445112"/>
              <a:gd name="connsiteY3" fmla="*/ 154157 h 513659"/>
              <a:gd name="connsiteX4" fmla="*/ 188310 w 445112"/>
              <a:gd name="connsiteY4" fmla="*/ 119933 h 513659"/>
              <a:gd name="connsiteX5" fmla="*/ 256801 w 445112"/>
              <a:gd name="connsiteY5" fmla="*/ 119933 h 513659"/>
              <a:gd name="connsiteX6" fmla="*/ 256801 w 445112"/>
              <a:gd name="connsiteY6" fmla="*/ 154157 h 513659"/>
              <a:gd name="connsiteX7" fmla="*/ 188310 w 445112"/>
              <a:gd name="connsiteY7" fmla="*/ 154157 h 513659"/>
              <a:gd name="connsiteX8" fmla="*/ 102672 w 445112"/>
              <a:gd name="connsiteY8" fmla="*/ 119933 h 513659"/>
              <a:gd name="connsiteX9" fmla="*/ 154064 w 445112"/>
              <a:gd name="connsiteY9" fmla="*/ 119933 h 513659"/>
              <a:gd name="connsiteX10" fmla="*/ 154064 w 445112"/>
              <a:gd name="connsiteY10" fmla="*/ 154157 h 513659"/>
              <a:gd name="connsiteX11" fmla="*/ 102672 w 445112"/>
              <a:gd name="connsiteY11" fmla="*/ 154157 h 513659"/>
              <a:gd name="connsiteX12" fmla="*/ 34236 w 445112"/>
              <a:gd name="connsiteY12" fmla="*/ 34241 h 513659"/>
              <a:gd name="connsiteX13" fmla="*/ 34236 w 445112"/>
              <a:gd name="connsiteY13" fmla="*/ 88531 h 513659"/>
              <a:gd name="connsiteX14" fmla="*/ 68471 w 445112"/>
              <a:gd name="connsiteY14" fmla="*/ 136963 h 513659"/>
              <a:gd name="connsiteX15" fmla="*/ 34236 w 445112"/>
              <a:gd name="connsiteY15" fmla="*/ 185443 h 513659"/>
              <a:gd name="connsiteX16" fmla="*/ 34236 w 445112"/>
              <a:gd name="connsiteY16" fmla="*/ 479418 h 513659"/>
              <a:gd name="connsiteX17" fmla="*/ 145514 w 445112"/>
              <a:gd name="connsiteY17" fmla="*/ 479418 h 513659"/>
              <a:gd name="connsiteX18" fmla="*/ 145514 w 445112"/>
              <a:gd name="connsiteY18" fmla="*/ 470846 h 513659"/>
              <a:gd name="connsiteX19" fmla="*/ 222556 w 445112"/>
              <a:gd name="connsiteY19" fmla="*/ 393793 h 513659"/>
              <a:gd name="connsiteX20" fmla="*/ 299598 w 445112"/>
              <a:gd name="connsiteY20" fmla="*/ 470846 h 513659"/>
              <a:gd name="connsiteX21" fmla="*/ 299598 w 445112"/>
              <a:gd name="connsiteY21" fmla="*/ 479418 h 513659"/>
              <a:gd name="connsiteX22" fmla="*/ 410876 w 445112"/>
              <a:gd name="connsiteY22" fmla="*/ 479418 h 513659"/>
              <a:gd name="connsiteX23" fmla="*/ 410876 w 445112"/>
              <a:gd name="connsiteY23" fmla="*/ 185443 h 513659"/>
              <a:gd name="connsiteX24" fmla="*/ 376641 w 445112"/>
              <a:gd name="connsiteY24" fmla="*/ 136963 h 513659"/>
              <a:gd name="connsiteX25" fmla="*/ 410876 w 445112"/>
              <a:gd name="connsiteY25" fmla="*/ 88531 h 513659"/>
              <a:gd name="connsiteX26" fmla="*/ 410876 w 445112"/>
              <a:gd name="connsiteY26" fmla="*/ 34241 h 513659"/>
              <a:gd name="connsiteX27" fmla="*/ 0 w 445112"/>
              <a:gd name="connsiteY27" fmla="*/ 0 h 513659"/>
              <a:gd name="connsiteX28" fmla="*/ 445112 w 445112"/>
              <a:gd name="connsiteY28" fmla="*/ 0 h 513659"/>
              <a:gd name="connsiteX29" fmla="*/ 445112 w 445112"/>
              <a:gd name="connsiteY29" fmla="*/ 119866 h 513659"/>
              <a:gd name="connsiteX30" fmla="*/ 428018 w 445112"/>
              <a:gd name="connsiteY30" fmla="*/ 119866 h 513659"/>
              <a:gd name="connsiteX31" fmla="*/ 410876 w 445112"/>
              <a:gd name="connsiteY31" fmla="*/ 136963 h 513659"/>
              <a:gd name="connsiteX32" fmla="*/ 428018 w 445112"/>
              <a:gd name="connsiteY32" fmla="*/ 154107 h 513659"/>
              <a:gd name="connsiteX33" fmla="*/ 445112 w 445112"/>
              <a:gd name="connsiteY33" fmla="*/ 154107 h 513659"/>
              <a:gd name="connsiteX34" fmla="*/ 445112 w 445112"/>
              <a:gd name="connsiteY34" fmla="*/ 513659 h 513659"/>
              <a:gd name="connsiteX35" fmla="*/ 265363 w 445112"/>
              <a:gd name="connsiteY35" fmla="*/ 513659 h 513659"/>
              <a:gd name="connsiteX36" fmla="*/ 265363 w 445112"/>
              <a:gd name="connsiteY36" fmla="*/ 470846 h 513659"/>
              <a:gd name="connsiteX37" fmla="*/ 222556 w 445112"/>
              <a:gd name="connsiteY37" fmla="*/ 428081 h 513659"/>
              <a:gd name="connsiteX38" fmla="*/ 179749 w 445112"/>
              <a:gd name="connsiteY38" fmla="*/ 470846 h 513659"/>
              <a:gd name="connsiteX39" fmla="*/ 179749 w 445112"/>
              <a:gd name="connsiteY39" fmla="*/ 513659 h 513659"/>
              <a:gd name="connsiteX40" fmla="*/ 0 w 445112"/>
              <a:gd name="connsiteY40" fmla="*/ 513659 h 513659"/>
              <a:gd name="connsiteX41" fmla="*/ 0 w 445112"/>
              <a:gd name="connsiteY41" fmla="*/ 154107 h 513659"/>
              <a:gd name="connsiteX42" fmla="*/ 17094 w 445112"/>
              <a:gd name="connsiteY42" fmla="*/ 154107 h 513659"/>
              <a:gd name="connsiteX43" fmla="*/ 34236 w 445112"/>
              <a:gd name="connsiteY43" fmla="*/ 136963 h 513659"/>
              <a:gd name="connsiteX44" fmla="*/ 17094 w 445112"/>
              <a:gd name="connsiteY44" fmla="*/ 119866 h 513659"/>
              <a:gd name="connsiteX45" fmla="*/ 0 w 445112"/>
              <a:gd name="connsiteY45" fmla="*/ 119866 h 51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45112" h="513659">
                <a:moveTo>
                  <a:pt x="291047" y="119933"/>
                </a:moveTo>
                <a:lnTo>
                  <a:pt x="342439" y="119933"/>
                </a:lnTo>
                <a:lnTo>
                  <a:pt x="342439" y="154157"/>
                </a:lnTo>
                <a:lnTo>
                  <a:pt x="291047" y="154157"/>
                </a:lnTo>
                <a:close/>
                <a:moveTo>
                  <a:pt x="188310" y="119933"/>
                </a:moveTo>
                <a:lnTo>
                  <a:pt x="256801" y="119933"/>
                </a:lnTo>
                <a:lnTo>
                  <a:pt x="256801" y="154157"/>
                </a:lnTo>
                <a:lnTo>
                  <a:pt x="188310" y="154157"/>
                </a:lnTo>
                <a:close/>
                <a:moveTo>
                  <a:pt x="102672" y="119933"/>
                </a:moveTo>
                <a:lnTo>
                  <a:pt x="154064" y="119933"/>
                </a:lnTo>
                <a:lnTo>
                  <a:pt x="154064" y="154157"/>
                </a:lnTo>
                <a:lnTo>
                  <a:pt x="102672" y="154157"/>
                </a:lnTo>
                <a:close/>
                <a:moveTo>
                  <a:pt x="34236" y="34241"/>
                </a:moveTo>
                <a:lnTo>
                  <a:pt x="34236" y="88531"/>
                </a:lnTo>
                <a:cubicBezTo>
                  <a:pt x="54187" y="95626"/>
                  <a:pt x="68471" y="114628"/>
                  <a:pt x="68471" y="136963"/>
                </a:cubicBezTo>
                <a:cubicBezTo>
                  <a:pt x="68471" y="159298"/>
                  <a:pt x="54187" y="178347"/>
                  <a:pt x="34236" y="185443"/>
                </a:cubicBezTo>
                <a:lnTo>
                  <a:pt x="34236" y="479418"/>
                </a:lnTo>
                <a:lnTo>
                  <a:pt x="145514" y="479418"/>
                </a:lnTo>
                <a:lnTo>
                  <a:pt x="145514" y="470846"/>
                </a:lnTo>
                <a:cubicBezTo>
                  <a:pt x="145514" y="428367"/>
                  <a:pt x="180083" y="393793"/>
                  <a:pt x="222556" y="393793"/>
                </a:cubicBezTo>
                <a:cubicBezTo>
                  <a:pt x="265029" y="393793"/>
                  <a:pt x="299598" y="428367"/>
                  <a:pt x="299598" y="470846"/>
                </a:cubicBezTo>
                <a:lnTo>
                  <a:pt x="299598" y="479418"/>
                </a:lnTo>
                <a:lnTo>
                  <a:pt x="410876" y="479418"/>
                </a:lnTo>
                <a:lnTo>
                  <a:pt x="410876" y="185443"/>
                </a:lnTo>
                <a:cubicBezTo>
                  <a:pt x="390925" y="178347"/>
                  <a:pt x="376641" y="159298"/>
                  <a:pt x="376641" y="136963"/>
                </a:cubicBezTo>
                <a:cubicBezTo>
                  <a:pt x="376641" y="114628"/>
                  <a:pt x="390925" y="95626"/>
                  <a:pt x="410876" y="88531"/>
                </a:cubicBezTo>
                <a:lnTo>
                  <a:pt x="410876" y="34241"/>
                </a:lnTo>
                <a:close/>
                <a:moveTo>
                  <a:pt x="0" y="0"/>
                </a:moveTo>
                <a:lnTo>
                  <a:pt x="445112" y="0"/>
                </a:lnTo>
                <a:lnTo>
                  <a:pt x="445112" y="119866"/>
                </a:lnTo>
                <a:lnTo>
                  <a:pt x="428018" y="119866"/>
                </a:lnTo>
                <a:cubicBezTo>
                  <a:pt x="418542" y="119866"/>
                  <a:pt x="410876" y="127534"/>
                  <a:pt x="410876" y="136963"/>
                </a:cubicBezTo>
                <a:cubicBezTo>
                  <a:pt x="410876" y="146440"/>
                  <a:pt x="418542" y="154107"/>
                  <a:pt x="428018" y="154107"/>
                </a:cubicBezTo>
                <a:lnTo>
                  <a:pt x="445112" y="154107"/>
                </a:lnTo>
                <a:lnTo>
                  <a:pt x="445112" y="513659"/>
                </a:lnTo>
                <a:lnTo>
                  <a:pt x="265363" y="513659"/>
                </a:lnTo>
                <a:lnTo>
                  <a:pt x="265363" y="470846"/>
                </a:lnTo>
                <a:cubicBezTo>
                  <a:pt x="265363" y="447225"/>
                  <a:pt x="246173" y="428081"/>
                  <a:pt x="222556" y="428081"/>
                </a:cubicBezTo>
                <a:cubicBezTo>
                  <a:pt x="198939" y="428081"/>
                  <a:pt x="179749" y="447225"/>
                  <a:pt x="179749" y="470846"/>
                </a:cubicBezTo>
                <a:lnTo>
                  <a:pt x="179749" y="513659"/>
                </a:lnTo>
                <a:lnTo>
                  <a:pt x="0" y="513659"/>
                </a:lnTo>
                <a:lnTo>
                  <a:pt x="0" y="154107"/>
                </a:lnTo>
                <a:lnTo>
                  <a:pt x="17094" y="154107"/>
                </a:lnTo>
                <a:cubicBezTo>
                  <a:pt x="26570" y="154107"/>
                  <a:pt x="34236" y="146440"/>
                  <a:pt x="34236" y="136963"/>
                </a:cubicBezTo>
                <a:cubicBezTo>
                  <a:pt x="34236" y="127534"/>
                  <a:pt x="26570" y="119866"/>
                  <a:pt x="17094" y="119866"/>
                </a:cubicBezTo>
                <a:lnTo>
                  <a:pt x="0" y="119866"/>
                </a:lnTo>
                <a:close/>
              </a:path>
            </a:pathLst>
          </a:custGeom>
          <a:solidFill>
            <a:schemeClr val="bg2">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hard-disc_358972"/>
          <p:cNvSpPr>
            <a:spLocks noChangeAspect="1"/>
          </p:cNvSpPr>
          <p:nvPr/>
        </p:nvSpPr>
        <p:spPr bwMode="auto">
          <a:xfrm>
            <a:off x="532480" y="5386335"/>
            <a:ext cx="306722" cy="31534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74" h="606722">
                <a:moveTo>
                  <a:pt x="0" y="519221"/>
                </a:moveTo>
                <a:cubicBezTo>
                  <a:pt x="29013" y="539031"/>
                  <a:pt x="70842" y="551201"/>
                  <a:pt x="118100" y="551201"/>
                </a:cubicBezTo>
                <a:cubicBezTo>
                  <a:pt x="165358" y="551201"/>
                  <a:pt x="207187" y="539031"/>
                  <a:pt x="236200" y="519221"/>
                </a:cubicBezTo>
                <a:lnTo>
                  <a:pt x="236200" y="519310"/>
                </a:lnTo>
                <a:lnTo>
                  <a:pt x="333474" y="519310"/>
                </a:lnTo>
                <a:lnTo>
                  <a:pt x="333474" y="519221"/>
                </a:lnTo>
                <a:cubicBezTo>
                  <a:pt x="333474" y="519221"/>
                  <a:pt x="333563" y="519310"/>
                  <a:pt x="333652" y="519310"/>
                </a:cubicBezTo>
                <a:cubicBezTo>
                  <a:pt x="362665" y="539031"/>
                  <a:pt x="404405" y="551201"/>
                  <a:pt x="451574" y="551201"/>
                </a:cubicBezTo>
                <a:cubicBezTo>
                  <a:pt x="498832" y="551201"/>
                  <a:pt x="540661" y="539031"/>
                  <a:pt x="569674" y="519221"/>
                </a:cubicBezTo>
                <a:lnTo>
                  <a:pt x="569674" y="548270"/>
                </a:lnTo>
                <a:cubicBezTo>
                  <a:pt x="569674" y="575897"/>
                  <a:pt x="521170" y="606722"/>
                  <a:pt x="451574" y="606722"/>
                </a:cubicBezTo>
                <a:cubicBezTo>
                  <a:pt x="392480" y="606722"/>
                  <a:pt x="348693" y="584514"/>
                  <a:pt x="336767" y="560884"/>
                </a:cubicBezTo>
                <a:lnTo>
                  <a:pt x="232907" y="560884"/>
                </a:lnTo>
                <a:cubicBezTo>
                  <a:pt x="220981" y="584514"/>
                  <a:pt x="177105" y="606722"/>
                  <a:pt x="118100" y="606722"/>
                </a:cubicBezTo>
                <a:cubicBezTo>
                  <a:pt x="48504" y="606722"/>
                  <a:pt x="0" y="575897"/>
                  <a:pt x="0" y="548270"/>
                </a:cubicBezTo>
                <a:close/>
                <a:moveTo>
                  <a:pt x="333492" y="431014"/>
                </a:moveTo>
                <a:cubicBezTo>
                  <a:pt x="337942" y="434304"/>
                  <a:pt x="342836" y="437417"/>
                  <a:pt x="348176" y="440351"/>
                </a:cubicBezTo>
                <a:cubicBezTo>
                  <a:pt x="376119" y="455646"/>
                  <a:pt x="412872" y="464094"/>
                  <a:pt x="451583" y="464094"/>
                </a:cubicBezTo>
                <a:cubicBezTo>
                  <a:pt x="490294" y="464094"/>
                  <a:pt x="526958" y="455646"/>
                  <a:pt x="554990" y="440351"/>
                </a:cubicBezTo>
                <a:cubicBezTo>
                  <a:pt x="560241" y="437417"/>
                  <a:pt x="565135" y="434304"/>
                  <a:pt x="569674" y="431014"/>
                </a:cubicBezTo>
                <a:lnTo>
                  <a:pt x="569674" y="449155"/>
                </a:lnTo>
                <a:lnTo>
                  <a:pt x="569674" y="451111"/>
                </a:lnTo>
                <a:cubicBezTo>
                  <a:pt x="569674" y="478767"/>
                  <a:pt x="521174" y="509624"/>
                  <a:pt x="451583" y="509624"/>
                </a:cubicBezTo>
                <a:cubicBezTo>
                  <a:pt x="381992" y="509624"/>
                  <a:pt x="333492" y="478767"/>
                  <a:pt x="333492" y="451111"/>
                </a:cubicBezTo>
                <a:lnTo>
                  <a:pt x="333492" y="449155"/>
                </a:lnTo>
                <a:close/>
                <a:moveTo>
                  <a:pt x="0" y="431014"/>
                </a:moveTo>
                <a:cubicBezTo>
                  <a:pt x="4450" y="434304"/>
                  <a:pt x="9344" y="437417"/>
                  <a:pt x="14684" y="440351"/>
                </a:cubicBezTo>
                <a:cubicBezTo>
                  <a:pt x="42627" y="455646"/>
                  <a:pt x="79380" y="464094"/>
                  <a:pt x="118091" y="464094"/>
                </a:cubicBezTo>
                <a:cubicBezTo>
                  <a:pt x="156802" y="464094"/>
                  <a:pt x="193466" y="455646"/>
                  <a:pt x="221410" y="440351"/>
                </a:cubicBezTo>
                <a:cubicBezTo>
                  <a:pt x="226749" y="437417"/>
                  <a:pt x="231643" y="434304"/>
                  <a:pt x="236182" y="431014"/>
                </a:cubicBezTo>
                <a:lnTo>
                  <a:pt x="236182" y="449155"/>
                </a:lnTo>
                <a:lnTo>
                  <a:pt x="236182" y="451111"/>
                </a:lnTo>
                <a:cubicBezTo>
                  <a:pt x="236182" y="478767"/>
                  <a:pt x="187682" y="509624"/>
                  <a:pt x="118091" y="509624"/>
                </a:cubicBezTo>
                <a:cubicBezTo>
                  <a:pt x="48500" y="509624"/>
                  <a:pt x="0" y="478767"/>
                  <a:pt x="0" y="451111"/>
                </a:cubicBezTo>
                <a:lnTo>
                  <a:pt x="0" y="449155"/>
                </a:lnTo>
                <a:close/>
                <a:moveTo>
                  <a:pt x="166681" y="200053"/>
                </a:moveTo>
                <a:cubicBezTo>
                  <a:pt x="195697" y="219869"/>
                  <a:pt x="237530" y="232043"/>
                  <a:pt x="284792" y="232043"/>
                </a:cubicBezTo>
                <a:cubicBezTo>
                  <a:pt x="332054" y="232043"/>
                  <a:pt x="373887" y="219869"/>
                  <a:pt x="402903" y="200053"/>
                </a:cubicBezTo>
                <a:lnTo>
                  <a:pt x="402903" y="227067"/>
                </a:lnTo>
                <a:cubicBezTo>
                  <a:pt x="402903" y="237464"/>
                  <a:pt x="396139" y="248305"/>
                  <a:pt x="383945" y="257724"/>
                </a:cubicBezTo>
                <a:lnTo>
                  <a:pt x="420704" y="321350"/>
                </a:lnTo>
                <a:cubicBezTo>
                  <a:pt x="430673" y="319928"/>
                  <a:pt x="441087" y="319128"/>
                  <a:pt x="451589" y="319128"/>
                </a:cubicBezTo>
                <a:cubicBezTo>
                  <a:pt x="482920" y="319128"/>
                  <a:pt x="513271" y="325882"/>
                  <a:pt x="534899" y="337789"/>
                </a:cubicBezTo>
                <a:cubicBezTo>
                  <a:pt x="552611" y="347475"/>
                  <a:pt x="562758" y="359561"/>
                  <a:pt x="562758" y="370846"/>
                </a:cubicBezTo>
                <a:cubicBezTo>
                  <a:pt x="562758" y="382043"/>
                  <a:pt x="552611" y="394128"/>
                  <a:pt x="534899" y="403814"/>
                </a:cubicBezTo>
                <a:cubicBezTo>
                  <a:pt x="513271" y="415721"/>
                  <a:pt x="482920" y="422475"/>
                  <a:pt x="451589" y="422475"/>
                </a:cubicBezTo>
                <a:cubicBezTo>
                  <a:pt x="420259" y="422475"/>
                  <a:pt x="389908" y="415721"/>
                  <a:pt x="368280" y="403814"/>
                </a:cubicBezTo>
                <a:cubicBezTo>
                  <a:pt x="350568" y="394128"/>
                  <a:pt x="340421" y="382043"/>
                  <a:pt x="340421" y="370846"/>
                </a:cubicBezTo>
                <a:cubicBezTo>
                  <a:pt x="340421" y="359561"/>
                  <a:pt x="350568" y="347475"/>
                  <a:pt x="368280" y="337789"/>
                </a:cubicBezTo>
                <a:cubicBezTo>
                  <a:pt x="371662" y="335923"/>
                  <a:pt x="375311" y="334235"/>
                  <a:pt x="379049" y="332635"/>
                </a:cubicBezTo>
                <a:lnTo>
                  <a:pt x="346651" y="276474"/>
                </a:lnTo>
                <a:cubicBezTo>
                  <a:pt x="329028" y="282073"/>
                  <a:pt x="308112" y="285538"/>
                  <a:pt x="284792" y="285538"/>
                </a:cubicBezTo>
                <a:cubicBezTo>
                  <a:pt x="261472" y="285538"/>
                  <a:pt x="240556" y="282073"/>
                  <a:pt x="223022" y="276474"/>
                </a:cubicBezTo>
                <a:lnTo>
                  <a:pt x="190624" y="332635"/>
                </a:lnTo>
                <a:cubicBezTo>
                  <a:pt x="194362" y="334235"/>
                  <a:pt x="198011" y="335923"/>
                  <a:pt x="201393" y="337789"/>
                </a:cubicBezTo>
                <a:cubicBezTo>
                  <a:pt x="219106" y="347475"/>
                  <a:pt x="229252" y="359561"/>
                  <a:pt x="229252" y="370846"/>
                </a:cubicBezTo>
                <a:cubicBezTo>
                  <a:pt x="229252" y="382043"/>
                  <a:pt x="219106" y="394128"/>
                  <a:pt x="201393" y="403814"/>
                </a:cubicBezTo>
                <a:cubicBezTo>
                  <a:pt x="179765" y="415721"/>
                  <a:pt x="149414" y="422475"/>
                  <a:pt x="118084" y="422475"/>
                </a:cubicBezTo>
                <a:cubicBezTo>
                  <a:pt x="86753" y="422475"/>
                  <a:pt x="56313" y="415721"/>
                  <a:pt x="34774" y="403814"/>
                </a:cubicBezTo>
                <a:cubicBezTo>
                  <a:pt x="17062" y="394128"/>
                  <a:pt x="6915" y="382043"/>
                  <a:pt x="6915" y="370846"/>
                </a:cubicBezTo>
                <a:cubicBezTo>
                  <a:pt x="6915" y="359561"/>
                  <a:pt x="17062" y="347475"/>
                  <a:pt x="34774" y="337789"/>
                </a:cubicBezTo>
                <a:cubicBezTo>
                  <a:pt x="56313" y="325882"/>
                  <a:pt x="86753" y="319128"/>
                  <a:pt x="118084" y="319128"/>
                </a:cubicBezTo>
                <a:cubicBezTo>
                  <a:pt x="128586" y="319128"/>
                  <a:pt x="138911" y="319928"/>
                  <a:pt x="148969" y="321350"/>
                </a:cubicBezTo>
                <a:lnTo>
                  <a:pt x="185728" y="257724"/>
                </a:lnTo>
                <a:cubicBezTo>
                  <a:pt x="173534" y="248305"/>
                  <a:pt x="166681" y="237464"/>
                  <a:pt x="166681" y="227067"/>
                </a:cubicBezTo>
                <a:close/>
                <a:moveTo>
                  <a:pt x="166675" y="111917"/>
                </a:moveTo>
                <a:cubicBezTo>
                  <a:pt x="171215" y="115204"/>
                  <a:pt x="176111" y="118314"/>
                  <a:pt x="181452" y="121246"/>
                </a:cubicBezTo>
                <a:cubicBezTo>
                  <a:pt x="209404" y="136527"/>
                  <a:pt x="246079" y="145056"/>
                  <a:pt x="284802" y="145056"/>
                </a:cubicBezTo>
                <a:cubicBezTo>
                  <a:pt x="323524" y="145056"/>
                  <a:pt x="360289" y="136527"/>
                  <a:pt x="388240" y="121246"/>
                </a:cubicBezTo>
                <a:cubicBezTo>
                  <a:pt x="393581" y="118314"/>
                  <a:pt x="398477" y="115204"/>
                  <a:pt x="402928" y="111917"/>
                </a:cubicBezTo>
                <a:lnTo>
                  <a:pt x="402928" y="127998"/>
                </a:lnTo>
                <a:lnTo>
                  <a:pt x="402928" y="131996"/>
                </a:lnTo>
                <a:cubicBezTo>
                  <a:pt x="402928" y="159627"/>
                  <a:pt x="354413" y="190456"/>
                  <a:pt x="284802" y="190456"/>
                </a:cubicBezTo>
                <a:cubicBezTo>
                  <a:pt x="215190" y="190456"/>
                  <a:pt x="166675" y="159627"/>
                  <a:pt x="166675" y="131996"/>
                </a:cubicBezTo>
                <a:lnTo>
                  <a:pt x="166675" y="127998"/>
                </a:lnTo>
                <a:close/>
                <a:moveTo>
                  <a:pt x="284766" y="0"/>
                </a:moveTo>
                <a:cubicBezTo>
                  <a:pt x="316188" y="0"/>
                  <a:pt x="346541" y="6844"/>
                  <a:pt x="368081" y="18667"/>
                </a:cubicBezTo>
                <a:cubicBezTo>
                  <a:pt x="385795" y="28356"/>
                  <a:pt x="395942" y="40444"/>
                  <a:pt x="395942" y="51733"/>
                </a:cubicBezTo>
                <a:cubicBezTo>
                  <a:pt x="395942" y="62933"/>
                  <a:pt x="385795" y="75022"/>
                  <a:pt x="368081" y="84711"/>
                </a:cubicBezTo>
                <a:cubicBezTo>
                  <a:pt x="346541" y="96622"/>
                  <a:pt x="316188" y="103378"/>
                  <a:pt x="284766" y="103378"/>
                </a:cubicBezTo>
                <a:cubicBezTo>
                  <a:pt x="253434" y="103378"/>
                  <a:pt x="223081" y="96622"/>
                  <a:pt x="201452" y="84711"/>
                </a:cubicBezTo>
                <a:cubicBezTo>
                  <a:pt x="183738" y="75022"/>
                  <a:pt x="173591" y="62933"/>
                  <a:pt x="173591" y="51733"/>
                </a:cubicBezTo>
                <a:cubicBezTo>
                  <a:pt x="173591" y="40444"/>
                  <a:pt x="183738" y="28356"/>
                  <a:pt x="201452" y="18667"/>
                </a:cubicBezTo>
                <a:cubicBezTo>
                  <a:pt x="223081" y="6844"/>
                  <a:pt x="253434" y="0"/>
                  <a:pt x="284766" y="0"/>
                </a:cubicBezTo>
                <a:close/>
              </a:path>
            </a:pathLst>
          </a:custGeom>
          <a:solidFill>
            <a:schemeClr val="bg2">
              <a:lumMod val="50000"/>
            </a:schemeClr>
          </a:solidFill>
          <a:ln>
            <a:noFill/>
          </a:ln>
        </p:spPr>
      </p:sp>
      <p:sp>
        <p:nvSpPr>
          <p:cNvPr id="55" name="iconfont-10734-5173676"/>
          <p:cNvSpPr>
            <a:spLocks noChangeAspect="1"/>
          </p:cNvSpPr>
          <p:nvPr/>
        </p:nvSpPr>
        <p:spPr bwMode="auto">
          <a:xfrm>
            <a:off x="11603363" y="5484327"/>
            <a:ext cx="231284" cy="159414"/>
          </a:xfrm>
          <a:custGeom>
            <a:avLst/>
            <a:gdLst>
              <a:gd name="T0" fmla="*/ 320 w 7040"/>
              <a:gd name="T1" fmla="*/ 640 h 4852"/>
              <a:gd name="T2" fmla="*/ 6720 w 7040"/>
              <a:gd name="T3" fmla="*/ 640 h 4852"/>
              <a:gd name="T4" fmla="*/ 7040 w 7040"/>
              <a:gd name="T5" fmla="*/ 320 h 4852"/>
              <a:gd name="T6" fmla="*/ 6720 w 7040"/>
              <a:gd name="T7" fmla="*/ 0 h 4852"/>
              <a:gd name="T8" fmla="*/ 320 w 7040"/>
              <a:gd name="T9" fmla="*/ 0 h 4852"/>
              <a:gd name="T10" fmla="*/ 0 w 7040"/>
              <a:gd name="T11" fmla="*/ 320 h 4852"/>
              <a:gd name="T12" fmla="*/ 320 w 7040"/>
              <a:gd name="T13" fmla="*/ 640 h 4852"/>
              <a:gd name="T14" fmla="*/ 6720 w 7040"/>
              <a:gd name="T15" fmla="*/ 2106 h 4852"/>
              <a:gd name="T16" fmla="*/ 320 w 7040"/>
              <a:gd name="T17" fmla="*/ 2106 h 4852"/>
              <a:gd name="T18" fmla="*/ 0 w 7040"/>
              <a:gd name="T19" fmla="*/ 2426 h 4852"/>
              <a:gd name="T20" fmla="*/ 320 w 7040"/>
              <a:gd name="T21" fmla="*/ 2746 h 4852"/>
              <a:gd name="T22" fmla="*/ 6720 w 7040"/>
              <a:gd name="T23" fmla="*/ 2746 h 4852"/>
              <a:gd name="T24" fmla="*/ 7040 w 7040"/>
              <a:gd name="T25" fmla="*/ 2426 h 4852"/>
              <a:gd name="T26" fmla="*/ 6720 w 7040"/>
              <a:gd name="T27" fmla="*/ 2106 h 4852"/>
              <a:gd name="T28" fmla="*/ 6720 w 7040"/>
              <a:gd name="T29" fmla="*/ 4212 h 4852"/>
              <a:gd name="T30" fmla="*/ 320 w 7040"/>
              <a:gd name="T31" fmla="*/ 4212 h 4852"/>
              <a:gd name="T32" fmla="*/ 0 w 7040"/>
              <a:gd name="T33" fmla="*/ 4532 h 4852"/>
              <a:gd name="T34" fmla="*/ 320 w 7040"/>
              <a:gd name="T35" fmla="*/ 4852 h 4852"/>
              <a:gd name="T36" fmla="*/ 6720 w 7040"/>
              <a:gd name="T37" fmla="*/ 4852 h 4852"/>
              <a:gd name="T38" fmla="*/ 7040 w 7040"/>
              <a:gd name="T39" fmla="*/ 4532 h 4852"/>
              <a:gd name="T40" fmla="*/ 6720 w 7040"/>
              <a:gd name="T41" fmla="*/ 4212 h 4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0" h="4852">
                <a:moveTo>
                  <a:pt x="320" y="640"/>
                </a:moveTo>
                <a:lnTo>
                  <a:pt x="6720" y="640"/>
                </a:lnTo>
                <a:cubicBezTo>
                  <a:pt x="6897" y="640"/>
                  <a:pt x="7040" y="497"/>
                  <a:pt x="7040" y="320"/>
                </a:cubicBezTo>
                <a:cubicBezTo>
                  <a:pt x="7040" y="144"/>
                  <a:pt x="6897" y="0"/>
                  <a:pt x="6720" y="0"/>
                </a:cubicBezTo>
                <a:lnTo>
                  <a:pt x="320" y="0"/>
                </a:lnTo>
                <a:cubicBezTo>
                  <a:pt x="143" y="0"/>
                  <a:pt x="0" y="144"/>
                  <a:pt x="0" y="320"/>
                </a:cubicBezTo>
                <a:cubicBezTo>
                  <a:pt x="0" y="497"/>
                  <a:pt x="143" y="640"/>
                  <a:pt x="320" y="640"/>
                </a:cubicBezTo>
                <a:close/>
                <a:moveTo>
                  <a:pt x="6720" y="2106"/>
                </a:moveTo>
                <a:lnTo>
                  <a:pt x="320" y="2106"/>
                </a:lnTo>
                <a:cubicBezTo>
                  <a:pt x="143" y="2106"/>
                  <a:pt x="0" y="2249"/>
                  <a:pt x="0" y="2426"/>
                </a:cubicBezTo>
                <a:cubicBezTo>
                  <a:pt x="0" y="2603"/>
                  <a:pt x="143" y="2746"/>
                  <a:pt x="320" y="2746"/>
                </a:cubicBezTo>
                <a:lnTo>
                  <a:pt x="6720" y="2746"/>
                </a:lnTo>
                <a:cubicBezTo>
                  <a:pt x="6897" y="2746"/>
                  <a:pt x="7040" y="2603"/>
                  <a:pt x="7040" y="2426"/>
                </a:cubicBezTo>
                <a:cubicBezTo>
                  <a:pt x="7040" y="2249"/>
                  <a:pt x="6897" y="2106"/>
                  <a:pt x="6720" y="2106"/>
                </a:cubicBezTo>
                <a:close/>
                <a:moveTo>
                  <a:pt x="6720" y="4212"/>
                </a:moveTo>
                <a:lnTo>
                  <a:pt x="320" y="4212"/>
                </a:lnTo>
                <a:cubicBezTo>
                  <a:pt x="143" y="4212"/>
                  <a:pt x="0" y="4355"/>
                  <a:pt x="0" y="4532"/>
                </a:cubicBezTo>
                <a:cubicBezTo>
                  <a:pt x="0" y="4708"/>
                  <a:pt x="143" y="4852"/>
                  <a:pt x="320" y="4852"/>
                </a:cubicBezTo>
                <a:lnTo>
                  <a:pt x="6720" y="4852"/>
                </a:lnTo>
                <a:cubicBezTo>
                  <a:pt x="6897" y="4852"/>
                  <a:pt x="7040" y="4708"/>
                  <a:pt x="7040" y="4532"/>
                </a:cubicBezTo>
                <a:cubicBezTo>
                  <a:pt x="7040" y="4355"/>
                  <a:pt x="6897" y="4212"/>
                  <a:pt x="6720" y="4212"/>
                </a:cubicBezTo>
                <a:close/>
              </a:path>
            </a:pathLst>
          </a:custGeom>
          <a:solidFill>
            <a:schemeClr val="bg2">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iconfont-10734-5173676"/>
          <p:cNvSpPr>
            <a:spLocks noChangeAspect="1"/>
          </p:cNvSpPr>
          <p:nvPr/>
        </p:nvSpPr>
        <p:spPr bwMode="auto">
          <a:xfrm>
            <a:off x="11537018" y="1668069"/>
            <a:ext cx="374350" cy="374350"/>
          </a:xfrm>
          <a:custGeom>
            <a:avLst/>
            <a:gdLst>
              <a:gd name="connsiteX0" fmla="*/ 189274 w 533400"/>
              <a:gd name="connsiteY0" fmla="*/ 177382 h 533400"/>
              <a:gd name="connsiteX1" fmla="*/ 177370 w 533400"/>
              <a:gd name="connsiteY1" fmla="*/ 189292 h 533400"/>
              <a:gd name="connsiteX2" fmla="*/ 177370 w 533400"/>
              <a:gd name="connsiteY2" fmla="*/ 344108 h 533400"/>
              <a:gd name="connsiteX3" fmla="*/ 189274 w 533400"/>
              <a:gd name="connsiteY3" fmla="*/ 356018 h 533400"/>
              <a:gd name="connsiteX4" fmla="*/ 344027 w 533400"/>
              <a:gd name="connsiteY4" fmla="*/ 356018 h 533400"/>
              <a:gd name="connsiteX5" fmla="*/ 355931 w 533400"/>
              <a:gd name="connsiteY5" fmla="*/ 344108 h 533400"/>
              <a:gd name="connsiteX6" fmla="*/ 355931 w 533400"/>
              <a:gd name="connsiteY6" fmla="*/ 189292 h 533400"/>
              <a:gd name="connsiteX7" fmla="*/ 344027 w 533400"/>
              <a:gd name="connsiteY7" fmla="*/ 177382 h 533400"/>
              <a:gd name="connsiteX8" fmla="*/ 189274 w 533400"/>
              <a:gd name="connsiteY8" fmla="*/ 147610 h 533400"/>
              <a:gd name="connsiteX9" fmla="*/ 344027 w 533400"/>
              <a:gd name="connsiteY9" fmla="*/ 147610 h 533400"/>
              <a:gd name="connsiteX10" fmla="*/ 385691 w 533400"/>
              <a:gd name="connsiteY10" fmla="*/ 189292 h 533400"/>
              <a:gd name="connsiteX11" fmla="*/ 385691 w 533400"/>
              <a:gd name="connsiteY11" fmla="*/ 344108 h 533400"/>
              <a:gd name="connsiteX12" fmla="*/ 344027 w 533400"/>
              <a:gd name="connsiteY12" fmla="*/ 385790 h 533400"/>
              <a:gd name="connsiteX13" fmla="*/ 189274 w 533400"/>
              <a:gd name="connsiteY13" fmla="*/ 385790 h 533400"/>
              <a:gd name="connsiteX14" fmla="*/ 147610 w 533400"/>
              <a:gd name="connsiteY14" fmla="*/ 344108 h 533400"/>
              <a:gd name="connsiteX15" fmla="*/ 147610 w 533400"/>
              <a:gd name="connsiteY15" fmla="*/ 189292 h 533400"/>
              <a:gd name="connsiteX16" fmla="*/ 189274 w 533400"/>
              <a:gd name="connsiteY16" fmla="*/ 147610 h 533400"/>
              <a:gd name="connsiteX17" fmla="*/ 105966 w 533400"/>
              <a:gd name="connsiteY17" fmla="*/ 94059 h 533400"/>
              <a:gd name="connsiteX18" fmla="*/ 94060 w 533400"/>
              <a:gd name="connsiteY18" fmla="*/ 105966 h 533400"/>
              <a:gd name="connsiteX19" fmla="*/ 94060 w 533400"/>
              <a:gd name="connsiteY19" fmla="*/ 427434 h 533400"/>
              <a:gd name="connsiteX20" fmla="*/ 105966 w 533400"/>
              <a:gd name="connsiteY20" fmla="*/ 439341 h 533400"/>
              <a:gd name="connsiteX21" fmla="*/ 427435 w 533400"/>
              <a:gd name="connsiteY21" fmla="*/ 439341 h 533400"/>
              <a:gd name="connsiteX22" fmla="*/ 439341 w 533400"/>
              <a:gd name="connsiteY22" fmla="*/ 427434 h 533400"/>
              <a:gd name="connsiteX23" fmla="*/ 439341 w 533400"/>
              <a:gd name="connsiteY23" fmla="*/ 105966 h 533400"/>
              <a:gd name="connsiteX24" fmla="*/ 427435 w 533400"/>
              <a:gd name="connsiteY24" fmla="*/ 94059 h 533400"/>
              <a:gd name="connsiteX25" fmla="*/ 177403 w 533400"/>
              <a:gd name="connsiteY25" fmla="*/ 0 h 533400"/>
              <a:gd name="connsiteX26" fmla="*/ 192310 w 533400"/>
              <a:gd name="connsiteY26" fmla="*/ 14907 h 533400"/>
              <a:gd name="connsiteX27" fmla="*/ 192310 w 533400"/>
              <a:gd name="connsiteY27" fmla="*/ 64294 h 533400"/>
              <a:gd name="connsiteX28" fmla="*/ 251841 w 533400"/>
              <a:gd name="connsiteY28" fmla="*/ 64294 h 533400"/>
              <a:gd name="connsiteX29" fmla="*/ 251841 w 533400"/>
              <a:gd name="connsiteY29" fmla="*/ 14907 h 533400"/>
              <a:gd name="connsiteX30" fmla="*/ 266700 w 533400"/>
              <a:gd name="connsiteY30" fmla="*/ 0 h 533400"/>
              <a:gd name="connsiteX31" fmla="*/ 281607 w 533400"/>
              <a:gd name="connsiteY31" fmla="*/ 14907 h 533400"/>
              <a:gd name="connsiteX32" fmla="*/ 281607 w 533400"/>
              <a:gd name="connsiteY32" fmla="*/ 64294 h 533400"/>
              <a:gd name="connsiteX33" fmla="*/ 341138 w 533400"/>
              <a:gd name="connsiteY33" fmla="*/ 64294 h 533400"/>
              <a:gd name="connsiteX34" fmla="*/ 341138 w 533400"/>
              <a:gd name="connsiteY34" fmla="*/ 14907 h 533400"/>
              <a:gd name="connsiteX35" fmla="*/ 355997 w 533400"/>
              <a:gd name="connsiteY35" fmla="*/ 0 h 533400"/>
              <a:gd name="connsiteX36" fmla="*/ 370904 w 533400"/>
              <a:gd name="connsiteY36" fmla="*/ 14907 h 533400"/>
              <a:gd name="connsiteX37" fmla="*/ 370904 w 533400"/>
              <a:gd name="connsiteY37" fmla="*/ 64294 h 533400"/>
              <a:gd name="connsiteX38" fmla="*/ 427435 w 533400"/>
              <a:gd name="connsiteY38" fmla="*/ 64294 h 533400"/>
              <a:gd name="connsiteX39" fmla="*/ 469106 w 533400"/>
              <a:gd name="connsiteY39" fmla="*/ 105966 h 533400"/>
              <a:gd name="connsiteX40" fmla="*/ 469106 w 533400"/>
              <a:gd name="connsiteY40" fmla="*/ 162544 h 533400"/>
              <a:gd name="connsiteX41" fmla="*/ 518541 w 533400"/>
              <a:gd name="connsiteY41" fmla="*/ 162544 h 533400"/>
              <a:gd name="connsiteX42" fmla="*/ 533400 w 533400"/>
              <a:gd name="connsiteY42" fmla="*/ 177403 h 533400"/>
              <a:gd name="connsiteX43" fmla="*/ 518541 w 533400"/>
              <a:gd name="connsiteY43" fmla="*/ 192310 h 533400"/>
              <a:gd name="connsiteX44" fmla="*/ 469106 w 533400"/>
              <a:gd name="connsiteY44" fmla="*/ 192310 h 533400"/>
              <a:gd name="connsiteX45" fmla="*/ 469106 w 533400"/>
              <a:gd name="connsiteY45" fmla="*/ 251841 h 533400"/>
              <a:gd name="connsiteX46" fmla="*/ 518541 w 533400"/>
              <a:gd name="connsiteY46" fmla="*/ 251841 h 533400"/>
              <a:gd name="connsiteX47" fmla="*/ 533400 w 533400"/>
              <a:gd name="connsiteY47" fmla="*/ 266700 h 533400"/>
              <a:gd name="connsiteX48" fmla="*/ 518541 w 533400"/>
              <a:gd name="connsiteY48" fmla="*/ 281607 h 533400"/>
              <a:gd name="connsiteX49" fmla="*/ 469106 w 533400"/>
              <a:gd name="connsiteY49" fmla="*/ 281607 h 533400"/>
              <a:gd name="connsiteX50" fmla="*/ 469106 w 533400"/>
              <a:gd name="connsiteY50" fmla="*/ 341138 h 533400"/>
              <a:gd name="connsiteX51" fmla="*/ 518541 w 533400"/>
              <a:gd name="connsiteY51" fmla="*/ 341138 h 533400"/>
              <a:gd name="connsiteX52" fmla="*/ 533400 w 533400"/>
              <a:gd name="connsiteY52" fmla="*/ 355997 h 533400"/>
              <a:gd name="connsiteX53" fmla="*/ 518541 w 533400"/>
              <a:gd name="connsiteY53" fmla="*/ 370904 h 533400"/>
              <a:gd name="connsiteX54" fmla="*/ 469106 w 533400"/>
              <a:gd name="connsiteY54" fmla="*/ 370904 h 533400"/>
              <a:gd name="connsiteX55" fmla="*/ 469106 w 533400"/>
              <a:gd name="connsiteY55" fmla="*/ 427434 h 533400"/>
              <a:gd name="connsiteX56" fmla="*/ 427435 w 533400"/>
              <a:gd name="connsiteY56" fmla="*/ 469106 h 533400"/>
              <a:gd name="connsiteX57" fmla="*/ 370904 w 533400"/>
              <a:gd name="connsiteY57" fmla="*/ 469106 h 533400"/>
              <a:gd name="connsiteX58" fmla="*/ 370904 w 533400"/>
              <a:gd name="connsiteY58" fmla="*/ 518541 h 533400"/>
              <a:gd name="connsiteX59" fmla="*/ 355997 w 533400"/>
              <a:gd name="connsiteY59" fmla="*/ 533400 h 533400"/>
              <a:gd name="connsiteX60" fmla="*/ 341138 w 533400"/>
              <a:gd name="connsiteY60" fmla="*/ 518541 h 533400"/>
              <a:gd name="connsiteX61" fmla="*/ 341138 w 533400"/>
              <a:gd name="connsiteY61" fmla="*/ 469106 h 533400"/>
              <a:gd name="connsiteX62" fmla="*/ 281607 w 533400"/>
              <a:gd name="connsiteY62" fmla="*/ 469106 h 533400"/>
              <a:gd name="connsiteX63" fmla="*/ 281607 w 533400"/>
              <a:gd name="connsiteY63" fmla="*/ 518541 h 533400"/>
              <a:gd name="connsiteX64" fmla="*/ 266700 w 533400"/>
              <a:gd name="connsiteY64" fmla="*/ 533400 h 533400"/>
              <a:gd name="connsiteX65" fmla="*/ 251841 w 533400"/>
              <a:gd name="connsiteY65" fmla="*/ 518541 h 533400"/>
              <a:gd name="connsiteX66" fmla="*/ 251841 w 533400"/>
              <a:gd name="connsiteY66" fmla="*/ 469106 h 533400"/>
              <a:gd name="connsiteX67" fmla="*/ 192310 w 533400"/>
              <a:gd name="connsiteY67" fmla="*/ 469106 h 533400"/>
              <a:gd name="connsiteX68" fmla="*/ 192310 w 533400"/>
              <a:gd name="connsiteY68" fmla="*/ 518541 h 533400"/>
              <a:gd name="connsiteX69" fmla="*/ 177403 w 533400"/>
              <a:gd name="connsiteY69" fmla="*/ 533400 h 533400"/>
              <a:gd name="connsiteX70" fmla="*/ 162544 w 533400"/>
              <a:gd name="connsiteY70" fmla="*/ 518541 h 533400"/>
              <a:gd name="connsiteX71" fmla="*/ 162544 w 533400"/>
              <a:gd name="connsiteY71" fmla="*/ 469106 h 533400"/>
              <a:gd name="connsiteX72" fmla="*/ 105966 w 533400"/>
              <a:gd name="connsiteY72" fmla="*/ 469106 h 533400"/>
              <a:gd name="connsiteX73" fmla="*/ 64294 w 533400"/>
              <a:gd name="connsiteY73" fmla="*/ 427434 h 533400"/>
              <a:gd name="connsiteX74" fmla="*/ 64294 w 533400"/>
              <a:gd name="connsiteY74" fmla="*/ 370904 h 533400"/>
              <a:gd name="connsiteX75" fmla="*/ 14907 w 533400"/>
              <a:gd name="connsiteY75" fmla="*/ 370904 h 533400"/>
              <a:gd name="connsiteX76" fmla="*/ 0 w 533400"/>
              <a:gd name="connsiteY76" fmla="*/ 355997 h 533400"/>
              <a:gd name="connsiteX77" fmla="*/ 14907 w 533400"/>
              <a:gd name="connsiteY77" fmla="*/ 341138 h 533400"/>
              <a:gd name="connsiteX78" fmla="*/ 64294 w 533400"/>
              <a:gd name="connsiteY78" fmla="*/ 341138 h 533400"/>
              <a:gd name="connsiteX79" fmla="*/ 64294 w 533400"/>
              <a:gd name="connsiteY79" fmla="*/ 281607 h 533400"/>
              <a:gd name="connsiteX80" fmla="*/ 14907 w 533400"/>
              <a:gd name="connsiteY80" fmla="*/ 281607 h 533400"/>
              <a:gd name="connsiteX81" fmla="*/ 0 w 533400"/>
              <a:gd name="connsiteY81" fmla="*/ 266700 h 533400"/>
              <a:gd name="connsiteX82" fmla="*/ 14907 w 533400"/>
              <a:gd name="connsiteY82" fmla="*/ 251841 h 533400"/>
              <a:gd name="connsiteX83" fmla="*/ 64294 w 533400"/>
              <a:gd name="connsiteY83" fmla="*/ 251841 h 533400"/>
              <a:gd name="connsiteX84" fmla="*/ 64294 w 533400"/>
              <a:gd name="connsiteY84" fmla="*/ 192310 h 533400"/>
              <a:gd name="connsiteX85" fmla="*/ 14907 w 533400"/>
              <a:gd name="connsiteY85" fmla="*/ 192310 h 533400"/>
              <a:gd name="connsiteX86" fmla="*/ 0 w 533400"/>
              <a:gd name="connsiteY86" fmla="*/ 177403 h 533400"/>
              <a:gd name="connsiteX87" fmla="*/ 14907 w 533400"/>
              <a:gd name="connsiteY87" fmla="*/ 162544 h 533400"/>
              <a:gd name="connsiteX88" fmla="*/ 64294 w 533400"/>
              <a:gd name="connsiteY88" fmla="*/ 162544 h 533400"/>
              <a:gd name="connsiteX89" fmla="*/ 64294 w 533400"/>
              <a:gd name="connsiteY89" fmla="*/ 105966 h 533400"/>
              <a:gd name="connsiteX90" fmla="*/ 105966 w 533400"/>
              <a:gd name="connsiteY90" fmla="*/ 64294 h 533400"/>
              <a:gd name="connsiteX91" fmla="*/ 162544 w 533400"/>
              <a:gd name="connsiteY91" fmla="*/ 64294 h 533400"/>
              <a:gd name="connsiteX92" fmla="*/ 162544 w 533400"/>
              <a:gd name="connsiteY92" fmla="*/ 14907 h 533400"/>
              <a:gd name="connsiteX93" fmla="*/ 177403 w 533400"/>
              <a:gd name="connsiteY9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533400" h="533400">
                <a:moveTo>
                  <a:pt x="189274" y="177382"/>
                </a:moveTo>
                <a:cubicBezTo>
                  <a:pt x="182703" y="177382"/>
                  <a:pt x="177370" y="182718"/>
                  <a:pt x="177370" y="189292"/>
                </a:cubicBezTo>
                <a:lnTo>
                  <a:pt x="177370" y="344108"/>
                </a:lnTo>
                <a:cubicBezTo>
                  <a:pt x="177370" y="350682"/>
                  <a:pt x="182703" y="356018"/>
                  <a:pt x="189274" y="356018"/>
                </a:cubicBezTo>
                <a:lnTo>
                  <a:pt x="344027" y="356018"/>
                </a:lnTo>
                <a:cubicBezTo>
                  <a:pt x="350598" y="356018"/>
                  <a:pt x="355931" y="350682"/>
                  <a:pt x="355931" y="344108"/>
                </a:cubicBezTo>
                <a:lnTo>
                  <a:pt x="355931" y="189292"/>
                </a:lnTo>
                <a:cubicBezTo>
                  <a:pt x="355931" y="182718"/>
                  <a:pt x="350598" y="177382"/>
                  <a:pt x="344027" y="177382"/>
                </a:cubicBezTo>
                <a:close/>
                <a:moveTo>
                  <a:pt x="189274" y="147610"/>
                </a:moveTo>
                <a:lnTo>
                  <a:pt x="344027" y="147610"/>
                </a:lnTo>
                <a:cubicBezTo>
                  <a:pt x="367026" y="147610"/>
                  <a:pt x="385691" y="166283"/>
                  <a:pt x="385691" y="189292"/>
                </a:cubicBezTo>
                <a:lnTo>
                  <a:pt x="385691" y="344108"/>
                </a:lnTo>
                <a:cubicBezTo>
                  <a:pt x="385691" y="367117"/>
                  <a:pt x="367026" y="385790"/>
                  <a:pt x="344027" y="385790"/>
                </a:cubicBezTo>
                <a:lnTo>
                  <a:pt x="189274" y="385790"/>
                </a:lnTo>
                <a:cubicBezTo>
                  <a:pt x="166276" y="385790"/>
                  <a:pt x="147610" y="367117"/>
                  <a:pt x="147610" y="344108"/>
                </a:cubicBezTo>
                <a:lnTo>
                  <a:pt x="147610" y="189292"/>
                </a:lnTo>
                <a:cubicBezTo>
                  <a:pt x="147610" y="166283"/>
                  <a:pt x="166276" y="147610"/>
                  <a:pt x="189274" y="147610"/>
                </a:cubicBezTo>
                <a:close/>
                <a:moveTo>
                  <a:pt x="105966" y="94059"/>
                </a:moveTo>
                <a:cubicBezTo>
                  <a:pt x="99394" y="94059"/>
                  <a:pt x="94060" y="99393"/>
                  <a:pt x="94060" y="105966"/>
                </a:cubicBezTo>
                <a:lnTo>
                  <a:pt x="94060" y="427434"/>
                </a:lnTo>
                <a:cubicBezTo>
                  <a:pt x="94060" y="434007"/>
                  <a:pt x="99394" y="439341"/>
                  <a:pt x="105966" y="439341"/>
                </a:cubicBezTo>
                <a:lnTo>
                  <a:pt x="427435" y="439341"/>
                </a:lnTo>
                <a:cubicBezTo>
                  <a:pt x="434007" y="439341"/>
                  <a:pt x="439341" y="434007"/>
                  <a:pt x="439341" y="427434"/>
                </a:cubicBezTo>
                <a:lnTo>
                  <a:pt x="439341" y="105966"/>
                </a:lnTo>
                <a:cubicBezTo>
                  <a:pt x="439341" y="99393"/>
                  <a:pt x="434007" y="94059"/>
                  <a:pt x="427435" y="94059"/>
                </a:cubicBezTo>
                <a:close/>
                <a:moveTo>
                  <a:pt x="177403" y="0"/>
                </a:moveTo>
                <a:cubicBezTo>
                  <a:pt x="185642" y="0"/>
                  <a:pt x="192310" y="6668"/>
                  <a:pt x="192310" y="14907"/>
                </a:cubicBezTo>
                <a:lnTo>
                  <a:pt x="192310" y="64294"/>
                </a:lnTo>
                <a:lnTo>
                  <a:pt x="251841" y="64294"/>
                </a:lnTo>
                <a:lnTo>
                  <a:pt x="251841" y="14907"/>
                </a:lnTo>
                <a:cubicBezTo>
                  <a:pt x="251841" y="6668"/>
                  <a:pt x="258461" y="0"/>
                  <a:pt x="266700" y="0"/>
                </a:cubicBezTo>
                <a:cubicBezTo>
                  <a:pt x="274939" y="0"/>
                  <a:pt x="281607" y="6668"/>
                  <a:pt x="281607" y="14907"/>
                </a:cubicBezTo>
                <a:lnTo>
                  <a:pt x="281607" y="64294"/>
                </a:lnTo>
                <a:lnTo>
                  <a:pt x="341138" y="64294"/>
                </a:lnTo>
                <a:lnTo>
                  <a:pt x="341138" y="14907"/>
                </a:lnTo>
                <a:cubicBezTo>
                  <a:pt x="341138" y="6668"/>
                  <a:pt x="347758" y="0"/>
                  <a:pt x="355997" y="0"/>
                </a:cubicBezTo>
                <a:cubicBezTo>
                  <a:pt x="364236" y="0"/>
                  <a:pt x="370904" y="6668"/>
                  <a:pt x="370904" y="14907"/>
                </a:cubicBezTo>
                <a:lnTo>
                  <a:pt x="370904" y="64294"/>
                </a:lnTo>
                <a:lnTo>
                  <a:pt x="427435" y="64294"/>
                </a:lnTo>
                <a:cubicBezTo>
                  <a:pt x="450437" y="64294"/>
                  <a:pt x="469106" y="82963"/>
                  <a:pt x="469106" y="105966"/>
                </a:cubicBezTo>
                <a:lnTo>
                  <a:pt x="469106" y="162544"/>
                </a:lnTo>
                <a:lnTo>
                  <a:pt x="518541" y="162544"/>
                </a:lnTo>
                <a:cubicBezTo>
                  <a:pt x="526733" y="162544"/>
                  <a:pt x="533400" y="169164"/>
                  <a:pt x="533400" y="177403"/>
                </a:cubicBezTo>
                <a:cubicBezTo>
                  <a:pt x="533400" y="185642"/>
                  <a:pt x="526733" y="192310"/>
                  <a:pt x="518541" y="192310"/>
                </a:cubicBezTo>
                <a:lnTo>
                  <a:pt x="469106" y="192310"/>
                </a:lnTo>
                <a:lnTo>
                  <a:pt x="469106" y="251841"/>
                </a:lnTo>
                <a:lnTo>
                  <a:pt x="518541" y="251841"/>
                </a:lnTo>
                <a:cubicBezTo>
                  <a:pt x="526733" y="251841"/>
                  <a:pt x="533400" y="258461"/>
                  <a:pt x="533400" y="266700"/>
                </a:cubicBezTo>
                <a:cubicBezTo>
                  <a:pt x="533400" y="274939"/>
                  <a:pt x="526733" y="281607"/>
                  <a:pt x="518541" y="281607"/>
                </a:cubicBezTo>
                <a:lnTo>
                  <a:pt x="469106" y="281607"/>
                </a:lnTo>
                <a:lnTo>
                  <a:pt x="469106" y="341138"/>
                </a:lnTo>
                <a:lnTo>
                  <a:pt x="518541" y="341138"/>
                </a:lnTo>
                <a:cubicBezTo>
                  <a:pt x="526733" y="341138"/>
                  <a:pt x="533400" y="347758"/>
                  <a:pt x="533400" y="355997"/>
                </a:cubicBezTo>
                <a:cubicBezTo>
                  <a:pt x="533400" y="364236"/>
                  <a:pt x="526733" y="370904"/>
                  <a:pt x="518541" y="370904"/>
                </a:cubicBezTo>
                <a:lnTo>
                  <a:pt x="469106" y="370904"/>
                </a:lnTo>
                <a:lnTo>
                  <a:pt x="469106" y="427434"/>
                </a:lnTo>
                <a:cubicBezTo>
                  <a:pt x="469106" y="450437"/>
                  <a:pt x="450437" y="469106"/>
                  <a:pt x="427435" y="469106"/>
                </a:cubicBezTo>
                <a:lnTo>
                  <a:pt x="370904" y="469106"/>
                </a:lnTo>
                <a:lnTo>
                  <a:pt x="370904" y="518541"/>
                </a:lnTo>
                <a:cubicBezTo>
                  <a:pt x="370904" y="526732"/>
                  <a:pt x="364236" y="533400"/>
                  <a:pt x="355997" y="533400"/>
                </a:cubicBezTo>
                <a:cubicBezTo>
                  <a:pt x="347758" y="533400"/>
                  <a:pt x="341138" y="526732"/>
                  <a:pt x="341138" y="518541"/>
                </a:cubicBezTo>
                <a:lnTo>
                  <a:pt x="341138" y="469106"/>
                </a:lnTo>
                <a:lnTo>
                  <a:pt x="281607" y="469106"/>
                </a:lnTo>
                <a:lnTo>
                  <a:pt x="281607" y="518541"/>
                </a:lnTo>
                <a:cubicBezTo>
                  <a:pt x="281607" y="526732"/>
                  <a:pt x="274939" y="533400"/>
                  <a:pt x="266700" y="533400"/>
                </a:cubicBezTo>
                <a:cubicBezTo>
                  <a:pt x="258461" y="533400"/>
                  <a:pt x="251841" y="526732"/>
                  <a:pt x="251841" y="518541"/>
                </a:cubicBezTo>
                <a:lnTo>
                  <a:pt x="251841" y="469106"/>
                </a:lnTo>
                <a:lnTo>
                  <a:pt x="192310" y="469106"/>
                </a:lnTo>
                <a:lnTo>
                  <a:pt x="192310" y="518541"/>
                </a:lnTo>
                <a:cubicBezTo>
                  <a:pt x="192310" y="526732"/>
                  <a:pt x="185642" y="533400"/>
                  <a:pt x="177403" y="533400"/>
                </a:cubicBezTo>
                <a:cubicBezTo>
                  <a:pt x="169164" y="533400"/>
                  <a:pt x="162544" y="526732"/>
                  <a:pt x="162544" y="518541"/>
                </a:cubicBezTo>
                <a:lnTo>
                  <a:pt x="162544" y="469106"/>
                </a:lnTo>
                <a:lnTo>
                  <a:pt x="105966" y="469106"/>
                </a:lnTo>
                <a:cubicBezTo>
                  <a:pt x="82963" y="469106"/>
                  <a:pt x="64294" y="450437"/>
                  <a:pt x="64294" y="427434"/>
                </a:cubicBezTo>
                <a:lnTo>
                  <a:pt x="64294" y="370904"/>
                </a:lnTo>
                <a:lnTo>
                  <a:pt x="14907" y="370904"/>
                </a:lnTo>
                <a:cubicBezTo>
                  <a:pt x="6668" y="370904"/>
                  <a:pt x="0" y="364236"/>
                  <a:pt x="0" y="355997"/>
                </a:cubicBezTo>
                <a:cubicBezTo>
                  <a:pt x="0" y="347758"/>
                  <a:pt x="6668" y="341138"/>
                  <a:pt x="14907" y="341138"/>
                </a:cubicBezTo>
                <a:lnTo>
                  <a:pt x="64294" y="341138"/>
                </a:lnTo>
                <a:lnTo>
                  <a:pt x="64294" y="281607"/>
                </a:lnTo>
                <a:lnTo>
                  <a:pt x="14907" y="281607"/>
                </a:lnTo>
                <a:cubicBezTo>
                  <a:pt x="6668" y="281607"/>
                  <a:pt x="0" y="274939"/>
                  <a:pt x="0" y="266700"/>
                </a:cubicBezTo>
                <a:cubicBezTo>
                  <a:pt x="0" y="258461"/>
                  <a:pt x="6668" y="251841"/>
                  <a:pt x="14907" y="251841"/>
                </a:cubicBezTo>
                <a:lnTo>
                  <a:pt x="64294" y="251841"/>
                </a:lnTo>
                <a:lnTo>
                  <a:pt x="64294" y="192310"/>
                </a:lnTo>
                <a:lnTo>
                  <a:pt x="14907" y="192310"/>
                </a:lnTo>
                <a:cubicBezTo>
                  <a:pt x="6668" y="192310"/>
                  <a:pt x="0" y="185642"/>
                  <a:pt x="0" y="177403"/>
                </a:cubicBezTo>
                <a:cubicBezTo>
                  <a:pt x="0" y="169164"/>
                  <a:pt x="6668" y="162544"/>
                  <a:pt x="14907" y="162544"/>
                </a:cubicBezTo>
                <a:lnTo>
                  <a:pt x="64294" y="162544"/>
                </a:lnTo>
                <a:lnTo>
                  <a:pt x="64294" y="105966"/>
                </a:lnTo>
                <a:cubicBezTo>
                  <a:pt x="64294" y="82963"/>
                  <a:pt x="82963" y="64294"/>
                  <a:pt x="105966" y="64294"/>
                </a:cubicBezTo>
                <a:lnTo>
                  <a:pt x="162544" y="64294"/>
                </a:lnTo>
                <a:lnTo>
                  <a:pt x="162544" y="14907"/>
                </a:lnTo>
                <a:cubicBezTo>
                  <a:pt x="162544" y="6668"/>
                  <a:pt x="169164" y="0"/>
                  <a:pt x="177403" y="0"/>
                </a:cubicBezTo>
                <a:close/>
              </a:path>
            </a:pathLst>
          </a:custGeom>
          <a:solidFill>
            <a:schemeClr val="bg2">
              <a:lumMod val="50000"/>
            </a:schemeClr>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ïṡḷiḓê"/>
          <p:cNvSpPr/>
          <p:nvPr/>
        </p:nvSpPr>
        <p:spPr>
          <a:xfrm>
            <a:off x="-1716243" y="1692923"/>
            <a:ext cx="5786339"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 name="标题 1"/>
          <p:cNvSpPr>
            <a:spLocks noGrp="1"/>
          </p:cNvSpPr>
          <p:nvPr>
            <p:ph type="title"/>
          </p:nvPr>
        </p:nvSpPr>
        <p:spPr/>
        <p:txBody>
          <a:bodyPr/>
          <a:lstStyle/>
          <a:p>
            <a:r>
              <a:rPr lang="zh-CN" altLang="en-US" dirty="0"/>
              <a:t>项目构思</a:t>
            </a:r>
            <a:endParaRPr lang="zh-CN" altLang="en-US" dirty="0"/>
          </a:p>
        </p:txBody>
      </p:sp>
      <p:grpSp>
        <p:nvGrpSpPr>
          <p:cNvPr id="79" name="组合 78"/>
          <p:cNvGrpSpPr/>
          <p:nvPr/>
        </p:nvGrpSpPr>
        <p:grpSpPr>
          <a:xfrm>
            <a:off x="3324225" y="1306611"/>
            <a:ext cx="8390327" cy="5338749"/>
            <a:chOff x="677461" y="3226135"/>
            <a:chExt cx="4550117" cy="2914043"/>
          </a:xfrm>
        </p:grpSpPr>
        <p:grpSp>
          <p:nvGrpSpPr>
            <p:cNvPr id="6" name="îsľîďe"/>
            <p:cNvGrpSpPr/>
            <p:nvPr/>
          </p:nvGrpSpPr>
          <p:grpSpPr bwMode="auto">
            <a:xfrm>
              <a:off x="856215" y="5726904"/>
              <a:ext cx="320006" cy="83119"/>
              <a:chOff x="0" y="0"/>
              <a:chExt cx="438150" cy="114300"/>
            </a:xfrm>
            <a:noFill/>
          </p:grpSpPr>
          <p:sp>
            <p:nvSpPr>
              <p:cNvPr id="75" name="ís1íḑè"/>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76" name="îṧliďê"/>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grpSp>
          <p:nvGrpSpPr>
            <p:cNvPr id="7" name="íSľídê"/>
            <p:cNvGrpSpPr/>
            <p:nvPr/>
          </p:nvGrpSpPr>
          <p:grpSpPr bwMode="auto">
            <a:xfrm>
              <a:off x="1711883" y="5698434"/>
              <a:ext cx="320006" cy="83119"/>
              <a:chOff x="0" y="0"/>
              <a:chExt cx="438150" cy="114300"/>
            </a:xfrm>
            <a:noFill/>
          </p:grpSpPr>
          <p:sp>
            <p:nvSpPr>
              <p:cNvPr id="73" name="iṣḻîďé"/>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74" name="iṡľidè"/>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grpSp>
          <p:nvGrpSpPr>
            <p:cNvPr id="8" name="îṣľîḍe"/>
            <p:cNvGrpSpPr/>
            <p:nvPr/>
          </p:nvGrpSpPr>
          <p:grpSpPr bwMode="auto">
            <a:xfrm>
              <a:off x="2226675" y="5886217"/>
              <a:ext cx="373344" cy="96973"/>
              <a:chOff x="0" y="0"/>
              <a:chExt cx="438150" cy="114300"/>
            </a:xfrm>
            <a:noFill/>
          </p:grpSpPr>
          <p:sp>
            <p:nvSpPr>
              <p:cNvPr id="71" name="îSliḓe"/>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72" name="ïŝľîďé"/>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grpSp>
          <p:nvGrpSpPr>
            <p:cNvPr id="9" name="iśļïḍê"/>
            <p:cNvGrpSpPr/>
            <p:nvPr/>
          </p:nvGrpSpPr>
          <p:grpSpPr bwMode="auto">
            <a:xfrm>
              <a:off x="2902717" y="5750766"/>
              <a:ext cx="320006" cy="83119"/>
              <a:chOff x="0" y="0"/>
              <a:chExt cx="438150" cy="114300"/>
            </a:xfrm>
            <a:noFill/>
          </p:grpSpPr>
          <p:sp>
            <p:nvSpPr>
              <p:cNvPr id="69" name="íṧľíḓê"/>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70" name="íśļïdè"/>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grpSp>
          <p:nvGrpSpPr>
            <p:cNvPr id="10" name="ï$ļïḑe"/>
            <p:cNvGrpSpPr/>
            <p:nvPr/>
          </p:nvGrpSpPr>
          <p:grpSpPr bwMode="auto">
            <a:xfrm>
              <a:off x="3490341" y="6014733"/>
              <a:ext cx="482960" cy="125445"/>
              <a:chOff x="0" y="0"/>
              <a:chExt cx="438150" cy="114300"/>
            </a:xfrm>
            <a:noFill/>
          </p:grpSpPr>
          <p:sp>
            <p:nvSpPr>
              <p:cNvPr id="67" name="îsliḓé"/>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68" name="îśḻîḓé"/>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grpSp>
          <p:nvGrpSpPr>
            <p:cNvPr id="11" name="íşḷîḓê"/>
            <p:cNvGrpSpPr/>
            <p:nvPr/>
          </p:nvGrpSpPr>
          <p:grpSpPr bwMode="auto">
            <a:xfrm>
              <a:off x="4122513" y="5494990"/>
              <a:ext cx="320006" cy="83119"/>
              <a:chOff x="0" y="0"/>
              <a:chExt cx="438150" cy="114300"/>
            </a:xfrm>
            <a:noFill/>
          </p:grpSpPr>
          <p:sp>
            <p:nvSpPr>
              <p:cNvPr id="65" name="iṩ1iḋe"/>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66" name="íṡḷíḋe"/>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grpSp>
          <p:nvGrpSpPr>
            <p:cNvPr id="12" name="îṧḷîḓè"/>
            <p:cNvGrpSpPr/>
            <p:nvPr/>
          </p:nvGrpSpPr>
          <p:grpSpPr bwMode="auto">
            <a:xfrm>
              <a:off x="4731220" y="5653535"/>
              <a:ext cx="320006" cy="83119"/>
              <a:chOff x="0" y="0"/>
              <a:chExt cx="438150" cy="114300"/>
            </a:xfrm>
            <a:noFill/>
          </p:grpSpPr>
          <p:sp>
            <p:nvSpPr>
              <p:cNvPr id="63" name="išļíḑê"/>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ln>
            </p:spPr>
            <p:txBody>
              <a:bodyPr anchor="ctr"/>
              <a:lstStyle/>
              <a:p>
                <a:pPr algn="ctr"/>
              </a:p>
            </p:txBody>
          </p:sp>
          <p:sp>
            <p:nvSpPr>
              <p:cNvPr id="64" name="îṧḻïḑé"/>
              <p:cNvSpPr/>
              <p:nvPr/>
            </p:nvSpPr>
            <p:spPr bwMode="auto">
              <a:xfrm>
                <a:off x="129075" y="39150"/>
                <a:ext cx="180000" cy="36000"/>
              </a:xfrm>
              <a:prstGeom prst="ellipse">
                <a:avLst/>
              </a:prstGeom>
              <a:grpFill/>
              <a:ln w="12700" cap="flat" cmpd="sng">
                <a:solidFill>
                  <a:schemeClr val="accent1"/>
                </a:solidFill>
                <a:bevel/>
              </a:ln>
            </p:spPr>
            <p:txBody>
              <a:bodyPr anchor="ctr"/>
              <a:lstStyle/>
              <a:p>
                <a:pPr algn="ctr"/>
              </a:p>
            </p:txBody>
          </p:sp>
        </p:grpSp>
        <p:cxnSp>
          <p:nvCxnSpPr>
            <p:cNvPr id="13" name="直接连接符 12"/>
            <p:cNvCxnSpPr>
              <a:cxnSpLocks noChangeShapeType="1"/>
              <a:stCxn id="75" idx="6"/>
              <a:endCxn id="73" idx="2"/>
            </p:cNvCxnSpPr>
            <p:nvPr/>
          </p:nvCxnSpPr>
          <p:spPr bwMode="auto">
            <a:xfrm flipV="1">
              <a:off x="1176221" y="5739993"/>
              <a:ext cx="535662" cy="28470"/>
            </a:xfrm>
            <a:prstGeom prst="line">
              <a:avLst/>
            </a:prstGeom>
            <a:noFill/>
            <a:ln w="12700" cap="flat" cmpd="sng">
              <a:solidFill>
                <a:schemeClr val="accent1"/>
              </a:solidFill>
              <a:bevel/>
            </a:ln>
          </p:spPr>
        </p:cxnSp>
        <p:cxnSp>
          <p:nvCxnSpPr>
            <p:cNvPr id="14" name="直接连接符 13"/>
            <p:cNvCxnSpPr>
              <a:cxnSpLocks noChangeShapeType="1"/>
              <a:stCxn id="73" idx="5"/>
              <a:endCxn id="71" idx="1"/>
            </p:cNvCxnSpPr>
            <p:nvPr/>
          </p:nvCxnSpPr>
          <p:spPr bwMode="auto">
            <a:xfrm>
              <a:off x="1985024" y="5769379"/>
              <a:ext cx="296324" cy="131038"/>
            </a:xfrm>
            <a:prstGeom prst="line">
              <a:avLst/>
            </a:prstGeom>
            <a:noFill/>
            <a:ln w="12700" cap="flat" cmpd="sng">
              <a:solidFill>
                <a:schemeClr val="accent1"/>
              </a:solidFill>
              <a:bevel/>
            </a:ln>
          </p:spPr>
        </p:cxnSp>
        <p:sp>
          <p:nvSpPr>
            <p:cNvPr id="15" name="ïş1îḋé"/>
            <p:cNvSpPr/>
            <p:nvPr/>
          </p:nvSpPr>
          <p:spPr bwMode="auto">
            <a:xfrm flipV="1">
              <a:off x="2543203" y="5821711"/>
              <a:ext cx="406377" cy="78705"/>
            </a:xfrm>
            <a:prstGeom prst="line">
              <a:avLst/>
            </a:prstGeom>
            <a:noFill/>
            <a:ln w="12700" cap="flat" cmpd="sng">
              <a:solidFill>
                <a:schemeClr val="accent1"/>
              </a:solidFill>
              <a:bevel/>
            </a:ln>
          </p:spPr>
          <p:txBody>
            <a:bodyPr anchor="ctr"/>
            <a:lstStyle/>
            <a:p>
              <a:pPr algn="ctr"/>
            </a:p>
          </p:txBody>
        </p:sp>
        <p:sp>
          <p:nvSpPr>
            <p:cNvPr id="16" name="îŝ1ïḋè"/>
            <p:cNvSpPr/>
            <p:nvPr/>
          </p:nvSpPr>
          <p:spPr bwMode="auto">
            <a:xfrm>
              <a:off x="3175858" y="5821711"/>
              <a:ext cx="466398" cy="223307"/>
            </a:xfrm>
            <a:prstGeom prst="line">
              <a:avLst/>
            </a:prstGeom>
            <a:noFill/>
            <a:ln w="12700" cap="flat" cmpd="sng">
              <a:solidFill>
                <a:schemeClr val="accent1"/>
              </a:solidFill>
              <a:bevel/>
            </a:ln>
          </p:spPr>
          <p:txBody>
            <a:bodyPr anchor="ctr"/>
            <a:lstStyle/>
            <a:p>
              <a:pPr algn="ctr"/>
            </a:p>
          </p:txBody>
        </p:sp>
        <p:cxnSp>
          <p:nvCxnSpPr>
            <p:cNvPr id="17" name="直接连接符 16"/>
            <p:cNvCxnSpPr>
              <a:cxnSpLocks noChangeShapeType="1"/>
              <a:stCxn id="67" idx="7"/>
              <a:endCxn id="63" idx="3"/>
            </p:cNvCxnSpPr>
            <p:nvPr/>
          </p:nvCxnSpPr>
          <p:spPr bwMode="auto">
            <a:xfrm flipV="1">
              <a:off x="3902573" y="5724481"/>
              <a:ext cx="875511" cy="308621"/>
            </a:xfrm>
            <a:prstGeom prst="line">
              <a:avLst/>
            </a:prstGeom>
            <a:noFill/>
            <a:ln w="12700" cap="flat" cmpd="sng">
              <a:solidFill>
                <a:schemeClr val="accent1"/>
              </a:solidFill>
              <a:bevel/>
            </a:ln>
          </p:spPr>
        </p:cxnSp>
        <p:cxnSp>
          <p:nvCxnSpPr>
            <p:cNvPr id="18" name="直接连接符 17"/>
            <p:cNvCxnSpPr>
              <a:cxnSpLocks noChangeShapeType="1"/>
              <a:stCxn id="63" idx="1"/>
              <a:endCxn id="65" idx="5"/>
            </p:cNvCxnSpPr>
            <p:nvPr/>
          </p:nvCxnSpPr>
          <p:spPr bwMode="auto">
            <a:xfrm flipH="1" flipV="1">
              <a:off x="4395654" y="5565936"/>
              <a:ext cx="382429" cy="99771"/>
            </a:xfrm>
            <a:prstGeom prst="line">
              <a:avLst/>
            </a:prstGeom>
            <a:noFill/>
            <a:ln w="12700" cap="flat" cmpd="sng">
              <a:solidFill>
                <a:schemeClr val="accent1"/>
              </a:solidFill>
              <a:bevel/>
            </a:ln>
          </p:spPr>
        </p:cxnSp>
        <p:cxnSp>
          <p:nvCxnSpPr>
            <p:cNvPr id="19" name="直接连接符 18"/>
            <p:cNvCxnSpPr>
              <a:cxnSpLocks noChangeShapeType="1"/>
              <a:stCxn id="69" idx="6"/>
              <a:endCxn id="63" idx="2"/>
            </p:cNvCxnSpPr>
            <p:nvPr/>
          </p:nvCxnSpPr>
          <p:spPr bwMode="auto">
            <a:xfrm flipV="1">
              <a:off x="3222722" y="5695095"/>
              <a:ext cx="1508496" cy="97231"/>
            </a:xfrm>
            <a:prstGeom prst="line">
              <a:avLst/>
            </a:prstGeom>
            <a:noFill/>
            <a:ln w="12700" cap="flat" cmpd="sng">
              <a:solidFill>
                <a:schemeClr val="accent1"/>
              </a:solidFill>
              <a:bevel/>
            </a:ln>
          </p:spPr>
        </p:cxnSp>
        <p:sp>
          <p:nvSpPr>
            <p:cNvPr id="20" name="ïś1íḋé"/>
            <p:cNvSpPr/>
            <p:nvPr/>
          </p:nvSpPr>
          <p:spPr bwMode="auto">
            <a:xfrm flipV="1">
              <a:off x="3811095" y="5574088"/>
              <a:ext cx="437556" cy="448795"/>
            </a:xfrm>
            <a:prstGeom prst="line">
              <a:avLst/>
            </a:prstGeom>
            <a:noFill/>
            <a:ln w="12700" cap="flat" cmpd="sng">
              <a:solidFill>
                <a:schemeClr val="accent1"/>
              </a:solidFill>
              <a:bevel/>
            </a:ln>
          </p:spPr>
          <p:txBody>
            <a:bodyPr anchor="ctr"/>
            <a:lstStyle/>
            <a:p>
              <a:pPr algn="ctr"/>
            </a:p>
          </p:txBody>
        </p:sp>
        <p:sp>
          <p:nvSpPr>
            <p:cNvPr id="21" name="îśḻiďê"/>
            <p:cNvSpPr/>
            <p:nvPr/>
          </p:nvSpPr>
          <p:spPr bwMode="auto">
            <a:xfrm flipV="1">
              <a:off x="1871275" y="4865026"/>
              <a:ext cx="1" cy="8631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22" name="isļide"/>
            <p:cNvSpPr/>
            <p:nvPr/>
          </p:nvSpPr>
          <p:spPr bwMode="auto">
            <a:xfrm>
              <a:off x="1521619" y="4554469"/>
              <a:ext cx="698057" cy="694544"/>
            </a:xfrm>
            <a:prstGeom prst="ellipse">
              <a:avLst/>
            </a:prstGeom>
            <a:solidFill>
              <a:schemeClr val="accent3"/>
            </a:solidFill>
            <a:ln w="38100" cap="flat" cmpd="sng">
              <a:noFill/>
              <a:bevel/>
            </a:ln>
            <a:effectLst/>
          </p:spPr>
          <p:txBody>
            <a:bodyPr wrap="none" anchor="ctr">
              <a:normAutofit/>
            </a:bodyPr>
            <a:lstStyle/>
            <a:p>
              <a:pPr algn="ctr"/>
              <a:r>
                <a:rPr lang="zh-CN" altLang="en-US" sz="2000" b="1" dirty="0">
                  <a:solidFill>
                    <a:schemeClr val="bg1">
                      <a:lumMod val="100000"/>
                    </a:schemeClr>
                  </a:solidFill>
                </a:rPr>
                <a:t>安全可靠</a:t>
              </a:r>
              <a:endParaRPr lang="zh-CN" altLang="en-US" sz="2000" b="1" dirty="0">
                <a:solidFill>
                  <a:schemeClr val="bg1">
                    <a:lumMod val="100000"/>
                  </a:schemeClr>
                </a:solidFill>
              </a:endParaRPr>
            </a:p>
          </p:txBody>
        </p:sp>
        <p:sp>
          <p:nvSpPr>
            <p:cNvPr id="23" name="îsḻíḋè"/>
            <p:cNvSpPr/>
            <p:nvPr/>
          </p:nvSpPr>
          <p:spPr bwMode="auto">
            <a:xfrm flipV="1">
              <a:off x="1016237" y="4934687"/>
              <a:ext cx="1" cy="86387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24" name="iṧliḑé"/>
            <p:cNvSpPr/>
            <p:nvPr/>
          </p:nvSpPr>
          <p:spPr bwMode="auto">
            <a:xfrm>
              <a:off x="677461" y="4323655"/>
              <a:ext cx="679502" cy="675491"/>
            </a:xfrm>
            <a:prstGeom prst="ellipse">
              <a:avLst/>
            </a:prstGeom>
            <a:solidFill>
              <a:schemeClr val="accent2"/>
            </a:solidFill>
            <a:ln w="38100" cap="flat" cmpd="sng">
              <a:noFill/>
              <a:bevel/>
            </a:ln>
            <a:effectLst/>
          </p:spPr>
          <p:txBody>
            <a:bodyPr wrap="none" anchor="ctr">
              <a:normAutofit/>
            </a:bodyPr>
            <a:lstStyle/>
            <a:p>
              <a:pPr algn="ctr"/>
              <a:r>
                <a:rPr lang="zh-CN" altLang="en-US" sz="2000" b="1" dirty="0">
                  <a:solidFill>
                    <a:schemeClr val="bg1">
                      <a:lumMod val="100000"/>
                    </a:schemeClr>
                  </a:solidFill>
                </a:rPr>
                <a:t>所有权</a:t>
              </a:r>
              <a:endParaRPr lang="zh-CN" altLang="en-US" sz="2000" b="1" dirty="0">
                <a:solidFill>
                  <a:schemeClr val="bg1">
                    <a:lumMod val="100000"/>
                  </a:schemeClr>
                </a:solidFill>
              </a:endParaRPr>
            </a:p>
          </p:txBody>
        </p:sp>
        <p:sp>
          <p:nvSpPr>
            <p:cNvPr id="25" name="iṡļíḑè"/>
            <p:cNvSpPr/>
            <p:nvPr/>
          </p:nvSpPr>
          <p:spPr bwMode="auto">
            <a:xfrm flipV="1">
              <a:off x="3060254" y="4490718"/>
              <a:ext cx="1" cy="1282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26" name="î$ľiḋe"/>
            <p:cNvSpPr/>
            <p:nvPr/>
          </p:nvSpPr>
          <p:spPr bwMode="auto">
            <a:xfrm>
              <a:off x="2707851" y="4219787"/>
              <a:ext cx="698057" cy="694993"/>
            </a:xfrm>
            <a:prstGeom prst="ellipse">
              <a:avLst/>
            </a:prstGeom>
            <a:solidFill>
              <a:schemeClr val="accent3"/>
            </a:solidFill>
            <a:ln w="38100" cap="flat" cmpd="sng">
              <a:noFill/>
              <a:bevel/>
            </a:ln>
            <a:effectLst/>
          </p:spPr>
          <p:txBody>
            <a:bodyPr wrap="none" anchor="ctr">
              <a:normAutofit/>
            </a:bodyPr>
            <a:lstStyle/>
            <a:p>
              <a:pPr algn="ctr"/>
              <a:r>
                <a:rPr lang="zh-CN" altLang="en-US" sz="2000" b="1" dirty="0">
                  <a:solidFill>
                    <a:schemeClr val="bg1">
                      <a:lumMod val="100000"/>
                    </a:schemeClr>
                  </a:solidFill>
                </a:rPr>
                <a:t>元编程</a:t>
              </a:r>
              <a:endParaRPr lang="zh-CN" altLang="en-US" sz="2000" b="1" dirty="0">
                <a:solidFill>
                  <a:schemeClr val="bg1">
                    <a:lumMod val="100000"/>
                  </a:schemeClr>
                </a:solidFill>
              </a:endParaRPr>
            </a:p>
          </p:txBody>
        </p:sp>
        <p:sp>
          <p:nvSpPr>
            <p:cNvPr id="27" name="ïṧ1iḑe"/>
            <p:cNvSpPr/>
            <p:nvPr/>
          </p:nvSpPr>
          <p:spPr bwMode="auto">
            <a:xfrm flipV="1">
              <a:off x="4891500" y="4304596"/>
              <a:ext cx="1" cy="13866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28" name="iṥļïḋe"/>
            <p:cNvSpPr/>
            <p:nvPr/>
          </p:nvSpPr>
          <p:spPr bwMode="auto">
            <a:xfrm>
              <a:off x="4529521" y="3729310"/>
              <a:ext cx="698057" cy="694739"/>
            </a:xfrm>
            <a:prstGeom prst="ellipse">
              <a:avLst/>
            </a:prstGeom>
            <a:solidFill>
              <a:schemeClr val="accent2"/>
            </a:solidFill>
            <a:ln w="38100" cap="flat" cmpd="sng">
              <a:noFill/>
              <a:bevel/>
            </a:ln>
            <a:effectLst/>
          </p:spPr>
          <p:txBody>
            <a:bodyPr wrap="none" anchor="ctr">
              <a:normAutofit/>
            </a:bodyPr>
            <a:lstStyle/>
            <a:p>
              <a:pPr algn="ctr"/>
              <a:r>
                <a:rPr lang="zh-CN" altLang="en-US" sz="2000" b="1" dirty="0">
                  <a:solidFill>
                    <a:schemeClr val="bg1">
                      <a:lumMod val="100000"/>
                    </a:schemeClr>
                  </a:solidFill>
                </a:rPr>
                <a:t>标准库</a:t>
              </a:r>
              <a:endParaRPr lang="zh-CN" altLang="en-US" sz="2000" b="1" dirty="0">
                <a:solidFill>
                  <a:schemeClr val="bg1">
                    <a:lumMod val="100000"/>
                  </a:schemeClr>
                </a:solidFill>
              </a:endParaRPr>
            </a:p>
          </p:txBody>
        </p:sp>
        <p:sp>
          <p:nvSpPr>
            <p:cNvPr id="29" name="íṥ1ïḍé"/>
            <p:cNvSpPr/>
            <p:nvPr/>
          </p:nvSpPr>
          <p:spPr bwMode="auto">
            <a:xfrm flipV="1">
              <a:off x="3723975" y="3958665"/>
              <a:ext cx="1" cy="211917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30" name="îṥḷíďé"/>
            <p:cNvSpPr/>
            <p:nvPr/>
          </p:nvSpPr>
          <p:spPr bwMode="auto">
            <a:xfrm>
              <a:off x="3314304" y="3226135"/>
              <a:ext cx="808215" cy="804570"/>
            </a:xfrm>
            <a:prstGeom prst="ellipse">
              <a:avLst/>
            </a:prstGeom>
            <a:solidFill>
              <a:schemeClr val="accent1"/>
            </a:solidFill>
            <a:ln w="38100" cap="flat" cmpd="sng">
              <a:noFill/>
              <a:bevel/>
            </a:ln>
            <a:effectLst/>
          </p:spPr>
          <p:txBody>
            <a:bodyPr wrap="none" anchor="ctr">
              <a:normAutofit/>
            </a:bodyPr>
            <a:lstStyle/>
            <a:p>
              <a:pPr algn="ctr"/>
              <a:r>
                <a:rPr lang="zh-CN" altLang="en-US" sz="2000" b="1" dirty="0">
                  <a:solidFill>
                    <a:schemeClr val="bg1">
                      <a:lumMod val="100000"/>
                    </a:schemeClr>
                  </a:solidFill>
                </a:rPr>
                <a:t>低占用</a:t>
              </a:r>
              <a:endParaRPr lang="zh-CN" altLang="en-US" sz="2000" b="1" dirty="0">
                <a:solidFill>
                  <a:schemeClr val="bg1">
                    <a:lumMod val="100000"/>
                  </a:schemeClr>
                </a:solidFill>
              </a:endParaRPr>
            </a:p>
          </p:txBody>
        </p:sp>
        <p:sp>
          <p:nvSpPr>
            <p:cNvPr id="31" name="íṧļíḍê"/>
            <p:cNvSpPr/>
            <p:nvPr/>
          </p:nvSpPr>
          <p:spPr bwMode="auto">
            <a:xfrm flipV="1">
              <a:off x="2413496" y="3830343"/>
              <a:ext cx="1" cy="209285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32" name="îṩḻîḑè"/>
            <p:cNvSpPr/>
            <p:nvPr/>
          </p:nvSpPr>
          <p:spPr bwMode="auto">
            <a:xfrm>
              <a:off x="2072411" y="3721231"/>
              <a:ext cx="698057" cy="694680"/>
            </a:xfrm>
            <a:prstGeom prst="ellipse">
              <a:avLst/>
            </a:prstGeom>
            <a:solidFill>
              <a:schemeClr val="accent2"/>
            </a:solidFill>
            <a:ln w="38100" cap="flat" cmpd="sng">
              <a:noFill/>
              <a:bevel/>
            </a:ln>
            <a:effectLst/>
          </p:spPr>
          <p:txBody>
            <a:bodyPr wrap="none" anchor="ctr">
              <a:normAutofit/>
            </a:bodyPr>
            <a:lstStyle/>
            <a:p>
              <a:pPr algn="ctr"/>
              <a:r>
                <a:rPr lang="zh-CN" altLang="en-US" sz="2000" b="1" dirty="0">
                  <a:solidFill>
                    <a:schemeClr val="bg1">
                      <a:lumMod val="100000"/>
                    </a:schemeClr>
                  </a:solidFill>
                </a:rPr>
                <a:t>鲁棒性</a:t>
              </a:r>
              <a:endParaRPr lang="zh-CN" altLang="en-US" sz="2000" b="1" dirty="0">
                <a:solidFill>
                  <a:schemeClr val="bg1">
                    <a:lumMod val="100000"/>
                  </a:schemeClr>
                </a:solidFill>
              </a:endParaRPr>
            </a:p>
          </p:txBody>
        </p:sp>
        <p:sp>
          <p:nvSpPr>
            <p:cNvPr id="33" name="iş1ide"/>
            <p:cNvSpPr/>
            <p:nvPr/>
          </p:nvSpPr>
          <p:spPr bwMode="auto">
            <a:xfrm flipV="1">
              <a:off x="4279287" y="4825228"/>
              <a:ext cx="1" cy="7067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txBody>
            <a:bodyPr anchor="ctr"/>
            <a:lstStyle/>
            <a:p>
              <a:pPr algn="ctr"/>
            </a:p>
          </p:txBody>
        </p:sp>
        <p:sp>
          <p:nvSpPr>
            <p:cNvPr id="34" name="ïs1íďê"/>
            <p:cNvSpPr/>
            <p:nvPr/>
          </p:nvSpPr>
          <p:spPr bwMode="auto">
            <a:xfrm>
              <a:off x="3892923" y="4350199"/>
              <a:ext cx="764151" cy="759992"/>
            </a:xfrm>
            <a:prstGeom prst="ellipse">
              <a:avLst/>
            </a:prstGeom>
            <a:solidFill>
              <a:schemeClr val="accent3"/>
            </a:solidFill>
            <a:ln w="38100" cap="flat" cmpd="sng">
              <a:noFill/>
              <a:bevel/>
            </a:ln>
            <a:effectLst/>
          </p:spPr>
          <p:txBody>
            <a:bodyPr wrap="none" anchor="ctr">
              <a:normAutofit/>
            </a:bodyPr>
            <a:lstStyle/>
            <a:p>
              <a:pPr algn="ctr"/>
              <a:r>
                <a:rPr lang="zh-CN" altLang="en-US" sz="2000" b="1" dirty="0">
                  <a:solidFill>
                    <a:schemeClr val="bg1">
                      <a:lumMod val="100000"/>
                    </a:schemeClr>
                  </a:solidFill>
                </a:rPr>
                <a:t>错误处理</a:t>
              </a:r>
              <a:endParaRPr lang="zh-CN" altLang="en-US" sz="2000" b="1" dirty="0">
                <a:solidFill>
                  <a:schemeClr val="bg1">
                    <a:lumMod val="100000"/>
                  </a:schemeClr>
                </a:solidFill>
              </a:endParaRPr>
            </a:p>
          </p:txBody>
        </p:sp>
      </p:grpSp>
      <p:sp>
        <p:nvSpPr>
          <p:cNvPr id="100" name="标题 1"/>
          <p:cNvSpPr txBox="1"/>
          <p:nvPr/>
        </p:nvSpPr>
        <p:spPr>
          <a:xfrm>
            <a:off x="673100" y="1652667"/>
            <a:ext cx="2911476" cy="638175"/>
          </a:xfrm>
          <a:prstGeom prst="rect">
            <a:avLst/>
          </a:prstGeom>
          <a:effectLst>
            <a:outerShdw blurRad="50800" dist="38100" dir="8100000" algn="tr" rotWithShape="0">
              <a:prstClr val="black">
                <a:alpha val="40000"/>
              </a:prstClr>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bg1"/>
                </a:solidFill>
              </a:rPr>
              <a:t>Rust VS Java</a:t>
            </a:r>
            <a:endParaRPr lang="zh-CN" alt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ïṡḷiḓê"/>
          <p:cNvSpPr/>
          <p:nvPr/>
        </p:nvSpPr>
        <p:spPr>
          <a:xfrm>
            <a:off x="-276225" y="1706004"/>
            <a:ext cx="4385701"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 name="标题 1"/>
          <p:cNvSpPr>
            <a:spLocks noGrp="1"/>
          </p:cNvSpPr>
          <p:nvPr>
            <p:ph type="title"/>
          </p:nvPr>
        </p:nvSpPr>
        <p:spPr/>
        <p:txBody>
          <a:bodyPr/>
          <a:lstStyle/>
          <a:p>
            <a:r>
              <a:rPr lang="zh-CN" altLang="en-US" dirty="0"/>
              <a:t>项目构思</a:t>
            </a:r>
            <a:endParaRPr lang="zh-CN" altLang="en-US" dirty="0"/>
          </a:p>
        </p:txBody>
      </p:sp>
      <p:sp>
        <p:nvSpPr>
          <p:cNvPr id="4" name="灯片编号占位符 3"/>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fld>
            <a:endParaRPr lang="zh-CN" altLang="en-US"/>
          </a:p>
        </p:txBody>
      </p:sp>
      <p:sp>
        <p:nvSpPr>
          <p:cNvPr id="6" name="ïṡļîďe"/>
          <p:cNvSpPr/>
          <p:nvPr/>
        </p:nvSpPr>
        <p:spPr bwMode="auto">
          <a:xfrm>
            <a:off x="669925" y="4150310"/>
            <a:ext cx="10852150" cy="1993316"/>
          </a:xfrm>
          <a:prstGeom prst="rect">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0" name="iṥḻîdê"/>
          <p:cNvSpPr txBox="1"/>
          <p:nvPr/>
        </p:nvSpPr>
        <p:spPr bwMode="auto">
          <a:xfrm>
            <a:off x="645683" y="1790440"/>
            <a:ext cx="4606494" cy="441805"/>
          </a:xfrm>
          <a:prstGeom prst="rect">
            <a:avLst/>
          </a:prstGeom>
          <a:no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800" b="1" dirty="0">
                <a:solidFill>
                  <a:schemeClr val="bg1"/>
                </a:solidFill>
              </a:rPr>
              <a:t>Rust VS C,C++</a:t>
            </a:r>
            <a:endParaRPr lang="en-US" altLang="zh-CN" sz="2800" b="1" dirty="0">
              <a:solidFill>
                <a:schemeClr val="bg1"/>
              </a:solidFill>
            </a:endParaRPr>
          </a:p>
        </p:txBody>
      </p:sp>
      <p:grpSp>
        <p:nvGrpSpPr>
          <p:cNvPr id="9" name="íşliďe"/>
          <p:cNvGrpSpPr/>
          <p:nvPr/>
        </p:nvGrpSpPr>
        <p:grpSpPr>
          <a:xfrm>
            <a:off x="2257490" y="3815109"/>
            <a:ext cx="665484" cy="666832"/>
            <a:chOff x="7005630" y="3262783"/>
            <a:chExt cx="1024443" cy="1026520"/>
          </a:xfrm>
        </p:grpSpPr>
        <p:sp>
          <p:nvSpPr>
            <p:cNvPr id="17" name="íṡḷîďe"/>
            <p:cNvSpPr/>
            <p:nvPr/>
          </p:nvSpPr>
          <p:spPr bwMode="auto">
            <a:xfrm>
              <a:off x="7005630" y="3262783"/>
              <a:ext cx="1024443" cy="1026520"/>
            </a:xfrm>
            <a:prstGeom prst="ellipse">
              <a:avLst/>
            </a:prstGeom>
            <a:solidFill>
              <a:schemeClr val="accent1"/>
            </a:solidFill>
            <a:ln w="38100">
              <a:solidFill>
                <a:schemeClr val="bg1"/>
              </a:solid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8" name="isḷidé"/>
            <p:cNvSpPr/>
            <p:nvPr/>
          </p:nvSpPr>
          <p:spPr bwMode="auto">
            <a:xfrm>
              <a:off x="7237737" y="3496973"/>
              <a:ext cx="560228" cy="558144"/>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sp>
        <p:nvSpPr>
          <p:cNvPr id="15" name="iṣḷïḑé"/>
          <p:cNvSpPr/>
          <p:nvPr/>
        </p:nvSpPr>
        <p:spPr bwMode="auto">
          <a:xfrm>
            <a:off x="9243073" y="3815110"/>
            <a:ext cx="665484" cy="666832"/>
          </a:xfrm>
          <a:prstGeom prst="ellipse">
            <a:avLst/>
          </a:prstGeom>
          <a:solidFill>
            <a:schemeClr val="accent1"/>
          </a:solidFill>
          <a:ln w="38100">
            <a:solidFill>
              <a:schemeClr val="bg1"/>
            </a:solid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2" name="îş1ïḋè"/>
          <p:cNvSpPr txBox="1"/>
          <p:nvPr/>
        </p:nvSpPr>
        <p:spPr bwMode="auto">
          <a:xfrm>
            <a:off x="673103" y="4698302"/>
            <a:ext cx="3834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800" b="1" dirty="0">
                <a:solidFill>
                  <a:schemeClr val="bg1"/>
                </a:solidFill>
              </a:rPr>
              <a:t>安全性</a:t>
            </a:r>
            <a:endParaRPr lang="en-US" altLang="zh-CN" sz="2800" b="1" dirty="0">
              <a:solidFill>
                <a:schemeClr val="bg1"/>
              </a:solidFill>
            </a:endParaRPr>
          </a:p>
        </p:txBody>
      </p:sp>
      <p:sp>
        <p:nvSpPr>
          <p:cNvPr id="14" name="îŝľíḑè"/>
          <p:cNvSpPr txBox="1"/>
          <p:nvPr/>
        </p:nvSpPr>
        <p:spPr bwMode="auto">
          <a:xfrm>
            <a:off x="7715351" y="4698302"/>
            <a:ext cx="3834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800" b="1" dirty="0">
                <a:solidFill>
                  <a:schemeClr val="bg1"/>
                </a:solidFill>
              </a:rPr>
              <a:t>官方包管理器</a:t>
            </a:r>
            <a:endParaRPr lang="en-US" altLang="zh-CN" sz="2800" b="1" dirty="0">
              <a:solidFill>
                <a:schemeClr val="bg1"/>
              </a:solidFill>
            </a:endParaRPr>
          </a:p>
        </p:txBody>
      </p:sp>
      <p:sp>
        <p:nvSpPr>
          <p:cNvPr id="76" name="briefcase-in-a-circle_41956"/>
          <p:cNvSpPr>
            <a:spLocks noChangeAspect="1"/>
          </p:cNvSpPr>
          <p:nvPr/>
        </p:nvSpPr>
        <p:spPr bwMode="auto">
          <a:xfrm>
            <a:off x="9367759" y="3981231"/>
            <a:ext cx="415973" cy="331033"/>
          </a:xfrm>
          <a:custGeom>
            <a:avLst/>
            <a:gdLst>
              <a:gd name="connsiteX0" fmla="*/ 516570 w 577194"/>
              <a:gd name="connsiteY0" fmla="*/ 67530 h 459334"/>
              <a:gd name="connsiteX1" fmla="*/ 523527 w 577194"/>
              <a:gd name="connsiteY1" fmla="*/ 67530 h 459334"/>
              <a:gd name="connsiteX2" fmla="*/ 577194 w 577194"/>
              <a:gd name="connsiteY2" fmla="*/ 120101 h 459334"/>
              <a:gd name="connsiteX3" fmla="*/ 577194 w 577194"/>
              <a:gd name="connsiteY3" fmla="*/ 405771 h 459334"/>
              <a:gd name="connsiteX4" fmla="*/ 523527 w 577194"/>
              <a:gd name="connsiteY4" fmla="*/ 459334 h 459334"/>
              <a:gd name="connsiteX5" fmla="*/ 516570 w 577194"/>
              <a:gd name="connsiteY5" fmla="*/ 459334 h 459334"/>
              <a:gd name="connsiteX6" fmla="*/ 502656 w 577194"/>
              <a:gd name="connsiteY6" fmla="*/ 445447 h 459334"/>
              <a:gd name="connsiteX7" fmla="*/ 502656 w 577194"/>
              <a:gd name="connsiteY7" fmla="*/ 80425 h 459334"/>
              <a:gd name="connsiteX8" fmla="*/ 516570 w 577194"/>
              <a:gd name="connsiteY8" fmla="*/ 67530 h 459334"/>
              <a:gd name="connsiteX9" fmla="*/ 121252 w 577194"/>
              <a:gd name="connsiteY9" fmla="*/ 67530 h 459334"/>
              <a:gd name="connsiteX10" fmla="*/ 456935 w 577194"/>
              <a:gd name="connsiteY10" fmla="*/ 67530 h 459334"/>
              <a:gd name="connsiteX11" fmla="*/ 469846 w 577194"/>
              <a:gd name="connsiteY11" fmla="*/ 80425 h 459334"/>
              <a:gd name="connsiteX12" fmla="*/ 469846 w 577194"/>
              <a:gd name="connsiteY12" fmla="*/ 445447 h 459334"/>
              <a:gd name="connsiteX13" fmla="*/ 456935 w 577194"/>
              <a:gd name="connsiteY13" fmla="*/ 459334 h 459334"/>
              <a:gd name="connsiteX14" fmla="*/ 121252 w 577194"/>
              <a:gd name="connsiteY14" fmla="*/ 459334 h 459334"/>
              <a:gd name="connsiteX15" fmla="*/ 107348 w 577194"/>
              <a:gd name="connsiteY15" fmla="*/ 445447 h 459334"/>
              <a:gd name="connsiteX16" fmla="*/ 107348 w 577194"/>
              <a:gd name="connsiteY16" fmla="*/ 80425 h 459334"/>
              <a:gd name="connsiteX17" fmla="*/ 121252 w 577194"/>
              <a:gd name="connsiteY17" fmla="*/ 67530 h 459334"/>
              <a:gd name="connsiteX18" fmla="*/ 53640 w 577194"/>
              <a:gd name="connsiteY18" fmla="*/ 67530 h 459334"/>
              <a:gd name="connsiteX19" fmla="*/ 61587 w 577194"/>
              <a:gd name="connsiteY19" fmla="*/ 67530 h 459334"/>
              <a:gd name="connsiteX20" fmla="*/ 75494 w 577194"/>
              <a:gd name="connsiteY20" fmla="*/ 80425 h 459334"/>
              <a:gd name="connsiteX21" fmla="*/ 75494 w 577194"/>
              <a:gd name="connsiteY21" fmla="*/ 445447 h 459334"/>
              <a:gd name="connsiteX22" fmla="*/ 61587 w 577194"/>
              <a:gd name="connsiteY22" fmla="*/ 459334 h 459334"/>
              <a:gd name="connsiteX23" fmla="*/ 53640 w 577194"/>
              <a:gd name="connsiteY23" fmla="*/ 459334 h 459334"/>
              <a:gd name="connsiteX24" fmla="*/ 0 w 577194"/>
              <a:gd name="connsiteY24" fmla="*/ 405771 h 459334"/>
              <a:gd name="connsiteX25" fmla="*/ 0 w 577194"/>
              <a:gd name="connsiteY25" fmla="*/ 120101 h 459334"/>
              <a:gd name="connsiteX26" fmla="*/ 53640 w 577194"/>
              <a:gd name="connsiteY26" fmla="*/ 67530 h 459334"/>
              <a:gd name="connsiteX27" fmla="*/ 216548 w 577194"/>
              <a:gd name="connsiteY27" fmla="*/ 0 h 459334"/>
              <a:gd name="connsiteX28" fmla="*/ 365584 w 577194"/>
              <a:gd name="connsiteY28" fmla="*/ 0 h 459334"/>
              <a:gd name="connsiteX29" fmla="*/ 418243 w 577194"/>
              <a:gd name="connsiteY29" fmla="*/ 53657 h 459334"/>
              <a:gd name="connsiteX30" fmla="*/ 405326 w 577194"/>
              <a:gd name="connsiteY30" fmla="*/ 66575 h 459334"/>
              <a:gd name="connsiteX31" fmla="*/ 392410 w 577194"/>
              <a:gd name="connsiteY31" fmla="*/ 53657 h 459334"/>
              <a:gd name="connsiteX32" fmla="*/ 365584 w 577194"/>
              <a:gd name="connsiteY32" fmla="*/ 26829 h 459334"/>
              <a:gd name="connsiteX33" fmla="*/ 216548 w 577194"/>
              <a:gd name="connsiteY33" fmla="*/ 26829 h 459334"/>
              <a:gd name="connsiteX34" fmla="*/ 189722 w 577194"/>
              <a:gd name="connsiteY34" fmla="*/ 53657 h 459334"/>
              <a:gd name="connsiteX35" fmla="*/ 176805 w 577194"/>
              <a:gd name="connsiteY35" fmla="*/ 66575 h 459334"/>
              <a:gd name="connsiteX36" fmla="*/ 163889 w 577194"/>
              <a:gd name="connsiteY36" fmla="*/ 53657 h 459334"/>
              <a:gd name="connsiteX37" fmla="*/ 216548 w 577194"/>
              <a:gd name="connsiteY37" fmla="*/ 0 h 45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7194" h="459334">
                <a:moveTo>
                  <a:pt x="516570" y="67530"/>
                </a:moveTo>
                <a:lnTo>
                  <a:pt x="523527" y="67530"/>
                </a:lnTo>
                <a:cubicBezTo>
                  <a:pt x="553342" y="67530"/>
                  <a:pt x="577194" y="91336"/>
                  <a:pt x="577194" y="120101"/>
                </a:cubicBezTo>
                <a:lnTo>
                  <a:pt x="577194" y="405771"/>
                </a:lnTo>
                <a:cubicBezTo>
                  <a:pt x="577194" y="435528"/>
                  <a:pt x="553342" y="459334"/>
                  <a:pt x="523527" y="459334"/>
                </a:cubicBezTo>
                <a:lnTo>
                  <a:pt x="516570" y="459334"/>
                </a:lnTo>
                <a:cubicBezTo>
                  <a:pt x="508619" y="459334"/>
                  <a:pt x="502656" y="453383"/>
                  <a:pt x="502656" y="445447"/>
                </a:cubicBezTo>
                <a:lnTo>
                  <a:pt x="502656" y="80425"/>
                </a:lnTo>
                <a:cubicBezTo>
                  <a:pt x="502656" y="72490"/>
                  <a:pt x="508619" y="67530"/>
                  <a:pt x="516570" y="67530"/>
                </a:cubicBezTo>
                <a:close/>
                <a:moveTo>
                  <a:pt x="121252" y="67530"/>
                </a:moveTo>
                <a:lnTo>
                  <a:pt x="456935" y="67530"/>
                </a:lnTo>
                <a:cubicBezTo>
                  <a:pt x="464880" y="67530"/>
                  <a:pt x="469846" y="72490"/>
                  <a:pt x="469846" y="80425"/>
                </a:cubicBezTo>
                <a:lnTo>
                  <a:pt x="469846" y="445447"/>
                </a:lnTo>
                <a:cubicBezTo>
                  <a:pt x="469846" y="453383"/>
                  <a:pt x="464880" y="459334"/>
                  <a:pt x="456935" y="459334"/>
                </a:cubicBezTo>
                <a:lnTo>
                  <a:pt x="121252" y="459334"/>
                </a:lnTo>
                <a:cubicBezTo>
                  <a:pt x="113307" y="459334"/>
                  <a:pt x="107348" y="453383"/>
                  <a:pt x="107348" y="445447"/>
                </a:cubicBezTo>
                <a:lnTo>
                  <a:pt x="107348" y="80425"/>
                </a:lnTo>
                <a:cubicBezTo>
                  <a:pt x="107348" y="72490"/>
                  <a:pt x="113307" y="67530"/>
                  <a:pt x="121252" y="67530"/>
                </a:cubicBezTo>
                <a:close/>
                <a:moveTo>
                  <a:pt x="53640" y="67530"/>
                </a:moveTo>
                <a:lnTo>
                  <a:pt x="61587" y="67530"/>
                </a:lnTo>
                <a:cubicBezTo>
                  <a:pt x="69534" y="67530"/>
                  <a:pt x="75494" y="72490"/>
                  <a:pt x="75494" y="80425"/>
                </a:cubicBezTo>
                <a:lnTo>
                  <a:pt x="75494" y="445447"/>
                </a:lnTo>
                <a:cubicBezTo>
                  <a:pt x="75494" y="453383"/>
                  <a:pt x="69534" y="459334"/>
                  <a:pt x="61587" y="459334"/>
                </a:cubicBezTo>
                <a:lnTo>
                  <a:pt x="53640" y="459334"/>
                </a:lnTo>
                <a:cubicBezTo>
                  <a:pt x="23840" y="459334"/>
                  <a:pt x="0" y="435528"/>
                  <a:pt x="0" y="405771"/>
                </a:cubicBezTo>
                <a:lnTo>
                  <a:pt x="0" y="120101"/>
                </a:lnTo>
                <a:cubicBezTo>
                  <a:pt x="0" y="91336"/>
                  <a:pt x="23840" y="67530"/>
                  <a:pt x="53640" y="67530"/>
                </a:cubicBezTo>
                <a:close/>
                <a:moveTo>
                  <a:pt x="216548" y="0"/>
                </a:moveTo>
                <a:lnTo>
                  <a:pt x="365584" y="0"/>
                </a:lnTo>
                <a:cubicBezTo>
                  <a:pt x="394397" y="0"/>
                  <a:pt x="418243" y="23848"/>
                  <a:pt x="418243" y="53657"/>
                </a:cubicBezTo>
                <a:cubicBezTo>
                  <a:pt x="418243" y="60613"/>
                  <a:pt x="412281" y="66575"/>
                  <a:pt x="405326" y="66575"/>
                </a:cubicBezTo>
                <a:cubicBezTo>
                  <a:pt x="398371" y="66575"/>
                  <a:pt x="392410" y="60613"/>
                  <a:pt x="392410" y="53657"/>
                </a:cubicBezTo>
                <a:cubicBezTo>
                  <a:pt x="392410" y="38753"/>
                  <a:pt x="380487" y="26829"/>
                  <a:pt x="365584" y="26829"/>
                </a:cubicBezTo>
                <a:lnTo>
                  <a:pt x="216548" y="26829"/>
                </a:lnTo>
                <a:cubicBezTo>
                  <a:pt x="201644" y="26829"/>
                  <a:pt x="189722" y="38753"/>
                  <a:pt x="189722" y="53657"/>
                </a:cubicBezTo>
                <a:cubicBezTo>
                  <a:pt x="189722" y="60613"/>
                  <a:pt x="183760" y="66575"/>
                  <a:pt x="176805" y="66575"/>
                </a:cubicBezTo>
                <a:cubicBezTo>
                  <a:pt x="169850" y="66575"/>
                  <a:pt x="163889" y="60613"/>
                  <a:pt x="163889" y="53657"/>
                </a:cubicBezTo>
                <a:cubicBezTo>
                  <a:pt x="163889" y="23848"/>
                  <a:pt x="187734" y="0"/>
                  <a:pt x="216548" y="0"/>
                </a:cubicBezTo>
                <a:close/>
              </a:path>
            </a:pathLst>
          </a:custGeom>
          <a:solidFill>
            <a:schemeClr val="bg1"/>
          </a:solidFill>
          <a:ln>
            <a:noFill/>
          </a:ln>
        </p:spPr>
      </p:sp>
      <p:pic>
        <p:nvPicPr>
          <p:cNvPr id="144" name="图片 14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8796" y="2567445"/>
            <a:ext cx="2866073" cy="28660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改写项目功能介绍</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cxnSp>
        <p:nvCxnSpPr>
          <p:cNvPr id="18" name="直接连接符 17"/>
          <p:cNvCxnSpPr/>
          <p:nvPr/>
        </p:nvCxnSpPr>
        <p:spPr>
          <a:xfrm>
            <a:off x="5565058" y="106971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1388312" y="1625948"/>
            <a:ext cx="5283202" cy="3716530"/>
            <a:chOff x="669924" y="1566031"/>
            <a:chExt cx="5283202" cy="3716530"/>
          </a:xfrm>
        </p:grpSpPr>
        <p:sp>
          <p:nvSpPr>
            <p:cNvPr id="21" name="iŝḷiḍe"/>
            <p:cNvSpPr txBox="1"/>
            <p:nvPr/>
          </p:nvSpPr>
          <p:spPr bwMode="auto">
            <a:xfrm>
              <a:off x="987701" y="2653230"/>
              <a:ext cx="41943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t>定时与服务器联络</a:t>
              </a:r>
              <a:endParaRPr lang="en-US" altLang="zh-CN" sz="2000" b="1" dirty="0"/>
            </a:p>
          </p:txBody>
        </p:sp>
        <p:sp>
          <p:nvSpPr>
            <p:cNvPr id="22" name="iŝḷiḍe"/>
            <p:cNvSpPr txBox="1"/>
            <p:nvPr/>
          </p:nvSpPr>
          <p:spPr bwMode="auto">
            <a:xfrm>
              <a:off x="987702" y="3382405"/>
              <a:ext cx="41943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t>定时扫描共享文件</a:t>
              </a:r>
              <a:endParaRPr lang="en-US" altLang="zh-CN" sz="2000" b="1" dirty="0"/>
            </a:p>
          </p:txBody>
        </p:sp>
        <p:sp>
          <p:nvSpPr>
            <p:cNvPr id="23" name="iŝḷiḍe"/>
            <p:cNvSpPr txBox="1"/>
            <p:nvPr/>
          </p:nvSpPr>
          <p:spPr bwMode="auto">
            <a:xfrm>
              <a:off x="1005056" y="4111580"/>
              <a:ext cx="41943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t>发送本地保存的块</a:t>
              </a:r>
              <a:endParaRPr lang="en-US" altLang="zh-CN" sz="2000" b="1" dirty="0"/>
            </a:p>
          </p:txBody>
        </p:sp>
        <p:sp>
          <p:nvSpPr>
            <p:cNvPr id="24" name="iŝḷiḍe"/>
            <p:cNvSpPr txBox="1"/>
            <p:nvPr/>
          </p:nvSpPr>
          <p:spPr bwMode="auto">
            <a:xfrm>
              <a:off x="1005056" y="4840756"/>
              <a:ext cx="41943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t>接受并保存分配到的块</a:t>
              </a:r>
              <a:endParaRPr lang="en-US" altLang="zh-CN" sz="2000" b="1" dirty="0"/>
            </a:p>
          </p:txBody>
        </p:sp>
        <p:sp>
          <p:nvSpPr>
            <p:cNvPr id="38" name="iŝḷiḍe"/>
            <p:cNvSpPr txBox="1"/>
            <p:nvPr/>
          </p:nvSpPr>
          <p:spPr bwMode="auto">
            <a:xfrm>
              <a:off x="1758811" y="1708316"/>
              <a:ext cx="41943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t>客户端功能</a:t>
              </a:r>
              <a:endParaRPr lang="en-US" altLang="zh-CN" sz="2400" b="1" dirty="0"/>
            </a:p>
          </p:txBody>
        </p:sp>
        <p:grpSp>
          <p:nvGrpSpPr>
            <p:cNvPr id="33" name="îŝḻíḍe"/>
            <p:cNvGrpSpPr/>
            <p:nvPr/>
          </p:nvGrpSpPr>
          <p:grpSpPr bwMode="auto">
            <a:xfrm>
              <a:off x="669924" y="1566031"/>
              <a:ext cx="1022084" cy="708053"/>
              <a:chOff x="0" y="0"/>
              <a:chExt cx="1888" cy="1248"/>
            </a:xfrm>
          </p:grpSpPr>
          <p:sp>
            <p:nvSpPr>
              <p:cNvPr id="34" name="işḻïḓé"/>
              <p:cNvSpPr/>
              <p:nvPr/>
            </p:nvSpPr>
            <p:spPr bwMode="auto">
              <a:xfrm>
                <a:off x="596" y="27"/>
                <a:ext cx="1249" cy="1073"/>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3">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35" name="îṡḷíde"/>
              <p:cNvSpPr/>
              <p:nvPr/>
            </p:nvSpPr>
            <p:spPr bwMode="auto">
              <a:xfrm>
                <a:off x="587" y="24"/>
                <a:ext cx="1278" cy="1095"/>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3">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36" name="íśḷîḑe"/>
              <p:cNvSpPr/>
              <p:nvPr/>
            </p:nvSpPr>
            <p:spPr bwMode="auto">
              <a:xfrm>
                <a:off x="0" y="0"/>
                <a:ext cx="1888" cy="590"/>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3"/>
              </a:solid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37" name="isḷîḓé"/>
              <p:cNvSpPr/>
              <p:nvPr/>
            </p:nvSpPr>
            <p:spPr bwMode="auto">
              <a:xfrm>
                <a:off x="738" y="9"/>
                <a:ext cx="1125" cy="1239"/>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3"/>
              </a:solidFill>
              <a:ln w="25400" cap="flat">
                <a:solidFill>
                  <a:schemeClr val="tx1">
                    <a:alpha val="0"/>
                  </a:schemeClr>
                </a:solidFill>
                <a:prstDash val="solid"/>
                <a:miter lim="800000"/>
                <a:headEnd type="none" w="med" len="med"/>
                <a:tailEnd type="none" w="med" len="med"/>
              </a:ln>
            </p:spPr>
            <p:txBody>
              <a:bodyPr anchor="ctr"/>
              <a:lstStyle/>
              <a:p>
                <a:pPr algn="ctr"/>
              </a:p>
            </p:txBody>
          </p:sp>
        </p:grpSp>
      </p:grpSp>
      <p:sp>
        <p:nvSpPr>
          <p:cNvPr id="27" name="iŝḷiḍe"/>
          <p:cNvSpPr txBox="1"/>
          <p:nvPr/>
        </p:nvSpPr>
        <p:spPr bwMode="auto">
          <a:xfrm>
            <a:off x="6912750" y="2626683"/>
            <a:ext cx="1067078" cy="4079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914400" eaLnBrk="0" fontAlgn="base" hangingPunct="0">
              <a:spcBef>
                <a:spcPct val="0"/>
              </a:spcBef>
              <a:spcAft>
                <a:spcPct val="0"/>
              </a:spcAft>
            </a:pPr>
            <a:r>
              <a:rPr lang="zh-CN" altLang="zh-CN" sz="2000" b="1" dirty="0">
                <a:solidFill>
                  <a:srgbClr val="333333"/>
                </a:solidFill>
                <a:latin typeface="+mn-ea"/>
              </a:rPr>
              <a:t>连接类</a:t>
            </a:r>
            <a:endParaRPr lang="en-US" altLang="zh-CN" sz="2000" b="1" dirty="0">
              <a:solidFill>
                <a:srgbClr val="333333"/>
              </a:solidFill>
              <a:latin typeface="+mn-ea"/>
            </a:endParaRPr>
          </a:p>
        </p:txBody>
      </p:sp>
      <p:sp>
        <p:nvSpPr>
          <p:cNvPr id="71" name="iŝḷiḍe"/>
          <p:cNvSpPr txBox="1"/>
          <p:nvPr/>
        </p:nvSpPr>
        <p:spPr bwMode="auto">
          <a:xfrm>
            <a:off x="7497948" y="1759090"/>
            <a:ext cx="419431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t>服务器功能</a:t>
            </a:r>
            <a:endParaRPr lang="en-US" altLang="zh-CN" sz="2400" b="1" dirty="0"/>
          </a:p>
        </p:txBody>
      </p:sp>
      <p:sp>
        <p:nvSpPr>
          <p:cNvPr id="72" name="iŝḷiḍe"/>
          <p:cNvSpPr txBox="1"/>
          <p:nvPr/>
        </p:nvSpPr>
        <p:spPr bwMode="auto">
          <a:xfrm>
            <a:off x="6699384" y="3066439"/>
            <a:ext cx="4671088" cy="9431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914400" eaLnBrk="0" fontAlgn="base" hangingPunct="0">
              <a:spcBef>
                <a:spcPct val="0"/>
              </a:spcBef>
              <a:spcAft>
                <a:spcPct val="0"/>
              </a:spcAft>
            </a:pPr>
            <a:r>
              <a:rPr lang="zh-CN" altLang="zh-CN" sz="2000" b="1" dirty="0">
                <a:solidFill>
                  <a:srgbClr val="333333"/>
                </a:solidFill>
                <a:latin typeface="+mn-ea"/>
              </a:rPr>
              <a:t>接收、回复、转发服务请求与控制信息；</a:t>
            </a:r>
            <a:endParaRPr lang="en-US" altLang="zh-CN" sz="2000" b="1" dirty="0">
              <a:solidFill>
                <a:srgbClr val="333333"/>
              </a:solidFill>
              <a:latin typeface="+mn-ea"/>
            </a:endParaRPr>
          </a:p>
          <a:p>
            <a:pPr lvl="0" defTabSz="914400" eaLnBrk="0" fontAlgn="base" hangingPunct="0">
              <a:spcBef>
                <a:spcPct val="0"/>
              </a:spcBef>
              <a:spcAft>
                <a:spcPct val="0"/>
              </a:spcAft>
            </a:pPr>
            <a:r>
              <a:rPr lang="zh-CN" altLang="zh-CN" sz="2000" b="1" dirty="0">
                <a:solidFill>
                  <a:srgbClr val="333333"/>
                </a:solidFill>
                <a:latin typeface="+mn-ea"/>
              </a:rPr>
              <a:t>收发数据（文件碎片）。</a:t>
            </a:r>
            <a:endParaRPr lang="zh-CN" altLang="zh-CN" sz="2000" b="1" dirty="0">
              <a:solidFill>
                <a:srgbClr val="333333"/>
              </a:solidFill>
              <a:latin typeface="+mn-ea"/>
            </a:endParaRPr>
          </a:p>
        </p:txBody>
      </p:sp>
      <p:sp>
        <p:nvSpPr>
          <p:cNvPr id="73" name="iŝḷiḍe"/>
          <p:cNvSpPr txBox="1"/>
          <p:nvPr/>
        </p:nvSpPr>
        <p:spPr bwMode="auto">
          <a:xfrm>
            <a:off x="6667724" y="4496159"/>
            <a:ext cx="4194315" cy="9749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914400" eaLnBrk="0" fontAlgn="base" hangingPunct="0">
              <a:spcBef>
                <a:spcPct val="0"/>
              </a:spcBef>
              <a:spcAft>
                <a:spcPct val="0"/>
              </a:spcAft>
            </a:pPr>
            <a:r>
              <a:rPr lang="zh-CN" altLang="zh-CN" sz="2000" b="1" dirty="0">
                <a:solidFill>
                  <a:srgbClr val="333333"/>
                </a:solidFill>
                <a:latin typeface="Arial" panose="020B0604020202020204" pitchFamily="34" charset="0"/>
                <a:ea typeface="Open Sans"/>
              </a:rPr>
              <a:t>维护云共享文件索引；</a:t>
            </a:r>
            <a:endParaRPr lang="en-US" altLang="zh-CN" sz="2000" b="1" dirty="0">
              <a:solidFill>
                <a:srgbClr val="333333"/>
              </a:solidFill>
              <a:latin typeface="Arial" panose="020B0604020202020204" pitchFamily="34" charset="0"/>
              <a:ea typeface="Open Sans"/>
            </a:endParaRPr>
          </a:p>
          <a:p>
            <a:pPr lvl="0" defTabSz="914400" eaLnBrk="0" fontAlgn="base" hangingPunct="0">
              <a:spcBef>
                <a:spcPct val="0"/>
              </a:spcBef>
              <a:spcAft>
                <a:spcPct val="0"/>
              </a:spcAft>
            </a:pPr>
            <a:r>
              <a:rPr lang="zh-CN" altLang="zh-CN" sz="2000" b="1" dirty="0">
                <a:solidFill>
                  <a:srgbClr val="333333"/>
                </a:solidFill>
                <a:latin typeface="Arial" panose="020B0604020202020204" pitchFamily="34" charset="0"/>
                <a:ea typeface="Open Sans"/>
              </a:rPr>
              <a:t>维护各个客户端的状态信息；</a:t>
            </a:r>
            <a:endParaRPr lang="en-US" altLang="zh-CN" sz="2000" b="1" dirty="0">
              <a:solidFill>
                <a:srgbClr val="333333"/>
              </a:solidFill>
              <a:latin typeface="Arial" panose="020B0604020202020204" pitchFamily="34" charset="0"/>
              <a:ea typeface="Open Sans"/>
            </a:endParaRPr>
          </a:p>
          <a:p>
            <a:pPr lvl="0" defTabSz="914400" eaLnBrk="0" fontAlgn="base" hangingPunct="0">
              <a:spcBef>
                <a:spcPct val="0"/>
              </a:spcBef>
              <a:spcAft>
                <a:spcPct val="0"/>
              </a:spcAft>
            </a:pPr>
            <a:r>
              <a:rPr lang="zh-CN" altLang="zh-CN" sz="2000" b="1" dirty="0">
                <a:solidFill>
                  <a:srgbClr val="333333"/>
                </a:solidFill>
                <a:latin typeface="Arial" panose="020B0604020202020204" pitchFamily="34" charset="0"/>
                <a:ea typeface="Open Sans"/>
              </a:rPr>
              <a:t>记录、处理当前等待响应的文件请求。</a:t>
            </a:r>
            <a:endParaRPr lang="zh-CN" altLang="zh-CN" sz="2000" b="1" dirty="0">
              <a:solidFill>
                <a:srgbClr val="333333"/>
              </a:solidFill>
              <a:latin typeface="Arial" panose="020B0604020202020204" pitchFamily="34" charset="0"/>
              <a:ea typeface="Open Sans"/>
            </a:endParaRPr>
          </a:p>
        </p:txBody>
      </p:sp>
      <p:grpSp>
        <p:nvGrpSpPr>
          <p:cNvPr id="66" name="îŝḻíḍe"/>
          <p:cNvGrpSpPr/>
          <p:nvPr/>
        </p:nvGrpSpPr>
        <p:grpSpPr bwMode="auto">
          <a:xfrm>
            <a:off x="6349948" y="1612332"/>
            <a:ext cx="1022084" cy="708053"/>
            <a:chOff x="0" y="0"/>
            <a:chExt cx="1888" cy="1248"/>
          </a:xfrm>
        </p:grpSpPr>
        <p:sp>
          <p:nvSpPr>
            <p:cNvPr id="67" name="işḻïḓé"/>
            <p:cNvSpPr/>
            <p:nvPr/>
          </p:nvSpPr>
          <p:spPr bwMode="auto">
            <a:xfrm>
              <a:off x="596" y="27"/>
              <a:ext cx="1249" cy="1073"/>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3">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68" name="îṡḷíde"/>
            <p:cNvSpPr/>
            <p:nvPr/>
          </p:nvSpPr>
          <p:spPr bwMode="auto">
            <a:xfrm>
              <a:off x="587" y="24"/>
              <a:ext cx="1278" cy="1095"/>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3">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69" name="íśḷîḑe"/>
            <p:cNvSpPr/>
            <p:nvPr/>
          </p:nvSpPr>
          <p:spPr bwMode="auto">
            <a:xfrm>
              <a:off x="0" y="0"/>
              <a:ext cx="1888" cy="590"/>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3"/>
            </a:solidFill>
            <a:ln w="25400" cap="flat">
              <a:solidFill>
                <a:schemeClr val="tx1">
                  <a:alpha val="0"/>
                </a:schemeClr>
              </a:solidFill>
              <a:prstDash val="solid"/>
              <a:miter lim="800000"/>
              <a:headEnd type="none" w="med" len="med"/>
              <a:tailEnd type="none" w="med" len="med"/>
            </a:ln>
          </p:spPr>
          <p:txBody>
            <a:bodyPr anchor="ctr"/>
            <a:lstStyle/>
            <a:p>
              <a:pPr algn="ctr"/>
            </a:p>
          </p:txBody>
        </p:sp>
        <p:sp>
          <p:nvSpPr>
            <p:cNvPr id="70" name="isḷîḓé"/>
            <p:cNvSpPr/>
            <p:nvPr/>
          </p:nvSpPr>
          <p:spPr bwMode="auto">
            <a:xfrm>
              <a:off x="738" y="9"/>
              <a:ext cx="1125" cy="1239"/>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3"/>
            </a:solidFill>
            <a:ln w="25400" cap="flat">
              <a:solidFill>
                <a:schemeClr val="tx1">
                  <a:alpha val="0"/>
                </a:schemeClr>
              </a:solidFill>
              <a:prstDash val="solid"/>
              <a:miter lim="800000"/>
              <a:headEnd type="none" w="med" len="med"/>
              <a:tailEnd type="none" w="med" len="med"/>
            </a:ln>
          </p:spPr>
          <p:txBody>
            <a:bodyPr anchor="ctr"/>
            <a:lstStyle/>
            <a:p>
              <a:pPr algn="ctr"/>
            </a:p>
          </p:txBody>
        </p:sp>
      </p:grpSp>
      <p:sp>
        <p:nvSpPr>
          <p:cNvPr id="80" name="矩形 79"/>
          <p:cNvSpPr/>
          <p:nvPr/>
        </p:nvSpPr>
        <p:spPr>
          <a:xfrm>
            <a:off x="6770674" y="2656124"/>
            <a:ext cx="142076" cy="3122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iŝḷiḍe"/>
          <p:cNvSpPr txBox="1"/>
          <p:nvPr/>
        </p:nvSpPr>
        <p:spPr bwMode="auto">
          <a:xfrm>
            <a:off x="6912750" y="4052678"/>
            <a:ext cx="1067078" cy="4079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914400" eaLnBrk="0" fontAlgn="base" hangingPunct="0">
              <a:spcBef>
                <a:spcPct val="0"/>
              </a:spcBef>
              <a:spcAft>
                <a:spcPct val="0"/>
              </a:spcAft>
            </a:pPr>
            <a:r>
              <a:rPr lang="zh-CN" altLang="en-US" sz="2000" b="1" dirty="0">
                <a:solidFill>
                  <a:srgbClr val="333333"/>
                </a:solidFill>
                <a:latin typeface="+mn-ea"/>
              </a:rPr>
              <a:t>数据管理类</a:t>
            </a:r>
            <a:endParaRPr lang="en-US" altLang="zh-CN" sz="2000" b="1" dirty="0">
              <a:solidFill>
                <a:srgbClr val="333333"/>
              </a:solidFill>
              <a:latin typeface="+mn-ea"/>
            </a:endParaRPr>
          </a:p>
        </p:txBody>
      </p:sp>
      <p:sp>
        <p:nvSpPr>
          <p:cNvPr id="83" name="矩形 82"/>
          <p:cNvSpPr/>
          <p:nvPr/>
        </p:nvSpPr>
        <p:spPr>
          <a:xfrm>
            <a:off x="6770674" y="4082119"/>
            <a:ext cx="142076" cy="3122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源码结构</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6" name="íṡḻiḋe"/>
          <p:cNvGrpSpPr/>
          <p:nvPr/>
        </p:nvGrpSpPr>
        <p:grpSpPr>
          <a:xfrm rot="0">
            <a:off x="3848100" y="2348865"/>
            <a:ext cx="4495800" cy="2470785"/>
            <a:chOff x="3848101" y="2174463"/>
            <a:chExt cx="4495801" cy="2470974"/>
          </a:xfrm>
        </p:grpSpPr>
        <p:sp>
          <p:nvSpPr>
            <p:cNvPr id="23" name="î$lïďê"/>
            <p:cNvSpPr/>
            <p:nvPr/>
          </p:nvSpPr>
          <p:spPr>
            <a:xfrm>
              <a:off x="5873728" y="2174463"/>
              <a:ext cx="2470174" cy="2470974"/>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sp>
          <p:nvSpPr>
            <p:cNvPr id="24" name="ïṡļïde"/>
            <p:cNvSpPr/>
            <p:nvPr/>
          </p:nvSpPr>
          <p:spPr>
            <a:xfrm flipV="1">
              <a:off x="3848101" y="2174463"/>
              <a:ext cx="2470974" cy="2470974"/>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sp>
          <p:nvSpPr>
            <p:cNvPr id="25" name="îs1ïḑe"/>
            <p:cNvSpPr/>
            <p:nvPr/>
          </p:nvSpPr>
          <p:spPr bwMode="auto">
            <a:xfrm>
              <a:off x="4834673" y="3096228"/>
              <a:ext cx="497831" cy="627444"/>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1"/>
            </a:solidFill>
            <a:ln>
              <a:noFill/>
            </a:ln>
          </p:spPr>
          <p:txBody>
            <a:bodyPr anchor="ctr"/>
            <a:lstStyle/>
            <a:p>
              <a:pPr algn="ctr"/>
              <a:endParaRPr sz="1800"/>
            </a:p>
          </p:txBody>
        </p:sp>
        <p:sp>
          <p:nvSpPr>
            <p:cNvPr id="26" name="íṥlíḋe"/>
            <p:cNvSpPr/>
            <p:nvPr/>
          </p:nvSpPr>
          <p:spPr bwMode="auto">
            <a:xfrm>
              <a:off x="6835157" y="3149385"/>
              <a:ext cx="547317" cy="521130"/>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p:spPr>
          <p:txBody>
            <a:bodyPr anchor="ctr"/>
            <a:lstStyle/>
            <a:p>
              <a:pPr algn="ctr"/>
              <a:endParaRPr sz="1800"/>
            </a:p>
          </p:txBody>
        </p:sp>
      </p:grpSp>
      <p:sp>
        <p:nvSpPr>
          <p:cNvPr id="27" name="文本框 26"/>
          <p:cNvSpPr txBox="1"/>
          <p:nvPr/>
        </p:nvSpPr>
        <p:spPr>
          <a:xfrm>
            <a:off x="1165860" y="2266315"/>
            <a:ext cx="2682240" cy="2553335"/>
          </a:xfrm>
          <a:prstGeom prst="rect">
            <a:avLst/>
          </a:prstGeom>
          <a:noFill/>
        </p:spPr>
        <p:txBody>
          <a:bodyPr wrap="square" rtlCol="0">
            <a:spAutoFit/>
          </a:bodyPr>
          <a:p>
            <a:r>
              <a:rPr lang="en-US" altLang="zh-CN" sz="3200"/>
              <a:t>client</a:t>
            </a:r>
            <a:endParaRPr lang="en-US" altLang="zh-CN" sz="3200"/>
          </a:p>
          <a:p>
            <a:r>
              <a:rPr lang="en-US" altLang="zh-CN" sz="3200"/>
              <a:t>  client</a:t>
            </a:r>
            <a:endParaRPr lang="en-US" altLang="zh-CN" sz="3200"/>
          </a:p>
          <a:p>
            <a:r>
              <a:rPr lang="en-US" altLang="zh-CN" sz="3200"/>
              <a:t>  com</a:t>
            </a:r>
            <a:endParaRPr lang="en-US" altLang="zh-CN" sz="3200"/>
          </a:p>
          <a:p>
            <a:r>
              <a:rPr lang="en-US" altLang="zh-CN" sz="3200"/>
              <a:t>  connect</a:t>
            </a:r>
            <a:endParaRPr lang="en-US" altLang="zh-CN" sz="3200"/>
          </a:p>
          <a:p>
            <a:r>
              <a:rPr lang="en-US" altLang="zh-CN" sz="3200"/>
              <a:t>  fileDetector</a:t>
            </a:r>
            <a:endParaRPr lang="en-US" altLang="zh-CN" sz="3200"/>
          </a:p>
        </p:txBody>
      </p:sp>
      <p:sp>
        <p:nvSpPr>
          <p:cNvPr id="28" name="文本框 27"/>
          <p:cNvSpPr txBox="1"/>
          <p:nvPr/>
        </p:nvSpPr>
        <p:spPr>
          <a:xfrm>
            <a:off x="8408670" y="2266315"/>
            <a:ext cx="3313430" cy="2553335"/>
          </a:xfrm>
          <a:prstGeom prst="rect">
            <a:avLst/>
          </a:prstGeom>
          <a:noFill/>
        </p:spPr>
        <p:txBody>
          <a:bodyPr wrap="square" rtlCol="0">
            <a:spAutoFit/>
          </a:bodyPr>
          <a:p>
            <a:r>
              <a:rPr lang="en-US" altLang="zh-CN" sz="3200"/>
              <a:t>server</a:t>
            </a:r>
            <a:endParaRPr lang="en-US" altLang="zh-CN" sz="3200"/>
          </a:p>
          <a:p>
            <a:r>
              <a:rPr lang="en-US" altLang="zh-CN" sz="3200"/>
              <a:t>  controlConnect</a:t>
            </a:r>
            <a:endParaRPr lang="en-US" altLang="zh-CN" sz="3200"/>
          </a:p>
          <a:p>
            <a:r>
              <a:rPr lang="en-US" altLang="zh-CN" sz="3200"/>
              <a:t>  database</a:t>
            </a:r>
            <a:endParaRPr lang="en-US" altLang="zh-CN" sz="3200"/>
          </a:p>
          <a:p>
            <a:r>
              <a:rPr lang="en-US" altLang="zh-CN" sz="3200"/>
              <a:t>  dataConnect</a:t>
            </a:r>
            <a:endParaRPr lang="en-US" altLang="zh-CN" sz="3200"/>
          </a:p>
          <a:p>
            <a:r>
              <a:rPr lang="en-US" altLang="zh-CN" sz="3200"/>
              <a:t>  DFS_server</a:t>
            </a:r>
            <a:endParaRPr lang="en-US"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Rust </a:t>
            </a:r>
            <a:r>
              <a:rPr lang="zh-CN" altLang="en-US" dirty="0"/>
              <a:t>实现</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1221720" cy="4140459"/>
            <a:chOff x="669925" y="1628800"/>
            <a:chExt cx="11221720" cy="4140459"/>
          </a:xfrm>
        </p:grpSpPr>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ln>
            <a:effectLst/>
          </p:spPr>
          <p:txBody>
            <a:bodyPr anchor="ctr"/>
            <a:lstStyle/>
            <a:p>
              <a:pPr algn="ctr"/>
              <a:endParaRPr sz="1800"/>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ln>
            <a:effectLst/>
          </p:spPr>
          <p:txBody>
            <a:bodyPr anchor="ctr"/>
            <a:lstStyle/>
            <a:p>
              <a:pPr algn="ctr"/>
              <a:endParaRPr sz="1800"/>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ln>
            <a:effectLst/>
          </p:spPr>
          <p:txBody>
            <a:bodyPr anchor="ctr"/>
            <a:lstStyle/>
            <a:p>
              <a:pPr algn="ctr"/>
              <a:endParaRPr sz="1800"/>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ln>
            <a:effectLst/>
          </p:spPr>
          <p:txBody>
            <a:bodyPr anchor="ctr"/>
            <a:lstStyle/>
            <a:p>
              <a:pPr algn="ctr"/>
              <a:endParaRPr sz="1800"/>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5" name="iṣ1iḓê"/>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zh-CN" altLang="en-US" sz="2400">
                  <a:sym typeface="+mn-ea"/>
                </a:rPr>
                <a:t>std::io::fs</a:t>
              </a:r>
              <a:endParaRPr lang="zh-CN" altLang="en-US" sz="2400" b="1" dirty="0">
                <a:sym typeface="+mn-ea"/>
              </a:endParaRPr>
            </a:p>
          </p:txBody>
        </p:sp>
        <p:sp>
          <p:nvSpPr>
            <p:cNvPr id="16" name="îSļíďe"/>
            <p:cNvSpPr txBox="1"/>
            <p:nvPr/>
          </p:nvSpPr>
          <p:spPr>
            <a:xfrm>
              <a:off x="8610600" y="2611145"/>
              <a:ext cx="3281045" cy="748665"/>
            </a:xfrm>
            <a:prstGeom prst="rect">
              <a:avLst/>
            </a:prstGeom>
          </p:spPr>
          <p:txBody>
            <a:bodyPr vert="horz" wrap="square" lIns="90000" tIns="46800" rIns="90000" bIns="46800" anchor="ctr">
              <a:noAutofit/>
            </a:bodyPr>
            <a:lstStyle/>
            <a:p>
              <a:pPr algn="r">
                <a:lnSpc>
                  <a:spcPct val="150000"/>
                </a:lnSpc>
                <a:spcBef>
                  <a:spcPct val="0"/>
                </a:spcBef>
              </a:pPr>
              <a:r>
                <a:rPr lang="zh-CN" altLang="en-US" sz="2400">
                  <a:sym typeface="+mn-ea"/>
                </a:rPr>
                <a:t>std::net:TcpListener</a:t>
              </a:r>
              <a:endParaRPr lang="zh-CN" altLang="en-US" sz="2400" dirty="0"/>
            </a:p>
          </p:txBody>
        </p:sp>
        <p:sp>
          <p:nvSpPr>
            <p:cNvPr id="17" name="iṧ1îḋè"/>
            <p:cNvSpPr txBox="1"/>
            <p:nvPr/>
          </p:nvSpPr>
          <p:spPr>
            <a:xfrm>
              <a:off x="9198610" y="4100126"/>
              <a:ext cx="2625550" cy="321708"/>
            </a:xfrm>
            <a:prstGeom prst="rect">
              <a:avLst/>
            </a:prstGeom>
          </p:spPr>
          <p:txBody>
            <a:bodyPr vert="horz" wrap="none" lIns="90000" tIns="46800" rIns="90000" bIns="46800" anchor="ctr">
              <a:noAutofit/>
            </a:bodyPr>
            <a:lstStyle/>
            <a:p>
              <a:pPr algn="r">
                <a:spcBef>
                  <a:spcPct val="0"/>
                </a:spcBef>
              </a:pPr>
              <a:r>
                <a:rPr lang="zh-CN" altLang="en-US" sz="2400">
                  <a:sym typeface="+mn-ea"/>
                </a:rPr>
                <a:t>std::net::TcpStream</a:t>
              </a:r>
              <a:endParaRPr lang="zh-CN" altLang="en-US" sz="2400" b="1" dirty="0">
                <a:sym typeface="+mn-ea"/>
              </a:endParaRPr>
            </a:p>
          </p:txBody>
        </p:sp>
        <p:sp>
          <p:nvSpPr>
            <p:cNvPr id="18" name="îślïďê"/>
            <p:cNvSpPr txBox="1"/>
            <p:nvPr/>
          </p:nvSpPr>
          <p:spPr>
            <a:xfrm>
              <a:off x="669925" y="5040655"/>
              <a:ext cx="2962275" cy="721995"/>
            </a:xfrm>
            <a:prstGeom prst="rect">
              <a:avLst/>
            </a:prstGeom>
          </p:spPr>
          <p:txBody>
            <a:bodyPr vert="horz" wrap="square" lIns="90000" tIns="46800" rIns="90000" bIns="46800" anchor="ctr">
              <a:noAutofit/>
            </a:bodyPr>
            <a:lstStyle/>
            <a:p>
              <a:pPr algn="r">
                <a:lnSpc>
                  <a:spcPct val="150000"/>
                </a:lnSpc>
                <a:spcBef>
                  <a:spcPct val="0"/>
                </a:spcBef>
              </a:pPr>
              <a:r>
                <a:rPr lang="zh-CN" altLang="en-US" sz="2400">
                  <a:sym typeface="+mn-ea"/>
                </a:rPr>
                <a:t>std::fs::remove_file</a:t>
              </a:r>
              <a:endParaRPr lang="zh-CN" altLang="en-US" sz="2400" dirty="0">
                <a:sym typeface="+mn-ea"/>
              </a:endParaRPr>
            </a:p>
          </p:txBody>
        </p:sp>
        <p:sp>
          <p:nvSpPr>
            <p:cNvPr id="19" name="íş1ïḋè"/>
            <p:cNvSpPr txBox="1"/>
            <p:nvPr/>
          </p:nvSpPr>
          <p:spPr>
            <a:xfrm>
              <a:off x="8910446" y="1742754"/>
              <a:ext cx="2627703" cy="321708"/>
            </a:xfrm>
            <a:prstGeom prst="rect">
              <a:avLst/>
            </a:prstGeom>
          </p:spPr>
          <p:txBody>
            <a:bodyPr vert="horz" wrap="none" lIns="90000" tIns="46800" rIns="90000" bIns="46800" anchor="ctr">
              <a:noAutofit/>
            </a:bodyPr>
            <a:lstStyle/>
            <a:p>
              <a:pPr algn="l">
                <a:spcBef>
                  <a:spcPct val="0"/>
                </a:spcBef>
              </a:pPr>
              <a:r>
                <a:rPr lang="zh-CN" altLang="en-US" sz="2400">
                  <a:sym typeface="+mn-ea"/>
                </a:rPr>
                <a:t>std :: net</a:t>
              </a:r>
              <a:endParaRPr lang="zh-CN" altLang="en-US" sz="2400" b="1" dirty="0">
                <a:sym typeface="+mn-ea"/>
              </a:endParaRPr>
            </a:p>
          </p:txBody>
        </p:sp>
        <p:sp>
          <p:nvSpPr>
            <p:cNvPr id="20" name="îSḷíḍe"/>
            <p:cNvSpPr txBox="1"/>
            <p:nvPr/>
          </p:nvSpPr>
          <p:spPr>
            <a:xfrm>
              <a:off x="1006817" y="3276488"/>
              <a:ext cx="2625800" cy="823372"/>
            </a:xfrm>
            <a:prstGeom prst="rect">
              <a:avLst/>
            </a:prstGeom>
          </p:spPr>
          <p:txBody>
            <a:bodyPr vert="horz" wrap="square" lIns="90000" tIns="46800" rIns="90000" bIns="46800" anchor="ctr">
              <a:noAutofit/>
            </a:bodyPr>
            <a:lstStyle/>
            <a:p>
              <a:pPr>
                <a:lnSpc>
                  <a:spcPct val="150000"/>
                </a:lnSpc>
                <a:spcBef>
                  <a:spcPct val="0"/>
                </a:spcBef>
              </a:pPr>
              <a:r>
                <a:rPr lang="zh-CN" altLang="en-US" sz="2400">
                  <a:sym typeface="+mn-ea"/>
                </a:rPr>
                <a:t>std::thread</a:t>
              </a:r>
              <a:endParaRPr lang="zh-CN" altLang="en-US" sz="2400" dirty="0">
                <a:sym typeface="+mn-ea"/>
              </a:endParaRPr>
            </a:p>
          </p:txBody>
        </p:sp>
        <p:sp>
          <p:nvSpPr>
            <p:cNvPr id="22" name="îṡ1îďè"/>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r>
                <a:rPr lang="zh-CN" altLang="en-US" sz="2400">
                  <a:sym typeface="+mn-ea"/>
                </a:rPr>
                <a:t>rustc::traits::query</a:t>
              </a:r>
              <a:endParaRPr lang="zh-CN" altLang="en-US" sz="2400" dirty="0">
                <a:sym typeface="+mn-e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改写理论依据和技术依据</a:t>
            </a:r>
            <a:endParaRPr lang="zh-CN" altLang="en-US" dirty="0"/>
          </a:p>
        </p:txBody>
      </p:sp>
      <p:sp>
        <p:nvSpPr>
          <p:cNvPr id="3" name="页脚占位符 2"/>
          <p:cNvSpPr>
            <a:spLocks noGrp="1"/>
          </p:cNvSpPr>
          <p:nvPr>
            <p:ph type="ftr" sz="quarter" idx="11"/>
          </p:nvPr>
        </p:nvSpPr>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5a486f68-035c-41d1-b074-ce3b06557f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90035" y="1359000"/>
            <a:ext cx="9829800" cy="4571861"/>
            <a:chOff x="1090035" y="1359000"/>
            <a:chExt cx="9829800" cy="4571861"/>
          </a:xfrm>
        </p:grpSpPr>
        <p:grpSp>
          <p:nvGrpSpPr>
            <p:cNvPr id="6" name="iṡḷíďe"/>
            <p:cNvGrpSpPr/>
            <p:nvPr/>
          </p:nvGrpSpPr>
          <p:grpSpPr>
            <a:xfrm>
              <a:off x="3805524" y="1359000"/>
              <a:ext cx="4580953" cy="4571861"/>
              <a:chOff x="3805524" y="1359000"/>
              <a:chExt cx="4580953" cy="4571861"/>
            </a:xfrm>
          </p:grpSpPr>
          <p:sp>
            <p:nvSpPr>
              <p:cNvPr id="19" name="íśḷîḑé"/>
              <p:cNvSpPr/>
              <p:nvPr/>
            </p:nvSpPr>
            <p:spPr bwMode="auto">
              <a:xfrm>
                <a:off x="3805524" y="1359000"/>
                <a:ext cx="2267606" cy="2267606"/>
              </a:xfrm>
              <a:custGeom>
                <a:avLst/>
                <a:gdLst>
                  <a:gd name="connsiteX0" fmla="*/ 1133803 w 2267606"/>
                  <a:gd name="connsiteY0" fmla="*/ 0 h 2267606"/>
                  <a:gd name="connsiteX1" fmla="*/ 2267606 w 2267606"/>
                  <a:gd name="connsiteY1" fmla="*/ 1133803 h 2267606"/>
                  <a:gd name="connsiteX2" fmla="*/ 2267606 w 2267606"/>
                  <a:gd name="connsiteY2" fmla="*/ 2267606 h 2267606"/>
                  <a:gd name="connsiteX3" fmla="*/ 1133803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cubicBezTo>
                      <a:pt x="1759985" y="0"/>
                      <a:pt x="2267606" y="507621"/>
                      <a:pt x="2267606" y="1133803"/>
                    </a:cubicBezTo>
                    <a:lnTo>
                      <a:pt x="2267606" y="2267606"/>
                    </a:lnTo>
                    <a:lnTo>
                      <a:pt x="1133803" y="2267606"/>
                    </a:lnTo>
                    <a:cubicBezTo>
                      <a:pt x="507621" y="2267606"/>
                      <a:pt x="0" y="1759985"/>
                      <a:pt x="0" y="1133803"/>
                    </a:cubicBezTo>
                    <a:cubicBezTo>
                      <a:pt x="0" y="507621"/>
                      <a:pt x="507621" y="0"/>
                      <a:pt x="1133803" y="0"/>
                    </a:cubicBezTo>
                    <a:close/>
                  </a:path>
                </a:pathLst>
              </a:custGeom>
              <a:blipFill>
                <a:blip r:embed="rId2"/>
                <a:stretch>
                  <a:fillRect l="-39107" r="-38671"/>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sp>
            <p:nvSpPr>
              <p:cNvPr id="20" name="îṥľïďé"/>
              <p:cNvSpPr/>
              <p:nvPr/>
            </p:nvSpPr>
            <p:spPr bwMode="auto">
              <a:xfrm>
                <a:off x="6118871" y="1359000"/>
                <a:ext cx="2267606" cy="2267606"/>
              </a:xfrm>
              <a:custGeom>
                <a:avLst/>
                <a:gdLst>
                  <a:gd name="connsiteX0" fmla="*/ 1133803 w 2267606"/>
                  <a:gd name="connsiteY0" fmla="*/ 0 h 2267606"/>
                  <a:gd name="connsiteX1" fmla="*/ 2267606 w 2267606"/>
                  <a:gd name="connsiteY1" fmla="*/ 1133803 h 2267606"/>
                  <a:gd name="connsiteX2" fmla="*/ 1133803 w 2267606"/>
                  <a:gd name="connsiteY2" fmla="*/ 2267606 h 2267606"/>
                  <a:gd name="connsiteX3" fmla="*/ 0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cubicBezTo>
                      <a:pt x="1759985" y="0"/>
                      <a:pt x="2267606" y="507621"/>
                      <a:pt x="2267606" y="1133803"/>
                    </a:cubicBezTo>
                    <a:cubicBezTo>
                      <a:pt x="2267606" y="1759985"/>
                      <a:pt x="1759985" y="2267606"/>
                      <a:pt x="1133803" y="2267606"/>
                    </a:cubicBezTo>
                    <a:lnTo>
                      <a:pt x="0" y="2267606"/>
                    </a:lnTo>
                    <a:lnTo>
                      <a:pt x="0" y="1133803"/>
                    </a:lnTo>
                    <a:cubicBezTo>
                      <a:pt x="0" y="507621"/>
                      <a:pt x="507621" y="0"/>
                      <a:pt x="1133803" y="0"/>
                    </a:cubicBezTo>
                    <a:close/>
                  </a:path>
                </a:pathLst>
              </a:custGeom>
              <a:blipFill>
                <a:blip r:embed="rId3"/>
                <a:stretch>
                  <a:fillRect l="-25140" r="-24860"/>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sp>
            <p:nvSpPr>
              <p:cNvPr id="21" name="íṥ1ide"/>
              <p:cNvSpPr/>
              <p:nvPr/>
            </p:nvSpPr>
            <p:spPr bwMode="auto">
              <a:xfrm>
                <a:off x="3805524" y="3663255"/>
                <a:ext cx="2267606" cy="2267606"/>
              </a:xfrm>
              <a:custGeom>
                <a:avLst/>
                <a:gdLst>
                  <a:gd name="connsiteX0" fmla="*/ 1133803 w 2267606"/>
                  <a:gd name="connsiteY0" fmla="*/ 0 h 2267606"/>
                  <a:gd name="connsiteX1" fmla="*/ 2267606 w 2267606"/>
                  <a:gd name="connsiteY1" fmla="*/ 0 h 2267606"/>
                  <a:gd name="connsiteX2" fmla="*/ 2267606 w 2267606"/>
                  <a:gd name="connsiteY2" fmla="*/ 1133803 h 2267606"/>
                  <a:gd name="connsiteX3" fmla="*/ 1133803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lnTo>
                      <a:pt x="2267606" y="0"/>
                    </a:lnTo>
                    <a:lnTo>
                      <a:pt x="2267606" y="1133803"/>
                    </a:lnTo>
                    <a:cubicBezTo>
                      <a:pt x="2267606" y="1759985"/>
                      <a:pt x="1759985" y="2267606"/>
                      <a:pt x="1133803" y="2267606"/>
                    </a:cubicBezTo>
                    <a:cubicBezTo>
                      <a:pt x="507621" y="2267606"/>
                      <a:pt x="0" y="1759985"/>
                      <a:pt x="0" y="1133803"/>
                    </a:cubicBezTo>
                    <a:cubicBezTo>
                      <a:pt x="0" y="507621"/>
                      <a:pt x="507621" y="0"/>
                      <a:pt x="1133803" y="0"/>
                    </a:cubicBezTo>
                    <a:close/>
                  </a:path>
                </a:pathLst>
              </a:custGeom>
              <a:blipFill>
                <a:blip r:embed="rId4"/>
                <a:stretch>
                  <a:fillRect l="-39107" r="-38671"/>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sp>
            <p:nvSpPr>
              <p:cNvPr id="22" name="íşḷíḑe"/>
              <p:cNvSpPr/>
              <p:nvPr/>
            </p:nvSpPr>
            <p:spPr bwMode="auto">
              <a:xfrm>
                <a:off x="6118871" y="3663255"/>
                <a:ext cx="2267606" cy="2267606"/>
              </a:xfrm>
              <a:custGeom>
                <a:avLst/>
                <a:gdLst>
                  <a:gd name="connsiteX0" fmla="*/ 0 w 2267606"/>
                  <a:gd name="connsiteY0" fmla="*/ 0 h 2267606"/>
                  <a:gd name="connsiteX1" fmla="*/ 1133803 w 2267606"/>
                  <a:gd name="connsiteY1" fmla="*/ 0 h 2267606"/>
                  <a:gd name="connsiteX2" fmla="*/ 2267606 w 2267606"/>
                  <a:gd name="connsiteY2" fmla="*/ 1133803 h 2267606"/>
                  <a:gd name="connsiteX3" fmla="*/ 1133803 w 2267606"/>
                  <a:gd name="connsiteY3" fmla="*/ 2267606 h 2267606"/>
                  <a:gd name="connsiteX4" fmla="*/ 0 w 2267606"/>
                  <a:gd name="connsiteY4" fmla="*/ 1133803 h 2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606" h="2267606">
                    <a:moveTo>
                      <a:pt x="0" y="0"/>
                    </a:moveTo>
                    <a:lnTo>
                      <a:pt x="1133803" y="0"/>
                    </a:lnTo>
                    <a:cubicBezTo>
                      <a:pt x="1759985" y="0"/>
                      <a:pt x="2267606" y="507621"/>
                      <a:pt x="2267606" y="1133803"/>
                    </a:cubicBezTo>
                    <a:cubicBezTo>
                      <a:pt x="2267606" y="1759985"/>
                      <a:pt x="1759985" y="2267606"/>
                      <a:pt x="1133803" y="2267606"/>
                    </a:cubicBezTo>
                    <a:cubicBezTo>
                      <a:pt x="507621" y="2267606"/>
                      <a:pt x="0" y="1759985"/>
                      <a:pt x="0" y="1133803"/>
                    </a:cubicBezTo>
                    <a:close/>
                  </a:path>
                </a:pathLst>
              </a:custGeom>
              <a:blipFill>
                <a:blip r:embed="rId5"/>
                <a:stretch>
                  <a:fillRect l="-25436" r="-25152"/>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grpSp>
        <p:sp>
          <p:nvSpPr>
            <p:cNvPr id="18" name="ïṡḻîďé"/>
            <p:cNvSpPr txBox="1"/>
            <p:nvPr/>
          </p:nvSpPr>
          <p:spPr bwMode="auto">
            <a:xfrm>
              <a:off x="1090035" y="1752065"/>
              <a:ext cx="220916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纠删码</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纠删码是一种前向</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错误纠正技术，用于</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在网络传输中避免</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包的丢失，以提高</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存储可靠性。它可</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将 n 份原始数据，</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增加 m 份数据，</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并能通过 n+m 份</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中的任意 n 份数据</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spcBef>
                  <a:spcPct val="0"/>
                </a:spcBef>
                <a:buFontTx/>
                <a:buNone/>
              </a:pPr>
              <a:r>
                <a:rPr lang="zh-CN" altLang="en-US" sz="2000" b="1">
                  <a:latin typeface="宋体" panose="02010600030101010101" pitchFamily="2" charset="-122"/>
                  <a:cs typeface="宋体" panose="02010600030101010101" pitchFamily="2" charset="-122"/>
                  <a:sym typeface="+mn-ea"/>
                </a:rPr>
                <a:t>还原为原始数据。</a:t>
              </a:r>
              <a:endParaRPr lang="en-US" altLang="zh-CN" sz="2000" b="1" dirty="0">
                <a:latin typeface="宋体" panose="02010600030101010101" pitchFamily="2" charset="-122"/>
                <a:cs typeface="宋体" panose="02010600030101010101" pitchFamily="2" charset="-122"/>
              </a:endParaRPr>
            </a:p>
          </p:txBody>
        </p:sp>
        <p:sp>
          <p:nvSpPr>
            <p:cNvPr id="14" name="ïšḷîḍe"/>
            <p:cNvSpPr txBox="1"/>
            <p:nvPr/>
          </p:nvSpPr>
          <p:spPr bwMode="auto">
            <a:xfrm>
              <a:off x="8811635" y="2958565"/>
              <a:ext cx="2108200" cy="94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buClrTx/>
                <a:buSzTx/>
                <a:buFontTx/>
                <a:buNone/>
              </a:pPr>
              <a:r>
                <a:rPr lang="zh-CN" altLang="en-US" sz="2000" b="1">
                  <a:latin typeface="宋体" panose="02010600030101010101" pitchFamily="2" charset="-122"/>
                  <a:cs typeface="宋体" panose="02010600030101010101" pitchFamily="2" charset="-122"/>
                  <a:sym typeface="+mn-ea"/>
                </a:rPr>
                <a:t>使用 j4rs 项目：</a:t>
              </a:r>
              <a:endParaRPr lang="zh-CN" altLang="en-US" sz="2000" b="1">
                <a:latin typeface="宋体" panose="02010600030101010101" pitchFamily="2" charset="-122"/>
                <a:cs typeface="宋体" panose="02010600030101010101" pitchFamily="2" charset="-122"/>
                <a:sym typeface="+mn-ea"/>
              </a:endParaRPr>
            </a:p>
            <a:p>
              <a:pPr algn="ctr" eaLnBrk="1" hangingPunct="1">
                <a:lnSpc>
                  <a:spcPct val="100000"/>
                </a:lnSpc>
                <a:buClrTx/>
                <a:buSzTx/>
                <a:buFontTx/>
                <a:buNone/>
              </a:pPr>
              <a:r>
                <a:rPr lang="zh-CN" altLang="en-US" sz="2000" b="1">
                  <a:latin typeface="宋体" panose="02010600030101010101" pitchFamily="2" charset="-122"/>
                  <a:cs typeface="宋体" panose="02010600030101010101" pitchFamily="2" charset="-122"/>
                  <a:sym typeface="+mn-ea"/>
                </a:rPr>
                <a:t>在 Rust 中调用 Ja</a:t>
              </a:r>
              <a:r>
                <a:rPr lang="en-US" altLang="zh-CN" sz="2000" b="1">
                  <a:latin typeface="宋体" panose="02010600030101010101" pitchFamily="2" charset="-122"/>
                  <a:cs typeface="宋体" panose="02010600030101010101" pitchFamily="2" charset="-122"/>
                  <a:sym typeface="+mn-ea"/>
                </a:rPr>
                <a:t>va</a:t>
              </a:r>
              <a:endParaRPr lang="en-US" altLang="zh-CN" sz="2000" b="1">
                <a:latin typeface="宋体" panose="02010600030101010101" pitchFamily="2" charset="-122"/>
                <a:cs typeface="宋体" panose="02010600030101010101" pitchFamily="2" charset="-122"/>
                <a:sym typeface="+mn-ea"/>
              </a:endParaRPr>
            </a:p>
            <a:p>
              <a:pPr algn="ctr" eaLnBrk="1" hangingPunct="1">
                <a:lnSpc>
                  <a:spcPct val="100000"/>
                </a:lnSpc>
                <a:buClrTx/>
                <a:buSzTx/>
                <a:buFontTx/>
                <a:buNone/>
              </a:pPr>
              <a:r>
                <a:rPr lang="zh-CN" altLang="en-US" sz="2000" b="1">
                  <a:sym typeface="+mn-ea"/>
                </a:rPr>
                <a:t>从庞大的 Java 生态系统</a:t>
              </a:r>
              <a:endParaRPr lang="zh-CN" altLang="en-US" sz="2000" b="1">
                <a:sym typeface="+mn-ea"/>
              </a:endParaRPr>
            </a:p>
            <a:p>
              <a:pPr algn="ctr" eaLnBrk="1" hangingPunct="1">
                <a:lnSpc>
                  <a:spcPct val="100000"/>
                </a:lnSpc>
                <a:buClrTx/>
                <a:buSzTx/>
                <a:buFontTx/>
                <a:buNone/>
              </a:pPr>
              <a:r>
                <a:rPr lang="zh-CN" altLang="en-US" sz="2000" b="1">
                  <a:sym typeface="+mn-ea"/>
                </a:rPr>
                <a:t>中受益。</a:t>
              </a:r>
              <a:endParaRPr lang="zh-CN" altLang="en-US" sz="2000" b="1">
                <a:latin typeface="宋体" panose="02010600030101010101" pitchFamily="2" charset="-122"/>
                <a:cs typeface="宋体" panose="02010600030101010101" pitchFamily="2" charset="-122"/>
                <a:sym typeface="+mn-e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创新点</a:t>
            </a:r>
            <a:endParaRPr lang="zh-CN" altLang="en-US" dirty="0"/>
          </a:p>
        </p:txBody>
      </p:sp>
      <p:sp>
        <p:nvSpPr>
          <p:cNvPr id="4" name="灯片编号占位符 3"/>
          <p:cNvSpPr>
            <a:spLocks noGrp="1"/>
          </p:cNvSpPr>
          <p:nvPr>
            <p:ph type="sldNum" sz="quarter" idx="4294967295"/>
          </p:nvPr>
        </p:nvSpPr>
        <p:spPr>
          <a:xfrm>
            <a:off x="8610599" y="6300975"/>
            <a:ext cx="2909888" cy="206381"/>
          </a:xfrm>
        </p:spPr>
        <p:txBody>
          <a:bodyPr/>
          <a:lstStyle/>
          <a:p>
            <a:fld id="{5DD3DB80-B894-403A-B48E-6FDC1A72010E}" type="slidenum">
              <a:rPr lang="zh-CN" altLang="en-US" smtClean="0"/>
            </a:fld>
            <a:endParaRPr lang="zh-CN" altLang="en-US"/>
          </a:p>
        </p:txBody>
      </p:sp>
      <p:sp>
        <p:nvSpPr>
          <p:cNvPr id="40" name="ïṩľíḓê"/>
          <p:cNvSpPr/>
          <p:nvPr/>
        </p:nvSpPr>
        <p:spPr bwMode="auto">
          <a:xfrm rot="16200000">
            <a:off x="3350684" y="2593523"/>
            <a:ext cx="4347458" cy="1869710"/>
          </a:xfrm>
          <a:prstGeom prst="trapezoid">
            <a:avLst>
              <a:gd name="adj" fmla="val 58093"/>
            </a:avLst>
          </a:prstGeom>
          <a:gradFill>
            <a:gsLst>
              <a:gs pos="0">
                <a:schemeClr val="tx2">
                  <a:lumMod val="31000"/>
                  <a:lumOff val="69000"/>
                </a:schemeClr>
              </a:gs>
              <a:gs pos="100000">
                <a:schemeClr val="tx2">
                  <a:alpha val="0"/>
                  <a:lumMod val="19000"/>
                  <a:lumOff val="81000"/>
                </a:schemeClr>
              </a:gs>
            </a:gsLst>
            <a:lin ang="5400000" scaled="1"/>
          </a:gradFill>
          <a:ln w="19050">
            <a:noFill/>
            <a:round/>
          </a:ln>
        </p:spPr>
        <p:txBody>
          <a:bodyPr anchor="ctr"/>
          <a:lstStyle/>
          <a:p>
            <a:pPr algn="ctr"/>
          </a:p>
        </p:txBody>
      </p:sp>
      <p:grpSp>
        <p:nvGrpSpPr>
          <p:cNvPr id="41" name="îṩḻïḍè"/>
          <p:cNvGrpSpPr/>
          <p:nvPr/>
        </p:nvGrpSpPr>
        <p:grpSpPr>
          <a:xfrm>
            <a:off x="1339214" y="2284996"/>
            <a:ext cx="3378615" cy="3082462"/>
            <a:chOff x="1454151" y="1073247"/>
            <a:chExt cx="4808538" cy="4387043"/>
          </a:xfrm>
        </p:grpSpPr>
        <p:sp>
          <p:nvSpPr>
            <p:cNvPr id="74" name="îSľîḍè"/>
            <p:cNvSpPr/>
            <p:nvPr/>
          </p:nvSpPr>
          <p:spPr bwMode="auto">
            <a:xfrm>
              <a:off x="3121026" y="1073247"/>
              <a:ext cx="1285876" cy="4387043"/>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tx2">
                <a:lumMod val="20000"/>
                <a:lumOff val="80000"/>
              </a:schemeClr>
            </a:solidFill>
            <a:ln>
              <a:noFill/>
            </a:ln>
            <a:effectLst>
              <a:outerShdw blurRad="76200" dir="13500000" sy="23000" kx="1200000" algn="br"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ïṩľíďé"/>
            <p:cNvSpPr/>
            <p:nvPr/>
          </p:nvSpPr>
          <p:spPr bwMode="auto">
            <a:xfrm>
              <a:off x="1454151" y="1196975"/>
              <a:ext cx="4808538" cy="3309938"/>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îṡ1íḑé"/>
            <p:cNvSpPr/>
            <p:nvPr/>
          </p:nvSpPr>
          <p:spPr bwMode="auto">
            <a:xfrm>
              <a:off x="1636713" y="1346200"/>
              <a:ext cx="4443413" cy="301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cxnSp>
        <p:nvCxnSpPr>
          <p:cNvPr id="42" name="直接连接符 41"/>
          <p:cNvCxnSpPr/>
          <p:nvPr/>
        </p:nvCxnSpPr>
        <p:spPr>
          <a:xfrm>
            <a:off x="6459262" y="1141151"/>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3" name="ïṥḷíḍe"/>
          <p:cNvGrpSpPr/>
          <p:nvPr/>
        </p:nvGrpSpPr>
        <p:grpSpPr>
          <a:xfrm>
            <a:off x="6190352" y="1314722"/>
            <a:ext cx="5072609" cy="577751"/>
            <a:chOff x="5515575" y="1297521"/>
            <a:chExt cx="5072609" cy="577751"/>
          </a:xfrm>
        </p:grpSpPr>
        <p:sp>
          <p:nvSpPr>
            <p:cNvPr id="70" name="í$ľíḍè"/>
            <p:cNvSpPr txBox="1"/>
            <p:nvPr/>
          </p:nvSpPr>
          <p:spPr>
            <a:xfrm>
              <a:off x="6628187" y="1297521"/>
              <a:ext cx="3959997" cy="499702"/>
            </a:xfrm>
            <a:prstGeom prst="rect">
              <a:avLst/>
            </a:prstGeom>
            <a:noFill/>
          </p:spPr>
          <p:txBody>
            <a:bodyPr wrap="none" lIns="90000" tIns="46800" rIns="90000" bIns="46800" rtlCol="0" anchor="ctr" anchorCtr="0">
              <a:normAutofit/>
            </a:bodyPr>
            <a:lstStyle/>
            <a:p>
              <a:r>
                <a:rPr lang="zh-CN" altLang="en-US" sz="2400" b="1" dirty="0"/>
                <a:t>开发效率</a:t>
              </a:r>
              <a:endParaRPr lang="en-US" altLang="zh-CN" sz="2400" b="1" dirty="0"/>
            </a:p>
          </p:txBody>
        </p:sp>
        <p:sp>
          <p:nvSpPr>
            <p:cNvPr id="72" name="ïS1iḓe"/>
            <p:cNvSpPr/>
            <p:nvPr/>
          </p:nvSpPr>
          <p:spPr>
            <a:xfrm>
              <a:off x="5515575" y="1337448"/>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000" b="1" dirty="0">
                  <a:solidFill>
                    <a:schemeClr val="bg1"/>
                  </a:solidFill>
                </a:rPr>
                <a:t>1</a:t>
              </a:r>
              <a:endParaRPr lang="zh-CN" altLang="en-US" sz="2000" b="1" dirty="0">
                <a:solidFill>
                  <a:schemeClr val="bg1"/>
                </a:solidFill>
              </a:endParaRPr>
            </a:p>
          </p:txBody>
        </p:sp>
        <p:sp>
          <p:nvSpPr>
            <p:cNvPr id="73" name="iṥḷiḓé"/>
            <p:cNvSpPr txBox="1"/>
            <p:nvPr/>
          </p:nvSpPr>
          <p:spPr>
            <a:xfrm>
              <a:off x="6260435" y="1491543"/>
              <a:ext cx="957834" cy="284318"/>
            </a:xfrm>
            <a:prstGeom prst="rect">
              <a:avLst/>
            </a:prstGeom>
            <a:noFill/>
          </p:spPr>
          <p:txBody>
            <a:bodyPr wrap="none" lIns="91422" tIns="45711" rIns="91422" bIns="45711">
              <a:prstTxWarp prst="textPlain">
                <a:avLst/>
              </a:prstTxWarp>
              <a:noAutofit/>
            </a:bodyPr>
            <a:lstStyle/>
            <a:p>
              <a:endParaRPr lang="en-US" dirty="0">
                <a:solidFill>
                  <a:schemeClr val="accent1"/>
                </a:solidFill>
                <a:latin typeface="Impact" panose="020B0806030902050204" pitchFamily="34" charset="0"/>
              </a:endParaRPr>
            </a:p>
          </p:txBody>
        </p:sp>
      </p:grpSp>
      <p:grpSp>
        <p:nvGrpSpPr>
          <p:cNvPr id="44" name="ïṣliḍé"/>
          <p:cNvGrpSpPr/>
          <p:nvPr/>
        </p:nvGrpSpPr>
        <p:grpSpPr>
          <a:xfrm>
            <a:off x="6190352" y="2666934"/>
            <a:ext cx="5072609" cy="537824"/>
            <a:chOff x="5515575" y="1337448"/>
            <a:chExt cx="5072609" cy="537824"/>
          </a:xfrm>
        </p:grpSpPr>
        <p:sp>
          <p:nvSpPr>
            <p:cNvPr id="66" name="íṧlïḋè"/>
            <p:cNvSpPr txBox="1"/>
            <p:nvPr/>
          </p:nvSpPr>
          <p:spPr>
            <a:xfrm>
              <a:off x="6628187" y="1360554"/>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1"/>
                  </a:solidFill>
                </a:rPr>
                <a:t>官方周边文档</a:t>
              </a:r>
              <a:endParaRPr lang="en-US" altLang="zh-CN" sz="2400" b="1" dirty="0">
                <a:solidFill>
                  <a:schemeClr val="accent1"/>
                </a:solidFill>
              </a:endParaRPr>
            </a:p>
          </p:txBody>
        </p:sp>
        <p:sp>
          <p:nvSpPr>
            <p:cNvPr id="68" name="îśļiḓè"/>
            <p:cNvSpPr/>
            <p:nvPr/>
          </p:nvSpPr>
          <p:spPr>
            <a:xfrm>
              <a:off x="5515575" y="1337448"/>
              <a:ext cx="537820" cy="537824"/>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000" b="1" dirty="0">
                  <a:solidFill>
                    <a:schemeClr val="bg1"/>
                  </a:solidFill>
                </a:rPr>
                <a:t>2</a:t>
              </a:r>
              <a:endParaRPr lang="zh-CN" altLang="en-US" sz="2000" b="1" dirty="0">
                <a:solidFill>
                  <a:schemeClr val="bg1"/>
                </a:solidFill>
              </a:endParaRPr>
            </a:p>
          </p:txBody>
        </p:sp>
      </p:grpSp>
      <p:grpSp>
        <p:nvGrpSpPr>
          <p:cNvPr id="45" name="íṡḷídé"/>
          <p:cNvGrpSpPr/>
          <p:nvPr/>
        </p:nvGrpSpPr>
        <p:grpSpPr>
          <a:xfrm>
            <a:off x="6190352" y="3979219"/>
            <a:ext cx="5183774" cy="537824"/>
            <a:chOff x="5515575" y="1337448"/>
            <a:chExt cx="5183774" cy="537824"/>
          </a:xfrm>
        </p:grpSpPr>
        <p:sp>
          <p:nvSpPr>
            <p:cNvPr id="62" name="îṥļïḍe"/>
            <p:cNvSpPr txBox="1"/>
            <p:nvPr/>
          </p:nvSpPr>
          <p:spPr>
            <a:xfrm>
              <a:off x="6739352" y="1356509"/>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3"/>
                  </a:solidFill>
                </a:rPr>
                <a:t>调用 </a:t>
              </a:r>
              <a:r>
                <a:rPr lang="en-US" altLang="zh-CN" sz="2400" b="1" dirty="0">
                  <a:solidFill>
                    <a:schemeClr val="accent3"/>
                  </a:solidFill>
                </a:rPr>
                <a:t>JS</a:t>
              </a:r>
              <a:endParaRPr lang="en-US" altLang="zh-CN" sz="2400" b="1" dirty="0">
                <a:solidFill>
                  <a:schemeClr val="accent3"/>
                </a:solidFill>
              </a:endParaRPr>
            </a:p>
          </p:txBody>
        </p:sp>
        <p:sp>
          <p:nvSpPr>
            <p:cNvPr id="64" name="ïšḻíďè"/>
            <p:cNvSpPr/>
            <p:nvPr/>
          </p:nvSpPr>
          <p:spPr>
            <a:xfrm>
              <a:off x="5515575" y="1337448"/>
              <a:ext cx="537820" cy="53782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000" b="1" dirty="0">
                  <a:solidFill>
                    <a:schemeClr val="bg1"/>
                  </a:solidFill>
                </a:rPr>
                <a:t>3</a:t>
              </a:r>
              <a:endParaRPr lang="zh-CN" altLang="en-US" sz="2000" b="1" dirty="0">
                <a:solidFill>
                  <a:schemeClr val="bg1"/>
                </a:solidFill>
              </a:endParaRPr>
            </a:p>
          </p:txBody>
        </p:sp>
        <p:sp>
          <p:nvSpPr>
            <p:cNvPr id="65" name="ïsḻîḓé"/>
            <p:cNvSpPr txBox="1"/>
            <p:nvPr/>
          </p:nvSpPr>
          <p:spPr>
            <a:xfrm>
              <a:off x="6260435" y="1491543"/>
              <a:ext cx="957834" cy="284318"/>
            </a:xfrm>
            <a:prstGeom prst="rect">
              <a:avLst/>
            </a:prstGeom>
            <a:noFill/>
          </p:spPr>
          <p:txBody>
            <a:bodyPr wrap="none" lIns="91422" tIns="45711" rIns="91422" bIns="45711">
              <a:prstTxWarp prst="textPlain">
                <a:avLst/>
              </a:prstTxWarp>
              <a:noAutofit/>
            </a:bodyPr>
            <a:lstStyle/>
            <a:p>
              <a:endParaRPr lang="en-US" dirty="0">
                <a:solidFill>
                  <a:schemeClr val="accent3"/>
                </a:solidFill>
                <a:latin typeface="Impact" panose="020B0806030902050204" pitchFamily="34" charset="0"/>
              </a:endParaRPr>
            </a:p>
          </p:txBody>
        </p:sp>
      </p:grpSp>
      <p:grpSp>
        <p:nvGrpSpPr>
          <p:cNvPr id="46" name="ïŝḷiďé"/>
          <p:cNvGrpSpPr/>
          <p:nvPr/>
        </p:nvGrpSpPr>
        <p:grpSpPr>
          <a:xfrm>
            <a:off x="6190352" y="5291505"/>
            <a:ext cx="5155352" cy="537824"/>
            <a:chOff x="5515575" y="1337448"/>
            <a:chExt cx="5155352" cy="537824"/>
          </a:xfrm>
        </p:grpSpPr>
        <p:sp>
          <p:nvSpPr>
            <p:cNvPr id="58" name="îšḷíḍê"/>
            <p:cNvSpPr txBox="1"/>
            <p:nvPr/>
          </p:nvSpPr>
          <p:spPr>
            <a:xfrm>
              <a:off x="6710930" y="1352463"/>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4"/>
                  </a:solidFill>
                </a:rPr>
                <a:t>安全共享内存线程</a:t>
              </a:r>
              <a:endParaRPr lang="en-US" altLang="zh-CN" sz="2400" b="1" dirty="0">
                <a:solidFill>
                  <a:schemeClr val="accent4"/>
                </a:solidFill>
              </a:endParaRPr>
            </a:p>
          </p:txBody>
        </p:sp>
        <p:sp>
          <p:nvSpPr>
            <p:cNvPr id="60" name="îSḻïḓé"/>
            <p:cNvSpPr/>
            <p:nvPr/>
          </p:nvSpPr>
          <p:spPr>
            <a:xfrm>
              <a:off x="5515575" y="1337448"/>
              <a:ext cx="537820" cy="537824"/>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000" b="1" dirty="0">
                  <a:solidFill>
                    <a:schemeClr val="bg1"/>
                  </a:solidFill>
                </a:rPr>
                <a:t>4</a:t>
              </a:r>
              <a:endParaRPr lang="zh-CN" altLang="en-US" sz="2000" b="1" dirty="0">
                <a:solidFill>
                  <a:schemeClr val="bg1"/>
                </a:solidFill>
              </a:endParaRPr>
            </a:p>
          </p:txBody>
        </p:sp>
      </p:grpSp>
      <p:cxnSp>
        <p:nvCxnSpPr>
          <p:cNvPr id="47" name="直接连接符 46"/>
          <p:cNvCxnSpPr/>
          <p:nvPr/>
        </p:nvCxnSpPr>
        <p:spPr>
          <a:xfrm>
            <a:off x="7451216" y="2335372"/>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451216" y="3650988"/>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451216" y="4966604"/>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0" name="ïṩļiďe"/>
          <p:cNvGrpSpPr/>
          <p:nvPr/>
        </p:nvGrpSpPr>
        <p:grpSpPr>
          <a:xfrm>
            <a:off x="1553135" y="3105347"/>
            <a:ext cx="2847428" cy="988480"/>
            <a:chOff x="6709616" y="4389337"/>
            <a:chExt cx="2932115" cy="1017881"/>
          </a:xfrm>
        </p:grpSpPr>
        <p:grpSp>
          <p:nvGrpSpPr>
            <p:cNvPr id="51" name="iṩlide"/>
            <p:cNvGrpSpPr/>
            <p:nvPr/>
          </p:nvGrpSpPr>
          <p:grpSpPr>
            <a:xfrm>
              <a:off x="6709616" y="4389337"/>
              <a:ext cx="2362680" cy="964340"/>
              <a:chOff x="428657" y="1272084"/>
              <a:chExt cx="2503387" cy="1021769"/>
            </a:xfrm>
          </p:grpSpPr>
          <p:sp>
            <p:nvSpPr>
              <p:cNvPr id="55" name="íṡ1íḓè"/>
              <p:cNvSpPr txBox="1"/>
              <p:nvPr/>
            </p:nvSpPr>
            <p:spPr>
              <a:xfrm>
                <a:off x="428657" y="1823952"/>
                <a:ext cx="2503387"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600" dirty="0" err="1"/>
                  <a:t>WebAssembly</a:t>
                </a:r>
                <a:endParaRPr kumimoji="0" lang="zh-CN" altLang="en-US" sz="16600" b="0" i="0" u="none" strike="noStrike" kern="1200" cap="none" spc="0" normalizeH="0" baseline="0" noProof="0" dirty="0">
                  <a:ln>
                    <a:noFill/>
                  </a:ln>
                  <a:effectLst/>
                  <a:uLnTx/>
                  <a:uFillTx/>
                </a:endParaRPr>
              </a:p>
            </p:txBody>
          </p:sp>
          <p:sp>
            <p:nvSpPr>
              <p:cNvPr id="56" name="ïSḻiḍé"/>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9600" b="1" i="0" u="none" strike="noStrike" kern="1200" cap="none" spc="0" normalizeH="0" baseline="0" noProof="0" dirty="0">
                  <a:ln>
                    <a:noFill/>
                  </a:ln>
                  <a:effectLst/>
                  <a:uLnTx/>
                  <a:uFillTx/>
                </a:endParaRPr>
              </a:p>
            </p:txBody>
          </p:sp>
          <p:sp>
            <p:nvSpPr>
              <p:cNvPr id="57" name="íṣḻîḑe"/>
              <p:cNvSpPr txBox="1"/>
              <p:nvPr/>
            </p:nvSpPr>
            <p:spPr>
              <a:xfrm>
                <a:off x="1744496" y="1272084"/>
                <a:ext cx="1187547"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b="1" dirty="0"/>
                  <a:t>Rust</a:t>
                </a:r>
                <a:endParaRPr kumimoji="0" lang="zh-CN" altLang="en-US" sz="9600" b="1" i="0" u="none" strike="noStrike" kern="1200" cap="none" spc="0" normalizeH="0" baseline="0" noProof="0" dirty="0">
                  <a:ln>
                    <a:noFill/>
                  </a:ln>
                  <a:effectLst/>
                  <a:uLnTx/>
                  <a:uFillTx/>
                </a:endParaRPr>
              </a:p>
            </p:txBody>
          </p:sp>
        </p:grpSp>
        <p:sp>
          <p:nvSpPr>
            <p:cNvPr id="52" name="íṣļiḓê"/>
            <p:cNvSpPr/>
            <p:nvPr/>
          </p:nvSpPr>
          <p:spPr>
            <a:xfrm>
              <a:off x="7176120" y="4410546"/>
              <a:ext cx="720080" cy="371475"/>
            </a:xfrm>
            <a:prstGeom prst="rect">
              <a:avLst/>
            </a:pr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53" name="ísľiḋé"/>
            <p:cNvSpPr/>
            <p:nvPr/>
          </p:nvSpPr>
          <p:spPr>
            <a:xfrm>
              <a:off x="7176119" y="4410546"/>
              <a:ext cx="216025" cy="371475"/>
            </a:xfrm>
            <a:prstGeom prst="rect">
              <a:avLst/>
            </a:prstGeom>
            <a:solidFill>
              <a:schemeClr val="tx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sp>
          <p:nvSpPr>
            <p:cNvPr id="54" name="iṧļïďê"/>
            <p:cNvSpPr/>
            <p:nvPr/>
          </p:nvSpPr>
          <p:spPr>
            <a:xfrm>
              <a:off x="9122481" y="4888752"/>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endParaRPr>
            </a:p>
          </p:txBody>
        </p:sp>
      </p:grpSp>
    </p:spTree>
  </p:cSld>
  <p:clrMapOvr>
    <a:masterClrMapping/>
  </p:clrMapOvr>
</p:sld>
</file>

<file path=ppt/tags/tag1.xml><?xml version="1.0" encoding="utf-8"?>
<p:tagLst xmlns:p="http://schemas.openxmlformats.org/presentationml/2006/main">
  <p:tag name="ISLIDE.DIAGRAM" val="ebba2635-672c-44a3-9a32-a22c2432cc90"/>
</p:tagLst>
</file>

<file path=ppt/tags/tag2.xml><?xml version="1.0" encoding="utf-8"?>
<p:tagLst xmlns:p="http://schemas.openxmlformats.org/presentationml/2006/main">
  <p:tag name="ISLIDE.DIAGRAM" val="ebba2635-672c-44a3-9a32-a22c2432cc90"/>
</p:tagLst>
</file>

<file path=ppt/tags/tag3.xml><?xml version="1.0" encoding="utf-8"?>
<p:tagLst xmlns:p="http://schemas.openxmlformats.org/presentationml/2006/main">
  <p:tag name="ISLIDE.DIAGRAM" val="5a486f68-035c-41d1-b074-ce3b06557fbf"/>
</p:tagLst>
</file>

<file path=ppt/tags/tag4.xml><?xml version="1.0" encoding="utf-8"?>
<p:tagLst xmlns:p="http://schemas.openxmlformats.org/presentationml/2006/main">
  <p:tag name="ISLIDE.DIAGRAM" val="be9ad6c2-0690-4cc6-a956-40a79534455f"/>
</p:tagLst>
</file>

<file path=ppt/tags/tag5.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1014</Words>
  <Application>WPS 演示</Application>
  <PresentationFormat>宽屏</PresentationFormat>
  <Paragraphs>210</Paragraphs>
  <Slides>11</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等线</vt:lpstr>
      <vt:lpstr>Impact</vt:lpstr>
      <vt:lpstr>微软雅黑</vt:lpstr>
      <vt:lpstr>黑体</vt:lpstr>
      <vt:lpstr>方正粗黑宋简体</vt:lpstr>
      <vt:lpstr>Arial Unicode MS</vt:lpstr>
      <vt:lpstr>Calibri</vt:lpstr>
      <vt:lpstr>Open Sans</vt:lpstr>
      <vt:lpstr>Segoe Print</vt:lpstr>
      <vt:lpstr>主题5</vt:lpstr>
      <vt:lpstr>Servo</vt:lpstr>
      <vt:lpstr>项目背景</vt:lpstr>
      <vt:lpstr>项目构思</vt:lpstr>
      <vt:lpstr>项目构思</vt:lpstr>
      <vt:lpstr>改写项目功能介绍</vt:lpstr>
      <vt:lpstr>源码结构</vt:lpstr>
      <vt:lpstr>Rust 实现</vt:lpstr>
      <vt:lpstr>改写理论依据和技术依据</vt:lpstr>
      <vt:lpstr>创新点</vt:lpstr>
      <vt:lpstr>项目意义</vt:lpstr>
      <vt:lpstr>日程规划</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sym</cp:lastModifiedBy>
  <cp:revision>42</cp:revision>
  <cp:lastPrinted>2017-12-17T16:00:00Z</cp:lastPrinted>
  <dcterms:created xsi:type="dcterms:W3CDTF">2017-12-17T16:00:00Z</dcterms:created>
  <dcterms:modified xsi:type="dcterms:W3CDTF">2020-04-12T12:57:43Z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2052-11.1.0.9584</vt:lpwstr>
  </property>
</Properties>
</file>