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7" r:id="rId2"/>
    <p:sldId id="307" r:id="rId3"/>
    <p:sldId id="1694" r:id="rId4"/>
    <p:sldId id="298" r:id="rId5"/>
    <p:sldId id="284" r:id="rId6"/>
    <p:sldId id="260" r:id="rId7"/>
    <p:sldId id="259"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E19"/>
    <a:srgbClr val="6EC3AD"/>
    <a:srgbClr val="303689"/>
    <a:srgbClr val="DA3C49"/>
    <a:srgbClr val="258A8F"/>
    <a:srgbClr val="67B1AA"/>
    <a:srgbClr val="79BAB4"/>
    <a:srgbClr val="66B5C9"/>
    <a:srgbClr val="EDB159"/>
    <a:srgbClr val="235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225" autoAdjust="0"/>
  </p:normalViewPr>
  <p:slideViewPr>
    <p:cSldViewPr snapToGrid="0">
      <p:cViewPr varScale="1">
        <p:scale>
          <a:sx n="69" d="100"/>
          <a:sy n="69" d="100"/>
        </p:scale>
        <p:origin x="150" y="45"/>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19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jikexueyuan.com/project/rust-primer/ffi/prefac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ACABCFF7-F447-4ABE-8B18-B8F63DEB0F15}"/>
              </a:ext>
            </a:extLst>
          </p:cNvPr>
          <p:cNvSpPr>
            <a:spLocks noGrp="1" noRot="1" noChangeAspect="1" noChangeArrowheads="1"/>
          </p:cNvSpPr>
          <p:nvPr>
            <p:ph type="sldImg" idx="4294967295"/>
          </p:nvPr>
        </p:nvSpPr>
        <p:spPr>
          <a:ln>
            <a:miter lim="800000"/>
          </a:ln>
        </p:spPr>
      </p:sp>
      <p:sp>
        <p:nvSpPr>
          <p:cNvPr id="19458" name="文本占位符 2">
            <a:extLst>
              <a:ext uri="{FF2B5EF4-FFF2-40B4-BE49-F238E27FC236}">
                <a16:creationId xmlns:a16="http://schemas.microsoft.com/office/drawing/2014/main" id="{E9B65162-D81D-4F3B-B9FA-0366CA6CF9DB}"/>
              </a:ext>
            </a:extLst>
          </p:cNvPr>
          <p:cNvSpPr>
            <a:spLocks noGrp="1" noChangeArrowheads="1"/>
          </p:cNvSpPr>
          <p:nvPr>
            <p:ph type="body" idx="4294967295"/>
          </p:nvPr>
        </p:nvSpPr>
        <p:spPr/>
        <p:txBody>
          <a:bodyPr/>
          <a:lstStyle/>
          <a:p>
            <a:r>
              <a:rPr lang="zh-CN" altLang="en-US"/>
              <a:t>Servo是一个开源浏览器引擎，是用Rust编程语言编写的。目前可在Linux，macOS，Windows和Android操作系统上运行。</a:t>
            </a:r>
          </a:p>
          <a:p>
            <a:endParaRPr lang="zh-CN" altLang="en-US"/>
          </a:p>
          <a:p>
            <a:r>
              <a:rPr lang="zh-CN" altLang="en-US"/>
              <a:t>Servo项目不是完整的浏览器，提供可以加载，运行和显示网站和应用程序的组件。这些组件包括：</a:t>
            </a:r>
          </a:p>
          <a:p>
            <a:endParaRPr lang="zh-CN" altLang="en-US"/>
          </a:p>
          <a:p>
            <a:r>
              <a:rPr lang="zh-CN" altLang="en-US"/>
              <a:t>- 并行CSS样式引擎，可以加快页面加载时间并提高稳定性</a:t>
            </a:r>
          </a:p>
          <a:p>
            <a:r>
              <a:rPr lang="zh-CN" altLang="en-US"/>
              <a:t>- 一个称为WebRender的Paint引擎，几乎将绘图全部移到GPU上，从而确保了高帧频并释放了CPU来执行其他工作</a:t>
            </a:r>
          </a:p>
          <a:p>
            <a:endParaRPr lang="zh-CN" altLang="en-US"/>
          </a:p>
          <a:p>
            <a:r>
              <a:rPr lang="zh-CN" altLang="en-US"/>
              <a:t>优势</a:t>
            </a:r>
          </a:p>
          <a:p>
            <a:r>
              <a:rPr lang="en-US" altLang="zh-CN"/>
              <a:t>-</a:t>
            </a:r>
            <a:r>
              <a:rPr lang="zh-CN" altLang="en-US"/>
              <a:t>并行：Servo充分利用Rust的并行化功能，将多进程，多线程，GPU加速的浏览功能带入当今的PC，平板电脑和智能手机。Servo代码使浏览器可以在独立于主线程的线程中运行高优先级任务。这意味着不稳定的内容或缓慢的代码将不太可能破坏浏览器的关键功能。</a:t>
            </a:r>
          </a:p>
          <a:p>
            <a:endParaRPr lang="zh-CN" altLang="en-US"/>
          </a:p>
          <a:p>
            <a:r>
              <a:rPr lang="en-US" altLang="zh-CN"/>
              <a:t>-</a:t>
            </a:r>
            <a:r>
              <a:rPr lang="zh-CN" altLang="en-US"/>
              <a:t>内存安全：该Rust所有权模式有助于编译器保证存储安全，并行代码安全。通过防止常见的软件错误，减少应用程序的攻击面。</a:t>
            </a:r>
          </a:p>
          <a:p>
            <a:endParaRPr lang="zh-CN" altLang="en-US"/>
          </a:p>
          <a:p>
            <a:r>
              <a:rPr lang="en-US" altLang="zh-CN"/>
              <a:t>-</a:t>
            </a:r>
            <a:r>
              <a:rPr lang="zh-CN" altLang="en-US"/>
              <a:t>性能：Servo速度非常快，性能和可靠性的提高意味着，有更多空间运行现代应用程序，并可以扩展到诸如虚拟现实（VR）耳机之类的新硬件。</a:t>
            </a:r>
          </a:p>
          <a:p>
            <a:endParaRPr lang="zh-CN" altLang="en-US"/>
          </a:p>
          <a:p>
            <a:r>
              <a:rPr lang="en-US" altLang="zh-CN"/>
              <a:t>-</a:t>
            </a:r>
            <a:r>
              <a:rPr lang="zh-CN" altLang="en-US"/>
              <a:t>普遍可嵌入性：Servo可以轻松地嵌入并用于各种用例。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i="0" kern="1200" dirty="0">
                <a:solidFill>
                  <a:schemeClr val="tx1"/>
                </a:solidFill>
                <a:effectLst/>
                <a:latin typeface="+mn-lt"/>
                <a:ea typeface="+mn-ea"/>
                <a:cs typeface="+mn-cs"/>
              </a:rPr>
              <a:t>Dropbox</a:t>
            </a:r>
            <a:r>
              <a:rPr lang="zh-CN" altLang="en-US" sz="1100" b="0" i="0" kern="1200" dirty="0">
                <a:solidFill>
                  <a:schemeClr val="tx1"/>
                </a:solidFill>
                <a:effectLst/>
                <a:latin typeface="+mn-lt"/>
                <a:ea typeface="+mn-ea"/>
                <a:cs typeface="+mn-cs"/>
              </a:rPr>
              <a:t>是一款网络文件同步工具</a:t>
            </a:r>
          </a:p>
          <a:p>
            <a:r>
              <a:rPr lang="en-US" altLang="zh-CN" sz="1100" b="0" i="0" kern="1200" dirty="0">
                <a:solidFill>
                  <a:schemeClr val="tx1"/>
                </a:solidFill>
                <a:effectLst/>
                <a:latin typeface="+mn-lt"/>
                <a:ea typeface="+mn-ea"/>
                <a:cs typeface="+mn-cs"/>
              </a:rPr>
              <a:t>Dropbox </a:t>
            </a:r>
            <a:r>
              <a:rPr lang="zh-CN" altLang="en-US" sz="1100" b="0" i="0" kern="1200" dirty="0">
                <a:solidFill>
                  <a:schemeClr val="tx1"/>
                </a:solidFill>
                <a:effectLst/>
                <a:latin typeface="+mn-lt"/>
                <a:ea typeface="+mn-ea"/>
                <a:cs typeface="+mn-cs"/>
              </a:rPr>
              <a:t>主要后端基础服务都是用 </a:t>
            </a:r>
            <a:r>
              <a:rPr lang="en-US" altLang="zh-CN" sz="1100" b="0" i="0" kern="1200" dirty="0">
                <a:solidFill>
                  <a:schemeClr val="tx1"/>
                </a:solidFill>
                <a:effectLst/>
                <a:latin typeface="+mn-lt"/>
                <a:ea typeface="+mn-ea"/>
                <a:cs typeface="+mn-cs"/>
              </a:rPr>
              <a:t>Go </a:t>
            </a:r>
            <a:r>
              <a:rPr lang="zh-CN" altLang="en-US" sz="1100" b="0" i="0" kern="1200" dirty="0">
                <a:solidFill>
                  <a:schemeClr val="tx1"/>
                </a:solidFill>
                <a:effectLst/>
                <a:latin typeface="+mn-lt"/>
                <a:ea typeface="+mn-ea"/>
                <a:cs typeface="+mn-cs"/>
              </a:rPr>
              <a:t>编写，有一个底层存储模块使用了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，原因如下：</a:t>
            </a:r>
          </a:p>
          <a:p>
            <a:r>
              <a:rPr lang="en-US" altLang="zh-CN" sz="1100" b="0" i="0" kern="1200" dirty="0">
                <a:solidFill>
                  <a:schemeClr val="tx1"/>
                </a:solidFill>
                <a:effectLst/>
                <a:latin typeface="+mn-lt"/>
                <a:ea typeface="+mn-ea"/>
                <a:cs typeface="+mn-cs"/>
              </a:rPr>
              <a:t>1.</a:t>
            </a:r>
            <a:r>
              <a:rPr lang="zh-CN" altLang="en-US" sz="1100" b="0" i="0" kern="1200" dirty="0">
                <a:solidFill>
                  <a:schemeClr val="tx1"/>
                </a:solidFill>
                <a:effectLst/>
                <a:latin typeface="+mn-lt"/>
                <a:ea typeface="+mn-ea"/>
                <a:cs typeface="+mn-cs"/>
              </a:rPr>
              <a:t>节省内存</a:t>
            </a:r>
          </a:p>
          <a:p>
            <a:r>
              <a:rPr lang="en-US" altLang="zh-CN" sz="1100" b="0" i="0" kern="1200" dirty="0" err="1">
                <a:solidFill>
                  <a:schemeClr val="tx1"/>
                </a:solidFill>
                <a:effectLst/>
                <a:latin typeface="+mn-lt"/>
                <a:ea typeface="+mn-ea"/>
                <a:cs typeface="+mn-cs"/>
              </a:rPr>
              <a:t>dropbox</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中的一个存储模块，需要用尽量少的内存和计算来管理 </a:t>
            </a:r>
            <a:r>
              <a:rPr lang="en-US" altLang="zh-CN" sz="1100" b="0" i="0" kern="1200" dirty="0">
                <a:solidFill>
                  <a:schemeClr val="tx1"/>
                </a:solidFill>
                <a:effectLst/>
                <a:latin typeface="+mn-lt"/>
                <a:ea typeface="+mn-ea"/>
                <a:cs typeface="+mn-cs"/>
              </a:rPr>
              <a:t>1GB</a:t>
            </a:r>
            <a:r>
              <a:rPr lang="zh-CN" altLang="en-US" sz="1100" b="0" i="0" kern="1200" dirty="0">
                <a:solidFill>
                  <a:schemeClr val="tx1"/>
                </a:solidFill>
                <a:effectLst/>
                <a:latin typeface="+mn-lt"/>
                <a:ea typeface="+mn-ea"/>
                <a:cs typeface="+mn-cs"/>
              </a:rPr>
              <a:t>或者 </a:t>
            </a:r>
            <a:r>
              <a:rPr lang="en-US" altLang="zh-CN" sz="1100" b="0" i="0" kern="1200" dirty="0">
                <a:solidFill>
                  <a:schemeClr val="tx1"/>
                </a:solidFill>
                <a:effectLst/>
                <a:latin typeface="+mn-lt"/>
                <a:ea typeface="+mn-ea"/>
                <a:cs typeface="+mn-cs"/>
              </a:rPr>
              <a:t>1PB </a:t>
            </a:r>
            <a:r>
              <a:rPr lang="zh-CN" altLang="en-US" sz="1100" b="0" i="0" kern="1200" dirty="0">
                <a:solidFill>
                  <a:schemeClr val="tx1"/>
                </a:solidFill>
                <a:effectLst/>
                <a:latin typeface="+mn-lt"/>
                <a:ea typeface="+mn-ea"/>
                <a:cs typeface="+mn-cs"/>
              </a:rPr>
              <a:t>的数据，为此他们采用了许多奇怪的、自定义的、内联的和缓存友好的定制数据结构，做了</a:t>
            </a:r>
            <a:r>
              <a:rPr lang="en-US" altLang="zh-CN" sz="1100" b="0" i="0" kern="1200" dirty="0">
                <a:solidFill>
                  <a:schemeClr val="tx1"/>
                </a:solidFill>
                <a:effectLst/>
                <a:latin typeface="+mn-lt"/>
                <a:ea typeface="+mn-ea"/>
                <a:cs typeface="+mn-cs"/>
              </a:rPr>
              <a:t>lock-free </a:t>
            </a:r>
            <a:r>
              <a:rPr lang="zh-CN" altLang="en-US" sz="1100" b="0" i="0" kern="1200" dirty="0">
                <a:solidFill>
                  <a:schemeClr val="tx1"/>
                </a:solidFill>
                <a:effectLst/>
                <a:latin typeface="+mn-lt"/>
                <a:ea typeface="+mn-ea"/>
                <a:cs typeface="+mn-cs"/>
              </a:rPr>
              <a:t>的 </a:t>
            </a:r>
            <a:r>
              <a:rPr lang="en-US" altLang="zh-CN" sz="1100" b="0" i="0" kern="1200" dirty="0">
                <a:solidFill>
                  <a:schemeClr val="tx1"/>
                </a:solidFill>
                <a:effectLst/>
                <a:latin typeface="+mn-lt"/>
                <a:ea typeface="+mn-ea"/>
                <a:cs typeface="+mn-cs"/>
              </a:rPr>
              <a:t>pool </a:t>
            </a:r>
            <a:r>
              <a:rPr lang="zh-CN" altLang="en-US" sz="1100" b="0" i="0" kern="1200" dirty="0">
                <a:solidFill>
                  <a:schemeClr val="tx1"/>
                </a:solidFill>
                <a:effectLst/>
                <a:latin typeface="+mn-lt"/>
                <a:ea typeface="+mn-ea"/>
                <a:cs typeface="+mn-cs"/>
              </a:rPr>
              <a:t>，精确控制内存分配保证东西尽量在栈上，以减轻 </a:t>
            </a:r>
            <a:r>
              <a:rPr lang="en-US" altLang="zh-CN" sz="1100" b="0" i="0" kern="1200" dirty="0">
                <a:solidFill>
                  <a:schemeClr val="tx1"/>
                </a:solidFill>
                <a:effectLst/>
                <a:latin typeface="+mn-lt"/>
                <a:ea typeface="+mn-ea"/>
                <a:cs typeface="+mn-cs"/>
              </a:rPr>
              <a:t>VM </a:t>
            </a:r>
            <a:r>
              <a:rPr lang="zh-CN" altLang="en-US" sz="1100" b="0" i="0" kern="1200" dirty="0">
                <a:solidFill>
                  <a:schemeClr val="tx1"/>
                </a:solidFill>
                <a:effectLst/>
                <a:latin typeface="+mn-lt"/>
                <a:ea typeface="+mn-ea"/>
                <a:cs typeface="+mn-cs"/>
              </a:rPr>
              <a:t>的压力。这些优化，用更接近底层的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来做，会容易得多。</a:t>
            </a:r>
          </a:p>
          <a:p>
            <a:r>
              <a:rPr lang="en-US" altLang="zh-CN" sz="1100" b="0" i="0" kern="1200" dirty="0">
                <a:solidFill>
                  <a:schemeClr val="tx1"/>
                </a:solidFill>
                <a:effectLst/>
                <a:latin typeface="+mn-lt"/>
                <a:ea typeface="+mn-ea"/>
                <a:cs typeface="+mn-cs"/>
              </a:rPr>
              <a:t>2.Rust </a:t>
            </a:r>
            <a:r>
              <a:rPr lang="zh-CN" altLang="en-US" sz="1100" b="0" i="0" kern="1200" dirty="0">
                <a:solidFill>
                  <a:schemeClr val="tx1"/>
                </a:solidFill>
                <a:effectLst/>
                <a:latin typeface="+mn-lt"/>
                <a:ea typeface="+mn-ea"/>
                <a:cs typeface="+mn-cs"/>
              </a:rPr>
              <a:t>可以节省一些 </a:t>
            </a:r>
            <a:r>
              <a:rPr lang="en-US" altLang="zh-CN" sz="1100" b="0" i="0" kern="1200" dirty="0">
                <a:solidFill>
                  <a:schemeClr val="tx1"/>
                </a:solidFill>
                <a:effectLst/>
                <a:latin typeface="+mn-lt"/>
                <a:ea typeface="+mn-ea"/>
                <a:cs typeface="+mn-cs"/>
              </a:rPr>
              <a:t>CPU </a:t>
            </a:r>
            <a:r>
              <a:rPr lang="zh-CN" altLang="en-US" sz="1100" b="0" i="0" kern="1200" dirty="0">
                <a:solidFill>
                  <a:schemeClr val="tx1"/>
                </a:solidFill>
                <a:effectLst/>
                <a:latin typeface="+mn-lt"/>
                <a:ea typeface="+mn-ea"/>
                <a:cs typeface="+mn-cs"/>
              </a:rPr>
              <a:t>资源</a:t>
            </a:r>
          </a:p>
          <a:p>
            <a:r>
              <a:rPr lang="en-US" altLang="zh-CN"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a:t>
            </a:r>
            <a:r>
              <a:rPr lang="en-US" altLang="zh-CN" sz="1100" b="0" i="0" kern="1200" dirty="0">
                <a:solidFill>
                  <a:schemeClr val="tx1"/>
                </a:solidFill>
                <a:effectLst/>
                <a:latin typeface="+mn-lt"/>
                <a:ea typeface="+mn-ea"/>
                <a:cs typeface="+mn-cs"/>
              </a:rPr>
              <a:t>FFI </a:t>
            </a:r>
            <a:r>
              <a:rPr lang="zh-CN" altLang="en-US" sz="1100" b="0" i="0" kern="1200" dirty="0">
                <a:solidFill>
                  <a:schemeClr val="tx1"/>
                </a:solidFill>
                <a:effectLst/>
                <a:latin typeface="+mn-lt"/>
                <a:ea typeface="+mn-ea"/>
                <a:cs typeface="+mn-cs"/>
              </a:rPr>
              <a:t>与环境协作更容易</a:t>
            </a:r>
          </a:p>
          <a:p>
            <a:r>
              <a:rPr lang="zh-CN" altLang="en-US" sz="1100" b="0" i="0" kern="1200" dirty="0">
                <a:solidFill>
                  <a:schemeClr val="tx1"/>
                </a:solidFill>
                <a:effectLst/>
                <a:latin typeface="+mn-lt"/>
                <a:ea typeface="+mn-ea"/>
                <a:cs typeface="+mn-cs"/>
              </a:rPr>
              <a:t>这个项目还大量使用了各种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 </a:t>
            </a:r>
            <a:r>
              <a:rPr lang="en-US" altLang="zh-CN" sz="1100" b="0" i="0" kern="1200" dirty="0">
                <a:solidFill>
                  <a:schemeClr val="tx1"/>
                </a:solidFill>
                <a:effectLst/>
                <a:latin typeface="+mn-lt"/>
                <a:ea typeface="+mn-ea"/>
                <a:cs typeface="+mn-cs"/>
              </a:rPr>
              <a:t>FFI</a:t>
            </a:r>
            <a:r>
              <a:rPr lang="zh-CN" altLang="en-US" sz="1100" b="0" i="0" kern="1200" dirty="0">
                <a:solidFill>
                  <a:schemeClr val="tx1"/>
                </a:solidFill>
                <a:effectLst/>
                <a:latin typeface="+mn-lt"/>
                <a:ea typeface="+mn-ea"/>
                <a:cs typeface="+mn-cs"/>
              </a:rPr>
              <a:t>，以及一个内核组件，使用</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可以非常容易地与这些库和环境的协作，并且零成本。</a:t>
            </a:r>
          </a:p>
          <a:p>
            <a:r>
              <a:rPr lang="en-US" altLang="zh-CN" sz="1100" b="0" i="0" kern="1200" dirty="0">
                <a:solidFill>
                  <a:schemeClr val="tx1"/>
                </a:solidFill>
                <a:effectLst/>
                <a:latin typeface="+mn-lt"/>
                <a:ea typeface="+mn-ea"/>
                <a:cs typeface="+mn-cs"/>
                <a:hlinkClick r:id="rId3"/>
              </a:rPr>
              <a:t>Rust </a:t>
            </a:r>
            <a:r>
              <a:rPr lang="zh-CN" altLang="en-US" sz="1100" b="0" i="0" kern="1200" dirty="0">
                <a:solidFill>
                  <a:schemeClr val="tx1"/>
                </a:solidFill>
                <a:effectLst/>
                <a:latin typeface="+mn-lt"/>
                <a:ea typeface="+mn-ea"/>
                <a:cs typeface="+mn-cs"/>
                <a:hlinkClick r:id="rId3"/>
              </a:rPr>
              <a:t>与 </a:t>
            </a:r>
            <a:r>
              <a:rPr lang="en-US" altLang="zh-CN" sz="1100" b="0" i="0" kern="1200" dirty="0">
                <a:solidFill>
                  <a:schemeClr val="tx1"/>
                </a:solidFill>
                <a:effectLst/>
                <a:latin typeface="+mn-lt"/>
                <a:ea typeface="+mn-ea"/>
                <a:cs typeface="+mn-cs"/>
                <a:hlinkClick r:id="rId3"/>
              </a:rPr>
              <a:t>FFI</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4.</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Go, </a:t>
            </a:r>
            <a:r>
              <a:rPr lang="en-US" altLang="zh-CN" sz="1100" b="0" i="0" kern="1200" dirty="0" err="1">
                <a:solidFill>
                  <a:schemeClr val="tx1"/>
                </a:solidFill>
                <a:effectLst/>
                <a:latin typeface="+mn-lt"/>
                <a:ea typeface="+mn-ea"/>
                <a:cs typeface="+mn-cs"/>
              </a:rPr>
              <a:t>c++</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比较</a:t>
            </a: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Go</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没有</a:t>
            </a:r>
            <a:r>
              <a:rPr lang="en-US" altLang="zh-CN" sz="1100" b="0" i="0" kern="1200" dirty="0">
                <a:solidFill>
                  <a:schemeClr val="tx1"/>
                </a:solidFill>
                <a:effectLst/>
                <a:latin typeface="+mn-lt"/>
                <a:ea typeface="+mn-ea"/>
                <a:cs typeface="+mn-cs"/>
              </a:rPr>
              <a:t>GC</a:t>
            </a:r>
            <a:r>
              <a:rPr lang="zh-CN" altLang="en-US" sz="1100" b="0" i="0" kern="1200" dirty="0">
                <a:solidFill>
                  <a:schemeClr val="tx1"/>
                </a:solidFill>
                <a:effectLst/>
                <a:latin typeface="+mn-lt"/>
                <a:ea typeface="+mn-ea"/>
                <a:cs typeface="+mn-cs"/>
              </a:rPr>
              <a:t>等运行时开销，性能更好，对</a:t>
            </a:r>
            <a:r>
              <a:rPr lang="en-US" altLang="zh-CN" sz="1100" b="0" i="0" kern="1200" dirty="0">
                <a:solidFill>
                  <a:schemeClr val="tx1"/>
                </a:solidFill>
                <a:effectLst/>
                <a:latin typeface="+mn-lt"/>
                <a:ea typeface="+mn-ea"/>
                <a:cs typeface="+mn-cs"/>
              </a:rPr>
              <a:t>CPU</a:t>
            </a:r>
            <a:r>
              <a:rPr lang="zh-CN" altLang="en-US" sz="1100" b="0" i="0" kern="1200" dirty="0">
                <a:solidFill>
                  <a:schemeClr val="tx1"/>
                </a:solidFill>
                <a:effectLst/>
                <a:latin typeface="+mn-lt"/>
                <a:ea typeface="+mn-ea"/>
                <a:cs typeface="+mn-cs"/>
              </a:rPr>
              <a:t>和内存的使用更自由</a:t>
            </a: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C++</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性能不差，控制性也不差，还能保障内存安全</a:t>
            </a:r>
          </a:p>
          <a:p>
            <a:endParaRPr lang="zh-CN" altLang="en-US" sz="110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8194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低资源占用</a:t>
            </a:r>
          </a:p>
          <a:p>
            <a:r>
              <a:rPr lang="zh-CN" altLang="en-US" sz="1200" b="0" i="0" kern="1200" dirty="0">
                <a:solidFill>
                  <a:schemeClr val="tx1"/>
                </a:solidFill>
                <a:effectLst/>
                <a:latin typeface="+mn-lt"/>
                <a:ea typeface="+mn-ea"/>
                <a:cs typeface="+mn-cs"/>
              </a:rPr>
              <a:t>控制资源使用，将内存与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占用降到最低。大多数运行条件下，一个</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消耗的内存会少上一个数量级。</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安全可靠</a:t>
            </a: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的强大类型检查可防止多种级别的 </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，确保开发者可随时明确状态是共享还是可变。在部署之前通过捕捉故障点来获得帮助。</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生命周期及所有权规则</a:t>
            </a:r>
          </a:p>
          <a:p>
            <a:r>
              <a:rPr lang="zh-CN" altLang="en-US" sz="1200" b="0" i="0" kern="1200" dirty="0">
                <a:solidFill>
                  <a:schemeClr val="tx1"/>
                </a:solidFill>
                <a:effectLst/>
                <a:latin typeface="+mn-lt"/>
                <a:ea typeface="+mn-ea"/>
                <a:cs typeface="+mn-cs"/>
              </a:rPr>
              <a:t>虽然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为使 </a:t>
            </a:r>
            <a:r>
              <a:rPr lang="en-US" altLang="zh-CN" sz="1200" b="0" i="0" kern="1200" dirty="0">
                <a:solidFill>
                  <a:schemeClr val="tx1"/>
                </a:solidFill>
                <a:effectLst/>
                <a:latin typeface="+mn-lt"/>
                <a:ea typeface="+mn-ea"/>
                <a:cs typeface="+mn-cs"/>
              </a:rPr>
              <a:t>GC </a:t>
            </a:r>
            <a:r>
              <a:rPr lang="zh-CN" altLang="en-US" sz="1200" b="0" i="0" kern="1200" dirty="0">
                <a:solidFill>
                  <a:schemeClr val="tx1"/>
                </a:solidFill>
                <a:effectLst/>
                <a:latin typeface="+mn-lt"/>
                <a:ea typeface="+mn-ea"/>
                <a:cs typeface="+mn-cs"/>
              </a:rPr>
              <a:t>系统可管理，采用不分配内存的方式努力完善了内存回收机制，但有时却会导致代码过于复杂。</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的生命周期及所有权规则，使得其可在没有</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（垃圾回收器）的情况下获取对象，使程序更少的出错。</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优秀的鲁棒性</a:t>
            </a: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在调试模式下的溢出检查，使得开发人员在测试期间能够发现更多问题，而发布模式下进行封装时不作检查，也提高了发布版本的执行效率。而</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的整型操作没有溢出检查。</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各种高要求的检查，与默认时的引用不变性，造就了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出色的鲁棒性。</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错误处理</a:t>
            </a:r>
          </a:p>
          <a:p>
            <a:r>
              <a:rPr lang="zh-CN" altLang="en-US" sz="1200" b="0" i="0" kern="1200" dirty="0">
                <a:solidFill>
                  <a:schemeClr val="tx1"/>
                </a:solidFill>
                <a:effectLst/>
                <a:latin typeface="+mn-lt"/>
                <a:ea typeface="+mn-ea"/>
                <a:cs typeface="+mn-cs"/>
              </a:rPr>
              <a:t>任何一个线程发生 “</a:t>
            </a:r>
            <a:r>
              <a:rPr lang="en-US" altLang="zh-CN" sz="1200" b="0" i="0" kern="1200" dirty="0">
                <a:solidFill>
                  <a:schemeClr val="tx1"/>
                </a:solidFill>
                <a:effectLst/>
                <a:latin typeface="+mn-lt"/>
                <a:ea typeface="+mn-ea"/>
                <a:cs typeface="+mn-cs"/>
              </a:rPr>
              <a:t>panics” </a:t>
            </a:r>
            <a:r>
              <a:rPr lang="zh-CN" altLang="en-US" sz="1200" b="0" i="0" kern="1200" dirty="0">
                <a:solidFill>
                  <a:schemeClr val="tx1"/>
                </a:solidFill>
                <a:effectLst/>
                <a:latin typeface="+mn-lt"/>
                <a:ea typeface="+mn-ea"/>
                <a:cs typeface="+mn-cs"/>
              </a:rPr>
              <a:t>时，都会被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认为是 </a:t>
            </a:r>
            <a:r>
              <a:rPr lang="en-US" altLang="zh-CN" sz="1200" b="0" i="0" kern="1200" dirty="0" err="1">
                <a:solidFill>
                  <a:schemeClr val="tx1"/>
                </a:solidFill>
                <a:effectLst/>
                <a:latin typeface="+mn-lt"/>
                <a:ea typeface="+mn-ea"/>
                <a:cs typeface="+mn-cs"/>
              </a:rPr>
              <a:t>RuntimeExceptions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会立即终止线程。并且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返回的错误信息比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更具体，可以帮助程序员更好的理解错误点，完善代码。</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元编程：</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有既笨拙又缓慢的运行时反射，</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只需要消耗所需要的资源，因此可以使用宏来实现所需的任何反射功能。这也许需要更多的工作，但是程序员可以完全控制所有内容。</a:t>
            </a:r>
          </a:p>
          <a:p>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标准库：</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的库虽然不如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多，但它们都十分的精确，有几个收集类，大量的字符串处理，智能引用和单元，基本的并发支持，一些</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网络和最小的</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集成。而且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可以非常轻松的使用和维护第三方库，这也使得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程序可以在使用更精简的库的同时，完成同样的功能。</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1091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相比：</a:t>
            </a:r>
          </a:p>
          <a:p>
            <a:r>
              <a:rPr lang="en-US" altLang="zh-CN" sz="1200" b="0" i="0" kern="1200" dirty="0">
                <a:solidFill>
                  <a:schemeClr val="tx1"/>
                </a:solidFill>
                <a:effectLst/>
                <a:latin typeface="+mn-lt"/>
                <a:ea typeface="+mn-ea"/>
                <a:cs typeface="+mn-cs"/>
              </a:rPr>
              <a:t>1.Rust </a:t>
            </a:r>
            <a:r>
              <a:rPr lang="zh-CN" altLang="en-US" sz="1200" b="0" i="0" kern="1200" dirty="0">
                <a:solidFill>
                  <a:schemeClr val="tx1"/>
                </a:solidFill>
                <a:effectLst/>
                <a:latin typeface="+mn-lt"/>
                <a:ea typeface="+mn-ea"/>
                <a:cs typeface="+mn-cs"/>
              </a:rPr>
              <a:t>安全性更高</a:t>
            </a:r>
          </a:p>
          <a:p>
            <a:r>
              <a:rPr lang="zh-CN" altLang="en-US" sz="1200" b="0" i="0" kern="1200" dirty="0">
                <a:solidFill>
                  <a:schemeClr val="tx1"/>
                </a:solidFill>
                <a:effectLst/>
                <a:latin typeface="+mn-lt"/>
                <a:ea typeface="+mn-ea"/>
                <a:cs typeface="+mn-cs"/>
              </a:rPr>
              <a:t>因为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允许空指针引用、释放内存后再使用、返回悬空指针、超出访问权限，是不安全的，将需要花费大量的时间在避免内存问题或者数据竞争问题上；但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是内存安全的，采取了资源获取即初始化的方法，不必担心内存泄漏和野指针的问题。线程也是安全的，所以也没有任何数据竞争问题，所有的安全性都是由编译器保证的，在大多情况下，编译一旦通过，程序就能安全地运行。</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官方包管理器</a:t>
            </a:r>
          </a:p>
          <a:p>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没有官方包管理器，这让维护和编译第三方依赖变得异常麻烦和困难，进而导致很长的研发周期。</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拥有官方的包管理器 </a:t>
            </a:r>
            <a:r>
              <a:rPr lang="en-US" altLang="zh-CN" sz="1200" b="0" i="0" kern="1200" dirty="0">
                <a:solidFill>
                  <a:schemeClr val="tx1"/>
                </a:solidFill>
                <a:effectLst/>
                <a:latin typeface="+mn-lt"/>
                <a:ea typeface="+mn-ea"/>
                <a:cs typeface="+mn-cs"/>
              </a:rPr>
              <a:t>crate </a:t>
            </a:r>
            <a:r>
              <a:rPr lang="zh-CN" altLang="en-US" sz="1200" b="0" i="0" kern="1200" dirty="0">
                <a:solidFill>
                  <a:schemeClr val="tx1"/>
                </a:solidFill>
                <a:effectLst/>
                <a:latin typeface="+mn-lt"/>
                <a:ea typeface="+mn-ea"/>
                <a:cs typeface="+mn-cs"/>
              </a:rPr>
              <a:t>，可以直接使用很多开源的库。</a:t>
            </a:r>
          </a:p>
          <a:p>
            <a:r>
              <a:rPr lang="zh-CN" altLang="en-US" sz="1200" b="0" i="0" kern="1200" dirty="0">
                <a:solidFill>
                  <a:schemeClr val="tx1"/>
                </a:solidFill>
                <a:effectLst/>
                <a:latin typeface="+mn-lt"/>
                <a:ea typeface="+mn-ea"/>
                <a:cs typeface="+mn-cs"/>
              </a:rPr>
              <a:t>而且通过 </a:t>
            </a:r>
            <a:r>
              <a:rPr lang="en-US" altLang="zh-CN" sz="1200" b="0" i="0" kern="1200" dirty="0">
                <a:solidFill>
                  <a:schemeClr val="tx1"/>
                </a:solidFill>
                <a:effectLst/>
                <a:latin typeface="+mn-lt"/>
                <a:ea typeface="+mn-ea"/>
                <a:cs typeface="+mn-cs"/>
              </a:rPr>
              <a:t>FFI </a:t>
            </a:r>
            <a:r>
              <a:rPr lang="zh-CN" altLang="en-US" sz="1200" b="0" i="0" kern="1200" dirty="0">
                <a:solidFill>
                  <a:schemeClr val="tx1"/>
                </a:solidFill>
                <a:effectLst/>
                <a:latin typeface="+mn-lt"/>
                <a:ea typeface="+mn-ea"/>
                <a:cs typeface="+mn-cs"/>
              </a:rPr>
              <a:t>调用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程序是非常快的，不用担心调用 </a:t>
            </a:r>
            <a:r>
              <a:rPr lang="en-US" altLang="zh-CN" sz="1200" b="0" i="0" kern="1200" dirty="0" err="1">
                <a:solidFill>
                  <a:schemeClr val="tx1"/>
                </a:solidFill>
                <a:effectLst/>
                <a:latin typeface="+mn-lt"/>
                <a:ea typeface="+mn-ea"/>
                <a:cs typeface="+mn-cs"/>
              </a:rPr>
              <a:t>RocksDB</a:t>
            </a:r>
            <a:r>
              <a:rPr lang="en-US" altLang="zh-CN" sz="1200" b="0" i="0" kern="1200" dirty="0">
                <a:solidFill>
                  <a:schemeClr val="tx1"/>
                </a:solidFill>
                <a:effectLst/>
                <a:latin typeface="+mn-lt"/>
                <a:ea typeface="+mn-ea"/>
                <a:cs typeface="+mn-cs"/>
              </a:rPr>
              <a:t> API </a:t>
            </a:r>
            <a:r>
              <a:rPr lang="zh-CN" altLang="en-US" sz="1200" b="0" i="0" kern="1200" dirty="0">
                <a:solidFill>
                  <a:schemeClr val="tx1"/>
                </a:solidFill>
                <a:effectLst/>
                <a:latin typeface="+mn-lt"/>
                <a:ea typeface="+mn-ea"/>
                <a:cs typeface="+mn-cs"/>
              </a:rPr>
              <a:t>会有性能上的降低。</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3342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创新点：</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在开发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时，相比于 </a:t>
            </a:r>
            <a:r>
              <a:rPr lang="en-US" altLang="zh-CN" sz="1200" b="0" i="0" kern="1200" dirty="0" err="1">
                <a:solidFill>
                  <a:schemeClr val="tx1"/>
                </a:solidFill>
                <a:effectLst/>
                <a:latin typeface="+mn-lt"/>
                <a:ea typeface="+mn-ea"/>
                <a:cs typeface="+mn-cs"/>
              </a:rPr>
              <a:t>AssemblyScript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，使用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开发在</a:t>
            </a:r>
            <a:r>
              <a:rPr lang="zh-CN" altLang="en-US" sz="1200" b="1" i="0" kern="1200" dirty="0">
                <a:solidFill>
                  <a:schemeClr val="tx1"/>
                </a:solidFill>
                <a:effectLst/>
                <a:latin typeface="+mn-lt"/>
                <a:ea typeface="+mn-ea"/>
                <a:cs typeface="+mn-cs"/>
              </a:rPr>
              <a:t>开发效率</a:t>
            </a:r>
            <a:r>
              <a:rPr lang="zh-CN" altLang="en-US" sz="1200" b="0" i="0" kern="1200" dirty="0">
                <a:solidFill>
                  <a:schemeClr val="tx1"/>
                </a:solidFill>
                <a:effectLst/>
                <a:latin typeface="+mn-lt"/>
                <a:ea typeface="+mn-ea"/>
                <a:cs typeface="+mn-cs"/>
              </a:rPr>
              <a:t>和便捷性、包体积大小等方面有很大优势。</a:t>
            </a:r>
          </a:p>
          <a:p>
            <a:r>
              <a:rPr lang="zh-CN" altLang="en-US" sz="1200" b="0" i="0" kern="1200" dirty="0">
                <a:solidFill>
                  <a:schemeClr val="tx1"/>
                </a:solidFill>
                <a:effectLst/>
                <a:latin typeface="+mn-lt"/>
                <a:ea typeface="+mn-ea"/>
                <a:cs typeface="+mn-cs"/>
              </a:rPr>
              <a:t>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开发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官方周边文档</a:t>
            </a:r>
            <a:r>
              <a:rPr lang="zh-CN" altLang="en-US" sz="1200" b="0" i="0" kern="1200" dirty="0">
                <a:solidFill>
                  <a:schemeClr val="tx1"/>
                </a:solidFill>
                <a:effectLst/>
                <a:latin typeface="+mn-lt"/>
                <a:ea typeface="+mn-ea"/>
                <a:cs typeface="+mn-cs"/>
              </a:rPr>
              <a:t>已经比较全面。</a:t>
            </a:r>
          </a:p>
          <a:p>
            <a:r>
              <a:rPr lang="en-US" altLang="zh-CN" sz="1200" b="0" i="0" kern="1200" dirty="0">
                <a:solidFill>
                  <a:schemeClr val="tx1"/>
                </a:solidFill>
                <a:effectLst/>
                <a:latin typeface="+mn-lt"/>
                <a:ea typeface="+mn-ea"/>
                <a:cs typeface="+mn-cs"/>
              </a:rPr>
              <a:t>Rust +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的能力：</a:t>
            </a:r>
            <a:r>
              <a:rPr lang="zh-CN" altLang="en-US" sz="1200" b="1" i="0" kern="1200" dirty="0">
                <a:solidFill>
                  <a:schemeClr val="tx1"/>
                </a:solidFill>
                <a:effectLst/>
                <a:latin typeface="+mn-lt"/>
                <a:ea typeface="+mn-ea"/>
                <a:cs typeface="+mn-cs"/>
              </a:rPr>
              <a:t>调用 </a:t>
            </a:r>
            <a:r>
              <a:rPr lang="en-US" altLang="zh-CN" sz="1200" b="1" i="0" kern="1200" dirty="0">
                <a:solidFill>
                  <a:schemeClr val="tx1"/>
                </a:solidFill>
                <a:effectLst/>
                <a:latin typeface="+mn-lt"/>
                <a:ea typeface="+mn-ea"/>
                <a:cs typeface="+mn-cs"/>
              </a:rPr>
              <a:t>JS </a:t>
            </a:r>
            <a:r>
              <a:rPr lang="zh-CN" altLang="en-US" sz="1200" b="1" i="0" kern="1200" dirty="0">
                <a:solidFill>
                  <a:schemeClr val="tx1"/>
                </a:solidFill>
                <a:effectLst/>
                <a:latin typeface="+mn-lt"/>
                <a:ea typeface="+mn-ea"/>
                <a:cs typeface="+mn-cs"/>
              </a:rPr>
              <a:t>库</a:t>
            </a:r>
            <a:endParaRPr lang="zh-CN" altLang="en-US"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可以使用 </a:t>
            </a:r>
            <a:r>
              <a:rPr lang="en-US" altLang="zh-CN" sz="1200" b="0" i="0" kern="1200" dirty="0">
                <a:solidFill>
                  <a:schemeClr val="tx1"/>
                </a:solidFill>
                <a:effectLst/>
                <a:latin typeface="+mn-lt"/>
                <a:ea typeface="+mn-ea"/>
                <a:cs typeface="+mn-cs"/>
              </a:rPr>
              <a:t>Rust std</a:t>
            </a:r>
            <a:r>
              <a:rPr lang="zh-CN" altLang="en-US" sz="1200" b="0" i="0" kern="1200" dirty="0">
                <a:solidFill>
                  <a:schemeClr val="tx1"/>
                </a:solidFill>
                <a:effectLst/>
                <a:latin typeface="+mn-lt"/>
                <a:ea typeface="+mn-ea"/>
                <a:cs typeface="+mn-cs"/>
              </a:rPr>
              <a:t>以使用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的大多数第三方库。</a:t>
            </a:r>
          </a:p>
          <a:p>
            <a:pPr lvl="1"/>
            <a:r>
              <a:rPr lang="zh-CN" altLang="en-US" sz="1200" b="0" i="0" kern="1200" dirty="0">
                <a:solidFill>
                  <a:schemeClr val="tx1"/>
                </a:solidFill>
                <a:effectLst/>
                <a:latin typeface="+mn-lt"/>
                <a:ea typeface="+mn-ea"/>
                <a:cs typeface="+mn-cs"/>
              </a:rPr>
              <a:t>可以调用几乎任何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侧声明的方法，也可以暴露方法给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调用。</a:t>
            </a:r>
          </a:p>
          <a:p>
            <a:pPr lvl="1"/>
            <a:r>
              <a:rPr lang="zh-CN" altLang="en-US" sz="1200" b="0" i="0" kern="1200" dirty="0">
                <a:solidFill>
                  <a:schemeClr val="tx1"/>
                </a:solidFill>
                <a:effectLst/>
                <a:latin typeface="+mn-lt"/>
                <a:ea typeface="+mn-ea"/>
                <a:cs typeface="+mn-cs"/>
              </a:rPr>
              <a:t>可以和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侧互相”传递“几乎任何的数据类型，包括但不限于数字、字符串、对象、</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对象等。</a:t>
            </a:r>
          </a:p>
          <a:p>
            <a:pPr lvl="1"/>
            <a:r>
              <a:rPr lang="zh-CN" altLang="en-US" sz="1200" b="0" i="0" kern="1200" dirty="0">
                <a:solidFill>
                  <a:schemeClr val="tx1"/>
                </a:solidFill>
                <a:effectLst/>
                <a:latin typeface="+mn-lt"/>
                <a:ea typeface="+mn-ea"/>
                <a:cs typeface="+mn-cs"/>
              </a:rPr>
              <a:t>可以直接在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侧“操作”</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很多语言（</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）都可以在 </a:t>
            </a:r>
            <a:r>
              <a:rPr lang="en-US" altLang="zh-CN" sz="1200" b="0" i="0" kern="1200" dirty="0">
                <a:solidFill>
                  <a:schemeClr val="tx1"/>
                </a:solidFill>
                <a:effectLst/>
                <a:latin typeface="+mn-lt"/>
                <a:ea typeface="+mn-ea"/>
                <a:cs typeface="+mn-cs"/>
              </a:rPr>
              <a:t>Web </a:t>
            </a:r>
            <a:r>
              <a:rPr lang="zh-CN" altLang="en-US" sz="1200" b="0" i="0" kern="1200" dirty="0">
                <a:solidFill>
                  <a:schemeClr val="tx1"/>
                </a:solidFill>
                <a:effectLst/>
                <a:latin typeface="+mn-lt"/>
                <a:ea typeface="+mn-ea"/>
                <a:cs typeface="+mn-cs"/>
              </a:rPr>
              <a:t>上共享内存线程，但只有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可以安全地执行该操作。</a:t>
            </a:r>
            <a:r>
              <a:rPr lang="zh-CN" altLang="en-US" sz="1200" b="1" i="0" kern="1200" dirty="0">
                <a:solidFill>
                  <a:schemeClr val="tx1"/>
                </a:solidFill>
                <a:effectLst/>
                <a:latin typeface="+mn-lt"/>
                <a:ea typeface="+mn-ea"/>
                <a:cs typeface="+mn-cs"/>
              </a:rPr>
              <a:t>安全共享内存线程</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489652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2020/4/10</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7D6AB30E-D13D-457E-A22D-9E586CD4E378}"/>
              </a:ext>
            </a:extLst>
          </p:cNvPr>
          <p:cNvSpPr>
            <a:spLocks noGrp="1" noChangeArrowheads="1"/>
          </p:cNvSpPr>
          <p:nvPr>
            <p:ph type="title"/>
          </p:nvPr>
        </p:nvSpPr>
        <p:spPr/>
        <p:txBody>
          <a:bodyPr/>
          <a:lstStyle/>
          <a:p>
            <a:r>
              <a:rPr lang="en-US" altLang="zh-CN" sz="4400"/>
              <a:t>Servo</a:t>
            </a:r>
          </a:p>
        </p:txBody>
      </p:sp>
      <p:sp>
        <p:nvSpPr>
          <p:cNvPr id="4" name="灯片编号占位符 3">
            <a:extLst>
              <a:ext uri="{FF2B5EF4-FFF2-40B4-BE49-F238E27FC236}">
                <a16:creationId xmlns:a16="http://schemas.microsoft.com/office/drawing/2014/main" id="{A2AADB7F-1739-49BC-9F11-07FE818D1D22}"/>
              </a:ext>
            </a:extLst>
          </p:cNvPr>
          <p:cNvSpPr>
            <a:spLocks noGrp="1"/>
          </p:cNvSpPr>
          <p:nvPr>
            <p:ph type="sldNum" sz="quarter" idx="12"/>
          </p:nvPr>
        </p:nvSpPr>
        <p:spPr/>
        <p:txBody>
          <a:bodyPr/>
          <a:lstStyle/>
          <a:p>
            <a:fld id="{A3186A50-735F-4325-B50F-CE42996D6E59}" type="slidenum">
              <a:rPr lang="zh-CN" altLang="en-US"/>
              <a:pPr/>
              <a:t>1</a:t>
            </a:fld>
            <a:endParaRPr lang="zh-CN" altLang="en-US"/>
          </a:p>
        </p:txBody>
      </p:sp>
      <p:grpSp>
        <p:nvGrpSpPr>
          <p:cNvPr id="21" name="组合 20">
            <a:extLst>
              <a:ext uri="{FF2B5EF4-FFF2-40B4-BE49-F238E27FC236}">
                <a16:creationId xmlns:a16="http://schemas.microsoft.com/office/drawing/2014/main" id="{6FEF830C-4429-45E7-A9CE-CFB935C99E60}"/>
              </a:ext>
            </a:extLst>
          </p:cNvPr>
          <p:cNvGrpSpPr>
            <a:grpSpLocks/>
          </p:cNvGrpSpPr>
          <p:nvPr/>
        </p:nvGrpSpPr>
        <p:grpSpPr bwMode="auto">
          <a:xfrm>
            <a:off x="681038" y="1930400"/>
            <a:ext cx="7558087" cy="725488"/>
            <a:chOff x="1073" y="3039"/>
            <a:chExt cx="11901" cy="1144"/>
          </a:xfrm>
        </p:grpSpPr>
        <p:sp>
          <p:nvSpPr>
            <p:cNvPr id="7" name="ïṡḷiḓê">
              <a:extLst>
                <a:ext uri="{FF2B5EF4-FFF2-40B4-BE49-F238E27FC236}">
                  <a16:creationId xmlns:a16="http://schemas.microsoft.com/office/drawing/2014/main" id="{D9E3977B-062D-473E-9045-F06F18CDC7CA}"/>
                </a:ext>
              </a:extLst>
            </p:cNvPr>
            <p:cNvSpPr/>
            <p:nvPr/>
          </p:nvSpPr>
          <p:spPr>
            <a:xfrm>
              <a:off x="2258" y="3039"/>
              <a:ext cx="10716" cy="1144"/>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37" name="îŝ1ïďè">
              <a:extLst>
                <a:ext uri="{FF2B5EF4-FFF2-40B4-BE49-F238E27FC236}">
                  <a16:creationId xmlns:a16="http://schemas.microsoft.com/office/drawing/2014/main" id="{799F98C1-9F4D-4544-AC0F-BABF9FA35613}"/>
                </a:ext>
              </a:extLst>
            </p:cNvPr>
            <p:cNvSpPr>
              <a:spLocks noChangeArrowheads="1"/>
            </p:cNvSpPr>
            <p:nvPr/>
          </p:nvSpPr>
          <p:spPr bwMode="auto">
            <a:xfrm>
              <a:off x="1073" y="3243"/>
              <a:ext cx="856" cy="73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67" y="31"/>
                  </a:lnTo>
                  <a:lnTo>
                    <a:pt x="275" y="24"/>
                  </a:lnTo>
                  <a:lnTo>
                    <a:pt x="281" y="14"/>
                  </a:lnTo>
                  <a:lnTo>
                    <a:pt x="285" y="4"/>
                  </a:lnTo>
                  <a:lnTo>
                    <a:pt x="277" y="9"/>
                  </a:lnTo>
                  <a:lnTo>
                    <a:pt x="266" y="13"/>
                  </a:lnTo>
                  <a:lnTo>
                    <a:pt x="257" y="16"/>
                  </a:lnTo>
                  <a:lnTo>
                    <a:pt x="247" y="18"/>
                  </a:lnTo>
                  <a:lnTo>
                    <a:pt x="237" y="11"/>
                  </a:lnTo>
                  <a:lnTo>
                    <a:pt x="227" y="5"/>
                  </a:lnTo>
                  <a:lnTo>
                    <a:pt x="222" y="3"/>
                  </a:lnTo>
                  <a:lnTo>
                    <a:pt x="216" y="1"/>
                  </a:lnTo>
                  <a:lnTo>
                    <a:pt x="209"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7"/>
                  </a:lnTo>
                  <a:lnTo>
                    <a:pt x="144" y="74"/>
                  </a:lnTo>
                  <a:lnTo>
                    <a:pt x="126" y="72"/>
                  </a:lnTo>
                  <a:lnTo>
                    <a:pt x="108" y="68"/>
                  </a:lnTo>
                  <a:lnTo>
                    <a:pt x="92" y="63"/>
                  </a:lnTo>
                  <a:lnTo>
                    <a:pt x="75" y="55"/>
                  </a:lnTo>
                  <a:lnTo>
                    <a:pt x="59" y="46"/>
                  </a:lnTo>
                  <a:lnTo>
                    <a:pt x="45" y="36"/>
                  </a:lnTo>
                  <a:lnTo>
                    <a:pt x="33" y="24"/>
                  </a:lnTo>
                  <a:lnTo>
                    <a:pt x="20" y="11"/>
                  </a:lnTo>
                  <a:lnTo>
                    <a:pt x="17" y="17"/>
                  </a:lnTo>
                  <a:lnTo>
                    <a:pt x="15" y="26"/>
                  </a:lnTo>
                  <a:lnTo>
                    <a:pt x="13" y="33"/>
                  </a:lnTo>
                  <a:lnTo>
                    <a:pt x="12" y="41"/>
                  </a:lnTo>
                  <a:lnTo>
                    <a:pt x="13" y="48"/>
                  </a:lnTo>
                  <a:lnTo>
                    <a:pt x="14" y="57"/>
                  </a:lnTo>
                  <a:lnTo>
                    <a:pt x="17" y="63"/>
                  </a:lnTo>
                  <a:lnTo>
                    <a:pt x="20" y="70"/>
                  </a:lnTo>
                  <a:lnTo>
                    <a:pt x="23" y="76"/>
                  </a:lnTo>
                  <a:lnTo>
                    <a:pt x="28" y="81"/>
                  </a:lnTo>
                  <a:lnTo>
                    <a:pt x="34" y="87"/>
                  </a:lnTo>
                  <a:lnTo>
                    <a:pt x="39" y="91"/>
                  </a:lnTo>
                  <a:lnTo>
                    <a:pt x="32" y="91"/>
                  </a:lnTo>
                  <a:lnTo>
                    <a:pt x="25" y="89"/>
                  </a:lnTo>
                  <a:lnTo>
                    <a:pt x="18" y="87"/>
                  </a:lnTo>
                  <a:lnTo>
                    <a:pt x="12" y="84"/>
                  </a:lnTo>
                  <a:lnTo>
                    <a:pt x="12" y="85"/>
                  </a:lnTo>
                  <a:lnTo>
                    <a:pt x="13" y="95"/>
                  </a:lnTo>
                  <a:lnTo>
                    <a:pt x="16" y="105"/>
                  </a:lnTo>
                  <a:lnTo>
                    <a:pt x="20" y="115"/>
                  </a:lnTo>
                  <a:lnTo>
                    <a:pt x="25" y="123"/>
                  </a:lnTo>
                  <a:lnTo>
                    <a:pt x="33" y="130"/>
                  </a:lnTo>
                  <a:lnTo>
                    <a:pt x="41" y="136"/>
                  </a:lnTo>
                  <a:lnTo>
                    <a:pt x="50" y="140"/>
                  </a:lnTo>
                  <a:lnTo>
                    <a:pt x="60" y="143"/>
                  </a:lnTo>
                  <a:lnTo>
                    <a:pt x="52" y="145"/>
                  </a:lnTo>
                  <a:lnTo>
                    <a:pt x="44" y="146"/>
                  </a:lnTo>
                  <a:lnTo>
                    <a:pt x="33" y="145"/>
                  </a:lnTo>
                  <a:lnTo>
                    <a:pt x="37" y="153"/>
                  </a:lnTo>
                  <a:lnTo>
                    <a:pt x="41" y="161"/>
                  </a:lnTo>
                  <a:lnTo>
                    <a:pt x="47" y="168"/>
                  </a:lnTo>
                  <a:lnTo>
                    <a:pt x="54" y="175"/>
                  </a:lnTo>
                  <a:lnTo>
                    <a:pt x="62" y="179"/>
                  </a:lnTo>
                  <a:lnTo>
                    <a:pt x="71" y="183"/>
                  </a:lnTo>
                  <a:lnTo>
                    <a:pt x="79" y="185"/>
                  </a:lnTo>
                  <a:lnTo>
                    <a:pt x="89" y="186"/>
                  </a:lnTo>
                  <a:lnTo>
                    <a:pt x="81" y="192"/>
                  </a:lnTo>
                  <a:lnTo>
                    <a:pt x="73" y="197"/>
                  </a:lnTo>
                  <a:lnTo>
                    <a:pt x="64" y="201"/>
                  </a:lnTo>
                  <a:lnTo>
                    <a:pt x="54" y="206"/>
                  </a:lnTo>
                  <a:lnTo>
                    <a:pt x="45" y="208"/>
                  </a:lnTo>
                  <a:lnTo>
                    <a:pt x="35" y="210"/>
                  </a:lnTo>
                  <a:lnTo>
                    <a:pt x="25" y="212"/>
                  </a:lnTo>
                  <a:lnTo>
                    <a:pt x="14" y="212"/>
                  </a:lnTo>
                  <a:lnTo>
                    <a:pt x="0" y="211"/>
                  </a:lnTo>
                  <a:lnTo>
                    <a:pt x="10" y="217"/>
                  </a:lnTo>
                  <a:lnTo>
                    <a:pt x="21" y="222"/>
                  </a:lnTo>
                  <a:lnTo>
                    <a:pt x="32" y="227"/>
                  </a:lnTo>
                  <a:lnTo>
                    <a:pt x="44" y="231"/>
                  </a:lnTo>
                  <a:lnTo>
                    <a:pt x="55" y="235"/>
                  </a:lnTo>
                  <a:lnTo>
                    <a:pt x="68" y="237"/>
                  </a:lnTo>
                  <a:lnTo>
                    <a:pt x="80"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59"/>
                  </a:lnTo>
                  <a:lnTo>
                    <a:pt x="271" y="52"/>
                  </a:lnTo>
                  <a:lnTo>
                    <a:pt x="280" y="45"/>
                  </a:lnTo>
                  <a:lnTo>
                    <a:pt x="287" y="37"/>
                  </a:lnTo>
                  <a:lnTo>
                    <a:pt x="293" y="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38" name="íśļiḋe">
              <a:extLst>
                <a:ext uri="{FF2B5EF4-FFF2-40B4-BE49-F238E27FC236}">
                  <a16:creationId xmlns:a16="http://schemas.microsoft.com/office/drawing/2014/main" id="{2C3A22AB-015C-4BEB-9303-D16A81F0A62B}"/>
                </a:ext>
              </a:extLst>
            </p:cNvPr>
            <p:cNvSpPr txBox="1">
              <a:spLocks noChangeArrowheads="1"/>
            </p:cNvSpPr>
            <p:nvPr/>
          </p:nvSpPr>
          <p:spPr bwMode="auto">
            <a:xfrm>
              <a:off x="3064" y="3039"/>
              <a:ext cx="7306" cy="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sz="2000">
                  <a:solidFill>
                    <a:schemeClr val="bg1"/>
                  </a:solidFill>
                </a:rPr>
                <a:t>用Rust编程语言编写的开源浏览器引擎</a:t>
              </a:r>
            </a:p>
          </p:txBody>
        </p:sp>
      </p:grpSp>
      <p:grpSp>
        <p:nvGrpSpPr>
          <p:cNvPr id="24" name="组合 23">
            <a:extLst>
              <a:ext uri="{FF2B5EF4-FFF2-40B4-BE49-F238E27FC236}">
                <a16:creationId xmlns:a16="http://schemas.microsoft.com/office/drawing/2014/main" id="{5DC01507-5DDE-4830-9C34-E25CB9E3CB5C}"/>
              </a:ext>
            </a:extLst>
          </p:cNvPr>
          <p:cNvGrpSpPr>
            <a:grpSpLocks/>
          </p:cNvGrpSpPr>
          <p:nvPr/>
        </p:nvGrpSpPr>
        <p:grpSpPr bwMode="auto">
          <a:xfrm>
            <a:off x="952500" y="2657475"/>
            <a:ext cx="9075738" cy="1397000"/>
            <a:chOff x="1501" y="4184"/>
            <a:chExt cx="14292" cy="2202"/>
          </a:xfrm>
        </p:grpSpPr>
        <p:sp>
          <p:nvSpPr>
            <p:cNvPr id="8" name="îṧḷiḓê">
              <a:extLst>
                <a:ext uri="{FF2B5EF4-FFF2-40B4-BE49-F238E27FC236}">
                  <a16:creationId xmlns:a16="http://schemas.microsoft.com/office/drawing/2014/main" id="{0726D399-AC87-4184-9C33-B71BC631C37D}"/>
                </a:ext>
              </a:extLst>
            </p:cNvPr>
            <p:cNvSpPr/>
            <p:nvPr/>
          </p:nvSpPr>
          <p:spPr>
            <a:xfrm flipH="1">
              <a:off x="2258" y="4184"/>
              <a:ext cx="1532" cy="878"/>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1" name="组合 21">
              <a:extLst>
                <a:ext uri="{FF2B5EF4-FFF2-40B4-BE49-F238E27FC236}">
                  <a16:creationId xmlns:a16="http://schemas.microsoft.com/office/drawing/2014/main" id="{E6387084-21EC-4B79-9A71-2B4877AFB8A7}"/>
                </a:ext>
              </a:extLst>
            </p:cNvPr>
            <p:cNvGrpSpPr>
              <a:grpSpLocks/>
            </p:cNvGrpSpPr>
            <p:nvPr/>
          </p:nvGrpSpPr>
          <p:grpSpPr bwMode="auto">
            <a:xfrm>
              <a:off x="1501" y="5062"/>
              <a:ext cx="14292" cy="1324"/>
              <a:chOff x="1501" y="5062"/>
              <a:chExt cx="14292" cy="1324"/>
            </a:xfrm>
          </p:grpSpPr>
          <p:sp>
            <p:nvSpPr>
              <p:cNvPr id="9" name="íṧlïde">
                <a:extLst>
                  <a:ext uri="{FF2B5EF4-FFF2-40B4-BE49-F238E27FC236}">
                    <a16:creationId xmlns:a16="http://schemas.microsoft.com/office/drawing/2014/main" id="{8AB04F91-58BF-4416-81E2-1313AE7999F7}"/>
                  </a:ext>
                </a:extLst>
              </p:cNvPr>
              <p:cNvSpPr/>
              <p:nvPr/>
            </p:nvSpPr>
            <p:spPr>
              <a:xfrm>
                <a:off x="2746" y="5062"/>
                <a:ext cx="13047" cy="1324"/>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3" name="íś1íḍe">
                <a:extLst>
                  <a:ext uri="{FF2B5EF4-FFF2-40B4-BE49-F238E27FC236}">
                    <a16:creationId xmlns:a16="http://schemas.microsoft.com/office/drawing/2014/main" id="{D2401D5C-9263-4C14-AFFD-E54DE45BCB7A}"/>
                  </a:ext>
                </a:extLst>
              </p:cNvPr>
              <p:cNvSpPr>
                <a:spLocks noChangeArrowheads="1"/>
              </p:cNvSpPr>
              <p:nvPr/>
            </p:nvSpPr>
            <p:spPr bwMode="auto">
              <a:xfrm>
                <a:off x="1501" y="5242"/>
                <a:ext cx="770" cy="807"/>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44" name="iṣ1iḍê">
                <a:extLst>
                  <a:ext uri="{FF2B5EF4-FFF2-40B4-BE49-F238E27FC236}">
                    <a16:creationId xmlns:a16="http://schemas.microsoft.com/office/drawing/2014/main" id="{3BE2B9BD-E0E3-4E98-9AA3-005D3FB85A31}"/>
                  </a:ext>
                </a:extLst>
              </p:cNvPr>
              <p:cNvSpPr txBox="1">
                <a:spLocks noChangeArrowheads="1"/>
              </p:cNvSpPr>
              <p:nvPr/>
            </p:nvSpPr>
            <p:spPr bwMode="auto">
              <a:xfrm>
                <a:off x="3183" y="5062"/>
                <a:ext cx="11811"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a:solidFill>
                      <a:schemeClr val="bg1"/>
                    </a:solidFill>
                  </a:rPr>
                  <a:t>提供可以加载，运行和显示网站和应用程序的组件。这些组件包括：并行CSS样式引擎</a:t>
                </a:r>
                <a:r>
                  <a:rPr lang="zh-CN" altLang="en-US">
                    <a:solidFill>
                      <a:schemeClr val="bg1"/>
                    </a:solidFill>
                  </a:rPr>
                  <a:t>；</a:t>
                </a:r>
                <a:r>
                  <a:rPr lang="en-US" altLang="zh-CN">
                    <a:solidFill>
                      <a:schemeClr val="bg1"/>
                    </a:solidFill>
                  </a:rPr>
                  <a:t>一个称为WebRender的Paint引擎</a:t>
                </a:r>
              </a:p>
            </p:txBody>
          </p:sp>
        </p:grpSp>
      </p:grpSp>
      <p:grpSp>
        <p:nvGrpSpPr>
          <p:cNvPr id="25" name="组合 24">
            <a:extLst>
              <a:ext uri="{FF2B5EF4-FFF2-40B4-BE49-F238E27FC236}">
                <a16:creationId xmlns:a16="http://schemas.microsoft.com/office/drawing/2014/main" id="{88EFED6B-5D3E-4337-91D1-DAE54DD5F697}"/>
              </a:ext>
            </a:extLst>
          </p:cNvPr>
          <p:cNvGrpSpPr>
            <a:grpSpLocks/>
          </p:cNvGrpSpPr>
          <p:nvPr/>
        </p:nvGrpSpPr>
        <p:grpSpPr bwMode="auto">
          <a:xfrm>
            <a:off x="1336675" y="4054475"/>
            <a:ext cx="10048875" cy="1166813"/>
            <a:chOff x="2105" y="6386"/>
            <a:chExt cx="15826" cy="1837"/>
          </a:xfrm>
        </p:grpSpPr>
        <p:sp>
          <p:nvSpPr>
            <p:cNvPr id="10" name="íşliḍé">
              <a:extLst>
                <a:ext uri="{FF2B5EF4-FFF2-40B4-BE49-F238E27FC236}">
                  <a16:creationId xmlns:a16="http://schemas.microsoft.com/office/drawing/2014/main" id="{5FAC3D0E-9D89-4C18-93F9-CC1DAD68C18E}"/>
                </a:ext>
              </a:extLst>
            </p:cNvPr>
            <p:cNvSpPr/>
            <p:nvPr/>
          </p:nvSpPr>
          <p:spPr>
            <a:xfrm flipH="1">
              <a:off x="2748" y="6386"/>
              <a:ext cx="1533" cy="700"/>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7" name="组合 22">
              <a:extLst>
                <a:ext uri="{FF2B5EF4-FFF2-40B4-BE49-F238E27FC236}">
                  <a16:creationId xmlns:a16="http://schemas.microsoft.com/office/drawing/2014/main" id="{F3D8ABA7-7BFD-45BB-85B5-DE391C53BBBD}"/>
                </a:ext>
              </a:extLst>
            </p:cNvPr>
            <p:cNvGrpSpPr>
              <a:grpSpLocks/>
            </p:cNvGrpSpPr>
            <p:nvPr/>
          </p:nvGrpSpPr>
          <p:grpSpPr bwMode="auto">
            <a:xfrm>
              <a:off x="2105" y="7079"/>
              <a:ext cx="15826" cy="1145"/>
              <a:chOff x="2105" y="7079"/>
              <a:chExt cx="15826" cy="1145"/>
            </a:xfrm>
          </p:grpSpPr>
          <p:sp>
            <p:nvSpPr>
              <p:cNvPr id="6" name="ïş1íďè">
                <a:extLst>
                  <a:ext uri="{FF2B5EF4-FFF2-40B4-BE49-F238E27FC236}">
                    <a16:creationId xmlns:a16="http://schemas.microsoft.com/office/drawing/2014/main" id="{37528E90-80BF-4429-8E96-BE81F0E0F406}"/>
                  </a:ext>
                </a:extLst>
              </p:cNvPr>
              <p:cNvSpPr/>
              <p:nvPr/>
            </p:nvSpPr>
            <p:spPr>
              <a:xfrm>
                <a:off x="3183" y="7078"/>
                <a:ext cx="14748" cy="1145"/>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9" name="íṡľíďe">
                <a:extLst>
                  <a:ext uri="{FF2B5EF4-FFF2-40B4-BE49-F238E27FC236}">
                    <a16:creationId xmlns:a16="http://schemas.microsoft.com/office/drawing/2014/main" id="{18789EA9-34C8-46DF-85B8-3F59EB19DA7F}"/>
                  </a:ext>
                </a:extLst>
              </p:cNvPr>
              <p:cNvSpPr>
                <a:spLocks noChangeArrowheads="1"/>
              </p:cNvSpPr>
              <p:nvPr/>
            </p:nvSpPr>
            <p:spPr bwMode="auto">
              <a:xfrm>
                <a:off x="2105" y="7338"/>
                <a:ext cx="694" cy="72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50" name="ïşliḍé">
                <a:extLst>
                  <a:ext uri="{FF2B5EF4-FFF2-40B4-BE49-F238E27FC236}">
                    <a16:creationId xmlns:a16="http://schemas.microsoft.com/office/drawing/2014/main" id="{DCEE41A3-BCAE-46BC-B680-84F4D969706B}"/>
                  </a:ext>
                </a:extLst>
              </p:cNvPr>
              <p:cNvSpPr txBox="1">
                <a:spLocks noChangeArrowheads="1"/>
              </p:cNvSpPr>
              <p:nvPr/>
            </p:nvSpPr>
            <p:spPr bwMode="auto">
              <a:xfrm>
                <a:off x="4371" y="7084"/>
                <a:ext cx="11231"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zh-CN" altLang="en-US" sz="2400">
                    <a:solidFill>
                      <a:schemeClr val="bg1"/>
                    </a:solidFill>
                  </a:rPr>
                  <a:t>优势：并行、内存安全、</a:t>
                </a:r>
                <a:r>
                  <a:rPr lang="en-US" altLang="zh-CN" sz="2400">
                    <a:solidFill>
                      <a:schemeClr val="bg1"/>
                    </a:solidFill>
                  </a:rPr>
                  <a:t>性能</a:t>
                </a:r>
                <a:r>
                  <a:rPr lang="zh-CN" altLang="en-US" sz="2400">
                    <a:solidFill>
                      <a:schemeClr val="bg1"/>
                    </a:solidFill>
                  </a:rPr>
                  <a:t>、普遍可嵌入性</a:t>
                </a:r>
              </a:p>
            </p:txBody>
          </p:sp>
        </p:grpSp>
      </p:grpSp>
      <p:pic>
        <p:nvPicPr>
          <p:cNvPr id="18451" name="图片 19">
            <a:extLst>
              <a:ext uri="{FF2B5EF4-FFF2-40B4-BE49-F238E27FC236}">
                <a16:creationId xmlns:a16="http://schemas.microsoft.com/office/drawing/2014/main" id="{6DA6F04E-1B31-438E-96D6-CEACF5E4E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15" t="16920" r="19830" b="21400"/>
          <a:stretch>
            <a:fillRect/>
          </a:stretch>
        </p:blipFill>
        <p:spPr bwMode="auto">
          <a:xfrm>
            <a:off x="9228138" y="1133475"/>
            <a:ext cx="1947862"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şḻíḋé">
            <a:extLst>
              <a:ext uri="{FF2B5EF4-FFF2-40B4-BE49-F238E27FC236}">
                <a16:creationId xmlns:a16="http://schemas.microsoft.com/office/drawing/2014/main" id="{EDEB33AE-C6C1-4AD5-81CE-FCFED57A1FCC}"/>
              </a:ext>
            </a:extLst>
          </p:cNvPr>
          <p:cNvSpPr/>
          <p:nvPr/>
        </p:nvSpPr>
        <p:spPr>
          <a:xfrm flipH="1">
            <a:off x="9655961" y="5041634"/>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6" name="ïşḻíḋé">
            <a:extLst>
              <a:ext uri="{FF2B5EF4-FFF2-40B4-BE49-F238E27FC236}">
                <a16:creationId xmlns:a16="http://schemas.microsoft.com/office/drawing/2014/main" id="{0DE6FCE4-3BF8-4629-B121-AA205A5C0CBA}"/>
              </a:ext>
            </a:extLst>
          </p:cNvPr>
          <p:cNvSpPr/>
          <p:nvPr/>
        </p:nvSpPr>
        <p:spPr>
          <a:xfrm flipH="1">
            <a:off x="-225324" y="5041635"/>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5" name="ïşḻíḋé">
            <a:extLst>
              <a:ext uri="{FF2B5EF4-FFF2-40B4-BE49-F238E27FC236}">
                <a16:creationId xmlns:a16="http://schemas.microsoft.com/office/drawing/2014/main" id="{3A4B44AF-DFD3-4DAD-9FD1-79223D0AE9B8}"/>
              </a:ext>
            </a:extLst>
          </p:cNvPr>
          <p:cNvSpPr/>
          <p:nvPr/>
        </p:nvSpPr>
        <p:spPr>
          <a:xfrm flipH="1">
            <a:off x="-281663" y="1577006"/>
            <a:ext cx="2957729"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2" name="ïşḻíḋé">
            <a:extLst>
              <a:ext uri="{FF2B5EF4-FFF2-40B4-BE49-F238E27FC236}">
                <a16:creationId xmlns:a16="http://schemas.microsoft.com/office/drawing/2014/main" id="{72882612-9C5F-4393-99F8-202CA6C33FB0}"/>
              </a:ext>
            </a:extLst>
          </p:cNvPr>
          <p:cNvSpPr/>
          <p:nvPr/>
        </p:nvSpPr>
        <p:spPr>
          <a:xfrm flipH="1">
            <a:off x="9654988" y="1445558"/>
            <a:ext cx="2537012"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 name="标题 1"/>
          <p:cNvSpPr>
            <a:spLocks noGrp="1"/>
          </p:cNvSpPr>
          <p:nvPr>
            <p:ph type="title"/>
          </p:nvPr>
        </p:nvSpPr>
        <p:spPr/>
        <p:txBody>
          <a:bodyPr/>
          <a:lstStyle/>
          <a:p>
            <a:r>
              <a:rPr lang="zh-CN" altLang="en-US" dirty="0"/>
              <a:t>项目背景</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33818" y="1768797"/>
            <a:ext cx="11975803" cy="4423207"/>
            <a:chOff x="480360" y="2083408"/>
            <a:chExt cx="10291588" cy="3801151"/>
          </a:xfrm>
        </p:grpSpPr>
        <p:cxnSp>
          <p:nvCxnSpPr>
            <p:cNvPr id="10" name="直接连接符 9"/>
            <p:cNvCxnSpPr/>
            <p:nvPr/>
          </p:nvCxnSpPr>
          <p:spPr>
            <a:xfrm flipV="1">
              <a:off x="7816958" y="2139771"/>
              <a:ext cx="994498" cy="530690"/>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57150" cap="rnd" cmpd="sng">
              <a:solidFill>
                <a:schemeClr val="accent3"/>
              </a:solidFill>
              <a:prstDash val="lgDashDot"/>
              <a:miter lim="800000"/>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480360" y="2083408"/>
              <a:ext cx="2450742" cy="321708"/>
            </a:xfrm>
            <a:prstGeom prst="rect">
              <a:avLst/>
            </a:prstGeom>
          </p:spPr>
          <p:txBody>
            <a:bodyPr vert="horz" wrap="none" lIns="90000" tIns="46800" rIns="90000" bIns="46800" anchor="ctr">
              <a:noAutofit/>
            </a:bodyPr>
            <a:lstStyle/>
            <a:p>
              <a:pPr algn="r">
                <a:spcBef>
                  <a:spcPct val="0"/>
                </a:spcBef>
              </a:pPr>
              <a:r>
                <a:rPr lang="zh-CN" altLang="en-US" sz="2000" b="1" dirty="0"/>
                <a:t>节省内存</a:t>
              </a:r>
            </a:p>
          </p:txBody>
        </p:sp>
        <p:sp>
          <p:nvSpPr>
            <p:cNvPr id="36" name="iṣ1iḓê">
              <a:extLst>
                <a:ext uri="{FF2B5EF4-FFF2-40B4-BE49-F238E27FC236}">
                  <a16:creationId xmlns:a16="http://schemas.microsoft.com/office/drawing/2014/main" id="{D85751D7-2EA6-4409-AD3E-E76C5B8A417A}"/>
                </a:ext>
              </a:extLst>
            </p:cNvPr>
            <p:cNvSpPr txBox="1"/>
            <p:nvPr/>
          </p:nvSpPr>
          <p:spPr>
            <a:xfrm>
              <a:off x="1692241" y="4846265"/>
              <a:ext cx="1423124" cy="997277"/>
            </a:xfrm>
            <a:prstGeom prst="rect">
              <a:avLst/>
            </a:prstGeom>
          </p:spPr>
          <p:txBody>
            <a:bodyPr vert="horz" wrap="none" lIns="90000" tIns="46800" rIns="90000" bIns="46800" anchor="ctr">
              <a:noAutofit/>
            </a:bodyPr>
            <a:lstStyle/>
            <a:p>
              <a:pPr algn="r">
                <a:spcBef>
                  <a:spcPct val="0"/>
                </a:spcBef>
              </a:pPr>
              <a:r>
                <a:rPr lang="zh-CN" altLang="en-US" sz="2000" b="1" dirty="0">
                  <a:solidFill>
                    <a:schemeClr val="accent4"/>
                  </a:solidFill>
                </a:rPr>
                <a:t>与 </a:t>
              </a:r>
              <a:r>
                <a:rPr lang="en-US" altLang="zh-CN" sz="2000" b="1" dirty="0">
                  <a:solidFill>
                    <a:schemeClr val="accent4"/>
                  </a:solidFill>
                </a:rPr>
                <a:t>C </a:t>
              </a:r>
              <a:r>
                <a:rPr lang="zh-CN" altLang="en-US" sz="2000" b="1" dirty="0">
                  <a:solidFill>
                    <a:schemeClr val="accent4"/>
                  </a:solidFill>
                </a:rPr>
                <a:t>库的</a:t>
              </a:r>
              <a:r>
                <a:rPr lang="en-US" altLang="zh-CN" sz="2000" b="1" dirty="0">
                  <a:solidFill>
                    <a:schemeClr val="accent4"/>
                  </a:solidFill>
                </a:rPr>
                <a:t>FFI </a:t>
              </a:r>
            </a:p>
            <a:p>
              <a:pPr algn="r">
                <a:spcBef>
                  <a:spcPct val="0"/>
                </a:spcBef>
              </a:pPr>
              <a:r>
                <a:rPr lang="zh-CN" altLang="en-US" sz="2000" b="1" dirty="0">
                  <a:solidFill>
                    <a:schemeClr val="accent4"/>
                  </a:solidFill>
                </a:rPr>
                <a:t>协作更容易</a:t>
              </a:r>
            </a:p>
          </p:txBody>
        </p:sp>
        <p:sp>
          <p:nvSpPr>
            <p:cNvPr id="39" name="iṣ1iḓê">
              <a:extLst>
                <a:ext uri="{FF2B5EF4-FFF2-40B4-BE49-F238E27FC236}">
                  <a16:creationId xmlns:a16="http://schemas.microsoft.com/office/drawing/2014/main" id="{C393C390-830F-4340-96D7-44CF83232F44}"/>
                </a:ext>
              </a:extLst>
            </p:cNvPr>
            <p:cNvSpPr txBox="1"/>
            <p:nvPr/>
          </p:nvSpPr>
          <p:spPr>
            <a:xfrm>
              <a:off x="9248996" y="4957621"/>
              <a:ext cx="1522952" cy="926938"/>
            </a:xfrm>
            <a:prstGeom prst="rect">
              <a:avLst/>
            </a:prstGeom>
          </p:spPr>
          <p:txBody>
            <a:bodyPr vert="horz" wrap="none" lIns="90000" tIns="46800" rIns="90000" bIns="46800" anchor="ctr">
              <a:noAutofit/>
            </a:bodyPr>
            <a:lstStyle/>
            <a:p>
              <a:pPr>
                <a:spcBef>
                  <a:spcPct val="0"/>
                </a:spcBef>
              </a:pPr>
              <a:r>
                <a:rPr lang="zh-CN" altLang="en-US" sz="2000" b="1" dirty="0">
                  <a:solidFill>
                    <a:schemeClr val="accent4"/>
                  </a:solidFill>
                </a:rPr>
                <a:t>与 </a:t>
              </a:r>
              <a:r>
                <a:rPr lang="en-US" altLang="zh-CN" sz="2000" b="1" dirty="0">
                  <a:solidFill>
                    <a:schemeClr val="accent4"/>
                  </a:solidFill>
                </a:rPr>
                <a:t>Go, C++ </a:t>
              </a:r>
            </a:p>
            <a:p>
              <a:pPr>
                <a:spcBef>
                  <a:spcPct val="0"/>
                </a:spcBef>
              </a:pPr>
              <a:r>
                <a:rPr lang="zh-CN" altLang="en-US" sz="2000" b="1" dirty="0">
                  <a:solidFill>
                    <a:schemeClr val="accent4"/>
                  </a:solidFill>
                </a:rPr>
                <a:t>比较</a:t>
              </a:r>
            </a:p>
          </p:txBody>
        </p:sp>
      </p:grpSp>
      <p:sp>
        <p:nvSpPr>
          <p:cNvPr id="28" name="íŝ1îḍê">
            <a:extLst>
              <a:ext uri="{FF2B5EF4-FFF2-40B4-BE49-F238E27FC236}">
                <a16:creationId xmlns:a16="http://schemas.microsoft.com/office/drawing/2014/main" id="{1F5AF7D1-BDF9-45D6-ACEF-E6020FDFE4F7}"/>
              </a:ext>
            </a:extLst>
          </p:cNvPr>
          <p:cNvSpPr/>
          <p:nvPr/>
        </p:nvSpPr>
        <p:spPr bwMode="auto">
          <a:xfrm>
            <a:off x="3866716" y="2218458"/>
            <a:ext cx="4456977" cy="2894916"/>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glow rad="241300">
              <a:schemeClr val="bg2">
                <a:lumMod val="50000"/>
                <a:alpha val="2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cxnSp>
        <p:nvCxnSpPr>
          <p:cNvPr id="29" name="直接连接符 28">
            <a:extLst>
              <a:ext uri="{FF2B5EF4-FFF2-40B4-BE49-F238E27FC236}">
                <a16:creationId xmlns:a16="http://schemas.microsoft.com/office/drawing/2014/main" id="{F12E38CD-5795-41CC-B962-B4F28AB25D3A}"/>
              </a:ext>
            </a:extLst>
          </p:cNvPr>
          <p:cNvCxnSpPr>
            <a:cxnSpLocks/>
          </p:cNvCxnSpPr>
          <p:nvPr/>
        </p:nvCxnSpPr>
        <p:spPr>
          <a:xfrm>
            <a:off x="164690" y="2203494"/>
            <a:ext cx="2362399"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iṣ1iḓê">
            <a:extLst>
              <a:ext uri="{FF2B5EF4-FFF2-40B4-BE49-F238E27FC236}">
                <a16:creationId xmlns:a16="http://schemas.microsoft.com/office/drawing/2014/main" id="{CE9D48C1-FF34-479B-B96A-170192CAD2E0}"/>
              </a:ext>
            </a:extLst>
          </p:cNvPr>
          <p:cNvSpPr txBox="1"/>
          <p:nvPr/>
        </p:nvSpPr>
        <p:spPr>
          <a:xfrm>
            <a:off x="9461909" y="1674230"/>
            <a:ext cx="1672917" cy="374355"/>
          </a:xfrm>
          <a:prstGeom prst="rect">
            <a:avLst/>
          </a:prstGeom>
        </p:spPr>
        <p:txBody>
          <a:bodyPr vert="horz" wrap="none" lIns="90000" tIns="46800" rIns="90000" bIns="46800" anchor="ctr">
            <a:noAutofit/>
          </a:bodyPr>
          <a:lstStyle/>
          <a:p>
            <a:pPr algn="r">
              <a:spcBef>
                <a:spcPct val="0"/>
              </a:spcBef>
            </a:pPr>
            <a:r>
              <a:rPr lang="zh-CN" altLang="en-US" sz="2000" b="1" dirty="0"/>
              <a:t>节省 </a:t>
            </a:r>
            <a:r>
              <a:rPr lang="en-US" altLang="zh-CN" sz="2000" b="1" dirty="0"/>
              <a:t>CPU</a:t>
            </a:r>
            <a:endParaRPr lang="zh-CN" altLang="en-US" sz="2000" b="1" dirty="0"/>
          </a:p>
        </p:txBody>
      </p:sp>
      <p:cxnSp>
        <p:nvCxnSpPr>
          <p:cNvPr id="34" name="直接连接符 33">
            <a:extLst>
              <a:ext uri="{FF2B5EF4-FFF2-40B4-BE49-F238E27FC236}">
                <a16:creationId xmlns:a16="http://schemas.microsoft.com/office/drawing/2014/main" id="{99B289E6-5277-4C7C-A446-BDB311F73E20}"/>
              </a:ext>
            </a:extLst>
          </p:cNvPr>
          <p:cNvCxnSpPr>
            <a:cxnSpLocks/>
          </p:cNvCxnSpPr>
          <p:nvPr/>
        </p:nvCxnSpPr>
        <p:spPr>
          <a:xfrm>
            <a:off x="9882596" y="2089506"/>
            <a:ext cx="220903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61167F6-E9AD-4B68-A1C1-3F7612AB6AC1}"/>
              </a:ext>
            </a:extLst>
          </p:cNvPr>
          <p:cNvCxnSpPr>
            <a:cxnSpLocks/>
          </p:cNvCxnSpPr>
          <p:nvPr/>
        </p:nvCxnSpPr>
        <p:spPr>
          <a:xfrm flipV="1">
            <a:off x="164690" y="5159705"/>
            <a:ext cx="2515280" cy="18344"/>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29A5D-B51D-4C35-8649-79983BBBF37E}"/>
              </a:ext>
            </a:extLst>
          </p:cNvPr>
          <p:cNvCxnSpPr>
            <a:cxnSpLocks/>
          </p:cNvCxnSpPr>
          <p:nvPr/>
        </p:nvCxnSpPr>
        <p:spPr>
          <a:xfrm>
            <a:off x="9831703" y="5159704"/>
            <a:ext cx="219560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0" name="iconfont-10026-4294064">
            <a:extLst>
              <a:ext uri="{FF2B5EF4-FFF2-40B4-BE49-F238E27FC236}">
                <a16:creationId xmlns:a16="http://schemas.microsoft.com/office/drawing/2014/main" id="{7057D67A-1F12-4E00-8FC1-9B07FBD22311}"/>
              </a:ext>
            </a:extLst>
          </p:cNvPr>
          <p:cNvSpPr>
            <a:spLocks noChangeAspect="1"/>
          </p:cNvSpPr>
          <p:nvPr/>
        </p:nvSpPr>
        <p:spPr bwMode="auto">
          <a:xfrm>
            <a:off x="553875" y="1855244"/>
            <a:ext cx="232100" cy="267844"/>
          </a:xfrm>
          <a:custGeom>
            <a:avLst/>
            <a:gdLst>
              <a:gd name="connsiteX0" fmla="*/ 291047 w 445112"/>
              <a:gd name="connsiteY0" fmla="*/ 119933 h 513659"/>
              <a:gd name="connsiteX1" fmla="*/ 342439 w 445112"/>
              <a:gd name="connsiteY1" fmla="*/ 119933 h 513659"/>
              <a:gd name="connsiteX2" fmla="*/ 342439 w 445112"/>
              <a:gd name="connsiteY2" fmla="*/ 154157 h 513659"/>
              <a:gd name="connsiteX3" fmla="*/ 291047 w 445112"/>
              <a:gd name="connsiteY3" fmla="*/ 154157 h 513659"/>
              <a:gd name="connsiteX4" fmla="*/ 188310 w 445112"/>
              <a:gd name="connsiteY4" fmla="*/ 119933 h 513659"/>
              <a:gd name="connsiteX5" fmla="*/ 256801 w 445112"/>
              <a:gd name="connsiteY5" fmla="*/ 119933 h 513659"/>
              <a:gd name="connsiteX6" fmla="*/ 256801 w 445112"/>
              <a:gd name="connsiteY6" fmla="*/ 154157 h 513659"/>
              <a:gd name="connsiteX7" fmla="*/ 188310 w 445112"/>
              <a:gd name="connsiteY7" fmla="*/ 154157 h 513659"/>
              <a:gd name="connsiteX8" fmla="*/ 102672 w 445112"/>
              <a:gd name="connsiteY8" fmla="*/ 119933 h 513659"/>
              <a:gd name="connsiteX9" fmla="*/ 154064 w 445112"/>
              <a:gd name="connsiteY9" fmla="*/ 119933 h 513659"/>
              <a:gd name="connsiteX10" fmla="*/ 154064 w 445112"/>
              <a:gd name="connsiteY10" fmla="*/ 154157 h 513659"/>
              <a:gd name="connsiteX11" fmla="*/ 102672 w 445112"/>
              <a:gd name="connsiteY11" fmla="*/ 154157 h 513659"/>
              <a:gd name="connsiteX12" fmla="*/ 34236 w 445112"/>
              <a:gd name="connsiteY12" fmla="*/ 34241 h 513659"/>
              <a:gd name="connsiteX13" fmla="*/ 34236 w 445112"/>
              <a:gd name="connsiteY13" fmla="*/ 88531 h 513659"/>
              <a:gd name="connsiteX14" fmla="*/ 68471 w 445112"/>
              <a:gd name="connsiteY14" fmla="*/ 136963 h 513659"/>
              <a:gd name="connsiteX15" fmla="*/ 34236 w 445112"/>
              <a:gd name="connsiteY15" fmla="*/ 185443 h 513659"/>
              <a:gd name="connsiteX16" fmla="*/ 34236 w 445112"/>
              <a:gd name="connsiteY16" fmla="*/ 479418 h 513659"/>
              <a:gd name="connsiteX17" fmla="*/ 145514 w 445112"/>
              <a:gd name="connsiteY17" fmla="*/ 479418 h 513659"/>
              <a:gd name="connsiteX18" fmla="*/ 145514 w 445112"/>
              <a:gd name="connsiteY18" fmla="*/ 470846 h 513659"/>
              <a:gd name="connsiteX19" fmla="*/ 222556 w 445112"/>
              <a:gd name="connsiteY19" fmla="*/ 393793 h 513659"/>
              <a:gd name="connsiteX20" fmla="*/ 299598 w 445112"/>
              <a:gd name="connsiteY20" fmla="*/ 470846 h 513659"/>
              <a:gd name="connsiteX21" fmla="*/ 299598 w 445112"/>
              <a:gd name="connsiteY21" fmla="*/ 479418 h 513659"/>
              <a:gd name="connsiteX22" fmla="*/ 410876 w 445112"/>
              <a:gd name="connsiteY22" fmla="*/ 479418 h 513659"/>
              <a:gd name="connsiteX23" fmla="*/ 410876 w 445112"/>
              <a:gd name="connsiteY23" fmla="*/ 185443 h 513659"/>
              <a:gd name="connsiteX24" fmla="*/ 376641 w 445112"/>
              <a:gd name="connsiteY24" fmla="*/ 136963 h 513659"/>
              <a:gd name="connsiteX25" fmla="*/ 410876 w 445112"/>
              <a:gd name="connsiteY25" fmla="*/ 88531 h 513659"/>
              <a:gd name="connsiteX26" fmla="*/ 410876 w 445112"/>
              <a:gd name="connsiteY26" fmla="*/ 34241 h 513659"/>
              <a:gd name="connsiteX27" fmla="*/ 0 w 445112"/>
              <a:gd name="connsiteY27" fmla="*/ 0 h 513659"/>
              <a:gd name="connsiteX28" fmla="*/ 445112 w 445112"/>
              <a:gd name="connsiteY28" fmla="*/ 0 h 513659"/>
              <a:gd name="connsiteX29" fmla="*/ 445112 w 445112"/>
              <a:gd name="connsiteY29" fmla="*/ 119866 h 513659"/>
              <a:gd name="connsiteX30" fmla="*/ 428018 w 445112"/>
              <a:gd name="connsiteY30" fmla="*/ 119866 h 513659"/>
              <a:gd name="connsiteX31" fmla="*/ 410876 w 445112"/>
              <a:gd name="connsiteY31" fmla="*/ 136963 h 513659"/>
              <a:gd name="connsiteX32" fmla="*/ 428018 w 445112"/>
              <a:gd name="connsiteY32" fmla="*/ 154107 h 513659"/>
              <a:gd name="connsiteX33" fmla="*/ 445112 w 445112"/>
              <a:gd name="connsiteY33" fmla="*/ 154107 h 513659"/>
              <a:gd name="connsiteX34" fmla="*/ 445112 w 445112"/>
              <a:gd name="connsiteY34" fmla="*/ 513659 h 513659"/>
              <a:gd name="connsiteX35" fmla="*/ 265363 w 445112"/>
              <a:gd name="connsiteY35" fmla="*/ 513659 h 513659"/>
              <a:gd name="connsiteX36" fmla="*/ 265363 w 445112"/>
              <a:gd name="connsiteY36" fmla="*/ 470846 h 513659"/>
              <a:gd name="connsiteX37" fmla="*/ 222556 w 445112"/>
              <a:gd name="connsiteY37" fmla="*/ 428081 h 513659"/>
              <a:gd name="connsiteX38" fmla="*/ 179749 w 445112"/>
              <a:gd name="connsiteY38" fmla="*/ 470846 h 513659"/>
              <a:gd name="connsiteX39" fmla="*/ 179749 w 445112"/>
              <a:gd name="connsiteY39" fmla="*/ 513659 h 513659"/>
              <a:gd name="connsiteX40" fmla="*/ 0 w 445112"/>
              <a:gd name="connsiteY40" fmla="*/ 513659 h 513659"/>
              <a:gd name="connsiteX41" fmla="*/ 0 w 445112"/>
              <a:gd name="connsiteY41" fmla="*/ 154107 h 513659"/>
              <a:gd name="connsiteX42" fmla="*/ 17094 w 445112"/>
              <a:gd name="connsiteY42" fmla="*/ 154107 h 513659"/>
              <a:gd name="connsiteX43" fmla="*/ 34236 w 445112"/>
              <a:gd name="connsiteY43" fmla="*/ 136963 h 513659"/>
              <a:gd name="connsiteX44" fmla="*/ 17094 w 445112"/>
              <a:gd name="connsiteY44" fmla="*/ 119866 h 513659"/>
              <a:gd name="connsiteX45" fmla="*/ 0 w 445112"/>
              <a:gd name="connsiteY45" fmla="*/ 119866 h 51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5112" h="513659">
                <a:moveTo>
                  <a:pt x="291047" y="119933"/>
                </a:moveTo>
                <a:lnTo>
                  <a:pt x="342439" y="119933"/>
                </a:lnTo>
                <a:lnTo>
                  <a:pt x="342439" y="154157"/>
                </a:lnTo>
                <a:lnTo>
                  <a:pt x="291047" y="154157"/>
                </a:lnTo>
                <a:close/>
                <a:moveTo>
                  <a:pt x="188310" y="119933"/>
                </a:moveTo>
                <a:lnTo>
                  <a:pt x="256801" y="119933"/>
                </a:lnTo>
                <a:lnTo>
                  <a:pt x="256801" y="154157"/>
                </a:lnTo>
                <a:lnTo>
                  <a:pt x="188310" y="154157"/>
                </a:lnTo>
                <a:close/>
                <a:moveTo>
                  <a:pt x="102672" y="119933"/>
                </a:moveTo>
                <a:lnTo>
                  <a:pt x="154064" y="119933"/>
                </a:lnTo>
                <a:lnTo>
                  <a:pt x="154064" y="154157"/>
                </a:lnTo>
                <a:lnTo>
                  <a:pt x="102672" y="154157"/>
                </a:lnTo>
                <a:close/>
                <a:moveTo>
                  <a:pt x="34236" y="34241"/>
                </a:moveTo>
                <a:lnTo>
                  <a:pt x="34236" y="88531"/>
                </a:lnTo>
                <a:cubicBezTo>
                  <a:pt x="54187" y="95626"/>
                  <a:pt x="68471" y="114628"/>
                  <a:pt x="68471" y="136963"/>
                </a:cubicBezTo>
                <a:cubicBezTo>
                  <a:pt x="68471" y="159298"/>
                  <a:pt x="54187" y="178347"/>
                  <a:pt x="34236" y="185443"/>
                </a:cubicBezTo>
                <a:lnTo>
                  <a:pt x="34236" y="479418"/>
                </a:lnTo>
                <a:lnTo>
                  <a:pt x="145514" y="479418"/>
                </a:lnTo>
                <a:lnTo>
                  <a:pt x="145514" y="470846"/>
                </a:lnTo>
                <a:cubicBezTo>
                  <a:pt x="145514" y="428367"/>
                  <a:pt x="180083" y="393793"/>
                  <a:pt x="222556" y="393793"/>
                </a:cubicBezTo>
                <a:cubicBezTo>
                  <a:pt x="265029" y="393793"/>
                  <a:pt x="299598" y="428367"/>
                  <a:pt x="299598" y="470846"/>
                </a:cubicBezTo>
                <a:lnTo>
                  <a:pt x="299598" y="479418"/>
                </a:lnTo>
                <a:lnTo>
                  <a:pt x="410876" y="479418"/>
                </a:lnTo>
                <a:lnTo>
                  <a:pt x="410876" y="185443"/>
                </a:lnTo>
                <a:cubicBezTo>
                  <a:pt x="390925" y="178347"/>
                  <a:pt x="376641" y="159298"/>
                  <a:pt x="376641" y="136963"/>
                </a:cubicBezTo>
                <a:cubicBezTo>
                  <a:pt x="376641" y="114628"/>
                  <a:pt x="390925" y="95626"/>
                  <a:pt x="410876" y="88531"/>
                </a:cubicBezTo>
                <a:lnTo>
                  <a:pt x="410876" y="34241"/>
                </a:lnTo>
                <a:close/>
                <a:moveTo>
                  <a:pt x="0" y="0"/>
                </a:moveTo>
                <a:lnTo>
                  <a:pt x="445112" y="0"/>
                </a:lnTo>
                <a:lnTo>
                  <a:pt x="445112" y="119866"/>
                </a:lnTo>
                <a:lnTo>
                  <a:pt x="428018" y="119866"/>
                </a:lnTo>
                <a:cubicBezTo>
                  <a:pt x="418542" y="119866"/>
                  <a:pt x="410876" y="127534"/>
                  <a:pt x="410876" y="136963"/>
                </a:cubicBezTo>
                <a:cubicBezTo>
                  <a:pt x="410876" y="146440"/>
                  <a:pt x="418542" y="154107"/>
                  <a:pt x="428018" y="154107"/>
                </a:cubicBezTo>
                <a:lnTo>
                  <a:pt x="445112" y="154107"/>
                </a:lnTo>
                <a:lnTo>
                  <a:pt x="445112" y="513659"/>
                </a:lnTo>
                <a:lnTo>
                  <a:pt x="265363" y="513659"/>
                </a:lnTo>
                <a:lnTo>
                  <a:pt x="265363" y="470846"/>
                </a:lnTo>
                <a:cubicBezTo>
                  <a:pt x="265363" y="447225"/>
                  <a:pt x="246173" y="428081"/>
                  <a:pt x="222556" y="428081"/>
                </a:cubicBezTo>
                <a:cubicBezTo>
                  <a:pt x="198939" y="428081"/>
                  <a:pt x="179749" y="447225"/>
                  <a:pt x="179749" y="470846"/>
                </a:cubicBezTo>
                <a:lnTo>
                  <a:pt x="179749" y="513659"/>
                </a:lnTo>
                <a:lnTo>
                  <a:pt x="0" y="513659"/>
                </a:lnTo>
                <a:lnTo>
                  <a:pt x="0" y="154107"/>
                </a:lnTo>
                <a:lnTo>
                  <a:pt x="17094" y="154107"/>
                </a:lnTo>
                <a:cubicBezTo>
                  <a:pt x="26570" y="154107"/>
                  <a:pt x="34236" y="146440"/>
                  <a:pt x="34236" y="136963"/>
                </a:cubicBezTo>
                <a:cubicBezTo>
                  <a:pt x="34236" y="127534"/>
                  <a:pt x="26570" y="119866"/>
                  <a:pt x="17094" y="119866"/>
                </a:cubicBezTo>
                <a:lnTo>
                  <a:pt x="0" y="119866"/>
                </a:ln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hard-disc_358972">
            <a:extLst>
              <a:ext uri="{FF2B5EF4-FFF2-40B4-BE49-F238E27FC236}">
                <a16:creationId xmlns:a16="http://schemas.microsoft.com/office/drawing/2014/main" id="{85FB9910-9578-4BEE-AAF7-293CA4BD2994}"/>
              </a:ext>
            </a:extLst>
          </p:cNvPr>
          <p:cNvSpPr>
            <a:spLocks noChangeAspect="1"/>
          </p:cNvSpPr>
          <p:nvPr/>
        </p:nvSpPr>
        <p:spPr bwMode="auto">
          <a:xfrm>
            <a:off x="532480" y="5386335"/>
            <a:ext cx="306722" cy="31534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74" h="606722">
                <a:moveTo>
                  <a:pt x="0" y="519221"/>
                </a:moveTo>
                <a:cubicBezTo>
                  <a:pt x="29013" y="539031"/>
                  <a:pt x="70842" y="551201"/>
                  <a:pt x="118100" y="551201"/>
                </a:cubicBezTo>
                <a:cubicBezTo>
                  <a:pt x="165358" y="551201"/>
                  <a:pt x="207187" y="539031"/>
                  <a:pt x="236200" y="519221"/>
                </a:cubicBezTo>
                <a:lnTo>
                  <a:pt x="236200" y="519310"/>
                </a:lnTo>
                <a:lnTo>
                  <a:pt x="333474" y="519310"/>
                </a:lnTo>
                <a:lnTo>
                  <a:pt x="333474" y="519221"/>
                </a:lnTo>
                <a:cubicBezTo>
                  <a:pt x="333474" y="519221"/>
                  <a:pt x="333563" y="519310"/>
                  <a:pt x="333652" y="519310"/>
                </a:cubicBezTo>
                <a:cubicBezTo>
                  <a:pt x="362665" y="539031"/>
                  <a:pt x="404405" y="551201"/>
                  <a:pt x="451574" y="551201"/>
                </a:cubicBezTo>
                <a:cubicBezTo>
                  <a:pt x="498832" y="551201"/>
                  <a:pt x="540661" y="539031"/>
                  <a:pt x="569674" y="519221"/>
                </a:cubicBezTo>
                <a:lnTo>
                  <a:pt x="569674" y="548270"/>
                </a:lnTo>
                <a:cubicBezTo>
                  <a:pt x="569674" y="575897"/>
                  <a:pt x="521170" y="606722"/>
                  <a:pt x="451574" y="606722"/>
                </a:cubicBezTo>
                <a:cubicBezTo>
                  <a:pt x="392480" y="606722"/>
                  <a:pt x="348693" y="584514"/>
                  <a:pt x="336767" y="560884"/>
                </a:cubicBezTo>
                <a:lnTo>
                  <a:pt x="232907" y="560884"/>
                </a:lnTo>
                <a:cubicBezTo>
                  <a:pt x="220981" y="584514"/>
                  <a:pt x="177105" y="606722"/>
                  <a:pt x="118100" y="606722"/>
                </a:cubicBezTo>
                <a:cubicBezTo>
                  <a:pt x="48504" y="606722"/>
                  <a:pt x="0" y="575897"/>
                  <a:pt x="0" y="548270"/>
                </a:cubicBezTo>
                <a:close/>
                <a:moveTo>
                  <a:pt x="333492" y="431014"/>
                </a:moveTo>
                <a:cubicBezTo>
                  <a:pt x="337942" y="434304"/>
                  <a:pt x="342836" y="437417"/>
                  <a:pt x="348176" y="440351"/>
                </a:cubicBezTo>
                <a:cubicBezTo>
                  <a:pt x="376119" y="455646"/>
                  <a:pt x="412872" y="464094"/>
                  <a:pt x="451583" y="464094"/>
                </a:cubicBezTo>
                <a:cubicBezTo>
                  <a:pt x="490294" y="464094"/>
                  <a:pt x="526958" y="455646"/>
                  <a:pt x="554990" y="440351"/>
                </a:cubicBezTo>
                <a:cubicBezTo>
                  <a:pt x="560241" y="437417"/>
                  <a:pt x="565135" y="434304"/>
                  <a:pt x="569674" y="431014"/>
                </a:cubicBezTo>
                <a:lnTo>
                  <a:pt x="569674" y="449155"/>
                </a:lnTo>
                <a:lnTo>
                  <a:pt x="569674" y="451111"/>
                </a:lnTo>
                <a:cubicBezTo>
                  <a:pt x="569674" y="478767"/>
                  <a:pt x="521174" y="509624"/>
                  <a:pt x="451583" y="509624"/>
                </a:cubicBezTo>
                <a:cubicBezTo>
                  <a:pt x="381992" y="509624"/>
                  <a:pt x="333492" y="478767"/>
                  <a:pt x="333492" y="451111"/>
                </a:cubicBezTo>
                <a:lnTo>
                  <a:pt x="333492" y="449155"/>
                </a:lnTo>
                <a:close/>
                <a:moveTo>
                  <a:pt x="0" y="431014"/>
                </a:moveTo>
                <a:cubicBezTo>
                  <a:pt x="4450" y="434304"/>
                  <a:pt x="9344" y="437417"/>
                  <a:pt x="14684" y="440351"/>
                </a:cubicBezTo>
                <a:cubicBezTo>
                  <a:pt x="42627" y="455646"/>
                  <a:pt x="79380" y="464094"/>
                  <a:pt x="118091" y="464094"/>
                </a:cubicBezTo>
                <a:cubicBezTo>
                  <a:pt x="156802" y="464094"/>
                  <a:pt x="193466" y="455646"/>
                  <a:pt x="221410" y="440351"/>
                </a:cubicBezTo>
                <a:cubicBezTo>
                  <a:pt x="226749" y="437417"/>
                  <a:pt x="231643" y="434304"/>
                  <a:pt x="236182" y="431014"/>
                </a:cubicBezTo>
                <a:lnTo>
                  <a:pt x="236182" y="449155"/>
                </a:lnTo>
                <a:lnTo>
                  <a:pt x="236182" y="451111"/>
                </a:lnTo>
                <a:cubicBezTo>
                  <a:pt x="236182" y="478767"/>
                  <a:pt x="187682" y="509624"/>
                  <a:pt x="118091" y="509624"/>
                </a:cubicBezTo>
                <a:cubicBezTo>
                  <a:pt x="48500" y="509624"/>
                  <a:pt x="0" y="478767"/>
                  <a:pt x="0" y="451111"/>
                </a:cubicBezTo>
                <a:lnTo>
                  <a:pt x="0" y="449155"/>
                </a:lnTo>
                <a:close/>
                <a:moveTo>
                  <a:pt x="166681" y="200053"/>
                </a:moveTo>
                <a:cubicBezTo>
                  <a:pt x="195697" y="219869"/>
                  <a:pt x="237530" y="232043"/>
                  <a:pt x="284792" y="232043"/>
                </a:cubicBezTo>
                <a:cubicBezTo>
                  <a:pt x="332054" y="232043"/>
                  <a:pt x="373887" y="219869"/>
                  <a:pt x="402903" y="200053"/>
                </a:cubicBezTo>
                <a:lnTo>
                  <a:pt x="402903" y="227067"/>
                </a:lnTo>
                <a:cubicBezTo>
                  <a:pt x="402903" y="237464"/>
                  <a:pt x="396139" y="248305"/>
                  <a:pt x="383945" y="257724"/>
                </a:cubicBezTo>
                <a:lnTo>
                  <a:pt x="420704" y="321350"/>
                </a:lnTo>
                <a:cubicBezTo>
                  <a:pt x="430673" y="319928"/>
                  <a:pt x="441087" y="319128"/>
                  <a:pt x="451589" y="319128"/>
                </a:cubicBezTo>
                <a:cubicBezTo>
                  <a:pt x="482920" y="319128"/>
                  <a:pt x="513271" y="325882"/>
                  <a:pt x="534899" y="337789"/>
                </a:cubicBezTo>
                <a:cubicBezTo>
                  <a:pt x="552611" y="347475"/>
                  <a:pt x="562758" y="359561"/>
                  <a:pt x="562758" y="370846"/>
                </a:cubicBezTo>
                <a:cubicBezTo>
                  <a:pt x="562758" y="382043"/>
                  <a:pt x="552611" y="394128"/>
                  <a:pt x="534899" y="403814"/>
                </a:cubicBezTo>
                <a:cubicBezTo>
                  <a:pt x="513271" y="415721"/>
                  <a:pt x="482920" y="422475"/>
                  <a:pt x="451589" y="422475"/>
                </a:cubicBezTo>
                <a:cubicBezTo>
                  <a:pt x="420259" y="422475"/>
                  <a:pt x="389908" y="415721"/>
                  <a:pt x="368280" y="403814"/>
                </a:cubicBezTo>
                <a:cubicBezTo>
                  <a:pt x="350568" y="394128"/>
                  <a:pt x="340421" y="382043"/>
                  <a:pt x="340421" y="370846"/>
                </a:cubicBezTo>
                <a:cubicBezTo>
                  <a:pt x="340421" y="359561"/>
                  <a:pt x="350568" y="347475"/>
                  <a:pt x="368280" y="337789"/>
                </a:cubicBezTo>
                <a:cubicBezTo>
                  <a:pt x="371662" y="335923"/>
                  <a:pt x="375311" y="334235"/>
                  <a:pt x="379049" y="332635"/>
                </a:cubicBezTo>
                <a:lnTo>
                  <a:pt x="346651" y="276474"/>
                </a:lnTo>
                <a:cubicBezTo>
                  <a:pt x="329028" y="282073"/>
                  <a:pt x="308112" y="285538"/>
                  <a:pt x="284792" y="285538"/>
                </a:cubicBezTo>
                <a:cubicBezTo>
                  <a:pt x="261472" y="285538"/>
                  <a:pt x="240556" y="282073"/>
                  <a:pt x="223022" y="276474"/>
                </a:cubicBezTo>
                <a:lnTo>
                  <a:pt x="190624" y="332635"/>
                </a:lnTo>
                <a:cubicBezTo>
                  <a:pt x="194362" y="334235"/>
                  <a:pt x="198011" y="335923"/>
                  <a:pt x="201393" y="337789"/>
                </a:cubicBezTo>
                <a:cubicBezTo>
                  <a:pt x="219106" y="347475"/>
                  <a:pt x="229252" y="359561"/>
                  <a:pt x="229252" y="370846"/>
                </a:cubicBezTo>
                <a:cubicBezTo>
                  <a:pt x="229252" y="382043"/>
                  <a:pt x="219106" y="394128"/>
                  <a:pt x="201393" y="403814"/>
                </a:cubicBezTo>
                <a:cubicBezTo>
                  <a:pt x="179765" y="415721"/>
                  <a:pt x="149414" y="422475"/>
                  <a:pt x="118084" y="422475"/>
                </a:cubicBezTo>
                <a:cubicBezTo>
                  <a:pt x="86753" y="422475"/>
                  <a:pt x="56313" y="415721"/>
                  <a:pt x="34774" y="403814"/>
                </a:cubicBezTo>
                <a:cubicBezTo>
                  <a:pt x="17062" y="394128"/>
                  <a:pt x="6915" y="382043"/>
                  <a:pt x="6915" y="370846"/>
                </a:cubicBezTo>
                <a:cubicBezTo>
                  <a:pt x="6915" y="359561"/>
                  <a:pt x="17062" y="347475"/>
                  <a:pt x="34774" y="337789"/>
                </a:cubicBezTo>
                <a:cubicBezTo>
                  <a:pt x="56313" y="325882"/>
                  <a:pt x="86753" y="319128"/>
                  <a:pt x="118084" y="319128"/>
                </a:cubicBezTo>
                <a:cubicBezTo>
                  <a:pt x="128586" y="319128"/>
                  <a:pt x="138911" y="319928"/>
                  <a:pt x="148969" y="321350"/>
                </a:cubicBezTo>
                <a:lnTo>
                  <a:pt x="185728" y="257724"/>
                </a:lnTo>
                <a:cubicBezTo>
                  <a:pt x="173534" y="248305"/>
                  <a:pt x="166681" y="237464"/>
                  <a:pt x="166681" y="227067"/>
                </a:cubicBezTo>
                <a:close/>
                <a:moveTo>
                  <a:pt x="166675" y="111917"/>
                </a:moveTo>
                <a:cubicBezTo>
                  <a:pt x="171215" y="115204"/>
                  <a:pt x="176111" y="118314"/>
                  <a:pt x="181452" y="121246"/>
                </a:cubicBezTo>
                <a:cubicBezTo>
                  <a:pt x="209404" y="136527"/>
                  <a:pt x="246079" y="145056"/>
                  <a:pt x="284802" y="145056"/>
                </a:cubicBezTo>
                <a:cubicBezTo>
                  <a:pt x="323524" y="145056"/>
                  <a:pt x="360289" y="136527"/>
                  <a:pt x="388240" y="121246"/>
                </a:cubicBezTo>
                <a:cubicBezTo>
                  <a:pt x="393581" y="118314"/>
                  <a:pt x="398477" y="115204"/>
                  <a:pt x="402928" y="111917"/>
                </a:cubicBezTo>
                <a:lnTo>
                  <a:pt x="402928" y="127998"/>
                </a:lnTo>
                <a:lnTo>
                  <a:pt x="402928" y="131996"/>
                </a:lnTo>
                <a:cubicBezTo>
                  <a:pt x="402928" y="159627"/>
                  <a:pt x="354413" y="190456"/>
                  <a:pt x="284802" y="190456"/>
                </a:cubicBezTo>
                <a:cubicBezTo>
                  <a:pt x="215190" y="190456"/>
                  <a:pt x="166675" y="159627"/>
                  <a:pt x="166675" y="131996"/>
                </a:cubicBezTo>
                <a:lnTo>
                  <a:pt x="166675" y="127998"/>
                </a:lnTo>
                <a:close/>
                <a:moveTo>
                  <a:pt x="284766" y="0"/>
                </a:moveTo>
                <a:cubicBezTo>
                  <a:pt x="316188" y="0"/>
                  <a:pt x="346541" y="6844"/>
                  <a:pt x="368081" y="18667"/>
                </a:cubicBezTo>
                <a:cubicBezTo>
                  <a:pt x="385795" y="28356"/>
                  <a:pt x="395942" y="40444"/>
                  <a:pt x="395942" y="51733"/>
                </a:cubicBezTo>
                <a:cubicBezTo>
                  <a:pt x="395942" y="62933"/>
                  <a:pt x="385795" y="75022"/>
                  <a:pt x="368081" y="84711"/>
                </a:cubicBezTo>
                <a:cubicBezTo>
                  <a:pt x="346541" y="96622"/>
                  <a:pt x="316188" y="103378"/>
                  <a:pt x="284766" y="103378"/>
                </a:cubicBezTo>
                <a:cubicBezTo>
                  <a:pt x="253434" y="103378"/>
                  <a:pt x="223081" y="96622"/>
                  <a:pt x="201452" y="84711"/>
                </a:cubicBezTo>
                <a:cubicBezTo>
                  <a:pt x="183738" y="75022"/>
                  <a:pt x="173591" y="62933"/>
                  <a:pt x="173591" y="51733"/>
                </a:cubicBezTo>
                <a:cubicBezTo>
                  <a:pt x="173591" y="40444"/>
                  <a:pt x="183738" y="28356"/>
                  <a:pt x="201452" y="18667"/>
                </a:cubicBezTo>
                <a:cubicBezTo>
                  <a:pt x="223081" y="6844"/>
                  <a:pt x="253434" y="0"/>
                  <a:pt x="284766" y="0"/>
                </a:cubicBezTo>
                <a:close/>
              </a:path>
            </a:pathLst>
          </a:custGeom>
          <a:solidFill>
            <a:schemeClr val="bg2">
              <a:lumMod val="50000"/>
            </a:schemeClr>
          </a:solidFill>
          <a:ln>
            <a:noFill/>
          </a:ln>
        </p:spPr>
      </p:sp>
      <p:sp>
        <p:nvSpPr>
          <p:cNvPr id="55" name="iconfont-10734-5173676">
            <a:extLst>
              <a:ext uri="{FF2B5EF4-FFF2-40B4-BE49-F238E27FC236}">
                <a16:creationId xmlns:a16="http://schemas.microsoft.com/office/drawing/2014/main" id="{A3371C47-7FBC-422C-B254-65C057FB9671}"/>
              </a:ext>
            </a:extLst>
          </p:cNvPr>
          <p:cNvSpPr>
            <a:spLocks noChangeAspect="1"/>
          </p:cNvSpPr>
          <p:nvPr/>
        </p:nvSpPr>
        <p:spPr bwMode="auto">
          <a:xfrm>
            <a:off x="11603363" y="5484327"/>
            <a:ext cx="231284" cy="159414"/>
          </a:xfrm>
          <a:custGeom>
            <a:avLst/>
            <a:gdLst>
              <a:gd name="T0" fmla="*/ 320 w 7040"/>
              <a:gd name="T1" fmla="*/ 640 h 4852"/>
              <a:gd name="T2" fmla="*/ 6720 w 7040"/>
              <a:gd name="T3" fmla="*/ 640 h 4852"/>
              <a:gd name="T4" fmla="*/ 7040 w 7040"/>
              <a:gd name="T5" fmla="*/ 320 h 4852"/>
              <a:gd name="T6" fmla="*/ 6720 w 7040"/>
              <a:gd name="T7" fmla="*/ 0 h 4852"/>
              <a:gd name="T8" fmla="*/ 320 w 7040"/>
              <a:gd name="T9" fmla="*/ 0 h 4852"/>
              <a:gd name="T10" fmla="*/ 0 w 7040"/>
              <a:gd name="T11" fmla="*/ 320 h 4852"/>
              <a:gd name="T12" fmla="*/ 320 w 7040"/>
              <a:gd name="T13" fmla="*/ 640 h 4852"/>
              <a:gd name="T14" fmla="*/ 6720 w 7040"/>
              <a:gd name="T15" fmla="*/ 2106 h 4852"/>
              <a:gd name="T16" fmla="*/ 320 w 7040"/>
              <a:gd name="T17" fmla="*/ 2106 h 4852"/>
              <a:gd name="T18" fmla="*/ 0 w 7040"/>
              <a:gd name="T19" fmla="*/ 2426 h 4852"/>
              <a:gd name="T20" fmla="*/ 320 w 7040"/>
              <a:gd name="T21" fmla="*/ 2746 h 4852"/>
              <a:gd name="T22" fmla="*/ 6720 w 7040"/>
              <a:gd name="T23" fmla="*/ 2746 h 4852"/>
              <a:gd name="T24" fmla="*/ 7040 w 7040"/>
              <a:gd name="T25" fmla="*/ 2426 h 4852"/>
              <a:gd name="T26" fmla="*/ 6720 w 7040"/>
              <a:gd name="T27" fmla="*/ 2106 h 4852"/>
              <a:gd name="T28" fmla="*/ 6720 w 7040"/>
              <a:gd name="T29" fmla="*/ 4212 h 4852"/>
              <a:gd name="T30" fmla="*/ 320 w 7040"/>
              <a:gd name="T31" fmla="*/ 4212 h 4852"/>
              <a:gd name="T32" fmla="*/ 0 w 7040"/>
              <a:gd name="T33" fmla="*/ 4532 h 4852"/>
              <a:gd name="T34" fmla="*/ 320 w 7040"/>
              <a:gd name="T35" fmla="*/ 4852 h 4852"/>
              <a:gd name="T36" fmla="*/ 6720 w 7040"/>
              <a:gd name="T37" fmla="*/ 4852 h 4852"/>
              <a:gd name="T38" fmla="*/ 7040 w 7040"/>
              <a:gd name="T39" fmla="*/ 4532 h 4852"/>
              <a:gd name="T40" fmla="*/ 6720 w 7040"/>
              <a:gd name="T41" fmla="*/ 4212 h 4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0" h="4852">
                <a:moveTo>
                  <a:pt x="320" y="640"/>
                </a:moveTo>
                <a:lnTo>
                  <a:pt x="6720" y="640"/>
                </a:lnTo>
                <a:cubicBezTo>
                  <a:pt x="6897" y="640"/>
                  <a:pt x="7040" y="497"/>
                  <a:pt x="7040" y="320"/>
                </a:cubicBezTo>
                <a:cubicBezTo>
                  <a:pt x="7040" y="144"/>
                  <a:pt x="6897" y="0"/>
                  <a:pt x="6720" y="0"/>
                </a:cubicBezTo>
                <a:lnTo>
                  <a:pt x="320" y="0"/>
                </a:lnTo>
                <a:cubicBezTo>
                  <a:pt x="143" y="0"/>
                  <a:pt x="0" y="144"/>
                  <a:pt x="0" y="320"/>
                </a:cubicBezTo>
                <a:cubicBezTo>
                  <a:pt x="0" y="497"/>
                  <a:pt x="143" y="640"/>
                  <a:pt x="320" y="640"/>
                </a:cubicBezTo>
                <a:close/>
                <a:moveTo>
                  <a:pt x="6720" y="2106"/>
                </a:moveTo>
                <a:lnTo>
                  <a:pt x="320" y="2106"/>
                </a:lnTo>
                <a:cubicBezTo>
                  <a:pt x="143" y="2106"/>
                  <a:pt x="0" y="2249"/>
                  <a:pt x="0" y="2426"/>
                </a:cubicBezTo>
                <a:cubicBezTo>
                  <a:pt x="0" y="2603"/>
                  <a:pt x="143" y="2746"/>
                  <a:pt x="320" y="2746"/>
                </a:cubicBezTo>
                <a:lnTo>
                  <a:pt x="6720" y="2746"/>
                </a:lnTo>
                <a:cubicBezTo>
                  <a:pt x="6897" y="2746"/>
                  <a:pt x="7040" y="2603"/>
                  <a:pt x="7040" y="2426"/>
                </a:cubicBezTo>
                <a:cubicBezTo>
                  <a:pt x="7040" y="2249"/>
                  <a:pt x="6897" y="2106"/>
                  <a:pt x="6720" y="2106"/>
                </a:cubicBezTo>
                <a:close/>
                <a:moveTo>
                  <a:pt x="6720" y="4212"/>
                </a:moveTo>
                <a:lnTo>
                  <a:pt x="320" y="4212"/>
                </a:lnTo>
                <a:cubicBezTo>
                  <a:pt x="143" y="4212"/>
                  <a:pt x="0" y="4355"/>
                  <a:pt x="0" y="4532"/>
                </a:cubicBezTo>
                <a:cubicBezTo>
                  <a:pt x="0" y="4708"/>
                  <a:pt x="143" y="4852"/>
                  <a:pt x="320" y="4852"/>
                </a:cubicBezTo>
                <a:lnTo>
                  <a:pt x="6720" y="4852"/>
                </a:lnTo>
                <a:cubicBezTo>
                  <a:pt x="6897" y="4852"/>
                  <a:pt x="7040" y="4708"/>
                  <a:pt x="7040" y="4532"/>
                </a:cubicBezTo>
                <a:cubicBezTo>
                  <a:pt x="7040" y="4355"/>
                  <a:pt x="6897" y="4212"/>
                  <a:pt x="6720" y="4212"/>
                </a:cubicBez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iconfont-10734-5173676">
            <a:extLst>
              <a:ext uri="{FF2B5EF4-FFF2-40B4-BE49-F238E27FC236}">
                <a16:creationId xmlns:a16="http://schemas.microsoft.com/office/drawing/2014/main" id="{F52AA0CB-8F5D-4E82-A212-9800BE8BC0E9}"/>
              </a:ext>
            </a:extLst>
          </p:cNvPr>
          <p:cNvSpPr>
            <a:spLocks noChangeAspect="1"/>
          </p:cNvSpPr>
          <p:nvPr/>
        </p:nvSpPr>
        <p:spPr bwMode="auto">
          <a:xfrm>
            <a:off x="11537018" y="1668069"/>
            <a:ext cx="374350" cy="374350"/>
          </a:xfrm>
          <a:custGeom>
            <a:avLst/>
            <a:gdLst>
              <a:gd name="connsiteX0" fmla="*/ 189274 w 533400"/>
              <a:gd name="connsiteY0" fmla="*/ 177382 h 533400"/>
              <a:gd name="connsiteX1" fmla="*/ 177370 w 533400"/>
              <a:gd name="connsiteY1" fmla="*/ 189292 h 533400"/>
              <a:gd name="connsiteX2" fmla="*/ 177370 w 533400"/>
              <a:gd name="connsiteY2" fmla="*/ 344108 h 533400"/>
              <a:gd name="connsiteX3" fmla="*/ 189274 w 533400"/>
              <a:gd name="connsiteY3" fmla="*/ 356018 h 533400"/>
              <a:gd name="connsiteX4" fmla="*/ 344027 w 533400"/>
              <a:gd name="connsiteY4" fmla="*/ 356018 h 533400"/>
              <a:gd name="connsiteX5" fmla="*/ 355931 w 533400"/>
              <a:gd name="connsiteY5" fmla="*/ 344108 h 533400"/>
              <a:gd name="connsiteX6" fmla="*/ 355931 w 533400"/>
              <a:gd name="connsiteY6" fmla="*/ 189292 h 533400"/>
              <a:gd name="connsiteX7" fmla="*/ 344027 w 533400"/>
              <a:gd name="connsiteY7" fmla="*/ 177382 h 533400"/>
              <a:gd name="connsiteX8" fmla="*/ 189274 w 533400"/>
              <a:gd name="connsiteY8" fmla="*/ 147610 h 533400"/>
              <a:gd name="connsiteX9" fmla="*/ 344027 w 533400"/>
              <a:gd name="connsiteY9" fmla="*/ 147610 h 533400"/>
              <a:gd name="connsiteX10" fmla="*/ 385691 w 533400"/>
              <a:gd name="connsiteY10" fmla="*/ 189292 h 533400"/>
              <a:gd name="connsiteX11" fmla="*/ 385691 w 533400"/>
              <a:gd name="connsiteY11" fmla="*/ 344108 h 533400"/>
              <a:gd name="connsiteX12" fmla="*/ 344027 w 533400"/>
              <a:gd name="connsiteY12" fmla="*/ 385790 h 533400"/>
              <a:gd name="connsiteX13" fmla="*/ 189274 w 533400"/>
              <a:gd name="connsiteY13" fmla="*/ 385790 h 533400"/>
              <a:gd name="connsiteX14" fmla="*/ 147610 w 533400"/>
              <a:gd name="connsiteY14" fmla="*/ 344108 h 533400"/>
              <a:gd name="connsiteX15" fmla="*/ 147610 w 533400"/>
              <a:gd name="connsiteY15" fmla="*/ 189292 h 533400"/>
              <a:gd name="connsiteX16" fmla="*/ 189274 w 533400"/>
              <a:gd name="connsiteY16" fmla="*/ 147610 h 533400"/>
              <a:gd name="connsiteX17" fmla="*/ 105966 w 533400"/>
              <a:gd name="connsiteY17" fmla="*/ 94059 h 533400"/>
              <a:gd name="connsiteX18" fmla="*/ 94060 w 533400"/>
              <a:gd name="connsiteY18" fmla="*/ 105966 h 533400"/>
              <a:gd name="connsiteX19" fmla="*/ 94060 w 533400"/>
              <a:gd name="connsiteY19" fmla="*/ 427434 h 533400"/>
              <a:gd name="connsiteX20" fmla="*/ 105966 w 533400"/>
              <a:gd name="connsiteY20" fmla="*/ 439341 h 533400"/>
              <a:gd name="connsiteX21" fmla="*/ 427435 w 533400"/>
              <a:gd name="connsiteY21" fmla="*/ 439341 h 533400"/>
              <a:gd name="connsiteX22" fmla="*/ 439341 w 533400"/>
              <a:gd name="connsiteY22" fmla="*/ 427434 h 533400"/>
              <a:gd name="connsiteX23" fmla="*/ 439341 w 533400"/>
              <a:gd name="connsiteY23" fmla="*/ 105966 h 533400"/>
              <a:gd name="connsiteX24" fmla="*/ 427435 w 533400"/>
              <a:gd name="connsiteY24" fmla="*/ 94059 h 533400"/>
              <a:gd name="connsiteX25" fmla="*/ 177403 w 533400"/>
              <a:gd name="connsiteY25" fmla="*/ 0 h 533400"/>
              <a:gd name="connsiteX26" fmla="*/ 192310 w 533400"/>
              <a:gd name="connsiteY26" fmla="*/ 14907 h 533400"/>
              <a:gd name="connsiteX27" fmla="*/ 192310 w 533400"/>
              <a:gd name="connsiteY27" fmla="*/ 64294 h 533400"/>
              <a:gd name="connsiteX28" fmla="*/ 251841 w 533400"/>
              <a:gd name="connsiteY28" fmla="*/ 64294 h 533400"/>
              <a:gd name="connsiteX29" fmla="*/ 251841 w 533400"/>
              <a:gd name="connsiteY29" fmla="*/ 14907 h 533400"/>
              <a:gd name="connsiteX30" fmla="*/ 266700 w 533400"/>
              <a:gd name="connsiteY30" fmla="*/ 0 h 533400"/>
              <a:gd name="connsiteX31" fmla="*/ 281607 w 533400"/>
              <a:gd name="connsiteY31" fmla="*/ 14907 h 533400"/>
              <a:gd name="connsiteX32" fmla="*/ 281607 w 533400"/>
              <a:gd name="connsiteY32" fmla="*/ 64294 h 533400"/>
              <a:gd name="connsiteX33" fmla="*/ 341138 w 533400"/>
              <a:gd name="connsiteY33" fmla="*/ 64294 h 533400"/>
              <a:gd name="connsiteX34" fmla="*/ 341138 w 533400"/>
              <a:gd name="connsiteY34" fmla="*/ 14907 h 533400"/>
              <a:gd name="connsiteX35" fmla="*/ 355997 w 533400"/>
              <a:gd name="connsiteY35" fmla="*/ 0 h 533400"/>
              <a:gd name="connsiteX36" fmla="*/ 370904 w 533400"/>
              <a:gd name="connsiteY36" fmla="*/ 14907 h 533400"/>
              <a:gd name="connsiteX37" fmla="*/ 370904 w 533400"/>
              <a:gd name="connsiteY37" fmla="*/ 64294 h 533400"/>
              <a:gd name="connsiteX38" fmla="*/ 427435 w 533400"/>
              <a:gd name="connsiteY38" fmla="*/ 64294 h 533400"/>
              <a:gd name="connsiteX39" fmla="*/ 469106 w 533400"/>
              <a:gd name="connsiteY39" fmla="*/ 105966 h 533400"/>
              <a:gd name="connsiteX40" fmla="*/ 469106 w 533400"/>
              <a:gd name="connsiteY40" fmla="*/ 162544 h 533400"/>
              <a:gd name="connsiteX41" fmla="*/ 518541 w 533400"/>
              <a:gd name="connsiteY41" fmla="*/ 162544 h 533400"/>
              <a:gd name="connsiteX42" fmla="*/ 533400 w 533400"/>
              <a:gd name="connsiteY42" fmla="*/ 177403 h 533400"/>
              <a:gd name="connsiteX43" fmla="*/ 518541 w 533400"/>
              <a:gd name="connsiteY43" fmla="*/ 192310 h 533400"/>
              <a:gd name="connsiteX44" fmla="*/ 469106 w 533400"/>
              <a:gd name="connsiteY44" fmla="*/ 192310 h 533400"/>
              <a:gd name="connsiteX45" fmla="*/ 469106 w 533400"/>
              <a:gd name="connsiteY45" fmla="*/ 251841 h 533400"/>
              <a:gd name="connsiteX46" fmla="*/ 518541 w 533400"/>
              <a:gd name="connsiteY46" fmla="*/ 251841 h 533400"/>
              <a:gd name="connsiteX47" fmla="*/ 533400 w 533400"/>
              <a:gd name="connsiteY47" fmla="*/ 266700 h 533400"/>
              <a:gd name="connsiteX48" fmla="*/ 518541 w 533400"/>
              <a:gd name="connsiteY48" fmla="*/ 281607 h 533400"/>
              <a:gd name="connsiteX49" fmla="*/ 469106 w 533400"/>
              <a:gd name="connsiteY49" fmla="*/ 281607 h 533400"/>
              <a:gd name="connsiteX50" fmla="*/ 469106 w 533400"/>
              <a:gd name="connsiteY50" fmla="*/ 341138 h 533400"/>
              <a:gd name="connsiteX51" fmla="*/ 518541 w 533400"/>
              <a:gd name="connsiteY51" fmla="*/ 341138 h 533400"/>
              <a:gd name="connsiteX52" fmla="*/ 533400 w 533400"/>
              <a:gd name="connsiteY52" fmla="*/ 355997 h 533400"/>
              <a:gd name="connsiteX53" fmla="*/ 518541 w 533400"/>
              <a:gd name="connsiteY53" fmla="*/ 370904 h 533400"/>
              <a:gd name="connsiteX54" fmla="*/ 469106 w 533400"/>
              <a:gd name="connsiteY54" fmla="*/ 370904 h 533400"/>
              <a:gd name="connsiteX55" fmla="*/ 469106 w 533400"/>
              <a:gd name="connsiteY55" fmla="*/ 427434 h 533400"/>
              <a:gd name="connsiteX56" fmla="*/ 427435 w 533400"/>
              <a:gd name="connsiteY56" fmla="*/ 469106 h 533400"/>
              <a:gd name="connsiteX57" fmla="*/ 370904 w 533400"/>
              <a:gd name="connsiteY57" fmla="*/ 469106 h 533400"/>
              <a:gd name="connsiteX58" fmla="*/ 370904 w 533400"/>
              <a:gd name="connsiteY58" fmla="*/ 518541 h 533400"/>
              <a:gd name="connsiteX59" fmla="*/ 355997 w 533400"/>
              <a:gd name="connsiteY59" fmla="*/ 533400 h 533400"/>
              <a:gd name="connsiteX60" fmla="*/ 341138 w 533400"/>
              <a:gd name="connsiteY60" fmla="*/ 518541 h 533400"/>
              <a:gd name="connsiteX61" fmla="*/ 341138 w 533400"/>
              <a:gd name="connsiteY61" fmla="*/ 469106 h 533400"/>
              <a:gd name="connsiteX62" fmla="*/ 281607 w 533400"/>
              <a:gd name="connsiteY62" fmla="*/ 469106 h 533400"/>
              <a:gd name="connsiteX63" fmla="*/ 281607 w 533400"/>
              <a:gd name="connsiteY63" fmla="*/ 518541 h 533400"/>
              <a:gd name="connsiteX64" fmla="*/ 266700 w 533400"/>
              <a:gd name="connsiteY64" fmla="*/ 533400 h 533400"/>
              <a:gd name="connsiteX65" fmla="*/ 251841 w 533400"/>
              <a:gd name="connsiteY65" fmla="*/ 518541 h 533400"/>
              <a:gd name="connsiteX66" fmla="*/ 251841 w 533400"/>
              <a:gd name="connsiteY66" fmla="*/ 469106 h 533400"/>
              <a:gd name="connsiteX67" fmla="*/ 192310 w 533400"/>
              <a:gd name="connsiteY67" fmla="*/ 469106 h 533400"/>
              <a:gd name="connsiteX68" fmla="*/ 192310 w 533400"/>
              <a:gd name="connsiteY68" fmla="*/ 518541 h 533400"/>
              <a:gd name="connsiteX69" fmla="*/ 177403 w 533400"/>
              <a:gd name="connsiteY69" fmla="*/ 533400 h 533400"/>
              <a:gd name="connsiteX70" fmla="*/ 162544 w 533400"/>
              <a:gd name="connsiteY70" fmla="*/ 518541 h 533400"/>
              <a:gd name="connsiteX71" fmla="*/ 162544 w 533400"/>
              <a:gd name="connsiteY71" fmla="*/ 469106 h 533400"/>
              <a:gd name="connsiteX72" fmla="*/ 105966 w 533400"/>
              <a:gd name="connsiteY72" fmla="*/ 469106 h 533400"/>
              <a:gd name="connsiteX73" fmla="*/ 64294 w 533400"/>
              <a:gd name="connsiteY73" fmla="*/ 427434 h 533400"/>
              <a:gd name="connsiteX74" fmla="*/ 64294 w 533400"/>
              <a:gd name="connsiteY74" fmla="*/ 370904 h 533400"/>
              <a:gd name="connsiteX75" fmla="*/ 14907 w 533400"/>
              <a:gd name="connsiteY75" fmla="*/ 370904 h 533400"/>
              <a:gd name="connsiteX76" fmla="*/ 0 w 533400"/>
              <a:gd name="connsiteY76" fmla="*/ 355997 h 533400"/>
              <a:gd name="connsiteX77" fmla="*/ 14907 w 533400"/>
              <a:gd name="connsiteY77" fmla="*/ 341138 h 533400"/>
              <a:gd name="connsiteX78" fmla="*/ 64294 w 533400"/>
              <a:gd name="connsiteY78" fmla="*/ 341138 h 533400"/>
              <a:gd name="connsiteX79" fmla="*/ 64294 w 533400"/>
              <a:gd name="connsiteY79" fmla="*/ 281607 h 533400"/>
              <a:gd name="connsiteX80" fmla="*/ 14907 w 533400"/>
              <a:gd name="connsiteY80" fmla="*/ 281607 h 533400"/>
              <a:gd name="connsiteX81" fmla="*/ 0 w 533400"/>
              <a:gd name="connsiteY81" fmla="*/ 266700 h 533400"/>
              <a:gd name="connsiteX82" fmla="*/ 14907 w 533400"/>
              <a:gd name="connsiteY82" fmla="*/ 251841 h 533400"/>
              <a:gd name="connsiteX83" fmla="*/ 64294 w 533400"/>
              <a:gd name="connsiteY83" fmla="*/ 251841 h 533400"/>
              <a:gd name="connsiteX84" fmla="*/ 64294 w 533400"/>
              <a:gd name="connsiteY84" fmla="*/ 192310 h 533400"/>
              <a:gd name="connsiteX85" fmla="*/ 14907 w 533400"/>
              <a:gd name="connsiteY85" fmla="*/ 192310 h 533400"/>
              <a:gd name="connsiteX86" fmla="*/ 0 w 533400"/>
              <a:gd name="connsiteY86" fmla="*/ 177403 h 533400"/>
              <a:gd name="connsiteX87" fmla="*/ 14907 w 533400"/>
              <a:gd name="connsiteY87" fmla="*/ 162544 h 533400"/>
              <a:gd name="connsiteX88" fmla="*/ 64294 w 533400"/>
              <a:gd name="connsiteY88" fmla="*/ 162544 h 533400"/>
              <a:gd name="connsiteX89" fmla="*/ 64294 w 533400"/>
              <a:gd name="connsiteY89" fmla="*/ 105966 h 533400"/>
              <a:gd name="connsiteX90" fmla="*/ 105966 w 533400"/>
              <a:gd name="connsiteY90" fmla="*/ 64294 h 533400"/>
              <a:gd name="connsiteX91" fmla="*/ 162544 w 533400"/>
              <a:gd name="connsiteY91" fmla="*/ 64294 h 533400"/>
              <a:gd name="connsiteX92" fmla="*/ 162544 w 533400"/>
              <a:gd name="connsiteY92" fmla="*/ 14907 h 533400"/>
              <a:gd name="connsiteX93" fmla="*/ 177403 w 533400"/>
              <a:gd name="connsiteY9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33400" h="533400">
                <a:moveTo>
                  <a:pt x="189274" y="177382"/>
                </a:moveTo>
                <a:cubicBezTo>
                  <a:pt x="182703" y="177382"/>
                  <a:pt x="177370" y="182718"/>
                  <a:pt x="177370" y="189292"/>
                </a:cubicBezTo>
                <a:lnTo>
                  <a:pt x="177370" y="344108"/>
                </a:lnTo>
                <a:cubicBezTo>
                  <a:pt x="177370" y="350682"/>
                  <a:pt x="182703" y="356018"/>
                  <a:pt x="189274" y="356018"/>
                </a:cubicBezTo>
                <a:lnTo>
                  <a:pt x="344027" y="356018"/>
                </a:lnTo>
                <a:cubicBezTo>
                  <a:pt x="350598" y="356018"/>
                  <a:pt x="355931" y="350682"/>
                  <a:pt x="355931" y="344108"/>
                </a:cubicBezTo>
                <a:lnTo>
                  <a:pt x="355931" y="189292"/>
                </a:lnTo>
                <a:cubicBezTo>
                  <a:pt x="355931" y="182718"/>
                  <a:pt x="350598" y="177382"/>
                  <a:pt x="344027" y="177382"/>
                </a:cubicBezTo>
                <a:close/>
                <a:moveTo>
                  <a:pt x="189274" y="147610"/>
                </a:moveTo>
                <a:lnTo>
                  <a:pt x="344027" y="147610"/>
                </a:lnTo>
                <a:cubicBezTo>
                  <a:pt x="367026" y="147610"/>
                  <a:pt x="385691" y="166283"/>
                  <a:pt x="385691" y="189292"/>
                </a:cubicBezTo>
                <a:lnTo>
                  <a:pt x="385691" y="344108"/>
                </a:lnTo>
                <a:cubicBezTo>
                  <a:pt x="385691" y="367117"/>
                  <a:pt x="367026" y="385790"/>
                  <a:pt x="344027" y="385790"/>
                </a:cubicBezTo>
                <a:lnTo>
                  <a:pt x="189274" y="385790"/>
                </a:lnTo>
                <a:cubicBezTo>
                  <a:pt x="166276" y="385790"/>
                  <a:pt x="147610" y="367117"/>
                  <a:pt x="147610" y="344108"/>
                </a:cubicBezTo>
                <a:lnTo>
                  <a:pt x="147610" y="189292"/>
                </a:lnTo>
                <a:cubicBezTo>
                  <a:pt x="147610" y="166283"/>
                  <a:pt x="166276" y="147610"/>
                  <a:pt x="189274" y="147610"/>
                </a:cubicBezTo>
                <a:close/>
                <a:moveTo>
                  <a:pt x="105966" y="94059"/>
                </a:moveTo>
                <a:cubicBezTo>
                  <a:pt x="99394" y="94059"/>
                  <a:pt x="94060" y="99393"/>
                  <a:pt x="94060" y="105966"/>
                </a:cubicBezTo>
                <a:lnTo>
                  <a:pt x="94060" y="427434"/>
                </a:lnTo>
                <a:cubicBezTo>
                  <a:pt x="94060" y="434007"/>
                  <a:pt x="99394" y="439341"/>
                  <a:pt x="105966" y="439341"/>
                </a:cubicBezTo>
                <a:lnTo>
                  <a:pt x="427435" y="439341"/>
                </a:lnTo>
                <a:cubicBezTo>
                  <a:pt x="434007" y="439341"/>
                  <a:pt x="439341" y="434007"/>
                  <a:pt x="439341" y="427434"/>
                </a:cubicBezTo>
                <a:lnTo>
                  <a:pt x="439341" y="105966"/>
                </a:lnTo>
                <a:cubicBezTo>
                  <a:pt x="439341" y="99393"/>
                  <a:pt x="434007" y="94059"/>
                  <a:pt x="427435" y="94059"/>
                </a:cubicBezTo>
                <a:close/>
                <a:moveTo>
                  <a:pt x="177403" y="0"/>
                </a:moveTo>
                <a:cubicBezTo>
                  <a:pt x="185642" y="0"/>
                  <a:pt x="192310" y="6668"/>
                  <a:pt x="192310" y="14907"/>
                </a:cubicBezTo>
                <a:lnTo>
                  <a:pt x="192310" y="64294"/>
                </a:lnTo>
                <a:lnTo>
                  <a:pt x="251841" y="64294"/>
                </a:lnTo>
                <a:lnTo>
                  <a:pt x="251841" y="14907"/>
                </a:lnTo>
                <a:cubicBezTo>
                  <a:pt x="251841" y="6668"/>
                  <a:pt x="258461" y="0"/>
                  <a:pt x="266700" y="0"/>
                </a:cubicBezTo>
                <a:cubicBezTo>
                  <a:pt x="274939" y="0"/>
                  <a:pt x="281607" y="6668"/>
                  <a:pt x="281607" y="14907"/>
                </a:cubicBezTo>
                <a:lnTo>
                  <a:pt x="281607" y="64294"/>
                </a:lnTo>
                <a:lnTo>
                  <a:pt x="341138" y="64294"/>
                </a:lnTo>
                <a:lnTo>
                  <a:pt x="341138" y="14907"/>
                </a:lnTo>
                <a:cubicBezTo>
                  <a:pt x="341138" y="6668"/>
                  <a:pt x="347758" y="0"/>
                  <a:pt x="355997" y="0"/>
                </a:cubicBezTo>
                <a:cubicBezTo>
                  <a:pt x="364236" y="0"/>
                  <a:pt x="370904" y="6668"/>
                  <a:pt x="370904" y="14907"/>
                </a:cubicBezTo>
                <a:lnTo>
                  <a:pt x="370904" y="64294"/>
                </a:lnTo>
                <a:lnTo>
                  <a:pt x="427435" y="64294"/>
                </a:lnTo>
                <a:cubicBezTo>
                  <a:pt x="450437" y="64294"/>
                  <a:pt x="469106" y="82963"/>
                  <a:pt x="469106" y="105966"/>
                </a:cubicBezTo>
                <a:lnTo>
                  <a:pt x="469106" y="162544"/>
                </a:lnTo>
                <a:lnTo>
                  <a:pt x="518541" y="162544"/>
                </a:lnTo>
                <a:cubicBezTo>
                  <a:pt x="526733" y="162544"/>
                  <a:pt x="533400" y="169164"/>
                  <a:pt x="533400" y="177403"/>
                </a:cubicBezTo>
                <a:cubicBezTo>
                  <a:pt x="533400" y="185642"/>
                  <a:pt x="526733" y="192310"/>
                  <a:pt x="518541" y="192310"/>
                </a:cubicBezTo>
                <a:lnTo>
                  <a:pt x="469106" y="192310"/>
                </a:lnTo>
                <a:lnTo>
                  <a:pt x="469106" y="251841"/>
                </a:lnTo>
                <a:lnTo>
                  <a:pt x="518541" y="251841"/>
                </a:lnTo>
                <a:cubicBezTo>
                  <a:pt x="526733" y="251841"/>
                  <a:pt x="533400" y="258461"/>
                  <a:pt x="533400" y="266700"/>
                </a:cubicBezTo>
                <a:cubicBezTo>
                  <a:pt x="533400" y="274939"/>
                  <a:pt x="526733" y="281607"/>
                  <a:pt x="518541" y="281607"/>
                </a:cubicBezTo>
                <a:lnTo>
                  <a:pt x="469106" y="281607"/>
                </a:lnTo>
                <a:lnTo>
                  <a:pt x="469106" y="341138"/>
                </a:lnTo>
                <a:lnTo>
                  <a:pt x="518541" y="341138"/>
                </a:lnTo>
                <a:cubicBezTo>
                  <a:pt x="526733" y="341138"/>
                  <a:pt x="533400" y="347758"/>
                  <a:pt x="533400" y="355997"/>
                </a:cubicBezTo>
                <a:cubicBezTo>
                  <a:pt x="533400" y="364236"/>
                  <a:pt x="526733" y="370904"/>
                  <a:pt x="518541" y="370904"/>
                </a:cubicBezTo>
                <a:lnTo>
                  <a:pt x="469106" y="370904"/>
                </a:lnTo>
                <a:lnTo>
                  <a:pt x="469106" y="427434"/>
                </a:lnTo>
                <a:cubicBezTo>
                  <a:pt x="469106" y="450437"/>
                  <a:pt x="450437" y="469106"/>
                  <a:pt x="427435" y="469106"/>
                </a:cubicBezTo>
                <a:lnTo>
                  <a:pt x="370904" y="469106"/>
                </a:lnTo>
                <a:lnTo>
                  <a:pt x="370904" y="518541"/>
                </a:lnTo>
                <a:cubicBezTo>
                  <a:pt x="370904" y="526732"/>
                  <a:pt x="364236" y="533400"/>
                  <a:pt x="355997" y="533400"/>
                </a:cubicBezTo>
                <a:cubicBezTo>
                  <a:pt x="347758" y="533400"/>
                  <a:pt x="341138" y="526732"/>
                  <a:pt x="341138" y="518541"/>
                </a:cubicBezTo>
                <a:lnTo>
                  <a:pt x="341138" y="469106"/>
                </a:lnTo>
                <a:lnTo>
                  <a:pt x="281607" y="469106"/>
                </a:lnTo>
                <a:lnTo>
                  <a:pt x="281607" y="518541"/>
                </a:lnTo>
                <a:cubicBezTo>
                  <a:pt x="281607" y="526732"/>
                  <a:pt x="274939" y="533400"/>
                  <a:pt x="266700" y="533400"/>
                </a:cubicBezTo>
                <a:cubicBezTo>
                  <a:pt x="258461" y="533400"/>
                  <a:pt x="251841" y="526732"/>
                  <a:pt x="251841" y="518541"/>
                </a:cubicBezTo>
                <a:lnTo>
                  <a:pt x="251841" y="469106"/>
                </a:lnTo>
                <a:lnTo>
                  <a:pt x="192310" y="469106"/>
                </a:lnTo>
                <a:lnTo>
                  <a:pt x="192310" y="518541"/>
                </a:lnTo>
                <a:cubicBezTo>
                  <a:pt x="192310" y="526732"/>
                  <a:pt x="185642" y="533400"/>
                  <a:pt x="177403" y="533400"/>
                </a:cubicBezTo>
                <a:cubicBezTo>
                  <a:pt x="169164" y="533400"/>
                  <a:pt x="162544" y="526732"/>
                  <a:pt x="162544" y="518541"/>
                </a:cubicBezTo>
                <a:lnTo>
                  <a:pt x="162544" y="469106"/>
                </a:lnTo>
                <a:lnTo>
                  <a:pt x="105966" y="469106"/>
                </a:lnTo>
                <a:cubicBezTo>
                  <a:pt x="82963" y="469106"/>
                  <a:pt x="64294" y="450437"/>
                  <a:pt x="64294" y="427434"/>
                </a:cubicBezTo>
                <a:lnTo>
                  <a:pt x="64294" y="370904"/>
                </a:lnTo>
                <a:lnTo>
                  <a:pt x="14907" y="370904"/>
                </a:lnTo>
                <a:cubicBezTo>
                  <a:pt x="6668" y="370904"/>
                  <a:pt x="0" y="364236"/>
                  <a:pt x="0" y="355997"/>
                </a:cubicBezTo>
                <a:cubicBezTo>
                  <a:pt x="0" y="347758"/>
                  <a:pt x="6668" y="341138"/>
                  <a:pt x="14907" y="341138"/>
                </a:cubicBezTo>
                <a:lnTo>
                  <a:pt x="64294" y="341138"/>
                </a:lnTo>
                <a:lnTo>
                  <a:pt x="64294" y="281607"/>
                </a:lnTo>
                <a:lnTo>
                  <a:pt x="14907" y="281607"/>
                </a:lnTo>
                <a:cubicBezTo>
                  <a:pt x="6668" y="281607"/>
                  <a:pt x="0" y="274939"/>
                  <a:pt x="0" y="266700"/>
                </a:cubicBezTo>
                <a:cubicBezTo>
                  <a:pt x="0" y="258461"/>
                  <a:pt x="6668" y="251841"/>
                  <a:pt x="14907" y="251841"/>
                </a:cubicBezTo>
                <a:lnTo>
                  <a:pt x="64294" y="251841"/>
                </a:lnTo>
                <a:lnTo>
                  <a:pt x="64294" y="192310"/>
                </a:lnTo>
                <a:lnTo>
                  <a:pt x="14907" y="192310"/>
                </a:lnTo>
                <a:cubicBezTo>
                  <a:pt x="6668" y="192310"/>
                  <a:pt x="0" y="185642"/>
                  <a:pt x="0" y="177403"/>
                </a:cubicBezTo>
                <a:cubicBezTo>
                  <a:pt x="0" y="169164"/>
                  <a:pt x="6668" y="162544"/>
                  <a:pt x="14907" y="162544"/>
                </a:cubicBezTo>
                <a:lnTo>
                  <a:pt x="64294" y="162544"/>
                </a:lnTo>
                <a:lnTo>
                  <a:pt x="64294" y="105966"/>
                </a:lnTo>
                <a:cubicBezTo>
                  <a:pt x="64294" y="82963"/>
                  <a:pt x="82963" y="64294"/>
                  <a:pt x="105966" y="64294"/>
                </a:cubicBezTo>
                <a:lnTo>
                  <a:pt x="162544" y="64294"/>
                </a:lnTo>
                <a:lnTo>
                  <a:pt x="162544" y="14907"/>
                </a:lnTo>
                <a:cubicBezTo>
                  <a:pt x="162544" y="6668"/>
                  <a:pt x="169164" y="0"/>
                  <a:pt x="177403" y="0"/>
                </a:cubicBezTo>
                <a:close/>
              </a:path>
            </a:pathLst>
          </a:custGeom>
          <a:solidFill>
            <a:schemeClr val="bg2">
              <a:lumMod val="50000"/>
            </a:schemeClr>
          </a:solidFill>
          <a:ln>
            <a:noFill/>
          </a:ln>
        </p:spPr>
      </p:sp>
    </p:spTree>
    <p:extLst>
      <p:ext uri="{BB962C8B-B14F-4D97-AF65-F5344CB8AC3E}">
        <p14:creationId xmlns:p14="http://schemas.microsoft.com/office/powerpoint/2010/main" val="27856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ïṡḷiḓê">
            <a:extLst>
              <a:ext uri="{FF2B5EF4-FFF2-40B4-BE49-F238E27FC236}">
                <a16:creationId xmlns:a16="http://schemas.microsoft.com/office/drawing/2014/main" id="{F39633E2-D100-45A6-B239-EEF727F5119D}"/>
              </a:ext>
            </a:extLst>
          </p:cNvPr>
          <p:cNvSpPr/>
          <p:nvPr/>
        </p:nvSpPr>
        <p:spPr>
          <a:xfrm>
            <a:off x="-1716243" y="1692923"/>
            <a:ext cx="5786339"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a:extLst>
              <a:ext uri="{FF2B5EF4-FFF2-40B4-BE49-F238E27FC236}">
                <a16:creationId xmlns:a16="http://schemas.microsoft.com/office/drawing/2014/main" id="{D85FAF48-5266-4EBC-B3BB-8FEA9C5F93AF}"/>
              </a:ext>
            </a:extLst>
          </p:cNvPr>
          <p:cNvSpPr>
            <a:spLocks noGrp="1"/>
          </p:cNvSpPr>
          <p:nvPr>
            <p:ph type="title"/>
          </p:nvPr>
        </p:nvSpPr>
        <p:spPr/>
        <p:txBody>
          <a:bodyPr/>
          <a:lstStyle/>
          <a:p>
            <a:r>
              <a:rPr lang="zh-CN" altLang="en-US" dirty="0"/>
              <a:t>项目构思</a:t>
            </a:r>
          </a:p>
        </p:txBody>
      </p:sp>
      <p:grpSp>
        <p:nvGrpSpPr>
          <p:cNvPr id="79" name="组合 78">
            <a:extLst>
              <a:ext uri="{FF2B5EF4-FFF2-40B4-BE49-F238E27FC236}">
                <a16:creationId xmlns:a16="http://schemas.microsoft.com/office/drawing/2014/main" id="{F8F389EA-AF39-464F-AB19-BBD7B0FE2166}"/>
              </a:ext>
            </a:extLst>
          </p:cNvPr>
          <p:cNvGrpSpPr/>
          <p:nvPr/>
        </p:nvGrpSpPr>
        <p:grpSpPr>
          <a:xfrm>
            <a:off x="3324225" y="1306611"/>
            <a:ext cx="8390327" cy="5338749"/>
            <a:chOff x="677461" y="3226135"/>
            <a:chExt cx="4550117" cy="2914043"/>
          </a:xfrm>
        </p:grpSpPr>
        <p:grpSp>
          <p:nvGrpSpPr>
            <p:cNvPr id="6" name="îsľîďe">
              <a:extLst>
                <a:ext uri="{FF2B5EF4-FFF2-40B4-BE49-F238E27FC236}">
                  <a16:creationId xmlns:a16="http://schemas.microsoft.com/office/drawing/2014/main" id="{25916DAD-39DF-4365-9B31-459DAD743741}"/>
                </a:ext>
              </a:extLst>
            </p:cNvPr>
            <p:cNvGrpSpPr>
              <a:grpSpLocks/>
            </p:cNvGrpSpPr>
            <p:nvPr/>
          </p:nvGrpSpPr>
          <p:grpSpPr bwMode="auto">
            <a:xfrm>
              <a:off x="856215" y="5726904"/>
              <a:ext cx="320006" cy="83119"/>
              <a:chOff x="0" y="0"/>
              <a:chExt cx="438150" cy="114300"/>
            </a:xfrm>
            <a:noFill/>
          </p:grpSpPr>
          <p:sp>
            <p:nvSpPr>
              <p:cNvPr id="75" name="ís1íḑè">
                <a:extLst>
                  <a:ext uri="{FF2B5EF4-FFF2-40B4-BE49-F238E27FC236}">
                    <a16:creationId xmlns:a16="http://schemas.microsoft.com/office/drawing/2014/main" id="{D2D3B0AC-9C14-49F1-A2F4-E8784F92D357}"/>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6" name="îṧliďê">
                <a:extLst>
                  <a:ext uri="{FF2B5EF4-FFF2-40B4-BE49-F238E27FC236}">
                    <a16:creationId xmlns:a16="http://schemas.microsoft.com/office/drawing/2014/main" id="{FD6CC847-4966-4C46-978A-BA828178CB75}"/>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7" name="íSľídê">
              <a:extLst>
                <a:ext uri="{FF2B5EF4-FFF2-40B4-BE49-F238E27FC236}">
                  <a16:creationId xmlns:a16="http://schemas.microsoft.com/office/drawing/2014/main" id="{5FD35E99-5877-45E1-A7F2-57FB8395AE85}"/>
                </a:ext>
              </a:extLst>
            </p:cNvPr>
            <p:cNvGrpSpPr>
              <a:grpSpLocks/>
            </p:cNvGrpSpPr>
            <p:nvPr/>
          </p:nvGrpSpPr>
          <p:grpSpPr bwMode="auto">
            <a:xfrm>
              <a:off x="1711883" y="5698434"/>
              <a:ext cx="320006" cy="83119"/>
              <a:chOff x="0" y="0"/>
              <a:chExt cx="438150" cy="114300"/>
            </a:xfrm>
            <a:noFill/>
          </p:grpSpPr>
          <p:sp>
            <p:nvSpPr>
              <p:cNvPr id="73" name="iṣḻîďé">
                <a:extLst>
                  <a:ext uri="{FF2B5EF4-FFF2-40B4-BE49-F238E27FC236}">
                    <a16:creationId xmlns:a16="http://schemas.microsoft.com/office/drawing/2014/main" id="{8B27112E-89E2-487E-987A-8208D922B8F1}"/>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4" name="iṡľidè">
                <a:extLst>
                  <a:ext uri="{FF2B5EF4-FFF2-40B4-BE49-F238E27FC236}">
                    <a16:creationId xmlns:a16="http://schemas.microsoft.com/office/drawing/2014/main" id="{7C7A0F20-0E54-410A-9018-F5BF83FE4BFF}"/>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8" name="îṣľîḍe">
              <a:extLst>
                <a:ext uri="{FF2B5EF4-FFF2-40B4-BE49-F238E27FC236}">
                  <a16:creationId xmlns:a16="http://schemas.microsoft.com/office/drawing/2014/main" id="{638AD783-0EBD-4FE0-A788-1D00E9516550}"/>
                </a:ext>
              </a:extLst>
            </p:cNvPr>
            <p:cNvGrpSpPr>
              <a:grpSpLocks/>
            </p:cNvGrpSpPr>
            <p:nvPr/>
          </p:nvGrpSpPr>
          <p:grpSpPr bwMode="auto">
            <a:xfrm>
              <a:off x="2226675" y="5886217"/>
              <a:ext cx="373344" cy="96973"/>
              <a:chOff x="0" y="0"/>
              <a:chExt cx="438150" cy="114300"/>
            </a:xfrm>
            <a:noFill/>
          </p:grpSpPr>
          <p:sp>
            <p:nvSpPr>
              <p:cNvPr id="71" name="îSliḓe">
                <a:extLst>
                  <a:ext uri="{FF2B5EF4-FFF2-40B4-BE49-F238E27FC236}">
                    <a16:creationId xmlns:a16="http://schemas.microsoft.com/office/drawing/2014/main" id="{F13C1560-FF9E-4BD7-AA7B-E2D1759FC19D}"/>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2" name="ïŝľîďé">
                <a:extLst>
                  <a:ext uri="{FF2B5EF4-FFF2-40B4-BE49-F238E27FC236}">
                    <a16:creationId xmlns:a16="http://schemas.microsoft.com/office/drawing/2014/main" id="{92EFD82D-EC5E-424E-BFCC-4033C306546D}"/>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9" name="iśļïḍê">
              <a:extLst>
                <a:ext uri="{FF2B5EF4-FFF2-40B4-BE49-F238E27FC236}">
                  <a16:creationId xmlns:a16="http://schemas.microsoft.com/office/drawing/2014/main" id="{C1796111-14E5-4C15-A334-5FB9FE8E092D}"/>
                </a:ext>
              </a:extLst>
            </p:cNvPr>
            <p:cNvGrpSpPr>
              <a:grpSpLocks/>
            </p:cNvGrpSpPr>
            <p:nvPr/>
          </p:nvGrpSpPr>
          <p:grpSpPr bwMode="auto">
            <a:xfrm>
              <a:off x="2902717" y="5750766"/>
              <a:ext cx="320006" cy="83119"/>
              <a:chOff x="0" y="0"/>
              <a:chExt cx="438150" cy="114300"/>
            </a:xfrm>
            <a:noFill/>
          </p:grpSpPr>
          <p:sp>
            <p:nvSpPr>
              <p:cNvPr id="69" name="íṧľíḓê">
                <a:extLst>
                  <a:ext uri="{FF2B5EF4-FFF2-40B4-BE49-F238E27FC236}">
                    <a16:creationId xmlns:a16="http://schemas.microsoft.com/office/drawing/2014/main" id="{8E34B419-5694-4427-B72F-ED4EBBF5082C}"/>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0" name="íśļïdè">
                <a:extLst>
                  <a:ext uri="{FF2B5EF4-FFF2-40B4-BE49-F238E27FC236}">
                    <a16:creationId xmlns:a16="http://schemas.microsoft.com/office/drawing/2014/main" id="{892431E2-0415-4B09-8078-F05DC986CEDE}"/>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0" name="ï$ļïḑe">
              <a:extLst>
                <a:ext uri="{FF2B5EF4-FFF2-40B4-BE49-F238E27FC236}">
                  <a16:creationId xmlns:a16="http://schemas.microsoft.com/office/drawing/2014/main" id="{311C83AA-B912-46DA-BE0F-1089FFC60885}"/>
                </a:ext>
              </a:extLst>
            </p:cNvPr>
            <p:cNvGrpSpPr>
              <a:grpSpLocks/>
            </p:cNvGrpSpPr>
            <p:nvPr/>
          </p:nvGrpSpPr>
          <p:grpSpPr bwMode="auto">
            <a:xfrm>
              <a:off x="3490341" y="6014733"/>
              <a:ext cx="482960" cy="125445"/>
              <a:chOff x="0" y="0"/>
              <a:chExt cx="438150" cy="114300"/>
            </a:xfrm>
            <a:noFill/>
          </p:grpSpPr>
          <p:sp>
            <p:nvSpPr>
              <p:cNvPr id="67" name="îsliḓé">
                <a:extLst>
                  <a:ext uri="{FF2B5EF4-FFF2-40B4-BE49-F238E27FC236}">
                    <a16:creationId xmlns:a16="http://schemas.microsoft.com/office/drawing/2014/main" id="{E0712AE3-4F9E-4AAD-84FC-E80889C7B61C}"/>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8" name="îśḻîḓé">
                <a:extLst>
                  <a:ext uri="{FF2B5EF4-FFF2-40B4-BE49-F238E27FC236}">
                    <a16:creationId xmlns:a16="http://schemas.microsoft.com/office/drawing/2014/main" id="{7E5339A9-ABD6-43E7-951F-CFB0982165E0}"/>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1" name="íşḷîḓê">
              <a:extLst>
                <a:ext uri="{FF2B5EF4-FFF2-40B4-BE49-F238E27FC236}">
                  <a16:creationId xmlns:a16="http://schemas.microsoft.com/office/drawing/2014/main" id="{014FE7D9-D502-4897-A465-BAF8479A64EF}"/>
                </a:ext>
              </a:extLst>
            </p:cNvPr>
            <p:cNvGrpSpPr>
              <a:grpSpLocks/>
            </p:cNvGrpSpPr>
            <p:nvPr/>
          </p:nvGrpSpPr>
          <p:grpSpPr bwMode="auto">
            <a:xfrm>
              <a:off x="4122513" y="5494990"/>
              <a:ext cx="320006" cy="83119"/>
              <a:chOff x="0" y="0"/>
              <a:chExt cx="438150" cy="114300"/>
            </a:xfrm>
            <a:noFill/>
          </p:grpSpPr>
          <p:sp>
            <p:nvSpPr>
              <p:cNvPr id="65" name="iṩ1iḋe">
                <a:extLst>
                  <a:ext uri="{FF2B5EF4-FFF2-40B4-BE49-F238E27FC236}">
                    <a16:creationId xmlns:a16="http://schemas.microsoft.com/office/drawing/2014/main" id="{67179461-E926-4AB5-B147-CE89E25F4823}"/>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6" name="íṡḷíḋe">
                <a:extLst>
                  <a:ext uri="{FF2B5EF4-FFF2-40B4-BE49-F238E27FC236}">
                    <a16:creationId xmlns:a16="http://schemas.microsoft.com/office/drawing/2014/main" id="{EE18E7D9-FEFF-4FEF-969E-5832041EE5B9}"/>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2" name="îṧḷîḓè">
              <a:extLst>
                <a:ext uri="{FF2B5EF4-FFF2-40B4-BE49-F238E27FC236}">
                  <a16:creationId xmlns:a16="http://schemas.microsoft.com/office/drawing/2014/main" id="{F62E5E1D-8645-4EAF-BD48-84828BC8F110}"/>
                </a:ext>
              </a:extLst>
            </p:cNvPr>
            <p:cNvGrpSpPr>
              <a:grpSpLocks/>
            </p:cNvGrpSpPr>
            <p:nvPr/>
          </p:nvGrpSpPr>
          <p:grpSpPr bwMode="auto">
            <a:xfrm>
              <a:off x="4731220" y="5653535"/>
              <a:ext cx="320006" cy="83119"/>
              <a:chOff x="0" y="0"/>
              <a:chExt cx="438150" cy="114300"/>
            </a:xfrm>
            <a:noFill/>
          </p:grpSpPr>
          <p:sp>
            <p:nvSpPr>
              <p:cNvPr id="63" name="išļíḑê">
                <a:extLst>
                  <a:ext uri="{FF2B5EF4-FFF2-40B4-BE49-F238E27FC236}">
                    <a16:creationId xmlns:a16="http://schemas.microsoft.com/office/drawing/2014/main" id="{D3C141E4-6AF5-40F6-836F-25CBBFC90226}"/>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4" name="îṧḻïḑé">
                <a:extLst>
                  <a:ext uri="{FF2B5EF4-FFF2-40B4-BE49-F238E27FC236}">
                    <a16:creationId xmlns:a16="http://schemas.microsoft.com/office/drawing/2014/main" id="{8A86D72A-E6E7-4CFA-B375-3892718E6AFE}"/>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cxnSp>
          <p:nvCxnSpPr>
            <p:cNvPr id="13" name="直接连接符 12">
              <a:extLst>
                <a:ext uri="{FF2B5EF4-FFF2-40B4-BE49-F238E27FC236}">
                  <a16:creationId xmlns:a16="http://schemas.microsoft.com/office/drawing/2014/main" id="{3C4CAFF7-DBB0-48EB-B4A5-C9674E108A10}"/>
                </a:ext>
              </a:extLst>
            </p:cNvPr>
            <p:cNvCxnSpPr>
              <a:cxnSpLocks noChangeShapeType="1"/>
              <a:stCxn id="75" idx="6"/>
              <a:endCxn id="73" idx="2"/>
            </p:cNvCxnSpPr>
            <p:nvPr/>
          </p:nvCxnSpPr>
          <p:spPr bwMode="auto">
            <a:xfrm flipV="1">
              <a:off x="1176221" y="5739993"/>
              <a:ext cx="535662" cy="28470"/>
            </a:xfrm>
            <a:prstGeom prst="line">
              <a:avLst/>
            </a:prstGeom>
            <a:noFill/>
            <a:ln w="12700" cap="flat" cmpd="sng">
              <a:solidFill>
                <a:schemeClr val="accent1"/>
              </a:solidFill>
              <a:bevel/>
              <a:headEnd/>
              <a:tailEnd/>
            </a:ln>
          </p:spPr>
        </p:cxnSp>
        <p:cxnSp>
          <p:nvCxnSpPr>
            <p:cNvPr id="14" name="直接连接符 13">
              <a:extLst>
                <a:ext uri="{FF2B5EF4-FFF2-40B4-BE49-F238E27FC236}">
                  <a16:creationId xmlns:a16="http://schemas.microsoft.com/office/drawing/2014/main" id="{CF7CF5FA-D2B8-4A4B-8AC5-F795966F9D17}"/>
                </a:ext>
              </a:extLst>
            </p:cNvPr>
            <p:cNvCxnSpPr>
              <a:cxnSpLocks noChangeShapeType="1"/>
              <a:stCxn id="73" idx="5"/>
              <a:endCxn id="71" idx="1"/>
            </p:cNvCxnSpPr>
            <p:nvPr/>
          </p:nvCxnSpPr>
          <p:spPr bwMode="auto">
            <a:xfrm>
              <a:off x="1985024" y="5769379"/>
              <a:ext cx="296324" cy="131038"/>
            </a:xfrm>
            <a:prstGeom prst="line">
              <a:avLst/>
            </a:prstGeom>
            <a:noFill/>
            <a:ln w="12700" cap="flat" cmpd="sng">
              <a:solidFill>
                <a:schemeClr val="accent1"/>
              </a:solidFill>
              <a:bevel/>
              <a:headEnd/>
              <a:tailEnd/>
            </a:ln>
          </p:spPr>
        </p:cxnSp>
        <p:sp>
          <p:nvSpPr>
            <p:cNvPr id="15" name="ïş1îḋé">
              <a:extLst>
                <a:ext uri="{FF2B5EF4-FFF2-40B4-BE49-F238E27FC236}">
                  <a16:creationId xmlns:a16="http://schemas.microsoft.com/office/drawing/2014/main" id="{76A3D90D-2066-4EC9-93BE-E62D32EACC7E}"/>
                </a:ext>
              </a:extLst>
            </p:cNvPr>
            <p:cNvSpPr/>
            <p:nvPr/>
          </p:nvSpPr>
          <p:spPr bwMode="auto">
            <a:xfrm flipV="1">
              <a:off x="2543203" y="5821711"/>
              <a:ext cx="406377" cy="78705"/>
            </a:xfrm>
            <a:prstGeom prst="line">
              <a:avLst/>
            </a:prstGeom>
            <a:noFill/>
            <a:ln w="12700" cap="flat" cmpd="sng">
              <a:solidFill>
                <a:schemeClr val="accent1"/>
              </a:solidFill>
              <a:bevel/>
              <a:headEnd/>
              <a:tailEnd/>
            </a:ln>
          </p:spPr>
          <p:txBody>
            <a:bodyPr anchor="ctr"/>
            <a:lstStyle/>
            <a:p>
              <a:pPr algn="ctr"/>
              <a:endParaRPr/>
            </a:p>
          </p:txBody>
        </p:sp>
        <p:sp>
          <p:nvSpPr>
            <p:cNvPr id="16" name="îŝ1ïḋè">
              <a:extLst>
                <a:ext uri="{FF2B5EF4-FFF2-40B4-BE49-F238E27FC236}">
                  <a16:creationId xmlns:a16="http://schemas.microsoft.com/office/drawing/2014/main" id="{5EBC62A1-FA28-4C34-9FAC-558D66A23B52}"/>
                </a:ext>
              </a:extLst>
            </p:cNvPr>
            <p:cNvSpPr/>
            <p:nvPr/>
          </p:nvSpPr>
          <p:spPr bwMode="auto">
            <a:xfrm>
              <a:off x="3175858" y="5821711"/>
              <a:ext cx="466398" cy="223307"/>
            </a:xfrm>
            <a:prstGeom prst="line">
              <a:avLst/>
            </a:prstGeom>
            <a:noFill/>
            <a:ln w="12700" cap="flat" cmpd="sng">
              <a:solidFill>
                <a:schemeClr val="accent1"/>
              </a:solidFill>
              <a:bevel/>
              <a:headEnd/>
              <a:tailEnd/>
            </a:ln>
          </p:spPr>
          <p:txBody>
            <a:bodyPr anchor="ctr"/>
            <a:lstStyle/>
            <a:p>
              <a:pPr algn="ctr"/>
              <a:endParaRPr/>
            </a:p>
          </p:txBody>
        </p:sp>
        <p:cxnSp>
          <p:nvCxnSpPr>
            <p:cNvPr id="17" name="直接连接符 16">
              <a:extLst>
                <a:ext uri="{FF2B5EF4-FFF2-40B4-BE49-F238E27FC236}">
                  <a16:creationId xmlns:a16="http://schemas.microsoft.com/office/drawing/2014/main" id="{6D08B8DD-166B-4D09-895F-0C4D4FE4CBA0}"/>
                </a:ext>
              </a:extLst>
            </p:cNvPr>
            <p:cNvCxnSpPr>
              <a:cxnSpLocks noChangeShapeType="1"/>
              <a:stCxn id="67" idx="7"/>
              <a:endCxn id="63" idx="3"/>
            </p:cNvCxnSpPr>
            <p:nvPr/>
          </p:nvCxnSpPr>
          <p:spPr bwMode="auto">
            <a:xfrm flipV="1">
              <a:off x="3902573" y="5724481"/>
              <a:ext cx="875511" cy="308621"/>
            </a:xfrm>
            <a:prstGeom prst="line">
              <a:avLst/>
            </a:prstGeom>
            <a:noFill/>
            <a:ln w="12700" cap="flat" cmpd="sng">
              <a:solidFill>
                <a:schemeClr val="accent1"/>
              </a:solidFill>
              <a:bevel/>
              <a:headEnd/>
              <a:tailEnd/>
            </a:ln>
          </p:spPr>
        </p:cxnSp>
        <p:cxnSp>
          <p:nvCxnSpPr>
            <p:cNvPr id="18" name="直接连接符 17">
              <a:extLst>
                <a:ext uri="{FF2B5EF4-FFF2-40B4-BE49-F238E27FC236}">
                  <a16:creationId xmlns:a16="http://schemas.microsoft.com/office/drawing/2014/main" id="{91EF9F7C-5454-44A8-81CE-E34A60223ED0}"/>
                </a:ext>
              </a:extLst>
            </p:cNvPr>
            <p:cNvCxnSpPr>
              <a:cxnSpLocks noChangeShapeType="1"/>
              <a:stCxn id="63" idx="1"/>
              <a:endCxn id="65" idx="5"/>
            </p:cNvCxnSpPr>
            <p:nvPr/>
          </p:nvCxnSpPr>
          <p:spPr bwMode="auto">
            <a:xfrm flipH="1" flipV="1">
              <a:off x="4395654" y="5565936"/>
              <a:ext cx="382429" cy="99771"/>
            </a:xfrm>
            <a:prstGeom prst="line">
              <a:avLst/>
            </a:prstGeom>
            <a:noFill/>
            <a:ln w="12700" cap="flat" cmpd="sng">
              <a:solidFill>
                <a:schemeClr val="accent1"/>
              </a:solidFill>
              <a:bevel/>
              <a:headEnd/>
              <a:tailEnd/>
            </a:ln>
          </p:spPr>
        </p:cxnSp>
        <p:cxnSp>
          <p:nvCxnSpPr>
            <p:cNvPr id="19" name="直接连接符 18">
              <a:extLst>
                <a:ext uri="{FF2B5EF4-FFF2-40B4-BE49-F238E27FC236}">
                  <a16:creationId xmlns:a16="http://schemas.microsoft.com/office/drawing/2014/main" id="{040D4D5A-E269-4189-9FBF-B53C1713847F}"/>
                </a:ext>
              </a:extLst>
            </p:cNvPr>
            <p:cNvCxnSpPr>
              <a:cxnSpLocks noChangeShapeType="1"/>
              <a:stCxn id="69" idx="6"/>
              <a:endCxn id="63" idx="2"/>
            </p:cNvCxnSpPr>
            <p:nvPr/>
          </p:nvCxnSpPr>
          <p:spPr bwMode="auto">
            <a:xfrm flipV="1">
              <a:off x="3222722" y="5695095"/>
              <a:ext cx="1508496" cy="97231"/>
            </a:xfrm>
            <a:prstGeom prst="line">
              <a:avLst/>
            </a:prstGeom>
            <a:noFill/>
            <a:ln w="12700" cap="flat" cmpd="sng">
              <a:solidFill>
                <a:schemeClr val="accent1"/>
              </a:solidFill>
              <a:bevel/>
              <a:headEnd/>
              <a:tailEnd/>
            </a:ln>
          </p:spPr>
        </p:cxnSp>
        <p:sp>
          <p:nvSpPr>
            <p:cNvPr id="20" name="ïś1íḋé">
              <a:extLst>
                <a:ext uri="{FF2B5EF4-FFF2-40B4-BE49-F238E27FC236}">
                  <a16:creationId xmlns:a16="http://schemas.microsoft.com/office/drawing/2014/main" id="{8FF35ADB-0334-4D8E-9780-565E7A27381B}"/>
                </a:ext>
              </a:extLst>
            </p:cNvPr>
            <p:cNvSpPr/>
            <p:nvPr/>
          </p:nvSpPr>
          <p:spPr bwMode="auto">
            <a:xfrm flipV="1">
              <a:off x="3811095" y="5574088"/>
              <a:ext cx="437556" cy="448795"/>
            </a:xfrm>
            <a:prstGeom prst="line">
              <a:avLst/>
            </a:prstGeom>
            <a:noFill/>
            <a:ln w="12700" cap="flat" cmpd="sng">
              <a:solidFill>
                <a:schemeClr val="accent1"/>
              </a:solidFill>
              <a:bevel/>
              <a:headEnd/>
              <a:tailEnd/>
            </a:ln>
          </p:spPr>
          <p:txBody>
            <a:bodyPr anchor="ctr"/>
            <a:lstStyle/>
            <a:p>
              <a:pPr algn="ctr"/>
              <a:endParaRPr/>
            </a:p>
          </p:txBody>
        </p:sp>
        <p:sp>
          <p:nvSpPr>
            <p:cNvPr id="21" name="îśḻiďê">
              <a:extLst>
                <a:ext uri="{FF2B5EF4-FFF2-40B4-BE49-F238E27FC236}">
                  <a16:creationId xmlns:a16="http://schemas.microsoft.com/office/drawing/2014/main" id="{EB1CAA38-BC93-47C1-B747-C17E769D78DF}"/>
                </a:ext>
              </a:extLst>
            </p:cNvPr>
            <p:cNvSpPr/>
            <p:nvPr/>
          </p:nvSpPr>
          <p:spPr bwMode="auto">
            <a:xfrm flipV="1">
              <a:off x="1871275" y="4865026"/>
              <a:ext cx="1" cy="863133"/>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2" name="isļide">
              <a:extLst>
                <a:ext uri="{FF2B5EF4-FFF2-40B4-BE49-F238E27FC236}">
                  <a16:creationId xmlns:a16="http://schemas.microsoft.com/office/drawing/2014/main" id="{3C716770-C71E-42D7-8CCE-0959FB83F76C}"/>
                </a:ext>
              </a:extLst>
            </p:cNvPr>
            <p:cNvSpPr/>
            <p:nvPr/>
          </p:nvSpPr>
          <p:spPr bwMode="auto">
            <a:xfrm>
              <a:off x="1521619" y="4554469"/>
              <a:ext cx="698057" cy="694544"/>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安全可靠</a:t>
              </a:r>
            </a:p>
          </p:txBody>
        </p:sp>
        <p:sp>
          <p:nvSpPr>
            <p:cNvPr id="23" name="îsḻíḋè">
              <a:extLst>
                <a:ext uri="{FF2B5EF4-FFF2-40B4-BE49-F238E27FC236}">
                  <a16:creationId xmlns:a16="http://schemas.microsoft.com/office/drawing/2014/main" id="{7AFF9E3B-79B8-4508-8360-AF10E2FA51DE}"/>
                </a:ext>
              </a:extLst>
            </p:cNvPr>
            <p:cNvSpPr/>
            <p:nvPr/>
          </p:nvSpPr>
          <p:spPr bwMode="auto">
            <a:xfrm flipV="1">
              <a:off x="1016237" y="4934687"/>
              <a:ext cx="1" cy="863870"/>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4" name="iṧliḑé">
              <a:extLst>
                <a:ext uri="{FF2B5EF4-FFF2-40B4-BE49-F238E27FC236}">
                  <a16:creationId xmlns:a16="http://schemas.microsoft.com/office/drawing/2014/main" id="{5E44D4A2-4C41-415A-8ADD-9B54B603C26F}"/>
                </a:ext>
              </a:extLst>
            </p:cNvPr>
            <p:cNvSpPr/>
            <p:nvPr/>
          </p:nvSpPr>
          <p:spPr bwMode="auto">
            <a:xfrm>
              <a:off x="677461" y="4323655"/>
              <a:ext cx="679502" cy="675491"/>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所有权</a:t>
              </a:r>
            </a:p>
          </p:txBody>
        </p:sp>
        <p:sp>
          <p:nvSpPr>
            <p:cNvPr id="25" name="iṡļíḑè">
              <a:extLst>
                <a:ext uri="{FF2B5EF4-FFF2-40B4-BE49-F238E27FC236}">
                  <a16:creationId xmlns:a16="http://schemas.microsoft.com/office/drawing/2014/main" id="{BB6458EA-1514-4E8F-8AA8-A5A36E6DDA2E}"/>
                </a:ext>
              </a:extLst>
            </p:cNvPr>
            <p:cNvSpPr/>
            <p:nvPr/>
          </p:nvSpPr>
          <p:spPr bwMode="auto">
            <a:xfrm flipV="1">
              <a:off x="3060254" y="4490718"/>
              <a:ext cx="1" cy="1282448"/>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6" name="î$ľiḋe">
              <a:extLst>
                <a:ext uri="{FF2B5EF4-FFF2-40B4-BE49-F238E27FC236}">
                  <a16:creationId xmlns:a16="http://schemas.microsoft.com/office/drawing/2014/main" id="{AE2B8E0E-D235-4A70-B8A1-5872C02B4759}"/>
                </a:ext>
              </a:extLst>
            </p:cNvPr>
            <p:cNvSpPr/>
            <p:nvPr/>
          </p:nvSpPr>
          <p:spPr bwMode="auto">
            <a:xfrm>
              <a:off x="2707851" y="4219787"/>
              <a:ext cx="698057" cy="694993"/>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元编程</a:t>
              </a:r>
            </a:p>
          </p:txBody>
        </p:sp>
        <p:sp>
          <p:nvSpPr>
            <p:cNvPr id="27" name="ïṧ1iḑe">
              <a:extLst>
                <a:ext uri="{FF2B5EF4-FFF2-40B4-BE49-F238E27FC236}">
                  <a16:creationId xmlns:a16="http://schemas.microsoft.com/office/drawing/2014/main" id="{08409B9F-6C27-42D9-A20F-E144ADD5F948}"/>
                </a:ext>
              </a:extLst>
            </p:cNvPr>
            <p:cNvSpPr/>
            <p:nvPr/>
          </p:nvSpPr>
          <p:spPr bwMode="auto">
            <a:xfrm flipV="1">
              <a:off x="4891500" y="4304596"/>
              <a:ext cx="1" cy="1386633"/>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8" name="iṥļïḋe">
              <a:extLst>
                <a:ext uri="{FF2B5EF4-FFF2-40B4-BE49-F238E27FC236}">
                  <a16:creationId xmlns:a16="http://schemas.microsoft.com/office/drawing/2014/main" id="{79CC1912-E719-4EC2-B16E-5DE403184760}"/>
                </a:ext>
              </a:extLst>
            </p:cNvPr>
            <p:cNvSpPr/>
            <p:nvPr/>
          </p:nvSpPr>
          <p:spPr bwMode="auto">
            <a:xfrm>
              <a:off x="4529521" y="3729310"/>
              <a:ext cx="698057" cy="694739"/>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标准库</a:t>
              </a:r>
            </a:p>
          </p:txBody>
        </p:sp>
        <p:sp>
          <p:nvSpPr>
            <p:cNvPr id="29" name="íṥ1ïḍé">
              <a:extLst>
                <a:ext uri="{FF2B5EF4-FFF2-40B4-BE49-F238E27FC236}">
                  <a16:creationId xmlns:a16="http://schemas.microsoft.com/office/drawing/2014/main" id="{BB2B9A93-BD1B-4A9E-BA18-F20B58C00EDE}"/>
                </a:ext>
              </a:extLst>
            </p:cNvPr>
            <p:cNvSpPr/>
            <p:nvPr/>
          </p:nvSpPr>
          <p:spPr bwMode="auto">
            <a:xfrm flipV="1">
              <a:off x="3723975" y="3958665"/>
              <a:ext cx="1" cy="2119175"/>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0" name="îṥḷíďé">
              <a:extLst>
                <a:ext uri="{FF2B5EF4-FFF2-40B4-BE49-F238E27FC236}">
                  <a16:creationId xmlns:a16="http://schemas.microsoft.com/office/drawing/2014/main" id="{A50A49B8-A73D-4C17-9414-D75AC37A54D1}"/>
                </a:ext>
              </a:extLst>
            </p:cNvPr>
            <p:cNvSpPr/>
            <p:nvPr/>
          </p:nvSpPr>
          <p:spPr bwMode="auto">
            <a:xfrm>
              <a:off x="3314304" y="3226135"/>
              <a:ext cx="808215" cy="804570"/>
            </a:xfrm>
            <a:prstGeom prst="ellipse">
              <a:avLst/>
            </a:prstGeom>
            <a:solidFill>
              <a:schemeClr val="accent1"/>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低占用</a:t>
              </a:r>
            </a:p>
          </p:txBody>
        </p:sp>
        <p:sp>
          <p:nvSpPr>
            <p:cNvPr id="31" name="íṧļíḍê">
              <a:extLst>
                <a:ext uri="{FF2B5EF4-FFF2-40B4-BE49-F238E27FC236}">
                  <a16:creationId xmlns:a16="http://schemas.microsoft.com/office/drawing/2014/main" id="{A5282B6B-86CF-457A-8A70-3119A5586858}"/>
                </a:ext>
              </a:extLst>
            </p:cNvPr>
            <p:cNvSpPr/>
            <p:nvPr/>
          </p:nvSpPr>
          <p:spPr bwMode="auto">
            <a:xfrm flipV="1">
              <a:off x="2413496" y="3830343"/>
              <a:ext cx="1" cy="2092852"/>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2" name="îṩḻîḑè">
              <a:extLst>
                <a:ext uri="{FF2B5EF4-FFF2-40B4-BE49-F238E27FC236}">
                  <a16:creationId xmlns:a16="http://schemas.microsoft.com/office/drawing/2014/main" id="{42344D5A-2631-4F95-8AD4-536439020770}"/>
                </a:ext>
              </a:extLst>
            </p:cNvPr>
            <p:cNvSpPr/>
            <p:nvPr/>
          </p:nvSpPr>
          <p:spPr bwMode="auto">
            <a:xfrm>
              <a:off x="2072411" y="3721231"/>
              <a:ext cx="698057" cy="694680"/>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鲁棒性</a:t>
              </a:r>
            </a:p>
          </p:txBody>
        </p:sp>
        <p:sp>
          <p:nvSpPr>
            <p:cNvPr id="33" name="iş1ide">
              <a:extLst>
                <a:ext uri="{FF2B5EF4-FFF2-40B4-BE49-F238E27FC236}">
                  <a16:creationId xmlns:a16="http://schemas.microsoft.com/office/drawing/2014/main" id="{324C5C9D-3703-43EF-BBBE-19335BC3A3B3}"/>
                </a:ext>
              </a:extLst>
            </p:cNvPr>
            <p:cNvSpPr/>
            <p:nvPr/>
          </p:nvSpPr>
          <p:spPr bwMode="auto">
            <a:xfrm flipV="1">
              <a:off x="4279287" y="4825228"/>
              <a:ext cx="1" cy="706739"/>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4" name="ïs1íďê">
              <a:extLst>
                <a:ext uri="{FF2B5EF4-FFF2-40B4-BE49-F238E27FC236}">
                  <a16:creationId xmlns:a16="http://schemas.microsoft.com/office/drawing/2014/main" id="{4E714AC5-8AAB-4D48-B901-3116964D45C8}"/>
                </a:ext>
              </a:extLst>
            </p:cNvPr>
            <p:cNvSpPr/>
            <p:nvPr/>
          </p:nvSpPr>
          <p:spPr bwMode="auto">
            <a:xfrm>
              <a:off x="3892923" y="4350199"/>
              <a:ext cx="764151" cy="759992"/>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错误处理</a:t>
              </a:r>
            </a:p>
          </p:txBody>
        </p:sp>
      </p:grpSp>
      <p:sp>
        <p:nvSpPr>
          <p:cNvPr id="100" name="标题 1">
            <a:extLst>
              <a:ext uri="{FF2B5EF4-FFF2-40B4-BE49-F238E27FC236}">
                <a16:creationId xmlns:a16="http://schemas.microsoft.com/office/drawing/2014/main" id="{90E03078-154C-4812-A23B-223F8816E64A}"/>
              </a:ext>
            </a:extLst>
          </p:cNvPr>
          <p:cNvSpPr txBox="1">
            <a:spLocks/>
          </p:cNvSpPr>
          <p:nvPr/>
        </p:nvSpPr>
        <p:spPr>
          <a:xfrm>
            <a:off x="673100" y="1652667"/>
            <a:ext cx="2911476" cy="638175"/>
          </a:xfrm>
          <a:prstGeom prst="rect">
            <a:avLst/>
          </a:prstGeom>
          <a:effectLst>
            <a:outerShdw blurRad="50800" dist="38100" dir="8100000" algn="tr" rotWithShape="0">
              <a:prstClr val="black">
                <a:alpha val="40000"/>
              </a:prstClr>
            </a:outerShdw>
          </a:effectLst>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bg1"/>
                </a:solidFill>
              </a:rPr>
              <a:t>Rust VS Java</a:t>
            </a:r>
            <a:endParaRPr lang="zh-CN" altLang="en-US" dirty="0">
              <a:solidFill>
                <a:schemeClr val="bg1"/>
              </a:solidFill>
            </a:endParaRPr>
          </a:p>
        </p:txBody>
      </p:sp>
    </p:spTree>
    <p:extLst>
      <p:ext uri="{BB962C8B-B14F-4D97-AF65-F5344CB8AC3E}">
        <p14:creationId xmlns:p14="http://schemas.microsoft.com/office/powerpoint/2010/main" val="366325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ïṡḷiḓê">
            <a:extLst>
              <a:ext uri="{FF2B5EF4-FFF2-40B4-BE49-F238E27FC236}">
                <a16:creationId xmlns:a16="http://schemas.microsoft.com/office/drawing/2014/main" id="{7CBD1286-864C-4E0A-9E7B-952CCC5DD311}"/>
              </a:ext>
            </a:extLst>
          </p:cNvPr>
          <p:cNvSpPr/>
          <p:nvPr/>
        </p:nvSpPr>
        <p:spPr>
          <a:xfrm>
            <a:off x="-276225" y="1706004"/>
            <a:ext cx="4385701"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项目构思</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4</a:t>
            </a:fld>
            <a:endParaRPr lang="zh-CN" altLang="en-US"/>
          </a:p>
        </p:txBody>
      </p:sp>
      <p:sp>
        <p:nvSpPr>
          <p:cNvPr id="6" name="ïṡļîďe">
            <a:extLst>
              <a:ext uri="{FF2B5EF4-FFF2-40B4-BE49-F238E27FC236}">
                <a16:creationId xmlns:a16="http://schemas.microsoft.com/office/drawing/2014/main" id="{3310E8C3-4AAF-49EC-BA01-9D354E56226F}"/>
              </a:ext>
            </a:extLst>
          </p:cNvPr>
          <p:cNvSpPr/>
          <p:nvPr/>
        </p:nvSpPr>
        <p:spPr bwMode="auto">
          <a:xfrm>
            <a:off x="669925" y="4150310"/>
            <a:ext cx="10852150" cy="1993316"/>
          </a:xfrm>
          <a:prstGeom prst="rect">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0" name="iṥḻîdê">
            <a:extLst>
              <a:ext uri="{FF2B5EF4-FFF2-40B4-BE49-F238E27FC236}">
                <a16:creationId xmlns:a16="http://schemas.microsoft.com/office/drawing/2014/main" id="{E674721E-D1A3-4CA2-AB3D-E100B8CF778E}"/>
              </a:ext>
            </a:extLst>
          </p:cNvPr>
          <p:cNvSpPr txBox="1"/>
          <p:nvPr/>
        </p:nvSpPr>
        <p:spPr bwMode="auto">
          <a:xfrm>
            <a:off x="645683" y="1790440"/>
            <a:ext cx="4606494" cy="441805"/>
          </a:xfrm>
          <a:prstGeom prst="rect">
            <a:avLst/>
          </a:prstGeom>
          <a:no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800" b="1" dirty="0">
                <a:solidFill>
                  <a:schemeClr val="bg1"/>
                </a:solidFill>
              </a:rPr>
              <a:t>Rust VS C,C++</a:t>
            </a:r>
          </a:p>
        </p:txBody>
      </p:sp>
      <p:grpSp>
        <p:nvGrpSpPr>
          <p:cNvPr id="9" name="íşliďe">
            <a:extLst>
              <a:ext uri="{FF2B5EF4-FFF2-40B4-BE49-F238E27FC236}">
                <a16:creationId xmlns:a16="http://schemas.microsoft.com/office/drawing/2014/main" id="{35AE3461-A18E-43AA-B1E7-25D552D59EB6}"/>
              </a:ext>
            </a:extLst>
          </p:cNvPr>
          <p:cNvGrpSpPr/>
          <p:nvPr/>
        </p:nvGrpSpPr>
        <p:grpSpPr>
          <a:xfrm>
            <a:off x="2257490" y="3815109"/>
            <a:ext cx="665484" cy="666832"/>
            <a:chOff x="7005630" y="3262783"/>
            <a:chExt cx="1024443" cy="1026520"/>
          </a:xfrm>
        </p:grpSpPr>
        <p:sp>
          <p:nvSpPr>
            <p:cNvPr id="17" name="íṡḷîďe">
              <a:extLst>
                <a:ext uri="{FF2B5EF4-FFF2-40B4-BE49-F238E27FC236}">
                  <a16:creationId xmlns:a16="http://schemas.microsoft.com/office/drawing/2014/main" id="{799F40E8-FBC4-4845-883E-BEC69C6BF809}"/>
                </a:ext>
              </a:extLst>
            </p:cNvPr>
            <p:cNvSpPr/>
            <p:nvPr/>
          </p:nvSpPr>
          <p:spPr bwMode="auto">
            <a:xfrm>
              <a:off x="7005630" y="3262783"/>
              <a:ext cx="1024443" cy="1026520"/>
            </a:xfrm>
            <a:prstGeom prst="ellipse">
              <a:avLst/>
            </a:prstGeom>
            <a:solidFill>
              <a:schemeClr val="accent1"/>
            </a:solidFill>
            <a:ln w="38100">
              <a:solidFill>
                <a:schemeClr val="bg1"/>
              </a:solid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8" name="isḷidé">
              <a:extLst>
                <a:ext uri="{FF2B5EF4-FFF2-40B4-BE49-F238E27FC236}">
                  <a16:creationId xmlns:a16="http://schemas.microsoft.com/office/drawing/2014/main" id="{066395EA-46C1-4B2C-9167-B215CE1558BB}"/>
                </a:ext>
              </a:extLst>
            </p:cNvPr>
            <p:cNvSpPr/>
            <p:nvPr/>
          </p:nvSpPr>
          <p:spPr bwMode="auto">
            <a:xfrm>
              <a:off x="7237737" y="3496973"/>
              <a:ext cx="560228" cy="55814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sp>
        <p:nvSpPr>
          <p:cNvPr id="15" name="iṣḷïḑé">
            <a:extLst>
              <a:ext uri="{FF2B5EF4-FFF2-40B4-BE49-F238E27FC236}">
                <a16:creationId xmlns:a16="http://schemas.microsoft.com/office/drawing/2014/main" id="{00883332-3439-4325-B137-BAC4EF578EA1}"/>
              </a:ext>
            </a:extLst>
          </p:cNvPr>
          <p:cNvSpPr/>
          <p:nvPr/>
        </p:nvSpPr>
        <p:spPr bwMode="auto">
          <a:xfrm>
            <a:off x="9243073" y="3815110"/>
            <a:ext cx="665484" cy="666832"/>
          </a:xfrm>
          <a:prstGeom prst="ellipse">
            <a:avLst/>
          </a:prstGeom>
          <a:solidFill>
            <a:schemeClr val="accent1"/>
          </a:solidFill>
          <a:ln w="38100">
            <a:solidFill>
              <a:schemeClr val="bg1"/>
            </a:solid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2" name="îş1ïḋè">
            <a:extLst>
              <a:ext uri="{FF2B5EF4-FFF2-40B4-BE49-F238E27FC236}">
                <a16:creationId xmlns:a16="http://schemas.microsoft.com/office/drawing/2014/main" id="{D47DE48F-D214-40A2-83EC-97E89E55B08F}"/>
              </a:ext>
            </a:extLst>
          </p:cNvPr>
          <p:cNvSpPr txBox="1"/>
          <p:nvPr/>
        </p:nvSpPr>
        <p:spPr bwMode="auto">
          <a:xfrm>
            <a:off x="673103"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安全性</a:t>
            </a:r>
            <a:endParaRPr lang="en-US" altLang="zh-CN" sz="2800" b="1" dirty="0">
              <a:solidFill>
                <a:schemeClr val="bg1"/>
              </a:solidFill>
            </a:endParaRPr>
          </a:p>
        </p:txBody>
      </p:sp>
      <p:sp>
        <p:nvSpPr>
          <p:cNvPr id="14" name="îŝľíḑè">
            <a:extLst>
              <a:ext uri="{FF2B5EF4-FFF2-40B4-BE49-F238E27FC236}">
                <a16:creationId xmlns:a16="http://schemas.microsoft.com/office/drawing/2014/main" id="{A0DA24A9-CD41-46D7-B7BA-1AD4E2622A1A}"/>
              </a:ext>
            </a:extLst>
          </p:cNvPr>
          <p:cNvSpPr txBox="1"/>
          <p:nvPr/>
        </p:nvSpPr>
        <p:spPr bwMode="auto">
          <a:xfrm>
            <a:off x="7715351"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官方包管理器</a:t>
            </a:r>
            <a:endParaRPr lang="en-US" altLang="zh-CN" sz="2800" b="1" dirty="0">
              <a:solidFill>
                <a:schemeClr val="bg1"/>
              </a:solidFill>
            </a:endParaRPr>
          </a:p>
        </p:txBody>
      </p:sp>
      <p:sp>
        <p:nvSpPr>
          <p:cNvPr id="76" name="briefcase-in-a-circle_41956">
            <a:extLst>
              <a:ext uri="{FF2B5EF4-FFF2-40B4-BE49-F238E27FC236}">
                <a16:creationId xmlns:a16="http://schemas.microsoft.com/office/drawing/2014/main" id="{417BC0EC-010F-47F3-BED8-A4212EB6B592}"/>
              </a:ext>
            </a:extLst>
          </p:cNvPr>
          <p:cNvSpPr>
            <a:spLocks noChangeAspect="1"/>
          </p:cNvSpPr>
          <p:nvPr/>
        </p:nvSpPr>
        <p:spPr bwMode="auto">
          <a:xfrm>
            <a:off x="9367759" y="3981231"/>
            <a:ext cx="415973" cy="331033"/>
          </a:xfrm>
          <a:custGeom>
            <a:avLst/>
            <a:gdLst>
              <a:gd name="connsiteX0" fmla="*/ 516570 w 577194"/>
              <a:gd name="connsiteY0" fmla="*/ 67530 h 459334"/>
              <a:gd name="connsiteX1" fmla="*/ 523527 w 577194"/>
              <a:gd name="connsiteY1" fmla="*/ 67530 h 459334"/>
              <a:gd name="connsiteX2" fmla="*/ 577194 w 577194"/>
              <a:gd name="connsiteY2" fmla="*/ 120101 h 459334"/>
              <a:gd name="connsiteX3" fmla="*/ 577194 w 577194"/>
              <a:gd name="connsiteY3" fmla="*/ 405771 h 459334"/>
              <a:gd name="connsiteX4" fmla="*/ 523527 w 577194"/>
              <a:gd name="connsiteY4" fmla="*/ 459334 h 459334"/>
              <a:gd name="connsiteX5" fmla="*/ 516570 w 577194"/>
              <a:gd name="connsiteY5" fmla="*/ 459334 h 459334"/>
              <a:gd name="connsiteX6" fmla="*/ 502656 w 577194"/>
              <a:gd name="connsiteY6" fmla="*/ 445447 h 459334"/>
              <a:gd name="connsiteX7" fmla="*/ 502656 w 577194"/>
              <a:gd name="connsiteY7" fmla="*/ 80425 h 459334"/>
              <a:gd name="connsiteX8" fmla="*/ 516570 w 577194"/>
              <a:gd name="connsiteY8" fmla="*/ 67530 h 459334"/>
              <a:gd name="connsiteX9" fmla="*/ 121252 w 577194"/>
              <a:gd name="connsiteY9" fmla="*/ 67530 h 459334"/>
              <a:gd name="connsiteX10" fmla="*/ 456935 w 577194"/>
              <a:gd name="connsiteY10" fmla="*/ 67530 h 459334"/>
              <a:gd name="connsiteX11" fmla="*/ 469846 w 577194"/>
              <a:gd name="connsiteY11" fmla="*/ 80425 h 459334"/>
              <a:gd name="connsiteX12" fmla="*/ 469846 w 577194"/>
              <a:gd name="connsiteY12" fmla="*/ 445447 h 459334"/>
              <a:gd name="connsiteX13" fmla="*/ 456935 w 577194"/>
              <a:gd name="connsiteY13" fmla="*/ 459334 h 459334"/>
              <a:gd name="connsiteX14" fmla="*/ 121252 w 577194"/>
              <a:gd name="connsiteY14" fmla="*/ 459334 h 459334"/>
              <a:gd name="connsiteX15" fmla="*/ 107348 w 577194"/>
              <a:gd name="connsiteY15" fmla="*/ 445447 h 459334"/>
              <a:gd name="connsiteX16" fmla="*/ 107348 w 577194"/>
              <a:gd name="connsiteY16" fmla="*/ 80425 h 459334"/>
              <a:gd name="connsiteX17" fmla="*/ 121252 w 577194"/>
              <a:gd name="connsiteY17" fmla="*/ 67530 h 459334"/>
              <a:gd name="connsiteX18" fmla="*/ 53640 w 577194"/>
              <a:gd name="connsiteY18" fmla="*/ 67530 h 459334"/>
              <a:gd name="connsiteX19" fmla="*/ 61587 w 577194"/>
              <a:gd name="connsiteY19" fmla="*/ 67530 h 459334"/>
              <a:gd name="connsiteX20" fmla="*/ 75494 w 577194"/>
              <a:gd name="connsiteY20" fmla="*/ 80425 h 459334"/>
              <a:gd name="connsiteX21" fmla="*/ 75494 w 577194"/>
              <a:gd name="connsiteY21" fmla="*/ 445447 h 459334"/>
              <a:gd name="connsiteX22" fmla="*/ 61587 w 577194"/>
              <a:gd name="connsiteY22" fmla="*/ 459334 h 459334"/>
              <a:gd name="connsiteX23" fmla="*/ 53640 w 577194"/>
              <a:gd name="connsiteY23" fmla="*/ 459334 h 459334"/>
              <a:gd name="connsiteX24" fmla="*/ 0 w 577194"/>
              <a:gd name="connsiteY24" fmla="*/ 405771 h 459334"/>
              <a:gd name="connsiteX25" fmla="*/ 0 w 577194"/>
              <a:gd name="connsiteY25" fmla="*/ 120101 h 459334"/>
              <a:gd name="connsiteX26" fmla="*/ 53640 w 577194"/>
              <a:gd name="connsiteY26" fmla="*/ 67530 h 459334"/>
              <a:gd name="connsiteX27" fmla="*/ 216548 w 577194"/>
              <a:gd name="connsiteY27" fmla="*/ 0 h 459334"/>
              <a:gd name="connsiteX28" fmla="*/ 365584 w 577194"/>
              <a:gd name="connsiteY28" fmla="*/ 0 h 459334"/>
              <a:gd name="connsiteX29" fmla="*/ 418243 w 577194"/>
              <a:gd name="connsiteY29" fmla="*/ 53657 h 459334"/>
              <a:gd name="connsiteX30" fmla="*/ 405326 w 577194"/>
              <a:gd name="connsiteY30" fmla="*/ 66575 h 459334"/>
              <a:gd name="connsiteX31" fmla="*/ 392410 w 577194"/>
              <a:gd name="connsiteY31" fmla="*/ 53657 h 459334"/>
              <a:gd name="connsiteX32" fmla="*/ 365584 w 577194"/>
              <a:gd name="connsiteY32" fmla="*/ 26829 h 459334"/>
              <a:gd name="connsiteX33" fmla="*/ 216548 w 577194"/>
              <a:gd name="connsiteY33" fmla="*/ 26829 h 459334"/>
              <a:gd name="connsiteX34" fmla="*/ 189722 w 577194"/>
              <a:gd name="connsiteY34" fmla="*/ 53657 h 459334"/>
              <a:gd name="connsiteX35" fmla="*/ 176805 w 577194"/>
              <a:gd name="connsiteY35" fmla="*/ 66575 h 459334"/>
              <a:gd name="connsiteX36" fmla="*/ 163889 w 577194"/>
              <a:gd name="connsiteY36" fmla="*/ 53657 h 459334"/>
              <a:gd name="connsiteX37" fmla="*/ 216548 w 577194"/>
              <a:gd name="connsiteY37" fmla="*/ 0 h 45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7194" h="459334">
                <a:moveTo>
                  <a:pt x="516570" y="67530"/>
                </a:moveTo>
                <a:lnTo>
                  <a:pt x="523527" y="67530"/>
                </a:lnTo>
                <a:cubicBezTo>
                  <a:pt x="553342" y="67530"/>
                  <a:pt x="577194" y="91336"/>
                  <a:pt x="577194" y="120101"/>
                </a:cubicBezTo>
                <a:lnTo>
                  <a:pt x="577194" y="405771"/>
                </a:lnTo>
                <a:cubicBezTo>
                  <a:pt x="577194" y="435528"/>
                  <a:pt x="553342" y="459334"/>
                  <a:pt x="523527" y="459334"/>
                </a:cubicBezTo>
                <a:lnTo>
                  <a:pt x="516570" y="459334"/>
                </a:lnTo>
                <a:cubicBezTo>
                  <a:pt x="508619" y="459334"/>
                  <a:pt x="502656" y="453383"/>
                  <a:pt x="502656" y="445447"/>
                </a:cubicBezTo>
                <a:lnTo>
                  <a:pt x="502656" y="80425"/>
                </a:lnTo>
                <a:cubicBezTo>
                  <a:pt x="502656" y="72490"/>
                  <a:pt x="508619" y="67530"/>
                  <a:pt x="516570" y="67530"/>
                </a:cubicBezTo>
                <a:close/>
                <a:moveTo>
                  <a:pt x="121252" y="67530"/>
                </a:moveTo>
                <a:lnTo>
                  <a:pt x="456935" y="67530"/>
                </a:lnTo>
                <a:cubicBezTo>
                  <a:pt x="464880" y="67530"/>
                  <a:pt x="469846" y="72490"/>
                  <a:pt x="469846" y="80425"/>
                </a:cubicBezTo>
                <a:lnTo>
                  <a:pt x="469846" y="445447"/>
                </a:lnTo>
                <a:cubicBezTo>
                  <a:pt x="469846" y="453383"/>
                  <a:pt x="464880" y="459334"/>
                  <a:pt x="456935" y="459334"/>
                </a:cubicBezTo>
                <a:lnTo>
                  <a:pt x="121252" y="459334"/>
                </a:lnTo>
                <a:cubicBezTo>
                  <a:pt x="113307" y="459334"/>
                  <a:pt x="107348" y="453383"/>
                  <a:pt x="107348" y="445447"/>
                </a:cubicBezTo>
                <a:lnTo>
                  <a:pt x="107348" y="80425"/>
                </a:lnTo>
                <a:cubicBezTo>
                  <a:pt x="107348" y="72490"/>
                  <a:pt x="113307" y="67530"/>
                  <a:pt x="121252" y="67530"/>
                </a:cubicBezTo>
                <a:close/>
                <a:moveTo>
                  <a:pt x="53640" y="67530"/>
                </a:moveTo>
                <a:lnTo>
                  <a:pt x="61587" y="67530"/>
                </a:lnTo>
                <a:cubicBezTo>
                  <a:pt x="69534" y="67530"/>
                  <a:pt x="75494" y="72490"/>
                  <a:pt x="75494" y="80425"/>
                </a:cubicBezTo>
                <a:lnTo>
                  <a:pt x="75494" y="445447"/>
                </a:lnTo>
                <a:cubicBezTo>
                  <a:pt x="75494" y="453383"/>
                  <a:pt x="69534" y="459334"/>
                  <a:pt x="61587" y="459334"/>
                </a:cubicBezTo>
                <a:lnTo>
                  <a:pt x="53640" y="459334"/>
                </a:lnTo>
                <a:cubicBezTo>
                  <a:pt x="23840" y="459334"/>
                  <a:pt x="0" y="435528"/>
                  <a:pt x="0" y="405771"/>
                </a:cubicBezTo>
                <a:lnTo>
                  <a:pt x="0" y="120101"/>
                </a:lnTo>
                <a:cubicBezTo>
                  <a:pt x="0" y="91336"/>
                  <a:pt x="23840" y="67530"/>
                  <a:pt x="53640" y="67530"/>
                </a:cubicBezTo>
                <a:close/>
                <a:moveTo>
                  <a:pt x="216548" y="0"/>
                </a:moveTo>
                <a:lnTo>
                  <a:pt x="365584" y="0"/>
                </a:lnTo>
                <a:cubicBezTo>
                  <a:pt x="394397" y="0"/>
                  <a:pt x="418243" y="23848"/>
                  <a:pt x="418243" y="53657"/>
                </a:cubicBezTo>
                <a:cubicBezTo>
                  <a:pt x="418243" y="60613"/>
                  <a:pt x="412281" y="66575"/>
                  <a:pt x="405326" y="66575"/>
                </a:cubicBezTo>
                <a:cubicBezTo>
                  <a:pt x="398371" y="66575"/>
                  <a:pt x="392410" y="60613"/>
                  <a:pt x="392410" y="53657"/>
                </a:cubicBezTo>
                <a:cubicBezTo>
                  <a:pt x="392410" y="38753"/>
                  <a:pt x="380487" y="26829"/>
                  <a:pt x="365584" y="26829"/>
                </a:cubicBezTo>
                <a:lnTo>
                  <a:pt x="216548" y="26829"/>
                </a:lnTo>
                <a:cubicBezTo>
                  <a:pt x="201644" y="26829"/>
                  <a:pt x="189722" y="38753"/>
                  <a:pt x="189722" y="53657"/>
                </a:cubicBezTo>
                <a:cubicBezTo>
                  <a:pt x="189722" y="60613"/>
                  <a:pt x="183760" y="66575"/>
                  <a:pt x="176805" y="66575"/>
                </a:cubicBezTo>
                <a:cubicBezTo>
                  <a:pt x="169850" y="66575"/>
                  <a:pt x="163889" y="60613"/>
                  <a:pt x="163889" y="53657"/>
                </a:cubicBezTo>
                <a:cubicBezTo>
                  <a:pt x="163889" y="23848"/>
                  <a:pt x="187734" y="0"/>
                  <a:pt x="216548" y="0"/>
                </a:cubicBezTo>
                <a:close/>
              </a:path>
            </a:pathLst>
          </a:custGeom>
          <a:solidFill>
            <a:schemeClr val="bg1"/>
          </a:solidFill>
          <a:ln>
            <a:noFill/>
          </a:ln>
        </p:spPr>
      </p:sp>
      <p:pic>
        <p:nvPicPr>
          <p:cNvPr id="144" name="图片 143">
            <a:extLst>
              <a:ext uri="{FF2B5EF4-FFF2-40B4-BE49-F238E27FC236}">
                <a16:creationId xmlns:a16="http://schemas.microsoft.com/office/drawing/2014/main" id="{AF8EF139-C698-4152-9906-5F12916D4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796" y="2567445"/>
            <a:ext cx="2866073" cy="2866073"/>
          </a:xfrm>
          <a:prstGeom prst="rect">
            <a:avLst/>
          </a:prstGeom>
        </p:spPr>
      </p:pic>
    </p:spTree>
    <p:extLst>
      <p:ext uri="{BB962C8B-B14F-4D97-AF65-F5344CB8AC3E}">
        <p14:creationId xmlns:p14="http://schemas.microsoft.com/office/powerpoint/2010/main" val="227913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创新点</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300975"/>
            <a:ext cx="2909888" cy="206381"/>
          </a:xfrm>
        </p:spPr>
        <p:txBody>
          <a:bodyPr/>
          <a:lstStyle/>
          <a:p>
            <a:fld id="{5DD3DB80-B894-403A-B48E-6FDC1A72010E}" type="slidenum">
              <a:rPr lang="zh-CN" altLang="en-US" smtClean="0"/>
              <a:pPr/>
              <a:t>5</a:t>
            </a:fld>
            <a:endParaRPr lang="zh-CN" altLang="en-US"/>
          </a:p>
        </p:txBody>
      </p:sp>
      <p:sp>
        <p:nvSpPr>
          <p:cNvPr id="40" name="ïṩľíḓê">
            <a:extLst>
              <a:ext uri="{FF2B5EF4-FFF2-40B4-BE49-F238E27FC236}">
                <a16:creationId xmlns:a16="http://schemas.microsoft.com/office/drawing/2014/main" id="{C46CF609-975C-422D-B1B4-1C19A43D05A0}"/>
              </a:ext>
            </a:extLst>
          </p:cNvPr>
          <p:cNvSpPr/>
          <p:nvPr/>
        </p:nvSpPr>
        <p:spPr bwMode="auto">
          <a:xfrm rot="16200000">
            <a:off x="3350684" y="2593523"/>
            <a:ext cx="4347458" cy="1869710"/>
          </a:xfrm>
          <a:prstGeom prst="trapezoid">
            <a:avLst>
              <a:gd name="adj" fmla="val 58093"/>
            </a:avLst>
          </a:prstGeom>
          <a:gradFill>
            <a:gsLst>
              <a:gs pos="0">
                <a:schemeClr val="tx2">
                  <a:lumMod val="31000"/>
                  <a:lumOff val="69000"/>
                </a:schemeClr>
              </a:gs>
              <a:gs pos="100000">
                <a:schemeClr val="tx2">
                  <a:alpha val="0"/>
                  <a:lumMod val="19000"/>
                  <a:lumOff val="81000"/>
                </a:schemeClr>
              </a:gs>
            </a:gsLst>
            <a:lin ang="5400000" scaled="1"/>
          </a:gradFill>
          <a:ln w="19050">
            <a:noFill/>
            <a:round/>
            <a:headEnd/>
            <a:tailEnd/>
          </a:ln>
        </p:spPr>
        <p:txBody>
          <a:bodyPr anchor="ctr"/>
          <a:lstStyle/>
          <a:p>
            <a:pPr algn="ctr"/>
            <a:endParaRPr/>
          </a:p>
        </p:txBody>
      </p:sp>
      <p:grpSp>
        <p:nvGrpSpPr>
          <p:cNvPr id="41" name="îṩḻïḍè">
            <a:extLst>
              <a:ext uri="{FF2B5EF4-FFF2-40B4-BE49-F238E27FC236}">
                <a16:creationId xmlns:a16="http://schemas.microsoft.com/office/drawing/2014/main" id="{5238FAF8-551B-4D05-9C24-B30C281FB5F3}"/>
              </a:ext>
            </a:extLst>
          </p:cNvPr>
          <p:cNvGrpSpPr/>
          <p:nvPr/>
        </p:nvGrpSpPr>
        <p:grpSpPr>
          <a:xfrm>
            <a:off x="1339214" y="2284996"/>
            <a:ext cx="3378615" cy="3082462"/>
            <a:chOff x="1454151" y="1073247"/>
            <a:chExt cx="4808538" cy="4387043"/>
          </a:xfrm>
        </p:grpSpPr>
        <p:sp>
          <p:nvSpPr>
            <p:cNvPr id="74" name="îSľîḍè">
              <a:extLst>
                <a:ext uri="{FF2B5EF4-FFF2-40B4-BE49-F238E27FC236}">
                  <a16:creationId xmlns:a16="http://schemas.microsoft.com/office/drawing/2014/main" id="{A37D4100-F776-4E6A-B1DE-9040F32EA912}"/>
                </a:ext>
              </a:extLst>
            </p:cNvPr>
            <p:cNvSpPr/>
            <p:nvPr/>
          </p:nvSpPr>
          <p:spPr bwMode="auto">
            <a:xfrm>
              <a:off x="3121026" y="1073247"/>
              <a:ext cx="1285876" cy="4387043"/>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tx2">
                <a:lumMod val="20000"/>
                <a:lumOff val="80000"/>
              </a:schemeClr>
            </a:solidFill>
            <a:ln>
              <a:noFill/>
            </a:ln>
            <a:effectLst>
              <a:outerShdw blurRad="76200" dir="13500000" sy="23000" kx="1200000" algn="br"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ṩľíďé">
              <a:extLst>
                <a:ext uri="{FF2B5EF4-FFF2-40B4-BE49-F238E27FC236}">
                  <a16:creationId xmlns:a16="http://schemas.microsoft.com/office/drawing/2014/main" id="{FBD66628-E38D-4198-8589-F81313E97254}"/>
                </a:ext>
              </a:extLst>
            </p:cNvPr>
            <p:cNvSpPr/>
            <p:nvPr/>
          </p:nvSpPr>
          <p:spPr bwMode="auto">
            <a:xfrm>
              <a:off x="1454151" y="1196975"/>
              <a:ext cx="4808538" cy="3309938"/>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ṡ1íḑé">
              <a:extLst>
                <a:ext uri="{FF2B5EF4-FFF2-40B4-BE49-F238E27FC236}">
                  <a16:creationId xmlns:a16="http://schemas.microsoft.com/office/drawing/2014/main" id="{2BFE328F-583F-48E0-B700-703C9D2277EF}"/>
                </a:ext>
              </a:extLst>
            </p:cNvPr>
            <p:cNvSpPr/>
            <p:nvPr/>
          </p:nvSpPr>
          <p:spPr bwMode="auto">
            <a:xfrm>
              <a:off x="1636713" y="1346200"/>
              <a:ext cx="4443413" cy="301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cxnSp>
        <p:nvCxnSpPr>
          <p:cNvPr id="42" name="直接连接符 41">
            <a:extLst>
              <a:ext uri="{FF2B5EF4-FFF2-40B4-BE49-F238E27FC236}">
                <a16:creationId xmlns:a16="http://schemas.microsoft.com/office/drawing/2014/main" id="{6D9CA969-61E0-4334-9271-01902001C315}"/>
              </a:ext>
            </a:extLst>
          </p:cNvPr>
          <p:cNvCxnSpPr/>
          <p:nvPr/>
        </p:nvCxnSpPr>
        <p:spPr>
          <a:xfrm>
            <a:off x="6459262" y="1141151"/>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3" name="ïṥḷíḍe">
            <a:extLst>
              <a:ext uri="{FF2B5EF4-FFF2-40B4-BE49-F238E27FC236}">
                <a16:creationId xmlns:a16="http://schemas.microsoft.com/office/drawing/2014/main" id="{0C4BB1E5-0C7F-4A4E-B0A7-50F35C9562FF}"/>
              </a:ext>
            </a:extLst>
          </p:cNvPr>
          <p:cNvGrpSpPr/>
          <p:nvPr/>
        </p:nvGrpSpPr>
        <p:grpSpPr>
          <a:xfrm>
            <a:off x="6190352" y="1314722"/>
            <a:ext cx="5072609" cy="577751"/>
            <a:chOff x="5515575" y="1297521"/>
            <a:chExt cx="5072609" cy="577751"/>
          </a:xfrm>
        </p:grpSpPr>
        <p:sp>
          <p:nvSpPr>
            <p:cNvPr id="70" name="í$ľíḍè">
              <a:extLst>
                <a:ext uri="{FF2B5EF4-FFF2-40B4-BE49-F238E27FC236}">
                  <a16:creationId xmlns:a16="http://schemas.microsoft.com/office/drawing/2014/main" id="{9C565DD2-8832-4328-A4FB-A4C9150CB5CD}"/>
                </a:ext>
              </a:extLst>
            </p:cNvPr>
            <p:cNvSpPr txBox="1"/>
            <p:nvPr/>
          </p:nvSpPr>
          <p:spPr>
            <a:xfrm>
              <a:off x="6628187" y="1297521"/>
              <a:ext cx="3959997" cy="499702"/>
            </a:xfrm>
            <a:prstGeom prst="rect">
              <a:avLst/>
            </a:prstGeom>
            <a:noFill/>
          </p:spPr>
          <p:txBody>
            <a:bodyPr wrap="none" lIns="90000" tIns="46800" rIns="90000" bIns="46800" rtlCol="0" anchor="ctr" anchorCtr="0">
              <a:normAutofit/>
            </a:bodyPr>
            <a:lstStyle/>
            <a:p>
              <a:r>
                <a:rPr lang="zh-CN" altLang="en-US" sz="2400" b="1" dirty="0"/>
                <a:t>开发效率</a:t>
              </a:r>
              <a:endParaRPr lang="en-US" altLang="zh-CN" sz="2400" b="1" dirty="0"/>
            </a:p>
          </p:txBody>
        </p:sp>
        <p:sp>
          <p:nvSpPr>
            <p:cNvPr id="72" name="ïS1iḓe">
              <a:extLst>
                <a:ext uri="{FF2B5EF4-FFF2-40B4-BE49-F238E27FC236}">
                  <a16:creationId xmlns:a16="http://schemas.microsoft.com/office/drawing/2014/main" id="{3341361F-4B3A-4153-8C5D-7208D3024F4A}"/>
                </a:ext>
              </a:extLst>
            </p:cNvPr>
            <p:cNvSpPr/>
            <p:nvPr/>
          </p:nvSpPr>
          <p:spPr>
            <a:xfrm>
              <a:off x="5515575" y="1337448"/>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1</a:t>
              </a:r>
              <a:endParaRPr lang="zh-CN" altLang="en-US" sz="2000" b="1" dirty="0">
                <a:solidFill>
                  <a:schemeClr val="bg1"/>
                </a:solidFill>
              </a:endParaRPr>
            </a:p>
          </p:txBody>
        </p:sp>
        <p:sp>
          <p:nvSpPr>
            <p:cNvPr id="73" name="iṥḷiḓé">
              <a:extLst>
                <a:ext uri="{FF2B5EF4-FFF2-40B4-BE49-F238E27FC236}">
                  <a16:creationId xmlns:a16="http://schemas.microsoft.com/office/drawing/2014/main" id="{45512C09-62C4-4928-A934-447A06F27E7C}"/>
                </a:ext>
              </a:extLst>
            </p:cNvPr>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1"/>
                </a:solidFill>
                <a:latin typeface="Impact" panose="020B0806030902050204" pitchFamily="34" charset="0"/>
              </a:endParaRPr>
            </a:p>
          </p:txBody>
        </p:sp>
      </p:grpSp>
      <p:grpSp>
        <p:nvGrpSpPr>
          <p:cNvPr id="44" name="ïṣliḍé">
            <a:extLst>
              <a:ext uri="{FF2B5EF4-FFF2-40B4-BE49-F238E27FC236}">
                <a16:creationId xmlns:a16="http://schemas.microsoft.com/office/drawing/2014/main" id="{90B7AB97-48F2-4F11-8C77-206DAB42E528}"/>
              </a:ext>
            </a:extLst>
          </p:cNvPr>
          <p:cNvGrpSpPr/>
          <p:nvPr/>
        </p:nvGrpSpPr>
        <p:grpSpPr>
          <a:xfrm>
            <a:off x="6190352" y="2666934"/>
            <a:ext cx="5072609" cy="537824"/>
            <a:chOff x="5515575" y="1337448"/>
            <a:chExt cx="5072609" cy="537824"/>
          </a:xfrm>
        </p:grpSpPr>
        <p:sp>
          <p:nvSpPr>
            <p:cNvPr id="66" name="íṧlïḋè">
              <a:extLst>
                <a:ext uri="{FF2B5EF4-FFF2-40B4-BE49-F238E27FC236}">
                  <a16:creationId xmlns:a16="http://schemas.microsoft.com/office/drawing/2014/main" id="{2ED8B735-79C6-4DC0-BADD-8C1363AC7E07}"/>
                </a:ext>
              </a:extLst>
            </p:cNvPr>
            <p:cNvSpPr txBox="1"/>
            <p:nvPr/>
          </p:nvSpPr>
          <p:spPr>
            <a:xfrm>
              <a:off x="6628187" y="1360554"/>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1"/>
                  </a:solidFill>
                </a:rPr>
                <a:t>官方周边文档</a:t>
              </a:r>
              <a:endParaRPr lang="en-US" altLang="zh-CN" sz="2400" b="1" dirty="0">
                <a:solidFill>
                  <a:schemeClr val="accent1"/>
                </a:solidFill>
              </a:endParaRPr>
            </a:p>
          </p:txBody>
        </p:sp>
        <p:sp>
          <p:nvSpPr>
            <p:cNvPr id="68" name="îśļiḓè">
              <a:extLst>
                <a:ext uri="{FF2B5EF4-FFF2-40B4-BE49-F238E27FC236}">
                  <a16:creationId xmlns:a16="http://schemas.microsoft.com/office/drawing/2014/main" id="{98ECC479-6312-4045-8CF9-7259998C4FB2}"/>
                </a:ext>
              </a:extLst>
            </p:cNvPr>
            <p:cNvSpPr/>
            <p:nvPr/>
          </p:nvSpPr>
          <p:spPr>
            <a:xfrm>
              <a:off x="5515575" y="1337448"/>
              <a:ext cx="537820" cy="537824"/>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2</a:t>
              </a:r>
              <a:endParaRPr lang="zh-CN" altLang="en-US" sz="2000" b="1" dirty="0">
                <a:solidFill>
                  <a:schemeClr val="bg1"/>
                </a:solidFill>
              </a:endParaRPr>
            </a:p>
          </p:txBody>
        </p:sp>
      </p:grpSp>
      <p:grpSp>
        <p:nvGrpSpPr>
          <p:cNvPr id="45" name="íṡḷídé">
            <a:extLst>
              <a:ext uri="{FF2B5EF4-FFF2-40B4-BE49-F238E27FC236}">
                <a16:creationId xmlns:a16="http://schemas.microsoft.com/office/drawing/2014/main" id="{8A46797E-AE8D-4074-A7DC-D6EFE7A6ACE2}"/>
              </a:ext>
            </a:extLst>
          </p:cNvPr>
          <p:cNvGrpSpPr/>
          <p:nvPr/>
        </p:nvGrpSpPr>
        <p:grpSpPr>
          <a:xfrm>
            <a:off x="6190352" y="3979219"/>
            <a:ext cx="5183774" cy="537824"/>
            <a:chOff x="5515575" y="1337448"/>
            <a:chExt cx="5183774" cy="537824"/>
          </a:xfrm>
        </p:grpSpPr>
        <p:sp>
          <p:nvSpPr>
            <p:cNvPr id="62" name="îṥļïḍe">
              <a:extLst>
                <a:ext uri="{FF2B5EF4-FFF2-40B4-BE49-F238E27FC236}">
                  <a16:creationId xmlns:a16="http://schemas.microsoft.com/office/drawing/2014/main" id="{A01C71B9-55D1-4389-AADD-A21BE32CA077}"/>
                </a:ext>
              </a:extLst>
            </p:cNvPr>
            <p:cNvSpPr txBox="1"/>
            <p:nvPr/>
          </p:nvSpPr>
          <p:spPr>
            <a:xfrm>
              <a:off x="6739352" y="1356509"/>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3"/>
                  </a:solidFill>
                </a:rPr>
                <a:t>调用 </a:t>
              </a:r>
              <a:r>
                <a:rPr lang="en-US" altLang="zh-CN" sz="2400" b="1" dirty="0">
                  <a:solidFill>
                    <a:schemeClr val="accent3"/>
                  </a:solidFill>
                </a:rPr>
                <a:t>JS</a:t>
              </a:r>
            </a:p>
          </p:txBody>
        </p:sp>
        <p:sp>
          <p:nvSpPr>
            <p:cNvPr id="64" name="ïšḻíďè">
              <a:extLst>
                <a:ext uri="{FF2B5EF4-FFF2-40B4-BE49-F238E27FC236}">
                  <a16:creationId xmlns:a16="http://schemas.microsoft.com/office/drawing/2014/main" id="{0A45B889-3855-4DB7-94A2-E3E17A99A189}"/>
                </a:ext>
              </a:extLst>
            </p:cNvPr>
            <p:cNvSpPr/>
            <p:nvPr/>
          </p:nvSpPr>
          <p:spPr>
            <a:xfrm>
              <a:off x="5515575" y="1337448"/>
              <a:ext cx="537820" cy="53782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3</a:t>
              </a:r>
              <a:endParaRPr lang="zh-CN" altLang="en-US" sz="2000" b="1" dirty="0">
                <a:solidFill>
                  <a:schemeClr val="bg1"/>
                </a:solidFill>
              </a:endParaRPr>
            </a:p>
          </p:txBody>
        </p:sp>
        <p:sp>
          <p:nvSpPr>
            <p:cNvPr id="65" name="ïsḻîḓé">
              <a:extLst>
                <a:ext uri="{FF2B5EF4-FFF2-40B4-BE49-F238E27FC236}">
                  <a16:creationId xmlns:a16="http://schemas.microsoft.com/office/drawing/2014/main" id="{A2B75B80-EB0B-4F52-8023-CF24FA588DBD}"/>
                </a:ext>
              </a:extLst>
            </p:cNvPr>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3"/>
                </a:solidFill>
                <a:latin typeface="Impact" panose="020B0806030902050204" pitchFamily="34" charset="0"/>
              </a:endParaRPr>
            </a:p>
          </p:txBody>
        </p:sp>
      </p:grpSp>
      <p:grpSp>
        <p:nvGrpSpPr>
          <p:cNvPr id="46" name="ïŝḷiďé">
            <a:extLst>
              <a:ext uri="{FF2B5EF4-FFF2-40B4-BE49-F238E27FC236}">
                <a16:creationId xmlns:a16="http://schemas.microsoft.com/office/drawing/2014/main" id="{68A8D625-D450-428C-A8FB-C5F895230934}"/>
              </a:ext>
            </a:extLst>
          </p:cNvPr>
          <p:cNvGrpSpPr/>
          <p:nvPr/>
        </p:nvGrpSpPr>
        <p:grpSpPr>
          <a:xfrm>
            <a:off x="6190352" y="5291505"/>
            <a:ext cx="5155352" cy="537824"/>
            <a:chOff x="5515575" y="1337448"/>
            <a:chExt cx="5155352" cy="537824"/>
          </a:xfrm>
        </p:grpSpPr>
        <p:sp>
          <p:nvSpPr>
            <p:cNvPr id="58" name="îšḷíḍê">
              <a:extLst>
                <a:ext uri="{FF2B5EF4-FFF2-40B4-BE49-F238E27FC236}">
                  <a16:creationId xmlns:a16="http://schemas.microsoft.com/office/drawing/2014/main" id="{C36082E0-D49C-43C0-849B-86C79754ED9C}"/>
                </a:ext>
              </a:extLst>
            </p:cNvPr>
            <p:cNvSpPr txBox="1"/>
            <p:nvPr/>
          </p:nvSpPr>
          <p:spPr>
            <a:xfrm>
              <a:off x="6710930" y="1352463"/>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4"/>
                  </a:solidFill>
                </a:rPr>
                <a:t>安全共享内存线程</a:t>
              </a:r>
              <a:endParaRPr lang="en-US" altLang="zh-CN" sz="2400" b="1" dirty="0">
                <a:solidFill>
                  <a:schemeClr val="accent4"/>
                </a:solidFill>
              </a:endParaRPr>
            </a:p>
          </p:txBody>
        </p:sp>
        <p:sp>
          <p:nvSpPr>
            <p:cNvPr id="60" name="îSḻïḓé">
              <a:extLst>
                <a:ext uri="{FF2B5EF4-FFF2-40B4-BE49-F238E27FC236}">
                  <a16:creationId xmlns:a16="http://schemas.microsoft.com/office/drawing/2014/main" id="{FA0D399A-674E-403A-A0C7-D7D750C0C331}"/>
                </a:ext>
              </a:extLst>
            </p:cNvPr>
            <p:cNvSpPr/>
            <p:nvPr/>
          </p:nvSpPr>
          <p:spPr>
            <a:xfrm>
              <a:off x="5515575" y="133744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4</a:t>
              </a:r>
              <a:endParaRPr lang="zh-CN" altLang="en-US" sz="2000" b="1" dirty="0">
                <a:solidFill>
                  <a:schemeClr val="bg1"/>
                </a:solidFill>
              </a:endParaRPr>
            </a:p>
          </p:txBody>
        </p:sp>
      </p:grpSp>
      <p:cxnSp>
        <p:nvCxnSpPr>
          <p:cNvPr id="47" name="直接连接符 46">
            <a:extLst>
              <a:ext uri="{FF2B5EF4-FFF2-40B4-BE49-F238E27FC236}">
                <a16:creationId xmlns:a16="http://schemas.microsoft.com/office/drawing/2014/main" id="{57CC3ACC-0D85-450C-BA2D-1C10C43F2CC1}"/>
              </a:ext>
            </a:extLst>
          </p:cNvPr>
          <p:cNvCxnSpPr/>
          <p:nvPr/>
        </p:nvCxnSpPr>
        <p:spPr>
          <a:xfrm>
            <a:off x="7451216" y="2335372"/>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50677A6-3C71-4A7F-910E-5146E39EB835}"/>
              </a:ext>
            </a:extLst>
          </p:cNvPr>
          <p:cNvCxnSpPr/>
          <p:nvPr/>
        </p:nvCxnSpPr>
        <p:spPr>
          <a:xfrm>
            <a:off x="7451216" y="3650988"/>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99A012F-5C6E-4F6D-AAAA-FB519180F023}"/>
              </a:ext>
            </a:extLst>
          </p:cNvPr>
          <p:cNvCxnSpPr/>
          <p:nvPr/>
        </p:nvCxnSpPr>
        <p:spPr>
          <a:xfrm>
            <a:off x="7451216" y="4966604"/>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0" name="ïṩļiďe">
            <a:extLst>
              <a:ext uri="{FF2B5EF4-FFF2-40B4-BE49-F238E27FC236}">
                <a16:creationId xmlns:a16="http://schemas.microsoft.com/office/drawing/2014/main" id="{435B1FAB-6CE5-49AB-9559-734E4E5B10F8}"/>
              </a:ext>
            </a:extLst>
          </p:cNvPr>
          <p:cNvGrpSpPr/>
          <p:nvPr/>
        </p:nvGrpSpPr>
        <p:grpSpPr>
          <a:xfrm>
            <a:off x="1553135" y="3105347"/>
            <a:ext cx="2847428" cy="988480"/>
            <a:chOff x="6709616" y="4389337"/>
            <a:chExt cx="2932115" cy="1017881"/>
          </a:xfrm>
        </p:grpSpPr>
        <p:grpSp>
          <p:nvGrpSpPr>
            <p:cNvPr id="51" name="iṩlide">
              <a:extLst>
                <a:ext uri="{FF2B5EF4-FFF2-40B4-BE49-F238E27FC236}">
                  <a16:creationId xmlns:a16="http://schemas.microsoft.com/office/drawing/2014/main" id="{49447F4B-71F7-4575-88AC-FDFF3498A383}"/>
                </a:ext>
              </a:extLst>
            </p:cNvPr>
            <p:cNvGrpSpPr/>
            <p:nvPr/>
          </p:nvGrpSpPr>
          <p:grpSpPr>
            <a:xfrm>
              <a:off x="6709616" y="4389337"/>
              <a:ext cx="2362680" cy="964340"/>
              <a:chOff x="428657" y="1272084"/>
              <a:chExt cx="2503387" cy="1021769"/>
            </a:xfrm>
          </p:grpSpPr>
          <p:sp>
            <p:nvSpPr>
              <p:cNvPr id="55" name="íṡ1íḓè">
                <a:extLst>
                  <a:ext uri="{FF2B5EF4-FFF2-40B4-BE49-F238E27FC236}">
                    <a16:creationId xmlns:a16="http://schemas.microsoft.com/office/drawing/2014/main" id="{9E6FA4C5-0461-42B9-85BC-83D116DBDA7A}"/>
                  </a:ext>
                </a:extLst>
              </p:cNvPr>
              <p:cNvSpPr txBox="1"/>
              <p:nvPr/>
            </p:nvSpPr>
            <p:spPr>
              <a:xfrm>
                <a:off x="428657" y="1823952"/>
                <a:ext cx="2503387" cy="469901"/>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600" dirty="0" err="1"/>
                  <a:t>WebAssembly</a:t>
                </a:r>
                <a:endParaRPr kumimoji="0" lang="zh-CN" altLang="en-US" sz="16600" b="0" i="0" u="none" strike="noStrike" kern="1200" cap="none" spc="0" normalizeH="0" baseline="0" noProof="0" dirty="0">
                  <a:ln>
                    <a:noFill/>
                  </a:ln>
                  <a:effectLst/>
                  <a:uLnTx/>
                  <a:uFillTx/>
                </a:endParaRPr>
              </a:p>
            </p:txBody>
          </p:sp>
          <p:sp>
            <p:nvSpPr>
              <p:cNvPr id="56" name="ïSḻiḍé">
                <a:extLst>
                  <a:ext uri="{FF2B5EF4-FFF2-40B4-BE49-F238E27FC236}">
                    <a16:creationId xmlns:a16="http://schemas.microsoft.com/office/drawing/2014/main" id="{FF463C5F-F0F3-4F4B-87FB-804AB089AAE1}"/>
                  </a:ext>
                </a:extLst>
              </p:cNvPr>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600" b="1" i="0" u="none" strike="noStrike" kern="1200" cap="none" spc="0" normalizeH="0" baseline="0" noProof="0" dirty="0">
                  <a:ln>
                    <a:noFill/>
                  </a:ln>
                  <a:effectLst/>
                  <a:uLnTx/>
                  <a:uFillTx/>
                </a:endParaRPr>
              </a:p>
            </p:txBody>
          </p:sp>
          <p:sp>
            <p:nvSpPr>
              <p:cNvPr id="57" name="íṣḻîḑe">
                <a:extLst>
                  <a:ext uri="{FF2B5EF4-FFF2-40B4-BE49-F238E27FC236}">
                    <a16:creationId xmlns:a16="http://schemas.microsoft.com/office/drawing/2014/main" id="{53DF01A9-A70C-4636-ABCC-9772708AAF4C}"/>
                  </a:ext>
                </a:extLst>
              </p:cNvPr>
              <p:cNvSpPr txBox="1"/>
              <p:nvPr/>
            </p:nvSpPr>
            <p:spPr>
              <a:xfrm>
                <a:off x="1744496" y="1272084"/>
                <a:ext cx="1187547" cy="421969"/>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600" b="1" dirty="0"/>
                  <a:t>Rust</a:t>
                </a:r>
                <a:endParaRPr kumimoji="0" lang="zh-CN" altLang="en-US" sz="9600" b="1" i="0" u="none" strike="noStrike" kern="1200" cap="none" spc="0" normalizeH="0" baseline="0" noProof="0" dirty="0">
                  <a:ln>
                    <a:noFill/>
                  </a:ln>
                  <a:effectLst/>
                  <a:uLnTx/>
                  <a:uFillTx/>
                </a:endParaRPr>
              </a:p>
            </p:txBody>
          </p:sp>
        </p:grpSp>
        <p:sp>
          <p:nvSpPr>
            <p:cNvPr id="52" name="íṣļiḓê">
              <a:extLst>
                <a:ext uri="{FF2B5EF4-FFF2-40B4-BE49-F238E27FC236}">
                  <a16:creationId xmlns:a16="http://schemas.microsoft.com/office/drawing/2014/main" id="{D3DED65B-460D-4B17-BC1A-3D9C9D19A2B6}"/>
                </a:ext>
              </a:extLst>
            </p:cNvPr>
            <p:cNvSpPr/>
            <p:nvPr/>
          </p:nvSpPr>
          <p:spPr>
            <a:xfrm>
              <a:off x="7176120" y="4410546"/>
              <a:ext cx="720080" cy="371475"/>
            </a:xfrm>
            <a:prstGeom prst="rect">
              <a:avLst/>
            </a:pr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sp>
          <p:nvSpPr>
            <p:cNvPr id="53" name="ísľiḋé">
              <a:extLst>
                <a:ext uri="{FF2B5EF4-FFF2-40B4-BE49-F238E27FC236}">
                  <a16:creationId xmlns:a16="http://schemas.microsoft.com/office/drawing/2014/main" id="{463F5CFB-AAE6-4E3F-8CA1-FCC6FBBE2B2C}"/>
                </a:ext>
              </a:extLst>
            </p:cNvPr>
            <p:cNvSpPr/>
            <p:nvPr/>
          </p:nvSpPr>
          <p:spPr>
            <a:xfrm>
              <a:off x="7176119" y="4410546"/>
              <a:ext cx="216025" cy="371475"/>
            </a:xfrm>
            <a:prstGeom prst="rect">
              <a:avLst/>
            </a:prstGeom>
            <a:solidFill>
              <a:schemeClr val="tx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sp>
          <p:nvSpPr>
            <p:cNvPr id="54" name="iṧļïďê">
              <a:extLst>
                <a:ext uri="{FF2B5EF4-FFF2-40B4-BE49-F238E27FC236}">
                  <a16:creationId xmlns:a16="http://schemas.microsoft.com/office/drawing/2014/main" id="{9C26393C-1E30-4685-8E67-35D5CB980E52}"/>
                </a:ext>
              </a:extLst>
            </p:cNvPr>
            <p:cNvSpPr/>
            <p:nvPr/>
          </p:nvSpPr>
          <p:spPr>
            <a:xfrm>
              <a:off x="9122481" y="4888752"/>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grpSp>
    </p:spTree>
    <p:extLst>
      <p:ext uri="{BB962C8B-B14F-4D97-AF65-F5344CB8AC3E}">
        <p14:creationId xmlns:p14="http://schemas.microsoft.com/office/powerpoint/2010/main" val="107672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BBB39BBF-F7C3-41F8-904B-CDF958B66001}"/>
              </a:ext>
            </a:extLst>
          </p:cNvPr>
          <p:cNvSpPr>
            <a:spLocks noGrp="1" noChangeArrowheads="1"/>
          </p:cNvSpPr>
          <p:nvPr>
            <p:ph type="title"/>
          </p:nvPr>
        </p:nvSpPr>
        <p:spPr/>
        <p:txBody>
          <a:bodyPr/>
          <a:lstStyle/>
          <a:p>
            <a:r>
              <a:rPr lang="zh-CN" altLang="en-US"/>
              <a:t>项目意义</a:t>
            </a:r>
          </a:p>
        </p:txBody>
      </p:sp>
      <p:sp>
        <p:nvSpPr>
          <p:cNvPr id="23554" name="页脚占位符 2">
            <a:extLst>
              <a:ext uri="{FF2B5EF4-FFF2-40B4-BE49-F238E27FC236}">
                <a16:creationId xmlns:a16="http://schemas.microsoft.com/office/drawing/2014/main" id="{93E82872-0025-48F6-AF10-7ABFEED5876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3555" name="灯片编号占位符 3">
            <a:extLst>
              <a:ext uri="{FF2B5EF4-FFF2-40B4-BE49-F238E27FC236}">
                <a16:creationId xmlns:a16="http://schemas.microsoft.com/office/drawing/2014/main" id="{8F357722-BE25-409E-8754-08F242AEE3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53CC48-F7F1-43F8-8B48-437C792664B6}" type="slidenum">
              <a:rPr lang="zh-CN" altLang="en-US"/>
              <a:pPr/>
              <a:t>6</a:t>
            </a:fld>
            <a:endParaRPr lang="zh-CN" altLang="en-US"/>
          </a:p>
        </p:txBody>
      </p:sp>
      <p:sp>
        <p:nvSpPr>
          <p:cNvPr id="6" name="is1iḋê">
            <a:extLst>
              <a:ext uri="{FF2B5EF4-FFF2-40B4-BE49-F238E27FC236}">
                <a16:creationId xmlns:a16="http://schemas.microsoft.com/office/drawing/2014/main" id="{6AD95C50-9211-40B6-841D-23774DAE465A}"/>
              </a:ext>
            </a:extLst>
          </p:cNvPr>
          <p:cNvSpPr/>
          <p:nvPr/>
        </p:nvSpPr>
        <p:spPr bwMode="auto">
          <a:xfrm>
            <a:off x="5238750" y="4797425"/>
            <a:ext cx="1320800" cy="1320800"/>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7" name="iṧľiďè">
            <a:extLst>
              <a:ext uri="{FF2B5EF4-FFF2-40B4-BE49-F238E27FC236}">
                <a16:creationId xmlns:a16="http://schemas.microsoft.com/office/drawing/2014/main" id="{5B46F66D-F70C-4ACE-9374-0321851C4E2D}"/>
              </a:ext>
            </a:extLst>
          </p:cNvPr>
          <p:cNvSpPr/>
          <p:nvPr/>
        </p:nvSpPr>
        <p:spPr bwMode="auto">
          <a:xfrm>
            <a:off x="5232400" y="1806575"/>
            <a:ext cx="1317625" cy="1320800"/>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8" name="íṩľiḓe">
            <a:extLst>
              <a:ext uri="{FF2B5EF4-FFF2-40B4-BE49-F238E27FC236}">
                <a16:creationId xmlns:a16="http://schemas.microsoft.com/office/drawing/2014/main" id="{1950907F-C000-42F3-941A-C543B925DBCB}"/>
              </a:ext>
            </a:extLst>
          </p:cNvPr>
          <p:cNvSpPr/>
          <p:nvPr/>
        </p:nvSpPr>
        <p:spPr bwMode="auto">
          <a:xfrm>
            <a:off x="3836988" y="2873375"/>
            <a:ext cx="2178050" cy="2178050"/>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9" name="îṧľiḑé">
            <a:extLst>
              <a:ext uri="{FF2B5EF4-FFF2-40B4-BE49-F238E27FC236}">
                <a16:creationId xmlns:a16="http://schemas.microsoft.com/office/drawing/2014/main" id="{BA55022E-BC5F-4B76-AF6E-62B1BFD60A0F}"/>
              </a:ext>
            </a:extLst>
          </p:cNvPr>
          <p:cNvSpPr/>
          <p:nvPr/>
        </p:nvSpPr>
        <p:spPr bwMode="auto">
          <a:xfrm>
            <a:off x="4576763" y="3527425"/>
            <a:ext cx="703262" cy="809625"/>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0" name="îs1ïdê">
            <a:extLst>
              <a:ext uri="{FF2B5EF4-FFF2-40B4-BE49-F238E27FC236}">
                <a16:creationId xmlns:a16="http://schemas.microsoft.com/office/drawing/2014/main" id="{E28EB1D3-5F45-497D-8C3D-9E08A20C766D}"/>
              </a:ext>
            </a:extLst>
          </p:cNvPr>
          <p:cNvSpPr/>
          <p:nvPr/>
        </p:nvSpPr>
        <p:spPr bwMode="auto">
          <a:xfrm>
            <a:off x="2324100" y="1366838"/>
            <a:ext cx="2260600" cy="2254250"/>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1" name="îślíḋe">
            <a:extLst>
              <a:ext uri="{FF2B5EF4-FFF2-40B4-BE49-F238E27FC236}">
                <a16:creationId xmlns:a16="http://schemas.microsoft.com/office/drawing/2014/main" id="{37B17714-8BD1-4181-BE3A-C50E59F97FA4}"/>
              </a:ext>
            </a:extLst>
          </p:cNvPr>
          <p:cNvSpPr/>
          <p:nvPr/>
        </p:nvSpPr>
        <p:spPr bwMode="auto">
          <a:xfrm>
            <a:off x="5749925" y="2197100"/>
            <a:ext cx="298450" cy="563563"/>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2" name="ï$líḍé">
            <a:extLst>
              <a:ext uri="{FF2B5EF4-FFF2-40B4-BE49-F238E27FC236}">
                <a16:creationId xmlns:a16="http://schemas.microsoft.com/office/drawing/2014/main" id="{9F8835BB-DCAF-427B-AAA9-E347DC8BCF79}"/>
              </a:ext>
            </a:extLst>
          </p:cNvPr>
          <p:cNvSpPr/>
          <p:nvPr/>
        </p:nvSpPr>
        <p:spPr bwMode="auto">
          <a:xfrm>
            <a:off x="5694363" y="5210175"/>
            <a:ext cx="409575" cy="495300"/>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ko-KR" altLang="en-US" sz="1600">
              <a:solidFill>
                <a:srgbClr val="000000"/>
              </a:solidFill>
            </a:endParaRPr>
          </a:p>
        </p:txBody>
      </p:sp>
      <p:sp>
        <p:nvSpPr>
          <p:cNvPr id="15" name="îşľîḍe">
            <a:extLst>
              <a:ext uri="{FF2B5EF4-FFF2-40B4-BE49-F238E27FC236}">
                <a16:creationId xmlns:a16="http://schemas.microsoft.com/office/drawing/2014/main" id="{B05AE4C2-54B0-4238-B2B2-B7481B86F7E3}"/>
              </a:ext>
            </a:extLst>
          </p:cNvPr>
          <p:cNvSpPr txBox="1"/>
          <p:nvPr/>
        </p:nvSpPr>
        <p:spPr bwMode="auto">
          <a:xfrm>
            <a:off x="6870700" y="1889125"/>
            <a:ext cx="2994025" cy="4429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帮助学习者更深刻</a:t>
            </a:r>
            <a:r>
              <a:rPr lang="zh-CN" altLang="en-US" sz="2300" b="1" dirty="0">
                <a:solidFill>
                  <a:srgbClr val="000000"/>
                </a:solidFill>
                <a:latin typeface="黑体" panose="02010609060101010101" charset="-122"/>
                <a:ea typeface="黑体" panose="02010609060101010101" charset="-122"/>
              </a:rPr>
              <a:t>地</a:t>
            </a:r>
            <a:r>
              <a:rPr lang="en-US" altLang="zh-CN" sz="2300" b="1" dirty="0">
                <a:solidFill>
                  <a:srgbClr val="000000"/>
                </a:solidFill>
                <a:latin typeface="黑体" panose="02010609060101010101" charset="-122"/>
                <a:ea typeface="黑体" panose="02010609060101010101" charset="-122"/>
              </a:rPr>
              <a:t>体会编程的底层逻辑</a:t>
            </a:r>
          </a:p>
        </p:txBody>
      </p:sp>
      <p:cxnSp>
        <p:nvCxnSpPr>
          <p:cNvPr id="21" name="直接连接符 20">
            <a:extLst>
              <a:ext uri="{FF2B5EF4-FFF2-40B4-BE49-F238E27FC236}">
                <a16:creationId xmlns:a16="http://schemas.microsoft.com/office/drawing/2014/main" id="{CBC8D80C-3194-4FCE-8FCE-B638E3994BA5}"/>
              </a:ext>
            </a:extLst>
          </p:cNvPr>
          <p:cNvCxnSpPr/>
          <p:nvPr/>
        </p:nvCxnSpPr>
        <p:spPr>
          <a:xfrm>
            <a:off x="6699250" y="2873375"/>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695B85D-CCFA-4275-8FD2-9EC1F0D3452D}"/>
              </a:ext>
            </a:extLst>
          </p:cNvPr>
          <p:cNvCxnSpPr/>
          <p:nvPr/>
        </p:nvCxnSpPr>
        <p:spPr>
          <a:xfrm>
            <a:off x="6232525" y="4616450"/>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îşľîḍe">
            <a:extLst>
              <a:ext uri="{FF2B5EF4-FFF2-40B4-BE49-F238E27FC236}">
                <a16:creationId xmlns:a16="http://schemas.microsoft.com/office/drawing/2014/main" id="{7210C737-D259-4B1B-9701-59D8035433EE}"/>
              </a:ext>
            </a:extLst>
          </p:cNvPr>
          <p:cNvSpPr txBox="1"/>
          <p:nvPr/>
        </p:nvSpPr>
        <p:spPr bwMode="auto">
          <a:xfrm>
            <a:off x="6437313" y="3711575"/>
            <a:ext cx="2994025" cy="441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尝试拓宽 Rust 语言使用的可行面</a:t>
            </a:r>
          </a:p>
        </p:txBody>
      </p:sp>
      <p:sp>
        <p:nvSpPr>
          <p:cNvPr id="24" name="îşľîḍe">
            <a:extLst>
              <a:ext uri="{FF2B5EF4-FFF2-40B4-BE49-F238E27FC236}">
                <a16:creationId xmlns:a16="http://schemas.microsoft.com/office/drawing/2014/main" id="{9814F532-6DD2-44F8-AD73-B3926F00752C}"/>
              </a:ext>
            </a:extLst>
          </p:cNvPr>
          <p:cNvSpPr txBox="1"/>
          <p:nvPr/>
        </p:nvSpPr>
        <p:spPr bwMode="auto">
          <a:xfrm>
            <a:off x="7019925" y="5513388"/>
            <a:ext cx="2994025" cy="4429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在 Rust 与 WebAssembly 交互的领域做出新开拓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Left)">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96A0B0F7-7E65-4F19-8FA6-EA46348D3D0B}"/>
              </a:ext>
            </a:extLst>
          </p:cNvPr>
          <p:cNvSpPr>
            <a:spLocks noGrp="1" noChangeArrowheads="1"/>
          </p:cNvSpPr>
          <p:nvPr>
            <p:ph type="title"/>
          </p:nvPr>
        </p:nvSpPr>
        <p:spPr/>
        <p:txBody>
          <a:bodyPr/>
          <a:lstStyle/>
          <a:p>
            <a:r>
              <a:rPr lang="zh-CN" altLang="en-US"/>
              <a:t>日程规划</a:t>
            </a:r>
          </a:p>
        </p:txBody>
      </p:sp>
      <p:sp>
        <p:nvSpPr>
          <p:cNvPr id="22530" name="页脚占位符 2">
            <a:extLst>
              <a:ext uri="{FF2B5EF4-FFF2-40B4-BE49-F238E27FC236}">
                <a16:creationId xmlns:a16="http://schemas.microsoft.com/office/drawing/2014/main" id="{80223393-876E-4B6E-A2DA-A173ED52C7C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2531" name="灯片编号占位符 3">
            <a:extLst>
              <a:ext uri="{FF2B5EF4-FFF2-40B4-BE49-F238E27FC236}">
                <a16:creationId xmlns:a16="http://schemas.microsoft.com/office/drawing/2014/main" id="{75CA1166-7C9F-4766-9215-5430E00E5A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63F810-7EED-4C5E-BDD7-623AC0830A33}" type="slidenum">
              <a:rPr lang="zh-CN" altLang="en-US"/>
              <a:pPr/>
              <a:t>7</a:t>
            </a:fld>
            <a:endParaRPr lang="zh-CN" altLang="en-US"/>
          </a:p>
        </p:txBody>
      </p:sp>
      <p:grpSp>
        <p:nvGrpSpPr>
          <p:cNvPr id="22532" name="be9ad6c2-0690-4cc6-a956-40a7953445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02318ECF-4047-491D-B19E-EA81AAB83231}"/>
              </a:ext>
            </a:extLst>
          </p:cNvPr>
          <p:cNvGrpSpPr>
            <a:grpSpLocks noChangeAspect="1"/>
          </p:cNvGrpSpPr>
          <p:nvPr>
            <p:custDataLst>
              <p:tags r:id="rId1"/>
            </p:custDataLst>
          </p:nvPr>
        </p:nvGrpSpPr>
        <p:grpSpPr bwMode="auto">
          <a:xfrm>
            <a:off x="1011238" y="1493838"/>
            <a:ext cx="10072687" cy="4649787"/>
            <a:chOff x="1011000" y="1494000"/>
            <a:chExt cx="10072823" cy="4649625"/>
          </a:xfrm>
        </p:grpSpPr>
        <p:sp>
          <p:nvSpPr>
            <p:cNvPr id="22533" name="ï$liďè">
              <a:extLst>
                <a:ext uri="{FF2B5EF4-FFF2-40B4-BE49-F238E27FC236}">
                  <a16:creationId xmlns:a16="http://schemas.microsoft.com/office/drawing/2014/main" id="{8041D0F4-A652-4560-B455-0BE595F3D178}"/>
                </a:ext>
              </a:extLst>
            </p:cNvPr>
            <p:cNvSpPr>
              <a:spLocks noChangeArrowheads="1"/>
            </p:cNvSpPr>
            <p:nvPr/>
          </p:nvSpPr>
          <p:spPr bwMode="auto">
            <a:xfrm>
              <a:off x="2058657"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4" name="íšlïḑè">
              <a:extLst>
                <a:ext uri="{FF2B5EF4-FFF2-40B4-BE49-F238E27FC236}">
                  <a16:creationId xmlns:a16="http://schemas.microsoft.com/office/drawing/2014/main" id="{030C66A4-D88C-4779-83F5-94DF9A46C1FD}"/>
                </a:ext>
              </a:extLst>
            </p:cNvPr>
            <p:cNvSpPr>
              <a:spLocks noChangeArrowheads="1"/>
            </p:cNvSpPr>
            <p:nvPr/>
          </p:nvSpPr>
          <p:spPr bwMode="auto">
            <a:xfrm>
              <a:off x="4678983" y="3871334"/>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îŝḷíḑè">
              <a:extLst>
                <a:ext uri="{FF2B5EF4-FFF2-40B4-BE49-F238E27FC236}">
                  <a16:creationId xmlns:a16="http://schemas.microsoft.com/office/drawing/2014/main" id="{091AB58B-3452-4C53-A3F2-C75C5051E304}"/>
                </a:ext>
              </a:extLst>
            </p:cNvPr>
            <p:cNvSpPr>
              <a:spLocks noChangeArrowheads="1"/>
            </p:cNvSpPr>
            <p:nvPr/>
          </p:nvSpPr>
          <p:spPr bwMode="auto">
            <a:xfrm>
              <a:off x="7313817" y="3871334"/>
              <a:ext cx="282887"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6" name="îš1ïďê">
              <a:extLst>
                <a:ext uri="{FF2B5EF4-FFF2-40B4-BE49-F238E27FC236}">
                  <a16:creationId xmlns:a16="http://schemas.microsoft.com/office/drawing/2014/main" id="{38680422-C23A-4CB0-BC66-751348046185}"/>
                </a:ext>
              </a:extLst>
            </p:cNvPr>
            <p:cNvSpPr>
              <a:spLocks noChangeArrowheads="1"/>
            </p:cNvSpPr>
            <p:nvPr/>
          </p:nvSpPr>
          <p:spPr bwMode="auto">
            <a:xfrm>
              <a:off x="9907743"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îşļiḋè">
              <a:extLst>
                <a:ext uri="{FF2B5EF4-FFF2-40B4-BE49-F238E27FC236}">
                  <a16:creationId xmlns:a16="http://schemas.microsoft.com/office/drawing/2014/main" id="{B09BD9BF-F589-4E1F-818C-7498E2F7A2D2}"/>
                </a:ext>
              </a:extLst>
            </p:cNvPr>
            <p:cNvSpPr/>
            <p:nvPr/>
          </p:nvSpPr>
          <p:spPr bwMode="auto">
            <a:xfrm>
              <a:off x="8913682" y="1494000"/>
              <a:ext cx="2170141"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íSḻïḍe">
              <a:extLst>
                <a:ext uri="{FF2B5EF4-FFF2-40B4-BE49-F238E27FC236}">
                  <a16:creationId xmlns:a16="http://schemas.microsoft.com/office/drawing/2014/main" id="{BDA2FFBA-82F0-4010-AB9C-3A14D58A5A5E}"/>
                </a:ext>
              </a:extLst>
            </p:cNvPr>
            <p:cNvSpPr/>
            <p:nvPr/>
          </p:nvSpPr>
          <p:spPr bwMode="auto">
            <a:xfrm>
              <a:off x="9223248"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13</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16</a:t>
              </a:r>
              <a:r>
                <a:rPr lang="zh-CN" altLang="en-US" sz="2400" b="1" noProof="1">
                  <a:solidFill>
                    <a:schemeClr val="tx1"/>
                  </a:solidFill>
                  <a:sym typeface="+mn-ea"/>
                </a:rPr>
                <a:t>周</a:t>
              </a:r>
            </a:p>
          </p:txBody>
        </p:sp>
        <p:sp>
          <p:nvSpPr>
            <p:cNvPr id="12" name="iŝļíḓé">
              <a:extLst>
                <a:ext uri="{FF2B5EF4-FFF2-40B4-BE49-F238E27FC236}">
                  <a16:creationId xmlns:a16="http://schemas.microsoft.com/office/drawing/2014/main" id="{284B6824-5A82-4894-A8E3-03C19DC1BACA}"/>
                </a:ext>
              </a:extLst>
            </p:cNvPr>
            <p:cNvSpPr/>
            <p:nvPr/>
          </p:nvSpPr>
          <p:spPr bwMode="auto">
            <a:xfrm>
              <a:off x="371137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íślïḍé">
              <a:extLst>
                <a:ext uri="{FF2B5EF4-FFF2-40B4-BE49-F238E27FC236}">
                  <a16:creationId xmlns:a16="http://schemas.microsoft.com/office/drawing/2014/main" id="{E54FDF9E-5F27-4A10-A7CB-C06F8F5BC06F}"/>
                </a:ext>
              </a:extLst>
            </p:cNvPr>
            <p:cNvSpPr/>
            <p:nvPr/>
          </p:nvSpPr>
          <p:spPr bwMode="auto">
            <a:xfrm>
              <a:off x="4014591"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9</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10</a:t>
              </a:r>
              <a:r>
                <a:rPr lang="zh-CN" altLang="en-US" sz="2400" b="1" noProof="1">
                  <a:solidFill>
                    <a:schemeClr val="tx1"/>
                  </a:solidFill>
                  <a:sym typeface="+mn-ea"/>
                </a:rPr>
                <a:t>周</a:t>
              </a:r>
            </a:p>
          </p:txBody>
        </p:sp>
        <p:sp>
          <p:nvSpPr>
            <p:cNvPr id="14" name="îŝ1ïde">
              <a:extLst>
                <a:ext uri="{FF2B5EF4-FFF2-40B4-BE49-F238E27FC236}">
                  <a16:creationId xmlns:a16="http://schemas.microsoft.com/office/drawing/2014/main" id="{1F3B53ED-C1B9-4984-B830-D40FDE49217D}"/>
                </a:ext>
              </a:extLst>
            </p:cNvPr>
            <p:cNvSpPr/>
            <p:nvPr/>
          </p:nvSpPr>
          <p:spPr bwMode="auto">
            <a:xfrm>
              <a:off x="6302208"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5" name="íšlîḍê">
              <a:extLst>
                <a:ext uri="{FF2B5EF4-FFF2-40B4-BE49-F238E27FC236}">
                  <a16:creationId xmlns:a16="http://schemas.microsoft.com/office/drawing/2014/main" id="{72FD89A7-5939-4E05-A672-BEC5BFABEEB5}"/>
                </a:ext>
              </a:extLst>
            </p:cNvPr>
            <p:cNvSpPr/>
            <p:nvPr/>
          </p:nvSpPr>
          <p:spPr bwMode="auto">
            <a:xfrm>
              <a:off x="6607013" y="1813076"/>
              <a:ext cx="1560534"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ym typeface="+mn-ea"/>
                </a:rPr>
                <a:t>第</a:t>
              </a:r>
              <a:r>
                <a:rPr lang="en-US" altLang="zh-CN" sz="2400" b="1" noProof="1">
                  <a:sym typeface="+mn-ea"/>
                </a:rPr>
                <a:t>11</a:t>
              </a:r>
              <a:r>
                <a:rPr lang="zh-CN" altLang="en-US" sz="2400" b="1" noProof="1">
                  <a:sym typeface="+mn-ea"/>
                </a:rPr>
                <a:t>周</a:t>
              </a:r>
              <a:endParaRPr lang="zh-CN" altLang="en-US" sz="2400" b="1" noProof="1"/>
            </a:p>
            <a:p>
              <a:pPr algn="ctr"/>
              <a:r>
                <a:rPr lang="en-US" altLang="zh-CN" sz="2400" b="1" noProof="1">
                  <a:sym typeface="+mn-ea"/>
                </a:rPr>
                <a:t>——</a:t>
              </a:r>
              <a:endParaRPr lang="en-US" altLang="zh-CN" sz="2400" b="1" noProof="1"/>
            </a:p>
            <a:p>
              <a:pPr algn="ctr"/>
              <a:r>
                <a:rPr lang="zh-CN" altLang="en-US" sz="2400" b="1" noProof="1">
                  <a:sym typeface="+mn-ea"/>
                </a:rPr>
                <a:t>第</a:t>
              </a:r>
              <a:r>
                <a:rPr lang="en-US" altLang="zh-CN" sz="2400" b="1" noProof="1">
                  <a:sym typeface="+mn-ea"/>
                </a:rPr>
                <a:t>12</a:t>
              </a:r>
              <a:r>
                <a:rPr lang="zh-CN" altLang="en-US" sz="2400" b="1" noProof="1">
                  <a:sym typeface="+mn-ea"/>
                </a:rPr>
                <a:t>周</a:t>
              </a:r>
              <a:endParaRPr lang="zh-CN" altLang="en-US" sz="2400" b="1" noProof="1"/>
            </a:p>
          </p:txBody>
        </p:sp>
        <p:sp>
          <p:nvSpPr>
            <p:cNvPr id="16" name="ïṡļïḑé">
              <a:extLst>
                <a:ext uri="{FF2B5EF4-FFF2-40B4-BE49-F238E27FC236}">
                  <a16:creationId xmlns:a16="http://schemas.microsoft.com/office/drawing/2014/main" id="{C43965B9-FAE5-4DEC-BD42-51A4B7C8D022}"/>
                </a:ext>
              </a:extLst>
            </p:cNvPr>
            <p:cNvSpPr/>
            <p:nvPr/>
          </p:nvSpPr>
          <p:spPr bwMode="auto">
            <a:xfrm>
              <a:off x="111101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 name="íšlíḋê">
              <a:extLst>
                <a:ext uri="{FF2B5EF4-FFF2-40B4-BE49-F238E27FC236}">
                  <a16:creationId xmlns:a16="http://schemas.microsoft.com/office/drawing/2014/main" id="{77B2A466-2CC2-4899-863E-CCB0A61C4EDD}"/>
                </a:ext>
              </a:extLst>
            </p:cNvPr>
            <p:cNvSpPr/>
            <p:nvPr/>
          </p:nvSpPr>
          <p:spPr bwMode="auto">
            <a:xfrm>
              <a:off x="1426931" y="1813076"/>
              <a:ext cx="1565296"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t>第</a:t>
              </a:r>
              <a:r>
                <a:rPr lang="en-US" altLang="zh-CN" sz="2400" b="1" noProof="1"/>
                <a:t>7</a:t>
              </a:r>
              <a:r>
                <a:rPr lang="zh-CN" altLang="en-US" sz="2400" b="1" noProof="1"/>
                <a:t>周</a:t>
              </a:r>
            </a:p>
            <a:p>
              <a:pPr algn="ctr"/>
              <a:r>
                <a:rPr lang="en-US" altLang="zh-CN" sz="2400" b="1" noProof="1"/>
                <a:t>——</a:t>
              </a:r>
            </a:p>
            <a:p>
              <a:pPr algn="ctr"/>
              <a:r>
                <a:rPr lang="zh-CN" altLang="en-US" sz="2400" b="1" noProof="1"/>
                <a:t>第</a:t>
              </a:r>
              <a:r>
                <a:rPr lang="en-US" altLang="zh-CN" sz="2400" b="1" noProof="1"/>
                <a:t>8</a:t>
              </a:r>
              <a:r>
                <a:rPr lang="zh-CN" altLang="en-US" sz="2400" b="1" noProof="1"/>
                <a:t>周</a:t>
              </a:r>
            </a:p>
          </p:txBody>
        </p:sp>
        <p:sp>
          <p:nvSpPr>
            <p:cNvPr id="18" name="î$1íḑé">
              <a:extLst>
                <a:ext uri="{FF2B5EF4-FFF2-40B4-BE49-F238E27FC236}">
                  <a16:creationId xmlns:a16="http://schemas.microsoft.com/office/drawing/2014/main" id="{112E4709-6165-4A59-BD2F-7027A7B980FC}"/>
                </a:ext>
              </a:extLst>
            </p:cNvPr>
            <p:cNvSpPr/>
            <p:nvPr/>
          </p:nvSpPr>
          <p:spPr bwMode="auto">
            <a:xfrm>
              <a:off x="2106390" y="1494000"/>
              <a:ext cx="2747999"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îŝļiḑé">
              <a:extLst>
                <a:ext uri="{FF2B5EF4-FFF2-40B4-BE49-F238E27FC236}">
                  <a16:creationId xmlns:a16="http://schemas.microsoft.com/office/drawing/2014/main" id="{D4ACECDF-33A9-4BD5-865C-5AB3AEA16867}"/>
                </a:ext>
              </a:extLst>
            </p:cNvPr>
            <p:cNvSpPr/>
            <p:nvPr/>
          </p:nvSpPr>
          <p:spPr bwMode="auto">
            <a:xfrm>
              <a:off x="4697225" y="1494000"/>
              <a:ext cx="2749587"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iśḻïḍè">
              <a:extLst>
                <a:ext uri="{FF2B5EF4-FFF2-40B4-BE49-F238E27FC236}">
                  <a16:creationId xmlns:a16="http://schemas.microsoft.com/office/drawing/2014/main" id="{883F03B8-16D3-4BB6-92A7-B63DE2396E64}"/>
                </a:ext>
              </a:extLst>
            </p:cNvPr>
            <p:cNvSpPr/>
            <p:nvPr/>
          </p:nvSpPr>
          <p:spPr bwMode="auto">
            <a:xfrm>
              <a:off x="7310285" y="1494000"/>
              <a:ext cx="2752762" cy="2170036"/>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548" name="iṣlîḑè">
              <a:extLst>
                <a:ext uri="{FF2B5EF4-FFF2-40B4-BE49-F238E27FC236}">
                  <a16:creationId xmlns:a16="http://schemas.microsoft.com/office/drawing/2014/main" id="{8A81FD1A-4612-47C2-9BBD-1F3BFA3C07C8}"/>
                </a:ext>
              </a:extLst>
            </p:cNvPr>
            <p:cNvSpPr txBox="1">
              <a:spLocks noChangeArrowheads="1"/>
            </p:cNvSpPr>
            <p:nvPr/>
          </p:nvSpPr>
          <p:spPr bwMode="auto">
            <a:xfrm>
              <a:off x="1011000" y="4239000"/>
              <a:ext cx="2366576" cy="44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en-US" altLang="zh-CN" sz="2000" b="1">
                  <a:latin typeface="方正粗黑宋简体" charset="-122"/>
                  <a:ea typeface="方正粗黑宋简体" charset="-122"/>
                </a:rPr>
                <a:t>客户端程序部分改写</a:t>
              </a:r>
            </a:p>
          </p:txBody>
        </p:sp>
        <p:cxnSp>
          <p:nvCxnSpPr>
            <p:cNvPr id="25" name="直接连接符 24">
              <a:extLst>
                <a:ext uri="{FF2B5EF4-FFF2-40B4-BE49-F238E27FC236}">
                  <a16:creationId xmlns:a16="http://schemas.microsoft.com/office/drawing/2014/main" id="{EA3C45C3-D871-4DFC-A68A-BFCCA3CB2B2C}"/>
                </a:ext>
              </a:extLst>
            </p:cNvPr>
            <p:cNvCxnSpPr/>
            <p:nvPr/>
          </p:nvCxnSpPr>
          <p:spPr>
            <a:xfrm>
              <a:off x="353357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F6E46EC-2B3C-46EC-9B48-A14985335FFD}"/>
                </a:ext>
              </a:extLst>
            </p:cNvPr>
            <p:cNvCxnSpPr/>
            <p:nvPr/>
          </p:nvCxnSpPr>
          <p:spPr>
            <a:xfrm>
              <a:off x="6124406"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64B34BD-46DE-4A0D-94B0-4932D6A6AEFD}"/>
                </a:ext>
              </a:extLst>
            </p:cNvPr>
            <p:cNvCxnSpPr/>
            <p:nvPr/>
          </p:nvCxnSpPr>
          <p:spPr>
            <a:xfrm>
              <a:off x="871524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2552" name="iṣlîḑè">
            <a:extLst>
              <a:ext uri="{FF2B5EF4-FFF2-40B4-BE49-F238E27FC236}">
                <a16:creationId xmlns:a16="http://schemas.microsoft.com/office/drawing/2014/main" id="{F6F73C1C-7AD0-46D9-99C4-641FCEC53679}"/>
              </a:ext>
            </a:extLst>
          </p:cNvPr>
          <p:cNvSpPr txBox="1">
            <a:spLocks noChangeArrowheads="1"/>
          </p:cNvSpPr>
          <p:nvPr/>
        </p:nvSpPr>
        <p:spPr bwMode="auto">
          <a:xfrm>
            <a:off x="3613150" y="4238625"/>
            <a:ext cx="23653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zh-CN" altLang="en-US" sz="2000" b="1">
                <a:latin typeface="方正粗黑宋简体" charset="-122"/>
                <a:ea typeface="方正粗黑宋简体" charset="-122"/>
              </a:rPr>
              <a:t>服务器</a:t>
            </a:r>
            <a:r>
              <a:rPr lang="en-US" altLang="zh-CN" sz="2000" b="1">
                <a:latin typeface="方正粗黑宋简体" charset="-122"/>
                <a:ea typeface="方正粗黑宋简体" charset="-122"/>
              </a:rPr>
              <a:t>程序部分改写</a:t>
            </a:r>
          </a:p>
        </p:txBody>
      </p:sp>
      <p:sp>
        <p:nvSpPr>
          <p:cNvPr id="38" name="iṣlîḑè">
            <a:extLst>
              <a:ext uri="{FF2B5EF4-FFF2-40B4-BE49-F238E27FC236}">
                <a16:creationId xmlns:a16="http://schemas.microsoft.com/office/drawing/2014/main" id="{6F61AC85-5DA8-4449-A566-56429D7345AA}"/>
              </a:ext>
            </a:extLst>
          </p:cNvPr>
          <p:cNvSpPr txBox="1"/>
          <p:nvPr/>
        </p:nvSpPr>
        <p:spPr bwMode="auto">
          <a:xfrm>
            <a:off x="6203950" y="4238625"/>
            <a:ext cx="2366963" cy="695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noProof="1">
                <a:latin typeface="方正粗黑宋简体" panose="02000000000000000000" charset="-122"/>
                <a:ea typeface="方正粗黑宋简体" panose="02000000000000000000" charset="-122"/>
              </a:rPr>
              <a:t>把 Rust 改写成 </a:t>
            </a:r>
          </a:p>
          <a:p>
            <a:pPr algn="ctr"/>
            <a:r>
              <a:rPr lang="en-US" altLang="zh-CN" sz="2000" b="1" noProof="1">
                <a:latin typeface="方正粗黑宋简体" panose="02000000000000000000" charset="-122"/>
                <a:ea typeface="方正粗黑宋简体" panose="02000000000000000000" charset="-122"/>
              </a:rPr>
              <a:t>WebAssembly</a:t>
            </a:r>
          </a:p>
        </p:txBody>
      </p:sp>
      <p:sp>
        <p:nvSpPr>
          <p:cNvPr id="22554" name="iṣlîḑè">
            <a:extLst>
              <a:ext uri="{FF2B5EF4-FFF2-40B4-BE49-F238E27FC236}">
                <a16:creationId xmlns:a16="http://schemas.microsoft.com/office/drawing/2014/main" id="{D4C5B24E-E87D-4348-BB67-C130B9105B81}"/>
              </a:ext>
            </a:extLst>
          </p:cNvPr>
          <p:cNvSpPr txBox="1">
            <a:spLocks noChangeArrowheads="1"/>
          </p:cNvSpPr>
          <p:nvPr/>
        </p:nvSpPr>
        <p:spPr bwMode="auto">
          <a:xfrm>
            <a:off x="8815388" y="4238625"/>
            <a:ext cx="2366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lnSpc>
                <a:spcPct val="90000"/>
              </a:lnSpc>
            </a:pPr>
            <a:r>
              <a:rPr lang="en-US" altLang="zh-CN" sz="2000" b="1">
                <a:latin typeface="方正粗黑宋简体" charset="-122"/>
                <a:ea typeface="方正粗黑宋简体" charset="-122"/>
              </a:rPr>
              <a:t>用 Node.js 搭建 </a:t>
            </a:r>
          </a:p>
          <a:p>
            <a:pPr algn="ctr">
              <a:lnSpc>
                <a:spcPct val="90000"/>
              </a:lnSpc>
            </a:pPr>
            <a:r>
              <a:rPr lang="en-US" altLang="zh-CN" sz="2000" b="1">
                <a:latin typeface="方正粗黑宋简体" charset="-122"/>
                <a:ea typeface="方正粗黑宋简体" charset="-122"/>
              </a:rPr>
              <a:t>web 服务器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ags/tag2.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3.xml><?xml version="1.0" encoding="utf-8"?>
<p:tagLst xmlns:a="http://schemas.openxmlformats.org/drawingml/2006/main" xmlns:r="http://schemas.openxmlformats.org/officeDocument/2006/relationships" xmlns:p="http://schemas.openxmlformats.org/presentationml/2006/main">
  <p:tag name="ISLIDE.DIAGRAM" val="be9ad6c2-0690-4cc6-a956-40a79534455f"/>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193</TotalTime>
  <Words>1408</Words>
  <Application>Microsoft Office PowerPoint</Application>
  <PresentationFormat>宽屏</PresentationFormat>
  <Paragraphs>123</Paragraphs>
  <Slides>7</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方正粗黑宋简体</vt:lpstr>
      <vt:lpstr>黑体</vt:lpstr>
      <vt:lpstr>Arial</vt:lpstr>
      <vt:lpstr>Calibri</vt:lpstr>
      <vt:lpstr>Impact</vt:lpstr>
      <vt:lpstr>主题5</vt:lpstr>
      <vt:lpstr>Servo</vt:lpstr>
      <vt:lpstr>项目背景</vt:lpstr>
      <vt:lpstr>项目构思</vt:lpstr>
      <vt:lpstr>项目构思</vt:lpstr>
      <vt:lpstr>创新点</vt:lpstr>
      <vt:lpstr>项目意义</vt:lpstr>
      <vt:lpstr>日程规划</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liu yiffy</cp:lastModifiedBy>
  <cp:revision>41</cp:revision>
  <cp:lastPrinted>2017-12-17T16:00:00Z</cp:lastPrinted>
  <dcterms:created xsi:type="dcterms:W3CDTF">2017-12-17T16:00:00Z</dcterms:created>
  <dcterms:modified xsi:type="dcterms:W3CDTF">2020-04-10T16:03:27Z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