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2.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44" r:id="rId2"/>
    <p:sldId id="345" r:id="rId3"/>
    <p:sldId id="300" r:id="rId4"/>
    <p:sldId id="378" r:id="rId5"/>
    <p:sldId id="379" r:id="rId6"/>
    <p:sldId id="380" r:id="rId7"/>
    <p:sldId id="383" r:id="rId8"/>
    <p:sldId id="407" r:id="rId9"/>
    <p:sldId id="408" r:id="rId10"/>
    <p:sldId id="488" r:id="rId11"/>
    <p:sldId id="489" r:id="rId12"/>
    <p:sldId id="409" r:id="rId13"/>
    <p:sldId id="412" r:id="rId14"/>
    <p:sldId id="411" r:id="rId15"/>
    <p:sldId id="410" r:id="rId16"/>
    <p:sldId id="413" r:id="rId17"/>
    <p:sldId id="476" r:id="rId18"/>
    <p:sldId id="474" r:id="rId19"/>
    <p:sldId id="478" r:id="rId20"/>
    <p:sldId id="475" r:id="rId21"/>
    <p:sldId id="477" r:id="rId22"/>
    <p:sldId id="479" r:id="rId23"/>
    <p:sldId id="480" r:id="rId24"/>
    <p:sldId id="490" r:id="rId25"/>
    <p:sldId id="481" r:id="rId26"/>
    <p:sldId id="486" r:id="rId27"/>
    <p:sldId id="487" r:id="rId28"/>
    <p:sldId id="484" r:id="rId29"/>
    <p:sldId id="485" r:id="rId30"/>
    <p:sldId id="34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010F04-CDFD-4CC7-ADF4-44BBE84335C1}" type="datetimeFigureOut">
              <a:rPr lang="zh-CN" altLang="en-US" smtClean="0"/>
              <a:t>2021/4/26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54C684-F8BA-4C67-AD0E-C7B16860C850}" type="slidenum">
              <a:rPr lang="zh-CN" altLang="en-US" smtClean="0"/>
              <a:t>‹#›</a:t>
            </a:fld>
            <a:endParaRPr lang="zh-CN" altLang="en-US"/>
          </a:p>
        </p:txBody>
      </p:sp>
    </p:spTree>
    <p:extLst>
      <p:ext uri="{BB962C8B-B14F-4D97-AF65-F5344CB8AC3E}">
        <p14:creationId xmlns:p14="http://schemas.microsoft.com/office/powerpoint/2010/main" val="3229354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A23211-66F3-4E52-BE2E-D8A9E8DA1D0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10</a:t>
            </a:fld>
            <a:endParaRPr lang="zh-CN" altLang="en-US"/>
          </a:p>
        </p:txBody>
      </p:sp>
    </p:spTree>
    <p:extLst>
      <p:ext uri="{BB962C8B-B14F-4D97-AF65-F5344CB8AC3E}">
        <p14:creationId xmlns:p14="http://schemas.microsoft.com/office/powerpoint/2010/main" val="903244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11</a:t>
            </a:fld>
            <a:endParaRPr lang="zh-CN" altLang="en-US"/>
          </a:p>
        </p:txBody>
      </p:sp>
    </p:spTree>
    <p:extLst>
      <p:ext uri="{BB962C8B-B14F-4D97-AF65-F5344CB8AC3E}">
        <p14:creationId xmlns:p14="http://schemas.microsoft.com/office/powerpoint/2010/main" val="3847081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12</a:t>
            </a:fld>
            <a:endParaRPr lang="zh-CN" altLang="en-US"/>
          </a:p>
        </p:txBody>
      </p:sp>
    </p:spTree>
    <p:extLst>
      <p:ext uri="{BB962C8B-B14F-4D97-AF65-F5344CB8AC3E}">
        <p14:creationId xmlns:p14="http://schemas.microsoft.com/office/powerpoint/2010/main" val="3482615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13</a:t>
            </a:fld>
            <a:endParaRPr lang="zh-CN" altLang="en-US"/>
          </a:p>
        </p:txBody>
      </p:sp>
    </p:spTree>
    <p:extLst>
      <p:ext uri="{BB962C8B-B14F-4D97-AF65-F5344CB8AC3E}">
        <p14:creationId xmlns:p14="http://schemas.microsoft.com/office/powerpoint/2010/main" val="1476217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14</a:t>
            </a:fld>
            <a:endParaRPr lang="zh-CN" altLang="en-US"/>
          </a:p>
        </p:txBody>
      </p:sp>
    </p:spTree>
    <p:extLst>
      <p:ext uri="{BB962C8B-B14F-4D97-AF65-F5344CB8AC3E}">
        <p14:creationId xmlns:p14="http://schemas.microsoft.com/office/powerpoint/2010/main" val="2916191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15</a:t>
            </a:fld>
            <a:endParaRPr lang="zh-CN" altLang="en-US"/>
          </a:p>
        </p:txBody>
      </p:sp>
    </p:spTree>
    <p:extLst>
      <p:ext uri="{BB962C8B-B14F-4D97-AF65-F5344CB8AC3E}">
        <p14:creationId xmlns:p14="http://schemas.microsoft.com/office/powerpoint/2010/main" val="3185618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16</a:t>
            </a:fld>
            <a:endParaRPr lang="zh-CN" altLang="en-US"/>
          </a:p>
        </p:txBody>
      </p:sp>
    </p:spTree>
    <p:extLst>
      <p:ext uri="{BB962C8B-B14F-4D97-AF65-F5344CB8AC3E}">
        <p14:creationId xmlns:p14="http://schemas.microsoft.com/office/powerpoint/2010/main" val="1296046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17</a:t>
            </a:fld>
            <a:endParaRPr lang="zh-CN" altLang="en-US"/>
          </a:p>
        </p:txBody>
      </p:sp>
    </p:spTree>
    <p:extLst>
      <p:ext uri="{BB962C8B-B14F-4D97-AF65-F5344CB8AC3E}">
        <p14:creationId xmlns:p14="http://schemas.microsoft.com/office/powerpoint/2010/main" val="3708265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19</a:t>
            </a:fld>
            <a:endParaRPr lang="zh-CN" altLang="en-US"/>
          </a:p>
        </p:txBody>
      </p:sp>
    </p:spTree>
    <p:extLst>
      <p:ext uri="{BB962C8B-B14F-4D97-AF65-F5344CB8AC3E}">
        <p14:creationId xmlns:p14="http://schemas.microsoft.com/office/powerpoint/2010/main" val="112786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A23211-66F3-4E52-BE2E-D8A9E8DA1D0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20</a:t>
            </a:fld>
            <a:endParaRPr lang="zh-CN" altLang="en-US"/>
          </a:p>
        </p:txBody>
      </p:sp>
    </p:spTree>
    <p:extLst>
      <p:ext uri="{BB962C8B-B14F-4D97-AF65-F5344CB8AC3E}">
        <p14:creationId xmlns:p14="http://schemas.microsoft.com/office/powerpoint/2010/main" val="4059308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21</a:t>
            </a:fld>
            <a:endParaRPr lang="zh-CN" altLang="en-US"/>
          </a:p>
        </p:txBody>
      </p:sp>
    </p:spTree>
    <p:extLst>
      <p:ext uri="{BB962C8B-B14F-4D97-AF65-F5344CB8AC3E}">
        <p14:creationId xmlns:p14="http://schemas.microsoft.com/office/powerpoint/2010/main" val="33121060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22</a:t>
            </a:fld>
            <a:endParaRPr lang="zh-CN" altLang="en-US"/>
          </a:p>
        </p:txBody>
      </p:sp>
    </p:spTree>
    <p:extLst>
      <p:ext uri="{BB962C8B-B14F-4D97-AF65-F5344CB8AC3E}">
        <p14:creationId xmlns:p14="http://schemas.microsoft.com/office/powerpoint/2010/main" val="3909275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24</a:t>
            </a:fld>
            <a:endParaRPr lang="zh-CN" altLang="en-US"/>
          </a:p>
        </p:txBody>
      </p:sp>
    </p:spTree>
    <p:extLst>
      <p:ext uri="{BB962C8B-B14F-4D97-AF65-F5344CB8AC3E}">
        <p14:creationId xmlns:p14="http://schemas.microsoft.com/office/powerpoint/2010/main" val="431874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25</a:t>
            </a:fld>
            <a:endParaRPr lang="zh-CN" altLang="en-US"/>
          </a:p>
        </p:txBody>
      </p:sp>
    </p:spTree>
    <p:extLst>
      <p:ext uri="{BB962C8B-B14F-4D97-AF65-F5344CB8AC3E}">
        <p14:creationId xmlns:p14="http://schemas.microsoft.com/office/powerpoint/2010/main" val="1927831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26</a:t>
            </a:fld>
            <a:endParaRPr lang="zh-CN" altLang="en-US"/>
          </a:p>
        </p:txBody>
      </p:sp>
    </p:spTree>
    <p:extLst>
      <p:ext uri="{BB962C8B-B14F-4D97-AF65-F5344CB8AC3E}">
        <p14:creationId xmlns:p14="http://schemas.microsoft.com/office/powerpoint/2010/main" val="642770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27</a:t>
            </a:fld>
            <a:endParaRPr lang="zh-CN" altLang="en-US"/>
          </a:p>
        </p:txBody>
      </p:sp>
    </p:spTree>
    <p:extLst>
      <p:ext uri="{BB962C8B-B14F-4D97-AF65-F5344CB8AC3E}">
        <p14:creationId xmlns:p14="http://schemas.microsoft.com/office/powerpoint/2010/main" val="498597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28</a:t>
            </a:fld>
            <a:endParaRPr lang="zh-CN" altLang="en-US"/>
          </a:p>
        </p:txBody>
      </p:sp>
    </p:spTree>
    <p:extLst>
      <p:ext uri="{BB962C8B-B14F-4D97-AF65-F5344CB8AC3E}">
        <p14:creationId xmlns:p14="http://schemas.microsoft.com/office/powerpoint/2010/main" val="2445558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29</a:t>
            </a:fld>
            <a:endParaRPr lang="zh-CN" altLang="en-US"/>
          </a:p>
        </p:txBody>
      </p:sp>
    </p:spTree>
    <p:extLst>
      <p:ext uri="{BB962C8B-B14F-4D97-AF65-F5344CB8AC3E}">
        <p14:creationId xmlns:p14="http://schemas.microsoft.com/office/powerpoint/2010/main" val="3374552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30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5</a:t>
            </a:fld>
            <a:endParaRPr lang="zh-CN" altLang="en-US"/>
          </a:p>
        </p:txBody>
      </p:sp>
    </p:spTree>
    <p:extLst>
      <p:ext uri="{BB962C8B-B14F-4D97-AF65-F5344CB8AC3E}">
        <p14:creationId xmlns:p14="http://schemas.microsoft.com/office/powerpoint/2010/main" val="1626007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6</a:t>
            </a:fld>
            <a:endParaRPr lang="zh-CN" altLang="en-US"/>
          </a:p>
        </p:txBody>
      </p:sp>
    </p:spTree>
    <p:extLst>
      <p:ext uri="{BB962C8B-B14F-4D97-AF65-F5344CB8AC3E}">
        <p14:creationId xmlns:p14="http://schemas.microsoft.com/office/powerpoint/2010/main" val="224506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BA23211-66F3-4E52-BE2E-D8A9E8DA1D06}"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DEECC6B-0D75-40C4-9779-324848984028}" type="slidenum">
              <a:rPr lang="zh-CN" altLang="en-US" smtClean="0"/>
              <a:t>9</a:t>
            </a:fld>
            <a:endParaRPr lang="zh-CN" altLang="en-US"/>
          </a:p>
        </p:txBody>
      </p:sp>
    </p:spTree>
    <p:extLst>
      <p:ext uri="{BB962C8B-B14F-4D97-AF65-F5344CB8AC3E}">
        <p14:creationId xmlns:p14="http://schemas.microsoft.com/office/powerpoint/2010/main" val="1405616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DC1954-1C33-44F2-9039-0AFA3C7D50C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1567F85-5952-4619-B289-7D2FCBA39B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3EC3867-5C0C-4A7F-8F39-7F75B2D1227E}"/>
              </a:ext>
            </a:extLst>
          </p:cNvPr>
          <p:cNvSpPr>
            <a:spLocks noGrp="1"/>
          </p:cNvSpPr>
          <p:nvPr>
            <p:ph type="dt" sz="half" idx="10"/>
          </p:nvPr>
        </p:nvSpPr>
        <p:spPr/>
        <p:txBody>
          <a:bodyPr/>
          <a:lstStyle/>
          <a:p>
            <a:fld id="{11AD6D63-3405-4E22-B6BC-307D73FF1A38}" type="datetimeFigureOut">
              <a:rPr lang="zh-CN" altLang="en-US" smtClean="0"/>
              <a:t>2021/4/26</a:t>
            </a:fld>
            <a:endParaRPr lang="zh-CN" altLang="en-US"/>
          </a:p>
        </p:txBody>
      </p:sp>
      <p:sp>
        <p:nvSpPr>
          <p:cNvPr id="5" name="页脚占位符 4">
            <a:extLst>
              <a:ext uri="{FF2B5EF4-FFF2-40B4-BE49-F238E27FC236}">
                <a16:creationId xmlns:a16="http://schemas.microsoft.com/office/drawing/2014/main" id="{475F9378-F89E-4F74-A996-6D363024C2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10E9CA-1C95-4F83-AD54-DBCBB9ABDE48}"/>
              </a:ext>
            </a:extLst>
          </p:cNvPr>
          <p:cNvSpPr>
            <a:spLocks noGrp="1"/>
          </p:cNvSpPr>
          <p:nvPr>
            <p:ph type="sldNum" sz="quarter" idx="12"/>
          </p:nvPr>
        </p:nvSpPr>
        <p:spPr/>
        <p:txBody>
          <a:bodyPr/>
          <a:lstStyle/>
          <a:p>
            <a:fld id="{EB0F2685-F46A-4C8C-A60C-EB5D99815C11}" type="slidenum">
              <a:rPr lang="zh-CN" altLang="en-US" smtClean="0"/>
              <a:t>‹#›</a:t>
            </a:fld>
            <a:endParaRPr lang="zh-CN" altLang="en-US"/>
          </a:p>
        </p:txBody>
      </p:sp>
    </p:spTree>
    <p:extLst>
      <p:ext uri="{BB962C8B-B14F-4D97-AF65-F5344CB8AC3E}">
        <p14:creationId xmlns:p14="http://schemas.microsoft.com/office/powerpoint/2010/main" val="578558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161D01-FB4B-4CA8-9AA0-AE5248337AA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365C52D-5F5C-411A-8799-64FC008ACC3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669D7A-6127-4B37-A814-9B9C2C69013E}"/>
              </a:ext>
            </a:extLst>
          </p:cNvPr>
          <p:cNvSpPr>
            <a:spLocks noGrp="1"/>
          </p:cNvSpPr>
          <p:nvPr>
            <p:ph type="dt" sz="half" idx="10"/>
          </p:nvPr>
        </p:nvSpPr>
        <p:spPr/>
        <p:txBody>
          <a:bodyPr/>
          <a:lstStyle/>
          <a:p>
            <a:fld id="{11AD6D63-3405-4E22-B6BC-307D73FF1A38}" type="datetimeFigureOut">
              <a:rPr lang="zh-CN" altLang="en-US" smtClean="0"/>
              <a:t>2021/4/26</a:t>
            </a:fld>
            <a:endParaRPr lang="zh-CN" altLang="en-US"/>
          </a:p>
        </p:txBody>
      </p:sp>
      <p:sp>
        <p:nvSpPr>
          <p:cNvPr id="5" name="页脚占位符 4">
            <a:extLst>
              <a:ext uri="{FF2B5EF4-FFF2-40B4-BE49-F238E27FC236}">
                <a16:creationId xmlns:a16="http://schemas.microsoft.com/office/drawing/2014/main" id="{B8C0E223-8344-4FB5-819F-8A92EB1AAD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668596-42F6-4A26-9911-5A5D0A5670AB}"/>
              </a:ext>
            </a:extLst>
          </p:cNvPr>
          <p:cNvSpPr>
            <a:spLocks noGrp="1"/>
          </p:cNvSpPr>
          <p:nvPr>
            <p:ph type="sldNum" sz="quarter" idx="12"/>
          </p:nvPr>
        </p:nvSpPr>
        <p:spPr/>
        <p:txBody>
          <a:bodyPr/>
          <a:lstStyle/>
          <a:p>
            <a:fld id="{EB0F2685-F46A-4C8C-A60C-EB5D99815C11}" type="slidenum">
              <a:rPr lang="zh-CN" altLang="en-US" smtClean="0"/>
              <a:t>‹#›</a:t>
            </a:fld>
            <a:endParaRPr lang="zh-CN" altLang="en-US"/>
          </a:p>
        </p:txBody>
      </p:sp>
    </p:spTree>
    <p:extLst>
      <p:ext uri="{BB962C8B-B14F-4D97-AF65-F5344CB8AC3E}">
        <p14:creationId xmlns:p14="http://schemas.microsoft.com/office/powerpoint/2010/main" val="147543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B807DF0-4ED3-466C-AFE7-38ADB8AA31E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A040513-1F45-461E-AE95-555B4F7C58E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5DA846-B3CC-44BE-AE20-D5C99E9FDB4C}"/>
              </a:ext>
            </a:extLst>
          </p:cNvPr>
          <p:cNvSpPr>
            <a:spLocks noGrp="1"/>
          </p:cNvSpPr>
          <p:nvPr>
            <p:ph type="dt" sz="half" idx="10"/>
          </p:nvPr>
        </p:nvSpPr>
        <p:spPr/>
        <p:txBody>
          <a:bodyPr/>
          <a:lstStyle/>
          <a:p>
            <a:fld id="{11AD6D63-3405-4E22-B6BC-307D73FF1A38}" type="datetimeFigureOut">
              <a:rPr lang="zh-CN" altLang="en-US" smtClean="0"/>
              <a:t>2021/4/26</a:t>
            </a:fld>
            <a:endParaRPr lang="zh-CN" altLang="en-US"/>
          </a:p>
        </p:txBody>
      </p:sp>
      <p:sp>
        <p:nvSpPr>
          <p:cNvPr id="5" name="页脚占位符 4">
            <a:extLst>
              <a:ext uri="{FF2B5EF4-FFF2-40B4-BE49-F238E27FC236}">
                <a16:creationId xmlns:a16="http://schemas.microsoft.com/office/drawing/2014/main" id="{E1900E3E-D77B-43C6-8069-8F0C019256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DF378E-D550-4F60-BB2D-74625C165766}"/>
              </a:ext>
            </a:extLst>
          </p:cNvPr>
          <p:cNvSpPr>
            <a:spLocks noGrp="1"/>
          </p:cNvSpPr>
          <p:nvPr>
            <p:ph type="sldNum" sz="quarter" idx="12"/>
          </p:nvPr>
        </p:nvSpPr>
        <p:spPr/>
        <p:txBody>
          <a:bodyPr/>
          <a:lstStyle/>
          <a:p>
            <a:fld id="{EB0F2685-F46A-4C8C-A60C-EB5D99815C11}" type="slidenum">
              <a:rPr lang="zh-CN" altLang="en-US" smtClean="0"/>
              <a:t>‹#›</a:t>
            </a:fld>
            <a:endParaRPr lang="zh-CN" altLang="en-US"/>
          </a:p>
        </p:txBody>
      </p:sp>
    </p:spTree>
    <p:extLst>
      <p:ext uri="{BB962C8B-B14F-4D97-AF65-F5344CB8AC3E}">
        <p14:creationId xmlns:p14="http://schemas.microsoft.com/office/powerpoint/2010/main" val="1726647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节标题">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print">
            <a:alphaModFix amt="83000"/>
            <a:extLst>
              <a:ext uri="{28A0092B-C50C-407E-A947-70E740481C1C}">
                <a14:useLocalDpi xmlns:a14="http://schemas.microsoft.com/office/drawing/2010/main" val="0"/>
              </a:ext>
            </a:extLst>
          </a:blip>
          <a:stretch>
            <a:fillRect/>
          </a:stretch>
        </p:blipFill>
        <p:spPr>
          <a:xfrm>
            <a:off x="14058712" y="0"/>
            <a:ext cx="2159376" cy="2194560"/>
          </a:xfrm>
          <a:prstGeom prst="roundRect">
            <a:avLst>
              <a:gd name="adj" fmla="val 8594"/>
            </a:avLst>
          </a:prstGeom>
          <a:solidFill>
            <a:srgbClr val="FFFFFF">
              <a:shade val="85000"/>
            </a:srgbClr>
          </a:solidFill>
          <a:ln>
            <a:noFill/>
          </a:ln>
          <a:effectLst>
            <a:reflection blurRad="6350" stA="50000" endA="300" endPos="90000" dir="5400000" sy="-100000" algn="bl" rotWithShape="0"/>
          </a:effectLst>
        </p:spPr>
      </p:pic>
      <p:pic>
        <p:nvPicPr>
          <p:cNvPr id="2" name="图片 1"/>
          <p:cNvPicPr>
            <a:picLocks noChangeAspect="1"/>
          </p:cNvPicPr>
          <p:nvPr userDrawn="1"/>
        </p:nvPicPr>
        <p:blipFill>
          <a:blip r:embed="rId2" cstate="print">
            <a:alphaModFix amt="83000"/>
            <a:extLst>
              <a:ext uri="{28A0092B-C50C-407E-A947-70E740481C1C}">
                <a14:useLocalDpi xmlns:a14="http://schemas.microsoft.com/office/drawing/2010/main" val="0"/>
              </a:ext>
            </a:extLst>
          </a:blip>
          <a:stretch>
            <a:fillRect/>
          </a:stretch>
        </p:blipFill>
        <p:spPr>
          <a:xfrm>
            <a:off x="14228045" y="169333"/>
            <a:ext cx="2159376" cy="2194560"/>
          </a:xfrm>
          <a:prstGeom prst="roundRect">
            <a:avLst>
              <a:gd name="adj" fmla="val 8594"/>
            </a:avLst>
          </a:prstGeom>
          <a:solidFill>
            <a:srgbClr val="FFFFFF">
              <a:shade val="85000"/>
            </a:srgbClr>
          </a:solidFill>
          <a:ln>
            <a:noFill/>
          </a:ln>
          <a:effectLst>
            <a:reflection blurRad="6350" stA="50000" endA="300" endPos="90000" dir="5400000" sy="-100000" algn="bl" rotWithShape="0"/>
          </a:effectLst>
        </p:spPr>
      </p:pic>
      <p:pic>
        <p:nvPicPr>
          <p:cNvPr id="3" name="图片 2"/>
          <p:cNvPicPr>
            <a:picLocks noChangeAspect="1"/>
          </p:cNvPicPr>
          <p:nvPr userDrawn="1"/>
        </p:nvPicPr>
        <p:blipFill>
          <a:blip r:embed="rId2" cstate="print">
            <a:alphaModFix amt="83000"/>
            <a:extLst>
              <a:ext uri="{28A0092B-C50C-407E-A947-70E740481C1C}">
                <a14:useLocalDpi xmlns:a14="http://schemas.microsoft.com/office/drawing/2010/main" val="0"/>
              </a:ext>
            </a:extLst>
          </a:blip>
          <a:stretch>
            <a:fillRect/>
          </a:stretch>
        </p:blipFill>
        <p:spPr>
          <a:xfrm>
            <a:off x="14397379" y="338667"/>
            <a:ext cx="2159376" cy="2194560"/>
          </a:xfrm>
          <a:prstGeom prst="roundRect">
            <a:avLst>
              <a:gd name="adj" fmla="val 8594"/>
            </a:avLst>
          </a:prstGeom>
          <a:solidFill>
            <a:srgbClr val="FFFFFF">
              <a:shade val="85000"/>
            </a:srgbClr>
          </a:solidFill>
          <a:ln>
            <a:noFill/>
          </a:ln>
          <a:effectLst>
            <a:reflection blurRad="6350" stA="50000" endA="300" endPos="90000" dir="5400000" sy="-100000" algn="bl" rotWithShape="0"/>
          </a:effectLst>
        </p:spPr>
      </p:pic>
      <p:pic>
        <p:nvPicPr>
          <p:cNvPr id="6" name="图片 5"/>
          <p:cNvPicPr>
            <a:picLocks noChangeAspect="1"/>
          </p:cNvPicPr>
          <p:nvPr userDrawn="1"/>
        </p:nvPicPr>
        <p:blipFill>
          <a:blip r:embed="rId2" cstate="print">
            <a:alphaModFix amt="83000"/>
            <a:extLst>
              <a:ext uri="{28A0092B-C50C-407E-A947-70E740481C1C}">
                <a14:useLocalDpi xmlns:a14="http://schemas.microsoft.com/office/drawing/2010/main" val="0"/>
              </a:ext>
            </a:extLst>
          </a:blip>
          <a:stretch>
            <a:fillRect/>
          </a:stretch>
        </p:blipFill>
        <p:spPr>
          <a:xfrm>
            <a:off x="14566712" y="508000"/>
            <a:ext cx="2159376" cy="2194560"/>
          </a:xfrm>
          <a:prstGeom prst="roundRect">
            <a:avLst>
              <a:gd name="adj" fmla="val 8594"/>
            </a:avLst>
          </a:prstGeom>
          <a:solidFill>
            <a:srgbClr val="FFFFFF">
              <a:shade val="85000"/>
            </a:srgbClr>
          </a:solidFill>
          <a:ln>
            <a:noFill/>
          </a:ln>
          <a:effectLst>
            <a:reflection blurRad="6350" stA="50000" endA="300" endPos="90000" dir="5400000" sy="-100000" algn="bl" rotWithShape="0"/>
          </a:effectLst>
        </p:spPr>
      </p:pic>
      <p:pic>
        <p:nvPicPr>
          <p:cNvPr id="7" name="图片 6"/>
          <p:cNvPicPr>
            <a:picLocks noChangeAspect="1"/>
          </p:cNvPicPr>
          <p:nvPr userDrawn="1"/>
        </p:nvPicPr>
        <p:blipFill>
          <a:blip r:embed="rId3" cstate="print">
            <a:alphaModFix amt="83000"/>
            <a:extLst>
              <a:ext uri="{28A0092B-C50C-407E-A947-70E740481C1C}">
                <a14:useLocalDpi xmlns:a14="http://schemas.microsoft.com/office/drawing/2010/main" val="0"/>
              </a:ext>
            </a:extLst>
          </a:blip>
          <a:stretch>
            <a:fillRect/>
          </a:stretch>
        </p:blipFill>
        <p:spPr>
          <a:xfrm>
            <a:off x="10574867" y="0"/>
            <a:ext cx="1610360" cy="1637453"/>
          </a:xfrm>
          <a:prstGeom prst="roundRect">
            <a:avLst>
              <a:gd name="adj" fmla="val 8594"/>
            </a:avLst>
          </a:prstGeom>
          <a:solidFill>
            <a:srgbClr val="FFFFFF">
              <a:shade val="85000"/>
            </a:srgbClr>
          </a:solidFill>
          <a:ln>
            <a:noFill/>
          </a:ln>
          <a:effectLst>
            <a:reflection blurRad="6350" stA="50000" endA="300" endPos="90000" dir="5400000" sy="-100000" algn="bl" rotWithShape="0"/>
          </a:effectLst>
        </p:spPr>
      </p:pic>
    </p:spTree>
    <p:extLst>
      <p:ext uri="{BB962C8B-B14F-4D97-AF65-F5344CB8AC3E}">
        <p14:creationId xmlns:p14="http://schemas.microsoft.com/office/powerpoint/2010/main" val="2671880685"/>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8521701" y="0"/>
            <a:ext cx="3670299" cy="6858000"/>
          </a:xfrm>
          <a:custGeom>
            <a:avLst/>
            <a:gdLst>
              <a:gd name="connsiteX0" fmla="*/ 0 w 3670299"/>
              <a:gd name="connsiteY0" fmla="*/ 0 h 6858000"/>
              <a:gd name="connsiteX1" fmla="*/ 3670299 w 3670299"/>
              <a:gd name="connsiteY1" fmla="*/ 0 h 6858000"/>
              <a:gd name="connsiteX2" fmla="*/ 3670299 w 3670299"/>
              <a:gd name="connsiteY2" fmla="*/ 6858000 h 6858000"/>
              <a:gd name="connsiteX3" fmla="*/ 0 w 36702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70299" h="6858000">
                <a:moveTo>
                  <a:pt x="0" y="0"/>
                </a:moveTo>
                <a:lnTo>
                  <a:pt x="3670299" y="0"/>
                </a:lnTo>
                <a:lnTo>
                  <a:pt x="3670299" y="6858000"/>
                </a:lnTo>
                <a:lnTo>
                  <a:pt x="0" y="6858000"/>
                </a:lnTo>
                <a:close/>
              </a:path>
            </a:pathLst>
          </a:custGeom>
        </p:spPr>
        <p:txBody>
          <a:bodyPr wrap="square">
            <a:noAutofit/>
          </a:bodyPr>
          <a:lstStyle>
            <a:lvl1pPr>
              <a:defRPr>
                <a:ea typeface="微软雅黑" panose="020B0503020204020204" pitchFamily="34" charset="-122"/>
              </a:defRPr>
            </a:lvl1pPr>
          </a:lstStyle>
          <a:p>
            <a:endParaRPr lang="zh-CN" altLang="en-US" dirty="0"/>
          </a:p>
        </p:txBody>
      </p:sp>
      <p:pic>
        <p:nvPicPr>
          <p:cNvPr id="7" name="图片 6"/>
          <p:cNvPicPr>
            <a:picLocks noChangeAspect="1"/>
          </p:cNvPicPr>
          <p:nvPr userDrawn="1"/>
        </p:nvPicPr>
        <p:blipFill>
          <a:blip r:embed="rId2" cstate="print">
            <a:alphaModFix amt="83000"/>
            <a:extLst>
              <a:ext uri="{28A0092B-C50C-407E-A947-70E740481C1C}">
                <a14:useLocalDpi xmlns:a14="http://schemas.microsoft.com/office/drawing/2010/main" val="0"/>
              </a:ext>
            </a:extLst>
          </a:blip>
          <a:stretch>
            <a:fillRect/>
          </a:stretch>
        </p:blipFill>
        <p:spPr>
          <a:xfrm>
            <a:off x="10574867" y="0"/>
            <a:ext cx="1610360" cy="1637453"/>
          </a:xfrm>
          <a:prstGeom prst="roundRect">
            <a:avLst>
              <a:gd name="adj" fmla="val 8594"/>
            </a:avLst>
          </a:prstGeom>
          <a:solidFill>
            <a:srgbClr val="FFFFFF">
              <a:shade val="85000"/>
            </a:srgbClr>
          </a:solidFill>
          <a:ln>
            <a:noFill/>
          </a:ln>
          <a:effectLst>
            <a:reflection blurRad="6350" stA="50000" endA="300" endPos="90000" dir="5400000" sy="-100000" algn="bl" rotWithShape="0"/>
          </a:effectLst>
        </p:spPr>
      </p:pic>
    </p:spTree>
    <p:extLst>
      <p:ext uri="{BB962C8B-B14F-4D97-AF65-F5344CB8AC3E}">
        <p14:creationId xmlns:p14="http://schemas.microsoft.com/office/powerpoint/2010/main" val="104302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自定义版式">
    <p:spTree>
      <p:nvGrpSpPr>
        <p:cNvPr id="1" name=""/>
        <p:cNvGrpSpPr/>
        <p:nvPr/>
      </p:nvGrpSpPr>
      <p:grpSpPr>
        <a:xfrm>
          <a:off x="0" y="0"/>
          <a:ext cx="0" cy="0"/>
          <a:chOff x="0" y="0"/>
          <a:chExt cx="0" cy="0"/>
        </a:xfrm>
      </p:grpSpPr>
      <p:sp>
        <p:nvSpPr>
          <p:cNvPr id="13" name="图片占位符 12"/>
          <p:cNvSpPr>
            <a:spLocks noGrp="1"/>
          </p:cNvSpPr>
          <p:nvPr>
            <p:ph type="pic" sz="quarter" idx="10"/>
          </p:nvPr>
        </p:nvSpPr>
        <p:spPr>
          <a:xfrm>
            <a:off x="4476751" y="2313137"/>
            <a:ext cx="1474960" cy="1710953"/>
          </a:xfrm>
          <a:custGeom>
            <a:avLst/>
            <a:gdLst>
              <a:gd name="connsiteX0" fmla="*/ 737480 w 1474960"/>
              <a:gd name="connsiteY0" fmla="*/ 0 h 1710953"/>
              <a:gd name="connsiteX1" fmla="*/ 1474960 w 1474960"/>
              <a:gd name="connsiteY1" fmla="*/ 368740 h 1710953"/>
              <a:gd name="connsiteX2" fmla="*/ 1474960 w 1474960"/>
              <a:gd name="connsiteY2" fmla="*/ 1342213 h 1710953"/>
              <a:gd name="connsiteX3" fmla="*/ 737480 w 1474960"/>
              <a:gd name="connsiteY3" fmla="*/ 1710953 h 1710953"/>
              <a:gd name="connsiteX4" fmla="*/ 0 w 1474960"/>
              <a:gd name="connsiteY4" fmla="*/ 1342213 h 1710953"/>
              <a:gd name="connsiteX5" fmla="*/ 0 w 1474960"/>
              <a:gd name="connsiteY5" fmla="*/ 368740 h 171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960" h="1710953">
                <a:moveTo>
                  <a:pt x="737480" y="0"/>
                </a:moveTo>
                <a:lnTo>
                  <a:pt x="1474960" y="368740"/>
                </a:lnTo>
                <a:lnTo>
                  <a:pt x="1474960" y="1342213"/>
                </a:lnTo>
                <a:lnTo>
                  <a:pt x="737480" y="1710953"/>
                </a:lnTo>
                <a:lnTo>
                  <a:pt x="0" y="1342213"/>
                </a:lnTo>
                <a:lnTo>
                  <a:pt x="0" y="368740"/>
                </a:lnTo>
                <a:close/>
              </a:path>
            </a:pathLst>
          </a:custGeom>
          <a:no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latin typeface="微软雅黑" panose="020B0503020204020204" pitchFamily="34" charset="-122"/>
                <a:ea typeface="微软雅黑" panose="020B0503020204020204" pitchFamily="34" charset="-122"/>
              </a:defRPr>
            </a:lvl1pPr>
          </a:lstStyle>
          <a:p>
            <a:pPr marL="0" lvl="0" algn="ctr" defTabSz="457189"/>
            <a:endParaRPr lang="zh-CN" altLang="en-US" dirty="0"/>
          </a:p>
        </p:txBody>
      </p:sp>
      <p:sp>
        <p:nvSpPr>
          <p:cNvPr id="14" name="图片占位符 13"/>
          <p:cNvSpPr>
            <a:spLocks noGrp="1"/>
          </p:cNvSpPr>
          <p:nvPr>
            <p:ph type="pic" sz="quarter" idx="11"/>
          </p:nvPr>
        </p:nvSpPr>
        <p:spPr>
          <a:xfrm>
            <a:off x="6240291" y="2313137"/>
            <a:ext cx="1474960" cy="1710953"/>
          </a:xfrm>
          <a:custGeom>
            <a:avLst/>
            <a:gdLst>
              <a:gd name="connsiteX0" fmla="*/ 737480 w 1474960"/>
              <a:gd name="connsiteY0" fmla="*/ 0 h 1710953"/>
              <a:gd name="connsiteX1" fmla="*/ 1474960 w 1474960"/>
              <a:gd name="connsiteY1" fmla="*/ 368740 h 1710953"/>
              <a:gd name="connsiteX2" fmla="*/ 1474960 w 1474960"/>
              <a:gd name="connsiteY2" fmla="*/ 1342213 h 1710953"/>
              <a:gd name="connsiteX3" fmla="*/ 737480 w 1474960"/>
              <a:gd name="connsiteY3" fmla="*/ 1710953 h 1710953"/>
              <a:gd name="connsiteX4" fmla="*/ 0 w 1474960"/>
              <a:gd name="connsiteY4" fmla="*/ 1342213 h 1710953"/>
              <a:gd name="connsiteX5" fmla="*/ 0 w 1474960"/>
              <a:gd name="connsiteY5" fmla="*/ 368740 h 171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960" h="1710953">
                <a:moveTo>
                  <a:pt x="737480" y="0"/>
                </a:moveTo>
                <a:lnTo>
                  <a:pt x="1474960" y="368740"/>
                </a:lnTo>
                <a:lnTo>
                  <a:pt x="1474960" y="1342213"/>
                </a:lnTo>
                <a:lnTo>
                  <a:pt x="737480" y="1710953"/>
                </a:lnTo>
                <a:lnTo>
                  <a:pt x="0" y="1342213"/>
                </a:lnTo>
                <a:lnTo>
                  <a:pt x="0" y="368740"/>
                </a:lnTo>
                <a:close/>
              </a:path>
            </a:pathLst>
          </a:custGeom>
          <a:no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latin typeface="微软雅黑" panose="020B0503020204020204" pitchFamily="34" charset="-122"/>
                <a:ea typeface="微软雅黑" panose="020B0503020204020204" pitchFamily="34" charset="-122"/>
              </a:defRPr>
            </a:lvl1pPr>
          </a:lstStyle>
          <a:p>
            <a:pPr marL="0" lvl="0" algn="ctr" defTabSz="457189"/>
            <a:endParaRPr lang="zh-CN" altLang="en-US" dirty="0"/>
          </a:p>
        </p:txBody>
      </p:sp>
      <p:sp>
        <p:nvSpPr>
          <p:cNvPr id="16" name="图片占位符 15"/>
          <p:cNvSpPr>
            <a:spLocks noGrp="1"/>
          </p:cNvSpPr>
          <p:nvPr>
            <p:ph type="pic" sz="quarter" idx="12"/>
          </p:nvPr>
        </p:nvSpPr>
        <p:spPr>
          <a:xfrm>
            <a:off x="6240291" y="4201833"/>
            <a:ext cx="1474960" cy="1710953"/>
          </a:xfrm>
          <a:custGeom>
            <a:avLst/>
            <a:gdLst>
              <a:gd name="connsiteX0" fmla="*/ 737480 w 1474960"/>
              <a:gd name="connsiteY0" fmla="*/ 0 h 1710953"/>
              <a:gd name="connsiteX1" fmla="*/ 1474960 w 1474960"/>
              <a:gd name="connsiteY1" fmla="*/ 368740 h 1710953"/>
              <a:gd name="connsiteX2" fmla="*/ 1474960 w 1474960"/>
              <a:gd name="connsiteY2" fmla="*/ 1342213 h 1710953"/>
              <a:gd name="connsiteX3" fmla="*/ 737480 w 1474960"/>
              <a:gd name="connsiteY3" fmla="*/ 1710953 h 1710953"/>
              <a:gd name="connsiteX4" fmla="*/ 0 w 1474960"/>
              <a:gd name="connsiteY4" fmla="*/ 1342213 h 1710953"/>
              <a:gd name="connsiteX5" fmla="*/ 0 w 1474960"/>
              <a:gd name="connsiteY5" fmla="*/ 368740 h 171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960" h="1710953">
                <a:moveTo>
                  <a:pt x="737480" y="0"/>
                </a:moveTo>
                <a:lnTo>
                  <a:pt x="1474960" y="368740"/>
                </a:lnTo>
                <a:lnTo>
                  <a:pt x="1474960" y="1342213"/>
                </a:lnTo>
                <a:lnTo>
                  <a:pt x="737480" y="1710953"/>
                </a:lnTo>
                <a:lnTo>
                  <a:pt x="0" y="1342213"/>
                </a:lnTo>
                <a:lnTo>
                  <a:pt x="0" y="368740"/>
                </a:lnTo>
                <a:close/>
              </a:path>
            </a:pathLst>
          </a:custGeom>
          <a:no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latin typeface="微软雅黑" panose="020B0503020204020204" pitchFamily="34" charset="-122"/>
                <a:ea typeface="微软雅黑" panose="020B0503020204020204" pitchFamily="34" charset="-122"/>
              </a:defRPr>
            </a:lvl1pPr>
          </a:lstStyle>
          <a:p>
            <a:pPr marL="0" lvl="0" algn="ctr" defTabSz="457189"/>
            <a:endParaRPr lang="zh-CN" altLang="en-US" dirty="0"/>
          </a:p>
        </p:txBody>
      </p:sp>
      <p:sp>
        <p:nvSpPr>
          <p:cNvPr id="15" name="图片占位符 14"/>
          <p:cNvSpPr>
            <a:spLocks noGrp="1"/>
          </p:cNvSpPr>
          <p:nvPr>
            <p:ph type="pic" sz="quarter" idx="13"/>
          </p:nvPr>
        </p:nvSpPr>
        <p:spPr>
          <a:xfrm>
            <a:off x="4476751" y="4201833"/>
            <a:ext cx="1474960" cy="1710953"/>
          </a:xfrm>
          <a:custGeom>
            <a:avLst/>
            <a:gdLst>
              <a:gd name="connsiteX0" fmla="*/ 737480 w 1474960"/>
              <a:gd name="connsiteY0" fmla="*/ 0 h 1710953"/>
              <a:gd name="connsiteX1" fmla="*/ 1474960 w 1474960"/>
              <a:gd name="connsiteY1" fmla="*/ 368740 h 1710953"/>
              <a:gd name="connsiteX2" fmla="*/ 1474960 w 1474960"/>
              <a:gd name="connsiteY2" fmla="*/ 1342213 h 1710953"/>
              <a:gd name="connsiteX3" fmla="*/ 737480 w 1474960"/>
              <a:gd name="connsiteY3" fmla="*/ 1710953 h 1710953"/>
              <a:gd name="connsiteX4" fmla="*/ 0 w 1474960"/>
              <a:gd name="connsiteY4" fmla="*/ 1342213 h 1710953"/>
              <a:gd name="connsiteX5" fmla="*/ 0 w 1474960"/>
              <a:gd name="connsiteY5" fmla="*/ 368740 h 171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960" h="1710953">
                <a:moveTo>
                  <a:pt x="737480" y="0"/>
                </a:moveTo>
                <a:lnTo>
                  <a:pt x="1474960" y="368740"/>
                </a:lnTo>
                <a:lnTo>
                  <a:pt x="1474960" y="1342213"/>
                </a:lnTo>
                <a:lnTo>
                  <a:pt x="737480" y="1710953"/>
                </a:lnTo>
                <a:lnTo>
                  <a:pt x="0" y="1342213"/>
                </a:lnTo>
                <a:lnTo>
                  <a:pt x="0" y="368740"/>
                </a:lnTo>
                <a:close/>
              </a:path>
            </a:pathLst>
          </a:custGeom>
          <a:no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latin typeface="微软雅黑" panose="020B0503020204020204" pitchFamily="34" charset="-122"/>
                <a:ea typeface="微软雅黑" panose="020B0503020204020204" pitchFamily="34" charset="-122"/>
              </a:defRPr>
            </a:lvl1pPr>
          </a:lstStyle>
          <a:p>
            <a:pPr marL="0" lvl="0" algn="ctr" defTabSz="457189"/>
            <a:endParaRPr lang="zh-CN" altLang="en-US" dirty="0"/>
          </a:p>
        </p:txBody>
      </p:sp>
      <p:pic>
        <p:nvPicPr>
          <p:cNvPr id="7" name="图片 6"/>
          <p:cNvPicPr>
            <a:picLocks noChangeAspect="1"/>
          </p:cNvPicPr>
          <p:nvPr userDrawn="1"/>
        </p:nvPicPr>
        <p:blipFill>
          <a:blip r:embed="rId2" cstate="print">
            <a:alphaModFix amt="83000"/>
            <a:extLst>
              <a:ext uri="{28A0092B-C50C-407E-A947-70E740481C1C}">
                <a14:useLocalDpi xmlns:a14="http://schemas.microsoft.com/office/drawing/2010/main" val="0"/>
              </a:ext>
            </a:extLst>
          </a:blip>
          <a:stretch>
            <a:fillRect/>
          </a:stretch>
        </p:blipFill>
        <p:spPr>
          <a:xfrm>
            <a:off x="10574867" y="0"/>
            <a:ext cx="1610360" cy="1637453"/>
          </a:xfrm>
          <a:prstGeom prst="roundRect">
            <a:avLst>
              <a:gd name="adj" fmla="val 8594"/>
            </a:avLst>
          </a:prstGeom>
          <a:solidFill>
            <a:srgbClr val="FFFFFF">
              <a:shade val="85000"/>
            </a:srgbClr>
          </a:solidFill>
          <a:ln>
            <a:noFill/>
          </a:ln>
          <a:effectLst>
            <a:reflection blurRad="6350" stA="50000" endA="300" endPos="90000" dir="5400000" sy="-100000" algn="bl" rotWithShape="0"/>
          </a:effectLst>
        </p:spPr>
      </p:pic>
    </p:spTree>
    <p:extLst>
      <p:ext uri="{BB962C8B-B14F-4D97-AF65-F5344CB8AC3E}">
        <p14:creationId xmlns:p14="http://schemas.microsoft.com/office/powerpoint/2010/main" val="16994424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5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5648964" y="2073886"/>
            <a:ext cx="5277623" cy="3396313"/>
          </a:xfrm>
          <a:custGeom>
            <a:avLst/>
            <a:gdLst>
              <a:gd name="connsiteX0" fmla="*/ 1607919 w 5277623"/>
              <a:gd name="connsiteY0" fmla="*/ 2118233 h 3396313"/>
              <a:gd name="connsiteX1" fmla="*/ 2449386 w 5277623"/>
              <a:gd name="connsiteY1" fmla="*/ 2118233 h 3396313"/>
              <a:gd name="connsiteX2" fmla="*/ 2768905 w 5277623"/>
              <a:gd name="connsiteY2" fmla="*/ 2757273 h 3396313"/>
              <a:gd name="connsiteX3" fmla="*/ 2449386 w 5277623"/>
              <a:gd name="connsiteY3" fmla="*/ 3396313 h 3396313"/>
              <a:gd name="connsiteX4" fmla="*/ 1607919 w 5277623"/>
              <a:gd name="connsiteY4" fmla="*/ 3396313 h 3396313"/>
              <a:gd name="connsiteX5" fmla="*/ 1288399 w 5277623"/>
              <a:gd name="connsiteY5" fmla="*/ 2757273 h 3396313"/>
              <a:gd name="connsiteX6" fmla="*/ 4116637 w 5277623"/>
              <a:gd name="connsiteY6" fmla="*/ 2102903 h 3396313"/>
              <a:gd name="connsiteX7" fmla="*/ 4958103 w 5277623"/>
              <a:gd name="connsiteY7" fmla="*/ 2102903 h 3396313"/>
              <a:gd name="connsiteX8" fmla="*/ 5277623 w 5277623"/>
              <a:gd name="connsiteY8" fmla="*/ 2741943 h 3396313"/>
              <a:gd name="connsiteX9" fmla="*/ 4958103 w 5277623"/>
              <a:gd name="connsiteY9" fmla="*/ 3380983 h 3396313"/>
              <a:gd name="connsiteX10" fmla="*/ 4116637 w 5277623"/>
              <a:gd name="connsiteY10" fmla="*/ 3380983 h 3396313"/>
              <a:gd name="connsiteX11" fmla="*/ 3797116 w 5277623"/>
              <a:gd name="connsiteY11" fmla="*/ 2741943 h 3396313"/>
              <a:gd name="connsiteX12" fmla="*/ 2864649 w 5277623"/>
              <a:gd name="connsiteY12" fmla="*/ 1414667 h 3396313"/>
              <a:gd name="connsiteX13" fmla="*/ 3706117 w 5277623"/>
              <a:gd name="connsiteY13" fmla="*/ 1414667 h 3396313"/>
              <a:gd name="connsiteX14" fmla="*/ 4025636 w 5277623"/>
              <a:gd name="connsiteY14" fmla="*/ 2053707 h 3396313"/>
              <a:gd name="connsiteX15" fmla="*/ 3706117 w 5277623"/>
              <a:gd name="connsiteY15" fmla="*/ 2692747 h 3396313"/>
              <a:gd name="connsiteX16" fmla="*/ 2864649 w 5277623"/>
              <a:gd name="connsiteY16" fmla="*/ 2692747 h 3396313"/>
              <a:gd name="connsiteX17" fmla="*/ 2545129 w 5277623"/>
              <a:gd name="connsiteY17" fmla="*/ 2053707 h 3396313"/>
              <a:gd name="connsiteX18" fmla="*/ 319521 w 5277623"/>
              <a:gd name="connsiteY18" fmla="*/ 1414667 h 3396313"/>
              <a:gd name="connsiteX19" fmla="*/ 1160987 w 5277623"/>
              <a:gd name="connsiteY19" fmla="*/ 1414667 h 3396313"/>
              <a:gd name="connsiteX20" fmla="*/ 1480507 w 5277623"/>
              <a:gd name="connsiteY20" fmla="*/ 2053707 h 3396313"/>
              <a:gd name="connsiteX21" fmla="*/ 1160987 w 5277623"/>
              <a:gd name="connsiteY21" fmla="*/ 2692747 h 3396313"/>
              <a:gd name="connsiteX22" fmla="*/ 319521 w 5277623"/>
              <a:gd name="connsiteY22" fmla="*/ 2692747 h 3396313"/>
              <a:gd name="connsiteX23" fmla="*/ 0 w 5277623"/>
              <a:gd name="connsiteY23" fmla="*/ 2053707 h 3396313"/>
              <a:gd name="connsiteX24" fmla="*/ 1600096 w 5277623"/>
              <a:gd name="connsiteY24" fmla="*/ 711118 h 3396313"/>
              <a:gd name="connsiteX25" fmla="*/ 2441563 w 5277623"/>
              <a:gd name="connsiteY25" fmla="*/ 711118 h 3396313"/>
              <a:gd name="connsiteX26" fmla="*/ 2761082 w 5277623"/>
              <a:gd name="connsiteY26" fmla="*/ 1350157 h 3396313"/>
              <a:gd name="connsiteX27" fmla="*/ 2441563 w 5277623"/>
              <a:gd name="connsiteY27" fmla="*/ 1989197 h 3396313"/>
              <a:gd name="connsiteX28" fmla="*/ 1600096 w 5277623"/>
              <a:gd name="connsiteY28" fmla="*/ 1989197 h 3396313"/>
              <a:gd name="connsiteX29" fmla="*/ 1280575 w 5277623"/>
              <a:gd name="connsiteY29" fmla="*/ 1350157 h 3396313"/>
              <a:gd name="connsiteX30" fmla="*/ 2861777 w 5277623"/>
              <a:gd name="connsiteY30" fmla="*/ 0 h 3396313"/>
              <a:gd name="connsiteX31" fmla="*/ 3703245 w 5277623"/>
              <a:gd name="connsiteY31" fmla="*/ 0 h 3396313"/>
              <a:gd name="connsiteX32" fmla="*/ 4022764 w 5277623"/>
              <a:gd name="connsiteY32" fmla="*/ 639040 h 3396313"/>
              <a:gd name="connsiteX33" fmla="*/ 3703245 w 5277623"/>
              <a:gd name="connsiteY33" fmla="*/ 1278080 h 3396313"/>
              <a:gd name="connsiteX34" fmla="*/ 2861777 w 5277623"/>
              <a:gd name="connsiteY34" fmla="*/ 1278080 h 3396313"/>
              <a:gd name="connsiteX35" fmla="*/ 2542257 w 5277623"/>
              <a:gd name="connsiteY35" fmla="*/ 639040 h 339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77623" h="3396313">
                <a:moveTo>
                  <a:pt x="1607919" y="2118233"/>
                </a:moveTo>
                <a:lnTo>
                  <a:pt x="2449386" y="2118233"/>
                </a:lnTo>
                <a:lnTo>
                  <a:pt x="2768905" y="2757273"/>
                </a:lnTo>
                <a:lnTo>
                  <a:pt x="2449386" y="3396313"/>
                </a:lnTo>
                <a:lnTo>
                  <a:pt x="1607919" y="3396313"/>
                </a:lnTo>
                <a:lnTo>
                  <a:pt x="1288399" y="2757273"/>
                </a:lnTo>
                <a:close/>
                <a:moveTo>
                  <a:pt x="4116637" y="2102903"/>
                </a:moveTo>
                <a:lnTo>
                  <a:pt x="4958103" y="2102903"/>
                </a:lnTo>
                <a:lnTo>
                  <a:pt x="5277623" y="2741943"/>
                </a:lnTo>
                <a:lnTo>
                  <a:pt x="4958103" y="3380983"/>
                </a:lnTo>
                <a:lnTo>
                  <a:pt x="4116637" y="3380983"/>
                </a:lnTo>
                <a:lnTo>
                  <a:pt x="3797116" y="2741943"/>
                </a:lnTo>
                <a:close/>
                <a:moveTo>
                  <a:pt x="2864649" y="1414667"/>
                </a:moveTo>
                <a:lnTo>
                  <a:pt x="3706117" y="1414667"/>
                </a:lnTo>
                <a:lnTo>
                  <a:pt x="4025636" y="2053707"/>
                </a:lnTo>
                <a:lnTo>
                  <a:pt x="3706117" y="2692747"/>
                </a:lnTo>
                <a:lnTo>
                  <a:pt x="2864649" y="2692747"/>
                </a:lnTo>
                <a:lnTo>
                  <a:pt x="2545129" y="2053707"/>
                </a:lnTo>
                <a:close/>
                <a:moveTo>
                  <a:pt x="319521" y="1414667"/>
                </a:moveTo>
                <a:lnTo>
                  <a:pt x="1160987" y="1414667"/>
                </a:lnTo>
                <a:lnTo>
                  <a:pt x="1480507" y="2053707"/>
                </a:lnTo>
                <a:lnTo>
                  <a:pt x="1160987" y="2692747"/>
                </a:lnTo>
                <a:lnTo>
                  <a:pt x="319521" y="2692747"/>
                </a:lnTo>
                <a:lnTo>
                  <a:pt x="0" y="2053707"/>
                </a:lnTo>
                <a:close/>
                <a:moveTo>
                  <a:pt x="1600096" y="711118"/>
                </a:moveTo>
                <a:lnTo>
                  <a:pt x="2441563" y="711118"/>
                </a:lnTo>
                <a:lnTo>
                  <a:pt x="2761082" y="1350157"/>
                </a:lnTo>
                <a:lnTo>
                  <a:pt x="2441563" y="1989197"/>
                </a:lnTo>
                <a:lnTo>
                  <a:pt x="1600096" y="1989197"/>
                </a:lnTo>
                <a:lnTo>
                  <a:pt x="1280575" y="1350157"/>
                </a:lnTo>
                <a:close/>
                <a:moveTo>
                  <a:pt x="2861777" y="0"/>
                </a:moveTo>
                <a:lnTo>
                  <a:pt x="3703245" y="0"/>
                </a:lnTo>
                <a:lnTo>
                  <a:pt x="4022764" y="639040"/>
                </a:lnTo>
                <a:lnTo>
                  <a:pt x="3703245" y="1278080"/>
                </a:lnTo>
                <a:lnTo>
                  <a:pt x="2861777" y="1278080"/>
                </a:lnTo>
                <a:lnTo>
                  <a:pt x="2542257" y="639040"/>
                </a:lnTo>
                <a:close/>
              </a:path>
            </a:pathLst>
          </a:custGeom>
        </p:spPr>
        <p:txBody>
          <a:bodyPr wrap="square">
            <a:noAutofit/>
          </a:bodyPr>
          <a:lstStyle>
            <a:lvl1pPr>
              <a:defRPr>
                <a:ea typeface="微软雅黑" panose="020B0503020204020204" pitchFamily="34" charset="-122"/>
              </a:defRPr>
            </a:lvl1pPr>
          </a:lstStyle>
          <a:p>
            <a:endParaRPr lang="zh-CN" altLang="en-US" dirty="0"/>
          </a:p>
        </p:txBody>
      </p:sp>
      <p:pic>
        <p:nvPicPr>
          <p:cNvPr id="7" name="图片 6"/>
          <p:cNvPicPr>
            <a:picLocks noChangeAspect="1"/>
          </p:cNvPicPr>
          <p:nvPr userDrawn="1"/>
        </p:nvPicPr>
        <p:blipFill>
          <a:blip r:embed="rId2" cstate="print">
            <a:alphaModFix amt="83000"/>
            <a:extLst>
              <a:ext uri="{28A0092B-C50C-407E-A947-70E740481C1C}">
                <a14:useLocalDpi xmlns:a14="http://schemas.microsoft.com/office/drawing/2010/main" val="0"/>
              </a:ext>
            </a:extLst>
          </a:blip>
          <a:stretch>
            <a:fillRect/>
          </a:stretch>
        </p:blipFill>
        <p:spPr>
          <a:xfrm>
            <a:off x="10574867" y="0"/>
            <a:ext cx="1610360" cy="1637453"/>
          </a:xfrm>
          <a:prstGeom prst="roundRect">
            <a:avLst>
              <a:gd name="adj" fmla="val 8594"/>
            </a:avLst>
          </a:prstGeom>
          <a:solidFill>
            <a:srgbClr val="FFFFFF">
              <a:shade val="85000"/>
            </a:srgbClr>
          </a:solidFill>
          <a:ln>
            <a:noFill/>
          </a:ln>
          <a:effectLst>
            <a:reflection blurRad="6350" stA="50000" endA="300" endPos="90000" dir="5400000" sy="-100000" algn="bl" rotWithShape="0"/>
          </a:effectLst>
        </p:spPr>
      </p:pic>
    </p:spTree>
    <p:extLst>
      <p:ext uri="{BB962C8B-B14F-4D97-AF65-F5344CB8AC3E}">
        <p14:creationId xmlns:p14="http://schemas.microsoft.com/office/powerpoint/2010/main" val="3734187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2_节标题">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cstate="print">
            <a:alphaModFix amt="83000"/>
            <a:extLst>
              <a:ext uri="{28A0092B-C50C-407E-A947-70E740481C1C}">
                <a14:useLocalDpi xmlns:a14="http://schemas.microsoft.com/office/drawing/2010/main" val="0"/>
              </a:ext>
            </a:extLst>
          </a:blip>
          <a:stretch>
            <a:fillRect/>
          </a:stretch>
        </p:blipFill>
        <p:spPr>
          <a:xfrm>
            <a:off x="14058712" y="0"/>
            <a:ext cx="2159376" cy="2194560"/>
          </a:xfrm>
          <a:prstGeom prst="roundRect">
            <a:avLst>
              <a:gd name="adj" fmla="val 8594"/>
            </a:avLst>
          </a:prstGeom>
          <a:solidFill>
            <a:srgbClr val="FFFFFF">
              <a:shade val="85000"/>
            </a:srgbClr>
          </a:solidFill>
          <a:ln>
            <a:noFill/>
          </a:ln>
          <a:effectLst>
            <a:reflection blurRad="6350" stA="50000" endA="300" endPos="90000" dir="5400000" sy="-100000" algn="bl" rotWithShape="0"/>
          </a:effectLst>
        </p:spPr>
      </p:pic>
      <p:pic>
        <p:nvPicPr>
          <p:cNvPr id="2" name="图片 1"/>
          <p:cNvPicPr>
            <a:picLocks noChangeAspect="1"/>
          </p:cNvPicPr>
          <p:nvPr userDrawn="1"/>
        </p:nvPicPr>
        <p:blipFill>
          <a:blip r:embed="rId2" cstate="print">
            <a:alphaModFix amt="83000"/>
            <a:extLst>
              <a:ext uri="{28A0092B-C50C-407E-A947-70E740481C1C}">
                <a14:useLocalDpi xmlns:a14="http://schemas.microsoft.com/office/drawing/2010/main" val="0"/>
              </a:ext>
            </a:extLst>
          </a:blip>
          <a:stretch>
            <a:fillRect/>
          </a:stretch>
        </p:blipFill>
        <p:spPr>
          <a:xfrm>
            <a:off x="14228045" y="169333"/>
            <a:ext cx="2159376" cy="2194560"/>
          </a:xfrm>
          <a:prstGeom prst="roundRect">
            <a:avLst>
              <a:gd name="adj" fmla="val 8594"/>
            </a:avLst>
          </a:prstGeom>
          <a:solidFill>
            <a:srgbClr val="FFFFFF">
              <a:shade val="85000"/>
            </a:srgbClr>
          </a:solidFill>
          <a:ln>
            <a:noFill/>
          </a:ln>
          <a:effectLst>
            <a:reflection blurRad="6350" stA="50000" endA="300" endPos="90000" dir="5400000" sy="-100000" algn="bl" rotWithShape="0"/>
          </a:effectLst>
        </p:spPr>
      </p:pic>
      <p:pic>
        <p:nvPicPr>
          <p:cNvPr id="3" name="图片 2"/>
          <p:cNvPicPr>
            <a:picLocks noChangeAspect="1"/>
          </p:cNvPicPr>
          <p:nvPr userDrawn="1"/>
        </p:nvPicPr>
        <p:blipFill>
          <a:blip r:embed="rId2" cstate="print">
            <a:alphaModFix amt="83000"/>
            <a:extLst>
              <a:ext uri="{28A0092B-C50C-407E-A947-70E740481C1C}">
                <a14:useLocalDpi xmlns:a14="http://schemas.microsoft.com/office/drawing/2010/main" val="0"/>
              </a:ext>
            </a:extLst>
          </a:blip>
          <a:stretch>
            <a:fillRect/>
          </a:stretch>
        </p:blipFill>
        <p:spPr>
          <a:xfrm>
            <a:off x="14397379" y="338667"/>
            <a:ext cx="2159376" cy="2194560"/>
          </a:xfrm>
          <a:prstGeom prst="roundRect">
            <a:avLst>
              <a:gd name="adj" fmla="val 8594"/>
            </a:avLst>
          </a:prstGeom>
          <a:solidFill>
            <a:srgbClr val="FFFFFF">
              <a:shade val="85000"/>
            </a:srgbClr>
          </a:solidFill>
          <a:ln>
            <a:noFill/>
          </a:ln>
          <a:effectLst>
            <a:reflection blurRad="6350" stA="50000" endA="300" endPos="90000" dir="5400000" sy="-100000" algn="bl" rotWithShape="0"/>
          </a:effectLst>
        </p:spPr>
      </p:pic>
      <p:pic>
        <p:nvPicPr>
          <p:cNvPr id="6" name="图片 5"/>
          <p:cNvPicPr>
            <a:picLocks noChangeAspect="1"/>
          </p:cNvPicPr>
          <p:nvPr userDrawn="1"/>
        </p:nvPicPr>
        <p:blipFill>
          <a:blip r:embed="rId2" cstate="print">
            <a:alphaModFix amt="83000"/>
            <a:extLst>
              <a:ext uri="{28A0092B-C50C-407E-A947-70E740481C1C}">
                <a14:useLocalDpi xmlns:a14="http://schemas.microsoft.com/office/drawing/2010/main" val="0"/>
              </a:ext>
            </a:extLst>
          </a:blip>
          <a:stretch>
            <a:fillRect/>
          </a:stretch>
        </p:blipFill>
        <p:spPr>
          <a:xfrm>
            <a:off x="14566712" y="508000"/>
            <a:ext cx="2159376" cy="2194560"/>
          </a:xfrm>
          <a:prstGeom prst="roundRect">
            <a:avLst>
              <a:gd name="adj" fmla="val 8594"/>
            </a:avLst>
          </a:prstGeom>
          <a:solidFill>
            <a:srgbClr val="FFFFFF">
              <a:shade val="85000"/>
            </a:srgbClr>
          </a:solidFill>
          <a:ln>
            <a:noFill/>
          </a:ln>
          <a:effectLst>
            <a:reflection blurRad="6350" stA="50000" endA="300" endPos="90000" dir="5400000" sy="-100000" algn="bl" rotWithShape="0"/>
          </a:effectLst>
        </p:spPr>
      </p:pic>
      <p:pic>
        <p:nvPicPr>
          <p:cNvPr id="7" name="图片 6"/>
          <p:cNvPicPr>
            <a:picLocks noChangeAspect="1"/>
          </p:cNvPicPr>
          <p:nvPr userDrawn="1"/>
        </p:nvPicPr>
        <p:blipFill>
          <a:blip r:embed="rId3" cstate="print">
            <a:alphaModFix amt="83000"/>
            <a:extLst>
              <a:ext uri="{28A0092B-C50C-407E-A947-70E740481C1C}">
                <a14:useLocalDpi xmlns:a14="http://schemas.microsoft.com/office/drawing/2010/main" val="0"/>
              </a:ext>
            </a:extLst>
          </a:blip>
          <a:stretch>
            <a:fillRect/>
          </a:stretch>
        </p:blipFill>
        <p:spPr>
          <a:xfrm>
            <a:off x="10574867" y="0"/>
            <a:ext cx="1610360" cy="1637453"/>
          </a:xfrm>
          <a:prstGeom prst="roundRect">
            <a:avLst>
              <a:gd name="adj" fmla="val 8594"/>
            </a:avLst>
          </a:prstGeom>
          <a:solidFill>
            <a:srgbClr val="FFFFFF">
              <a:shade val="85000"/>
            </a:srgbClr>
          </a:solidFill>
          <a:ln>
            <a:noFill/>
          </a:ln>
          <a:effectLst>
            <a:reflection blurRad="6350" stA="50000" endA="300" endPos="90000" dir="5400000" sy="-100000" algn="bl" rotWithShape="0"/>
          </a:effectLst>
        </p:spPr>
      </p:pic>
    </p:spTree>
    <p:extLst>
      <p:ext uri="{BB962C8B-B14F-4D97-AF65-F5344CB8AC3E}">
        <p14:creationId xmlns:p14="http://schemas.microsoft.com/office/powerpoint/2010/main" val="2468086923"/>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2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8521701" y="0"/>
            <a:ext cx="3670299" cy="6858000"/>
          </a:xfrm>
          <a:custGeom>
            <a:avLst/>
            <a:gdLst>
              <a:gd name="connsiteX0" fmla="*/ 0 w 3670299"/>
              <a:gd name="connsiteY0" fmla="*/ 0 h 6858000"/>
              <a:gd name="connsiteX1" fmla="*/ 3670299 w 3670299"/>
              <a:gd name="connsiteY1" fmla="*/ 0 h 6858000"/>
              <a:gd name="connsiteX2" fmla="*/ 3670299 w 3670299"/>
              <a:gd name="connsiteY2" fmla="*/ 6858000 h 6858000"/>
              <a:gd name="connsiteX3" fmla="*/ 0 w 36702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70299" h="6858000">
                <a:moveTo>
                  <a:pt x="0" y="0"/>
                </a:moveTo>
                <a:lnTo>
                  <a:pt x="3670299" y="0"/>
                </a:lnTo>
                <a:lnTo>
                  <a:pt x="3670299" y="6858000"/>
                </a:lnTo>
                <a:lnTo>
                  <a:pt x="0" y="6858000"/>
                </a:lnTo>
                <a:close/>
              </a:path>
            </a:pathLst>
          </a:custGeom>
        </p:spPr>
        <p:txBody>
          <a:bodyPr wrap="square">
            <a:noAutofit/>
          </a:bodyPr>
          <a:lstStyle>
            <a:lvl1pPr>
              <a:defRPr>
                <a:ea typeface="微软雅黑" panose="020B0503020204020204" pitchFamily="34" charset="-122"/>
              </a:defRPr>
            </a:lvl1pPr>
          </a:lstStyle>
          <a:p>
            <a:endParaRPr lang="zh-CN" altLang="en-US" dirty="0"/>
          </a:p>
        </p:txBody>
      </p:sp>
      <p:pic>
        <p:nvPicPr>
          <p:cNvPr id="7" name="图片 6"/>
          <p:cNvPicPr>
            <a:picLocks noChangeAspect="1"/>
          </p:cNvPicPr>
          <p:nvPr userDrawn="1"/>
        </p:nvPicPr>
        <p:blipFill>
          <a:blip r:embed="rId2" cstate="print">
            <a:alphaModFix amt="83000"/>
            <a:extLst>
              <a:ext uri="{28A0092B-C50C-407E-A947-70E740481C1C}">
                <a14:useLocalDpi xmlns:a14="http://schemas.microsoft.com/office/drawing/2010/main" val="0"/>
              </a:ext>
            </a:extLst>
          </a:blip>
          <a:stretch>
            <a:fillRect/>
          </a:stretch>
        </p:blipFill>
        <p:spPr>
          <a:xfrm>
            <a:off x="10574867" y="0"/>
            <a:ext cx="1610360" cy="1637453"/>
          </a:xfrm>
          <a:prstGeom prst="roundRect">
            <a:avLst>
              <a:gd name="adj" fmla="val 8594"/>
            </a:avLst>
          </a:prstGeom>
          <a:solidFill>
            <a:srgbClr val="FFFFFF">
              <a:shade val="85000"/>
            </a:srgbClr>
          </a:solidFill>
          <a:ln>
            <a:noFill/>
          </a:ln>
          <a:effectLst>
            <a:reflection blurRad="6350" stA="50000" endA="300" endPos="90000" dir="5400000" sy="-100000" algn="bl" rotWithShape="0"/>
          </a:effectLst>
        </p:spPr>
      </p:pic>
    </p:spTree>
    <p:extLst>
      <p:ext uri="{BB962C8B-B14F-4D97-AF65-F5344CB8AC3E}">
        <p14:creationId xmlns:p14="http://schemas.microsoft.com/office/powerpoint/2010/main" val="42528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4_自定义版式">
    <p:spTree>
      <p:nvGrpSpPr>
        <p:cNvPr id="1" name=""/>
        <p:cNvGrpSpPr/>
        <p:nvPr/>
      </p:nvGrpSpPr>
      <p:grpSpPr>
        <a:xfrm>
          <a:off x="0" y="0"/>
          <a:ext cx="0" cy="0"/>
          <a:chOff x="0" y="0"/>
          <a:chExt cx="0" cy="0"/>
        </a:xfrm>
      </p:grpSpPr>
      <p:sp>
        <p:nvSpPr>
          <p:cNvPr id="13" name="图片占位符 12"/>
          <p:cNvSpPr>
            <a:spLocks noGrp="1"/>
          </p:cNvSpPr>
          <p:nvPr>
            <p:ph type="pic" sz="quarter" idx="10"/>
          </p:nvPr>
        </p:nvSpPr>
        <p:spPr>
          <a:xfrm>
            <a:off x="4476751" y="2313137"/>
            <a:ext cx="1474960" cy="1710953"/>
          </a:xfrm>
          <a:custGeom>
            <a:avLst/>
            <a:gdLst>
              <a:gd name="connsiteX0" fmla="*/ 737480 w 1474960"/>
              <a:gd name="connsiteY0" fmla="*/ 0 h 1710953"/>
              <a:gd name="connsiteX1" fmla="*/ 1474960 w 1474960"/>
              <a:gd name="connsiteY1" fmla="*/ 368740 h 1710953"/>
              <a:gd name="connsiteX2" fmla="*/ 1474960 w 1474960"/>
              <a:gd name="connsiteY2" fmla="*/ 1342213 h 1710953"/>
              <a:gd name="connsiteX3" fmla="*/ 737480 w 1474960"/>
              <a:gd name="connsiteY3" fmla="*/ 1710953 h 1710953"/>
              <a:gd name="connsiteX4" fmla="*/ 0 w 1474960"/>
              <a:gd name="connsiteY4" fmla="*/ 1342213 h 1710953"/>
              <a:gd name="connsiteX5" fmla="*/ 0 w 1474960"/>
              <a:gd name="connsiteY5" fmla="*/ 368740 h 171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960" h="1710953">
                <a:moveTo>
                  <a:pt x="737480" y="0"/>
                </a:moveTo>
                <a:lnTo>
                  <a:pt x="1474960" y="368740"/>
                </a:lnTo>
                <a:lnTo>
                  <a:pt x="1474960" y="1342213"/>
                </a:lnTo>
                <a:lnTo>
                  <a:pt x="737480" y="1710953"/>
                </a:lnTo>
                <a:lnTo>
                  <a:pt x="0" y="1342213"/>
                </a:lnTo>
                <a:lnTo>
                  <a:pt x="0" y="368740"/>
                </a:lnTo>
                <a:close/>
              </a:path>
            </a:pathLst>
          </a:custGeom>
          <a:no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latin typeface="微软雅黑" panose="020B0503020204020204" pitchFamily="34" charset="-122"/>
                <a:ea typeface="微软雅黑" panose="020B0503020204020204" pitchFamily="34" charset="-122"/>
              </a:defRPr>
            </a:lvl1pPr>
          </a:lstStyle>
          <a:p>
            <a:pPr marL="0" lvl="0" algn="ctr" defTabSz="457189"/>
            <a:endParaRPr lang="zh-CN" altLang="en-US" dirty="0"/>
          </a:p>
        </p:txBody>
      </p:sp>
      <p:sp>
        <p:nvSpPr>
          <p:cNvPr id="14" name="图片占位符 13"/>
          <p:cNvSpPr>
            <a:spLocks noGrp="1"/>
          </p:cNvSpPr>
          <p:nvPr>
            <p:ph type="pic" sz="quarter" idx="11"/>
          </p:nvPr>
        </p:nvSpPr>
        <p:spPr>
          <a:xfrm>
            <a:off x="6240291" y="2313137"/>
            <a:ext cx="1474960" cy="1710953"/>
          </a:xfrm>
          <a:custGeom>
            <a:avLst/>
            <a:gdLst>
              <a:gd name="connsiteX0" fmla="*/ 737480 w 1474960"/>
              <a:gd name="connsiteY0" fmla="*/ 0 h 1710953"/>
              <a:gd name="connsiteX1" fmla="*/ 1474960 w 1474960"/>
              <a:gd name="connsiteY1" fmla="*/ 368740 h 1710953"/>
              <a:gd name="connsiteX2" fmla="*/ 1474960 w 1474960"/>
              <a:gd name="connsiteY2" fmla="*/ 1342213 h 1710953"/>
              <a:gd name="connsiteX3" fmla="*/ 737480 w 1474960"/>
              <a:gd name="connsiteY3" fmla="*/ 1710953 h 1710953"/>
              <a:gd name="connsiteX4" fmla="*/ 0 w 1474960"/>
              <a:gd name="connsiteY4" fmla="*/ 1342213 h 1710953"/>
              <a:gd name="connsiteX5" fmla="*/ 0 w 1474960"/>
              <a:gd name="connsiteY5" fmla="*/ 368740 h 171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960" h="1710953">
                <a:moveTo>
                  <a:pt x="737480" y="0"/>
                </a:moveTo>
                <a:lnTo>
                  <a:pt x="1474960" y="368740"/>
                </a:lnTo>
                <a:lnTo>
                  <a:pt x="1474960" y="1342213"/>
                </a:lnTo>
                <a:lnTo>
                  <a:pt x="737480" y="1710953"/>
                </a:lnTo>
                <a:lnTo>
                  <a:pt x="0" y="1342213"/>
                </a:lnTo>
                <a:lnTo>
                  <a:pt x="0" y="368740"/>
                </a:lnTo>
                <a:close/>
              </a:path>
            </a:pathLst>
          </a:custGeom>
          <a:no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latin typeface="微软雅黑" panose="020B0503020204020204" pitchFamily="34" charset="-122"/>
                <a:ea typeface="微软雅黑" panose="020B0503020204020204" pitchFamily="34" charset="-122"/>
              </a:defRPr>
            </a:lvl1pPr>
          </a:lstStyle>
          <a:p>
            <a:pPr marL="0" lvl="0" algn="ctr" defTabSz="457189"/>
            <a:endParaRPr lang="zh-CN" altLang="en-US" dirty="0"/>
          </a:p>
        </p:txBody>
      </p:sp>
      <p:sp>
        <p:nvSpPr>
          <p:cNvPr id="16" name="图片占位符 15"/>
          <p:cNvSpPr>
            <a:spLocks noGrp="1"/>
          </p:cNvSpPr>
          <p:nvPr>
            <p:ph type="pic" sz="quarter" idx="12"/>
          </p:nvPr>
        </p:nvSpPr>
        <p:spPr>
          <a:xfrm>
            <a:off x="6240291" y="4201833"/>
            <a:ext cx="1474960" cy="1710953"/>
          </a:xfrm>
          <a:custGeom>
            <a:avLst/>
            <a:gdLst>
              <a:gd name="connsiteX0" fmla="*/ 737480 w 1474960"/>
              <a:gd name="connsiteY0" fmla="*/ 0 h 1710953"/>
              <a:gd name="connsiteX1" fmla="*/ 1474960 w 1474960"/>
              <a:gd name="connsiteY1" fmla="*/ 368740 h 1710953"/>
              <a:gd name="connsiteX2" fmla="*/ 1474960 w 1474960"/>
              <a:gd name="connsiteY2" fmla="*/ 1342213 h 1710953"/>
              <a:gd name="connsiteX3" fmla="*/ 737480 w 1474960"/>
              <a:gd name="connsiteY3" fmla="*/ 1710953 h 1710953"/>
              <a:gd name="connsiteX4" fmla="*/ 0 w 1474960"/>
              <a:gd name="connsiteY4" fmla="*/ 1342213 h 1710953"/>
              <a:gd name="connsiteX5" fmla="*/ 0 w 1474960"/>
              <a:gd name="connsiteY5" fmla="*/ 368740 h 171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960" h="1710953">
                <a:moveTo>
                  <a:pt x="737480" y="0"/>
                </a:moveTo>
                <a:lnTo>
                  <a:pt x="1474960" y="368740"/>
                </a:lnTo>
                <a:lnTo>
                  <a:pt x="1474960" y="1342213"/>
                </a:lnTo>
                <a:lnTo>
                  <a:pt x="737480" y="1710953"/>
                </a:lnTo>
                <a:lnTo>
                  <a:pt x="0" y="1342213"/>
                </a:lnTo>
                <a:lnTo>
                  <a:pt x="0" y="368740"/>
                </a:lnTo>
                <a:close/>
              </a:path>
            </a:pathLst>
          </a:custGeom>
          <a:no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latin typeface="微软雅黑" panose="020B0503020204020204" pitchFamily="34" charset="-122"/>
                <a:ea typeface="微软雅黑" panose="020B0503020204020204" pitchFamily="34" charset="-122"/>
              </a:defRPr>
            </a:lvl1pPr>
          </a:lstStyle>
          <a:p>
            <a:pPr marL="0" lvl="0" algn="ctr" defTabSz="457189"/>
            <a:endParaRPr lang="zh-CN" altLang="en-US" dirty="0"/>
          </a:p>
        </p:txBody>
      </p:sp>
      <p:sp>
        <p:nvSpPr>
          <p:cNvPr id="15" name="图片占位符 14"/>
          <p:cNvSpPr>
            <a:spLocks noGrp="1"/>
          </p:cNvSpPr>
          <p:nvPr>
            <p:ph type="pic" sz="quarter" idx="13"/>
          </p:nvPr>
        </p:nvSpPr>
        <p:spPr>
          <a:xfrm>
            <a:off x="4476751" y="4201833"/>
            <a:ext cx="1474960" cy="1710953"/>
          </a:xfrm>
          <a:custGeom>
            <a:avLst/>
            <a:gdLst>
              <a:gd name="connsiteX0" fmla="*/ 737480 w 1474960"/>
              <a:gd name="connsiteY0" fmla="*/ 0 h 1710953"/>
              <a:gd name="connsiteX1" fmla="*/ 1474960 w 1474960"/>
              <a:gd name="connsiteY1" fmla="*/ 368740 h 1710953"/>
              <a:gd name="connsiteX2" fmla="*/ 1474960 w 1474960"/>
              <a:gd name="connsiteY2" fmla="*/ 1342213 h 1710953"/>
              <a:gd name="connsiteX3" fmla="*/ 737480 w 1474960"/>
              <a:gd name="connsiteY3" fmla="*/ 1710953 h 1710953"/>
              <a:gd name="connsiteX4" fmla="*/ 0 w 1474960"/>
              <a:gd name="connsiteY4" fmla="*/ 1342213 h 1710953"/>
              <a:gd name="connsiteX5" fmla="*/ 0 w 1474960"/>
              <a:gd name="connsiteY5" fmla="*/ 368740 h 171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960" h="1710953">
                <a:moveTo>
                  <a:pt x="737480" y="0"/>
                </a:moveTo>
                <a:lnTo>
                  <a:pt x="1474960" y="368740"/>
                </a:lnTo>
                <a:lnTo>
                  <a:pt x="1474960" y="1342213"/>
                </a:lnTo>
                <a:lnTo>
                  <a:pt x="737480" y="1710953"/>
                </a:lnTo>
                <a:lnTo>
                  <a:pt x="0" y="1342213"/>
                </a:lnTo>
                <a:lnTo>
                  <a:pt x="0" y="368740"/>
                </a:lnTo>
                <a:close/>
              </a:path>
            </a:pathLst>
          </a:custGeom>
          <a:noFill/>
          <a:ln w="57150">
            <a:gradFill flip="none" rotWithShape="1">
              <a:gsLst>
                <a:gs pos="0">
                  <a:schemeClr val="accent1"/>
                </a:gs>
                <a:gs pos="100000">
                  <a:schemeClr val="accent1">
                    <a:lumMod val="75000"/>
                  </a:schemeClr>
                </a:gs>
              </a:gsLst>
              <a:lin ang="8100000" scaled="1"/>
              <a:tileRect/>
            </a:gradFill>
          </a:ln>
          <a:effectLst>
            <a:outerShdw blurRad="381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latin typeface="微软雅黑" panose="020B0503020204020204" pitchFamily="34" charset="-122"/>
                <a:ea typeface="微软雅黑" panose="020B0503020204020204" pitchFamily="34" charset="-122"/>
              </a:defRPr>
            </a:lvl1pPr>
          </a:lstStyle>
          <a:p>
            <a:pPr marL="0" lvl="0" algn="ctr" defTabSz="457189"/>
            <a:endParaRPr lang="zh-CN" altLang="en-US" dirty="0"/>
          </a:p>
        </p:txBody>
      </p:sp>
      <p:pic>
        <p:nvPicPr>
          <p:cNvPr id="7" name="图片 6"/>
          <p:cNvPicPr>
            <a:picLocks noChangeAspect="1"/>
          </p:cNvPicPr>
          <p:nvPr userDrawn="1"/>
        </p:nvPicPr>
        <p:blipFill>
          <a:blip r:embed="rId2" cstate="print">
            <a:alphaModFix amt="83000"/>
            <a:extLst>
              <a:ext uri="{28A0092B-C50C-407E-A947-70E740481C1C}">
                <a14:useLocalDpi xmlns:a14="http://schemas.microsoft.com/office/drawing/2010/main" val="0"/>
              </a:ext>
            </a:extLst>
          </a:blip>
          <a:stretch>
            <a:fillRect/>
          </a:stretch>
        </p:blipFill>
        <p:spPr>
          <a:xfrm>
            <a:off x="10574867" y="0"/>
            <a:ext cx="1610360" cy="1637453"/>
          </a:xfrm>
          <a:prstGeom prst="roundRect">
            <a:avLst>
              <a:gd name="adj" fmla="val 8594"/>
            </a:avLst>
          </a:prstGeom>
          <a:solidFill>
            <a:srgbClr val="FFFFFF">
              <a:shade val="85000"/>
            </a:srgbClr>
          </a:solidFill>
          <a:ln>
            <a:noFill/>
          </a:ln>
          <a:effectLst>
            <a:reflection blurRad="6350" stA="50000" endA="300" endPos="90000" dir="5400000" sy="-100000" algn="bl" rotWithShape="0"/>
          </a:effectLst>
        </p:spPr>
      </p:pic>
    </p:spTree>
    <p:extLst>
      <p:ext uri="{BB962C8B-B14F-4D97-AF65-F5344CB8AC3E}">
        <p14:creationId xmlns:p14="http://schemas.microsoft.com/office/powerpoint/2010/main" val="2455011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5648964" y="2073886"/>
            <a:ext cx="5277623" cy="3396313"/>
          </a:xfrm>
          <a:custGeom>
            <a:avLst/>
            <a:gdLst>
              <a:gd name="connsiteX0" fmla="*/ 1607919 w 5277623"/>
              <a:gd name="connsiteY0" fmla="*/ 2118233 h 3396313"/>
              <a:gd name="connsiteX1" fmla="*/ 2449386 w 5277623"/>
              <a:gd name="connsiteY1" fmla="*/ 2118233 h 3396313"/>
              <a:gd name="connsiteX2" fmla="*/ 2768905 w 5277623"/>
              <a:gd name="connsiteY2" fmla="*/ 2757273 h 3396313"/>
              <a:gd name="connsiteX3" fmla="*/ 2449386 w 5277623"/>
              <a:gd name="connsiteY3" fmla="*/ 3396313 h 3396313"/>
              <a:gd name="connsiteX4" fmla="*/ 1607919 w 5277623"/>
              <a:gd name="connsiteY4" fmla="*/ 3396313 h 3396313"/>
              <a:gd name="connsiteX5" fmla="*/ 1288399 w 5277623"/>
              <a:gd name="connsiteY5" fmla="*/ 2757273 h 3396313"/>
              <a:gd name="connsiteX6" fmla="*/ 4116637 w 5277623"/>
              <a:gd name="connsiteY6" fmla="*/ 2102903 h 3396313"/>
              <a:gd name="connsiteX7" fmla="*/ 4958103 w 5277623"/>
              <a:gd name="connsiteY7" fmla="*/ 2102903 h 3396313"/>
              <a:gd name="connsiteX8" fmla="*/ 5277623 w 5277623"/>
              <a:gd name="connsiteY8" fmla="*/ 2741943 h 3396313"/>
              <a:gd name="connsiteX9" fmla="*/ 4958103 w 5277623"/>
              <a:gd name="connsiteY9" fmla="*/ 3380983 h 3396313"/>
              <a:gd name="connsiteX10" fmla="*/ 4116637 w 5277623"/>
              <a:gd name="connsiteY10" fmla="*/ 3380983 h 3396313"/>
              <a:gd name="connsiteX11" fmla="*/ 3797116 w 5277623"/>
              <a:gd name="connsiteY11" fmla="*/ 2741943 h 3396313"/>
              <a:gd name="connsiteX12" fmla="*/ 2864649 w 5277623"/>
              <a:gd name="connsiteY12" fmla="*/ 1414667 h 3396313"/>
              <a:gd name="connsiteX13" fmla="*/ 3706117 w 5277623"/>
              <a:gd name="connsiteY13" fmla="*/ 1414667 h 3396313"/>
              <a:gd name="connsiteX14" fmla="*/ 4025636 w 5277623"/>
              <a:gd name="connsiteY14" fmla="*/ 2053707 h 3396313"/>
              <a:gd name="connsiteX15" fmla="*/ 3706117 w 5277623"/>
              <a:gd name="connsiteY15" fmla="*/ 2692747 h 3396313"/>
              <a:gd name="connsiteX16" fmla="*/ 2864649 w 5277623"/>
              <a:gd name="connsiteY16" fmla="*/ 2692747 h 3396313"/>
              <a:gd name="connsiteX17" fmla="*/ 2545129 w 5277623"/>
              <a:gd name="connsiteY17" fmla="*/ 2053707 h 3396313"/>
              <a:gd name="connsiteX18" fmla="*/ 319521 w 5277623"/>
              <a:gd name="connsiteY18" fmla="*/ 1414667 h 3396313"/>
              <a:gd name="connsiteX19" fmla="*/ 1160987 w 5277623"/>
              <a:gd name="connsiteY19" fmla="*/ 1414667 h 3396313"/>
              <a:gd name="connsiteX20" fmla="*/ 1480507 w 5277623"/>
              <a:gd name="connsiteY20" fmla="*/ 2053707 h 3396313"/>
              <a:gd name="connsiteX21" fmla="*/ 1160987 w 5277623"/>
              <a:gd name="connsiteY21" fmla="*/ 2692747 h 3396313"/>
              <a:gd name="connsiteX22" fmla="*/ 319521 w 5277623"/>
              <a:gd name="connsiteY22" fmla="*/ 2692747 h 3396313"/>
              <a:gd name="connsiteX23" fmla="*/ 0 w 5277623"/>
              <a:gd name="connsiteY23" fmla="*/ 2053707 h 3396313"/>
              <a:gd name="connsiteX24" fmla="*/ 1600096 w 5277623"/>
              <a:gd name="connsiteY24" fmla="*/ 711118 h 3396313"/>
              <a:gd name="connsiteX25" fmla="*/ 2441563 w 5277623"/>
              <a:gd name="connsiteY25" fmla="*/ 711118 h 3396313"/>
              <a:gd name="connsiteX26" fmla="*/ 2761082 w 5277623"/>
              <a:gd name="connsiteY26" fmla="*/ 1350157 h 3396313"/>
              <a:gd name="connsiteX27" fmla="*/ 2441563 w 5277623"/>
              <a:gd name="connsiteY27" fmla="*/ 1989197 h 3396313"/>
              <a:gd name="connsiteX28" fmla="*/ 1600096 w 5277623"/>
              <a:gd name="connsiteY28" fmla="*/ 1989197 h 3396313"/>
              <a:gd name="connsiteX29" fmla="*/ 1280575 w 5277623"/>
              <a:gd name="connsiteY29" fmla="*/ 1350157 h 3396313"/>
              <a:gd name="connsiteX30" fmla="*/ 2861777 w 5277623"/>
              <a:gd name="connsiteY30" fmla="*/ 0 h 3396313"/>
              <a:gd name="connsiteX31" fmla="*/ 3703245 w 5277623"/>
              <a:gd name="connsiteY31" fmla="*/ 0 h 3396313"/>
              <a:gd name="connsiteX32" fmla="*/ 4022764 w 5277623"/>
              <a:gd name="connsiteY32" fmla="*/ 639040 h 3396313"/>
              <a:gd name="connsiteX33" fmla="*/ 3703245 w 5277623"/>
              <a:gd name="connsiteY33" fmla="*/ 1278080 h 3396313"/>
              <a:gd name="connsiteX34" fmla="*/ 2861777 w 5277623"/>
              <a:gd name="connsiteY34" fmla="*/ 1278080 h 3396313"/>
              <a:gd name="connsiteX35" fmla="*/ 2542257 w 5277623"/>
              <a:gd name="connsiteY35" fmla="*/ 639040 h 3396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77623" h="3396313">
                <a:moveTo>
                  <a:pt x="1607919" y="2118233"/>
                </a:moveTo>
                <a:lnTo>
                  <a:pt x="2449386" y="2118233"/>
                </a:lnTo>
                <a:lnTo>
                  <a:pt x="2768905" y="2757273"/>
                </a:lnTo>
                <a:lnTo>
                  <a:pt x="2449386" y="3396313"/>
                </a:lnTo>
                <a:lnTo>
                  <a:pt x="1607919" y="3396313"/>
                </a:lnTo>
                <a:lnTo>
                  <a:pt x="1288399" y="2757273"/>
                </a:lnTo>
                <a:close/>
                <a:moveTo>
                  <a:pt x="4116637" y="2102903"/>
                </a:moveTo>
                <a:lnTo>
                  <a:pt x="4958103" y="2102903"/>
                </a:lnTo>
                <a:lnTo>
                  <a:pt x="5277623" y="2741943"/>
                </a:lnTo>
                <a:lnTo>
                  <a:pt x="4958103" y="3380983"/>
                </a:lnTo>
                <a:lnTo>
                  <a:pt x="4116637" y="3380983"/>
                </a:lnTo>
                <a:lnTo>
                  <a:pt x="3797116" y="2741943"/>
                </a:lnTo>
                <a:close/>
                <a:moveTo>
                  <a:pt x="2864649" y="1414667"/>
                </a:moveTo>
                <a:lnTo>
                  <a:pt x="3706117" y="1414667"/>
                </a:lnTo>
                <a:lnTo>
                  <a:pt x="4025636" y="2053707"/>
                </a:lnTo>
                <a:lnTo>
                  <a:pt x="3706117" y="2692747"/>
                </a:lnTo>
                <a:lnTo>
                  <a:pt x="2864649" y="2692747"/>
                </a:lnTo>
                <a:lnTo>
                  <a:pt x="2545129" y="2053707"/>
                </a:lnTo>
                <a:close/>
                <a:moveTo>
                  <a:pt x="319521" y="1414667"/>
                </a:moveTo>
                <a:lnTo>
                  <a:pt x="1160987" y="1414667"/>
                </a:lnTo>
                <a:lnTo>
                  <a:pt x="1480507" y="2053707"/>
                </a:lnTo>
                <a:lnTo>
                  <a:pt x="1160987" y="2692747"/>
                </a:lnTo>
                <a:lnTo>
                  <a:pt x="319521" y="2692747"/>
                </a:lnTo>
                <a:lnTo>
                  <a:pt x="0" y="2053707"/>
                </a:lnTo>
                <a:close/>
                <a:moveTo>
                  <a:pt x="1600096" y="711118"/>
                </a:moveTo>
                <a:lnTo>
                  <a:pt x="2441563" y="711118"/>
                </a:lnTo>
                <a:lnTo>
                  <a:pt x="2761082" y="1350157"/>
                </a:lnTo>
                <a:lnTo>
                  <a:pt x="2441563" y="1989197"/>
                </a:lnTo>
                <a:lnTo>
                  <a:pt x="1600096" y="1989197"/>
                </a:lnTo>
                <a:lnTo>
                  <a:pt x="1280575" y="1350157"/>
                </a:lnTo>
                <a:close/>
                <a:moveTo>
                  <a:pt x="2861777" y="0"/>
                </a:moveTo>
                <a:lnTo>
                  <a:pt x="3703245" y="0"/>
                </a:lnTo>
                <a:lnTo>
                  <a:pt x="4022764" y="639040"/>
                </a:lnTo>
                <a:lnTo>
                  <a:pt x="3703245" y="1278080"/>
                </a:lnTo>
                <a:lnTo>
                  <a:pt x="2861777" y="1278080"/>
                </a:lnTo>
                <a:lnTo>
                  <a:pt x="2542257" y="639040"/>
                </a:lnTo>
                <a:close/>
              </a:path>
            </a:pathLst>
          </a:custGeom>
        </p:spPr>
        <p:txBody>
          <a:bodyPr wrap="square">
            <a:noAutofit/>
          </a:bodyPr>
          <a:lstStyle>
            <a:lvl1pPr>
              <a:defRPr>
                <a:ea typeface="微软雅黑" panose="020B0503020204020204" pitchFamily="34" charset="-122"/>
              </a:defRPr>
            </a:lvl1pPr>
          </a:lstStyle>
          <a:p>
            <a:endParaRPr lang="zh-CN" altLang="en-US" dirty="0"/>
          </a:p>
        </p:txBody>
      </p:sp>
      <p:pic>
        <p:nvPicPr>
          <p:cNvPr id="7" name="图片 6"/>
          <p:cNvPicPr>
            <a:picLocks noChangeAspect="1"/>
          </p:cNvPicPr>
          <p:nvPr userDrawn="1"/>
        </p:nvPicPr>
        <p:blipFill>
          <a:blip r:embed="rId2" cstate="print">
            <a:alphaModFix amt="83000"/>
            <a:extLst>
              <a:ext uri="{28A0092B-C50C-407E-A947-70E740481C1C}">
                <a14:useLocalDpi xmlns:a14="http://schemas.microsoft.com/office/drawing/2010/main" val="0"/>
              </a:ext>
            </a:extLst>
          </a:blip>
          <a:stretch>
            <a:fillRect/>
          </a:stretch>
        </p:blipFill>
        <p:spPr>
          <a:xfrm>
            <a:off x="10574867" y="0"/>
            <a:ext cx="1610360" cy="1637453"/>
          </a:xfrm>
          <a:prstGeom prst="roundRect">
            <a:avLst>
              <a:gd name="adj" fmla="val 8594"/>
            </a:avLst>
          </a:prstGeom>
          <a:solidFill>
            <a:srgbClr val="FFFFFF">
              <a:shade val="85000"/>
            </a:srgbClr>
          </a:solidFill>
          <a:ln>
            <a:noFill/>
          </a:ln>
          <a:effectLst>
            <a:reflection blurRad="6350" stA="50000" endA="300" endPos="90000" dir="5400000" sy="-100000" algn="bl" rotWithShape="0"/>
          </a:effectLst>
        </p:spPr>
      </p:pic>
    </p:spTree>
    <p:extLst>
      <p:ext uri="{BB962C8B-B14F-4D97-AF65-F5344CB8AC3E}">
        <p14:creationId xmlns:p14="http://schemas.microsoft.com/office/powerpoint/2010/main" val="3505003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25177B-D3AF-403B-B092-3CA4EFD93F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15666FC-93AF-4BBB-955A-181794844E6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8CCA0F-7C7E-4D29-81BD-F7C6151DB68B}"/>
              </a:ext>
            </a:extLst>
          </p:cNvPr>
          <p:cNvSpPr>
            <a:spLocks noGrp="1"/>
          </p:cNvSpPr>
          <p:nvPr>
            <p:ph type="dt" sz="half" idx="10"/>
          </p:nvPr>
        </p:nvSpPr>
        <p:spPr/>
        <p:txBody>
          <a:bodyPr/>
          <a:lstStyle/>
          <a:p>
            <a:fld id="{11AD6D63-3405-4E22-B6BC-307D73FF1A38}" type="datetimeFigureOut">
              <a:rPr lang="zh-CN" altLang="en-US" smtClean="0"/>
              <a:t>2021/4/26</a:t>
            </a:fld>
            <a:endParaRPr lang="zh-CN" altLang="en-US"/>
          </a:p>
        </p:txBody>
      </p:sp>
      <p:sp>
        <p:nvSpPr>
          <p:cNvPr id="5" name="页脚占位符 4">
            <a:extLst>
              <a:ext uri="{FF2B5EF4-FFF2-40B4-BE49-F238E27FC236}">
                <a16:creationId xmlns:a16="http://schemas.microsoft.com/office/drawing/2014/main" id="{2237F10F-43BF-4B48-A4CC-E3E3AA231D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0DC0AA-5552-4EB8-9ACD-F3F197F64EA8}"/>
              </a:ext>
            </a:extLst>
          </p:cNvPr>
          <p:cNvSpPr>
            <a:spLocks noGrp="1"/>
          </p:cNvSpPr>
          <p:nvPr>
            <p:ph type="sldNum" sz="quarter" idx="12"/>
          </p:nvPr>
        </p:nvSpPr>
        <p:spPr/>
        <p:txBody>
          <a:bodyPr/>
          <a:lstStyle/>
          <a:p>
            <a:fld id="{EB0F2685-F46A-4C8C-A60C-EB5D99815C11}" type="slidenum">
              <a:rPr lang="zh-CN" altLang="en-US" smtClean="0"/>
              <a:t>‹#›</a:t>
            </a:fld>
            <a:endParaRPr lang="zh-CN" altLang="en-US"/>
          </a:p>
        </p:txBody>
      </p:sp>
    </p:spTree>
    <p:extLst>
      <p:ext uri="{BB962C8B-B14F-4D97-AF65-F5344CB8AC3E}">
        <p14:creationId xmlns:p14="http://schemas.microsoft.com/office/powerpoint/2010/main" val="3292060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6059C-BF8E-4093-A538-82CC748BC02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687767C-B11E-4979-B5CC-93AD0BD337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5B9DEAA-F387-43EB-A023-3E00CC3F697F}"/>
              </a:ext>
            </a:extLst>
          </p:cNvPr>
          <p:cNvSpPr>
            <a:spLocks noGrp="1"/>
          </p:cNvSpPr>
          <p:nvPr>
            <p:ph type="dt" sz="half" idx="10"/>
          </p:nvPr>
        </p:nvSpPr>
        <p:spPr/>
        <p:txBody>
          <a:bodyPr/>
          <a:lstStyle/>
          <a:p>
            <a:fld id="{11AD6D63-3405-4E22-B6BC-307D73FF1A38}" type="datetimeFigureOut">
              <a:rPr lang="zh-CN" altLang="en-US" smtClean="0"/>
              <a:t>2021/4/26</a:t>
            </a:fld>
            <a:endParaRPr lang="zh-CN" altLang="en-US"/>
          </a:p>
        </p:txBody>
      </p:sp>
      <p:sp>
        <p:nvSpPr>
          <p:cNvPr id="5" name="页脚占位符 4">
            <a:extLst>
              <a:ext uri="{FF2B5EF4-FFF2-40B4-BE49-F238E27FC236}">
                <a16:creationId xmlns:a16="http://schemas.microsoft.com/office/drawing/2014/main" id="{0D352494-6FC3-4BB3-B185-D3F1BD18C6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64C3BF-60CB-4B42-8E33-D03D9C02AB0B}"/>
              </a:ext>
            </a:extLst>
          </p:cNvPr>
          <p:cNvSpPr>
            <a:spLocks noGrp="1"/>
          </p:cNvSpPr>
          <p:nvPr>
            <p:ph type="sldNum" sz="quarter" idx="12"/>
          </p:nvPr>
        </p:nvSpPr>
        <p:spPr/>
        <p:txBody>
          <a:bodyPr/>
          <a:lstStyle/>
          <a:p>
            <a:fld id="{EB0F2685-F46A-4C8C-A60C-EB5D99815C11}" type="slidenum">
              <a:rPr lang="zh-CN" altLang="en-US" smtClean="0"/>
              <a:t>‹#›</a:t>
            </a:fld>
            <a:endParaRPr lang="zh-CN" altLang="en-US"/>
          </a:p>
        </p:txBody>
      </p:sp>
    </p:spTree>
    <p:extLst>
      <p:ext uri="{BB962C8B-B14F-4D97-AF65-F5344CB8AC3E}">
        <p14:creationId xmlns:p14="http://schemas.microsoft.com/office/powerpoint/2010/main" val="2625158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993EE-55C9-4092-BD3A-9A9603FBA1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92E0C5-2DE1-4098-80A9-136C8C693EE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84E722E-686A-4EC5-AC79-87CB3DF8DEB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3BAC4EE-A1B6-44B2-8260-9A7984122D55}"/>
              </a:ext>
            </a:extLst>
          </p:cNvPr>
          <p:cNvSpPr>
            <a:spLocks noGrp="1"/>
          </p:cNvSpPr>
          <p:nvPr>
            <p:ph type="dt" sz="half" idx="10"/>
          </p:nvPr>
        </p:nvSpPr>
        <p:spPr/>
        <p:txBody>
          <a:bodyPr/>
          <a:lstStyle/>
          <a:p>
            <a:fld id="{11AD6D63-3405-4E22-B6BC-307D73FF1A38}" type="datetimeFigureOut">
              <a:rPr lang="zh-CN" altLang="en-US" smtClean="0"/>
              <a:t>2021/4/26</a:t>
            </a:fld>
            <a:endParaRPr lang="zh-CN" altLang="en-US"/>
          </a:p>
        </p:txBody>
      </p:sp>
      <p:sp>
        <p:nvSpPr>
          <p:cNvPr id="6" name="页脚占位符 5">
            <a:extLst>
              <a:ext uri="{FF2B5EF4-FFF2-40B4-BE49-F238E27FC236}">
                <a16:creationId xmlns:a16="http://schemas.microsoft.com/office/drawing/2014/main" id="{6ECAEB3F-080E-410F-A21F-9C67E8A237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1FB670-8524-4E0F-8C44-F194A30073BE}"/>
              </a:ext>
            </a:extLst>
          </p:cNvPr>
          <p:cNvSpPr>
            <a:spLocks noGrp="1"/>
          </p:cNvSpPr>
          <p:nvPr>
            <p:ph type="sldNum" sz="quarter" idx="12"/>
          </p:nvPr>
        </p:nvSpPr>
        <p:spPr/>
        <p:txBody>
          <a:bodyPr/>
          <a:lstStyle/>
          <a:p>
            <a:fld id="{EB0F2685-F46A-4C8C-A60C-EB5D99815C11}" type="slidenum">
              <a:rPr lang="zh-CN" altLang="en-US" smtClean="0"/>
              <a:t>‹#›</a:t>
            </a:fld>
            <a:endParaRPr lang="zh-CN" altLang="en-US"/>
          </a:p>
        </p:txBody>
      </p:sp>
    </p:spTree>
    <p:extLst>
      <p:ext uri="{BB962C8B-B14F-4D97-AF65-F5344CB8AC3E}">
        <p14:creationId xmlns:p14="http://schemas.microsoft.com/office/powerpoint/2010/main" val="259535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9F172-FADE-4636-A9CC-8E1277CCF33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E7532B5-D483-4981-847E-9E25383A07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A948141-D93D-456C-A07A-EA97B4E0CDC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A4B7C35-8EA0-42AA-9213-EAEF0AAC43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E249835-664F-4178-85F0-BDE7C0A6D45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0AE55D0-BA4C-4F12-94A2-B95738670F15}"/>
              </a:ext>
            </a:extLst>
          </p:cNvPr>
          <p:cNvSpPr>
            <a:spLocks noGrp="1"/>
          </p:cNvSpPr>
          <p:nvPr>
            <p:ph type="dt" sz="half" idx="10"/>
          </p:nvPr>
        </p:nvSpPr>
        <p:spPr/>
        <p:txBody>
          <a:bodyPr/>
          <a:lstStyle/>
          <a:p>
            <a:fld id="{11AD6D63-3405-4E22-B6BC-307D73FF1A38}" type="datetimeFigureOut">
              <a:rPr lang="zh-CN" altLang="en-US" smtClean="0"/>
              <a:t>2021/4/26</a:t>
            </a:fld>
            <a:endParaRPr lang="zh-CN" altLang="en-US"/>
          </a:p>
        </p:txBody>
      </p:sp>
      <p:sp>
        <p:nvSpPr>
          <p:cNvPr id="8" name="页脚占位符 7">
            <a:extLst>
              <a:ext uri="{FF2B5EF4-FFF2-40B4-BE49-F238E27FC236}">
                <a16:creationId xmlns:a16="http://schemas.microsoft.com/office/drawing/2014/main" id="{00594A19-1622-4B93-8BFB-4FED1BADCFB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7DE5894-0C4A-45E9-BDFE-1FA3E4340657}"/>
              </a:ext>
            </a:extLst>
          </p:cNvPr>
          <p:cNvSpPr>
            <a:spLocks noGrp="1"/>
          </p:cNvSpPr>
          <p:nvPr>
            <p:ph type="sldNum" sz="quarter" idx="12"/>
          </p:nvPr>
        </p:nvSpPr>
        <p:spPr/>
        <p:txBody>
          <a:bodyPr/>
          <a:lstStyle/>
          <a:p>
            <a:fld id="{EB0F2685-F46A-4C8C-A60C-EB5D99815C11}" type="slidenum">
              <a:rPr lang="zh-CN" altLang="en-US" smtClean="0"/>
              <a:t>‹#›</a:t>
            </a:fld>
            <a:endParaRPr lang="zh-CN" altLang="en-US"/>
          </a:p>
        </p:txBody>
      </p:sp>
    </p:spTree>
    <p:extLst>
      <p:ext uri="{BB962C8B-B14F-4D97-AF65-F5344CB8AC3E}">
        <p14:creationId xmlns:p14="http://schemas.microsoft.com/office/powerpoint/2010/main" val="211692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269EC-BA06-4949-9FDD-F1A8A3D8B31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80B73D6-9E78-4C15-946F-0E3A2D2B480B}"/>
              </a:ext>
            </a:extLst>
          </p:cNvPr>
          <p:cNvSpPr>
            <a:spLocks noGrp="1"/>
          </p:cNvSpPr>
          <p:nvPr>
            <p:ph type="dt" sz="half" idx="10"/>
          </p:nvPr>
        </p:nvSpPr>
        <p:spPr/>
        <p:txBody>
          <a:bodyPr/>
          <a:lstStyle/>
          <a:p>
            <a:fld id="{11AD6D63-3405-4E22-B6BC-307D73FF1A38}" type="datetimeFigureOut">
              <a:rPr lang="zh-CN" altLang="en-US" smtClean="0"/>
              <a:t>2021/4/26</a:t>
            </a:fld>
            <a:endParaRPr lang="zh-CN" altLang="en-US"/>
          </a:p>
        </p:txBody>
      </p:sp>
      <p:sp>
        <p:nvSpPr>
          <p:cNvPr id="4" name="页脚占位符 3">
            <a:extLst>
              <a:ext uri="{FF2B5EF4-FFF2-40B4-BE49-F238E27FC236}">
                <a16:creationId xmlns:a16="http://schemas.microsoft.com/office/drawing/2014/main" id="{1CC7C032-3D12-46A1-B954-8D6F7102289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A81786A-54E1-4A04-9C51-5D8787F06355}"/>
              </a:ext>
            </a:extLst>
          </p:cNvPr>
          <p:cNvSpPr>
            <a:spLocks noGrp="1"/>
          </p:cNvSpPr>
          <p:nvPr>
            <p:ph type="sldNum" sz="quarter" idx="12"/>
          </p:nvPr>
        </p:nvSpPr>
        <p:spPr/>
        <p:txBody>
          <a:bodyPr/>
          <a:lstStyle/>
          <a:p>
            <a:fld id="{EB0F2685-F46A-4C8C-A60C-EB5D99815C11}" type="slidenum">
              <a:rPr lang="zh-CN" altLang="en-US" smtClean="0"/>
              <a:t>‹#›</a:t>
            </a:fld>
            <a:endParaRPr lang="zh-CN" altLang="en-US"/>
          </a:p>
        </p:txBody>
      </p:sp>
    </p:spTree>
    <p:extLst>
      <p:ext uri="{BB962C8B-B14F-4D97-AF65-F5344CB8AC3E}">
        <p14:creationId xmlns:p14="http://schemas.microsoft.com/office/powerpoint/2010/main" val="324184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D99B3A7-5D54-499A-AB7A-539A8B408FFF}"/>
              </a:ext>
            </a:extLst>
          </p:cNvPr>
          <p:cNvSpPr>
            <a:spLocks noGrp="1"/>
          </p:cNvSpPr>
          <p:nvPr>
            <p:ph type="dt" sz="half" idx="10"/>
          </p:nvPr>
        </p:nvSpPr>
        <p:spPr/>
        <p:txBody>
          <a:bodyPr/>
          <a:lstStyle/>
          <a:p>
            <a:fld id="{11AD6D63-3405-4E22-B6BC-307D73FF1A38}" type="datetimeFigureOut">
              <a:rPr lang="zh-CN" altLang="en-US" smtClean="0"/>
              <a:t>2021/4/26</a:t>
            </a:fld>
            <a:endParaRPr lang="zh-CN" altLang="en-US"/>
          </a:p>
        </p:txBody>
      </p:sp>
      <p:sp>
        <p:nvSpPr>
          <p:cNvPr id="3" name="页脚占位符 2">
            <a:extLst>
              <a:ext uri="{FF2B5EF4-FFF2-40B4-BE49-F238E27FC236}">
                <a16:creationId xmlns:a16="http://schemas.microsoft.com/office/drawing/2014/main" id="{382AFC90-18D8-4404-9CED-304DD7E6FFC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FCF290E-EF44-4AF3-A338-C5D9FB27C4EB}"/>
              </a:ext>
            </a:extLst>
          </p:cNvPr>
          <p:cNvSpPr>
            <a:spLocks noGrp="1"/>
          </p:cNvSpPr>
          <p:nvPr>
            <p:ph type="sldNum" sz="quarter" idx="12"/>
          </p:nvPr>
        </p:nvSpPr>
        <p:spPr/>
        <p:txBody>
          <a:bodyPr/>
          <a:lstStyle/>
          <a:p>
            <a:fld id="{EB0F2685-F46A-4C8C-A60C-EB5D99815C11}" type="slidenum">
              <a:rPr lang="zh-CN" altLang="en-US" smtClean="0"/>
              <a:t>‹#›</a:t>
            </a:fld>
            <a:endParaRPr lang="zh-CN" altLang="en-US"/>
          </a:p>
        </p:txBody>
      </p:sp>
    </p:spTree>
    <p:extLst>
      <p:ext uri="{BB962C8B-B14F-4D97-AF65-F5344CB8AC3E}">
        <p14:creationId xmlns:p14="http://schemas.microsoft.com/office/powerpoint/2010/main" val="167802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EDA9FC-45D7-4C45-A6EF-A375B4F487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2169605-EE59-4CB2-85D0-50392A9B54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BA4E101-DDFC-4D0A-B0AF-2387ED10D7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2CC779F-8C5A-47C3-B266-5978D4FFEA21}"/>
              </a:ext>
            </a:extLst>
          </p:cNvPr>
          <p:cNvSpPr>
            <a:spLocks noGrp="1"/>
          </p:cNvSpPr>
          <p:nvPr>
            <p:ph type="dt" sz="half" idx="10"/>
          </p:nvPr>
        </p:nvSpPr>
        <p:spPr/>
        <p:txBody>
          <a:bodyPr/>
          <a:lstStyle/>
          <a:p>
            <a:fld id="{11AD6D63-3405-4E22-B6BC-307D73FF1A38}" type="datetimeFigureOut">
              <a:rPr lang="zh-CN" altLang="en-US" smtClean="0"/>
              <a:t>2021/4/26</a:t>
            </a:fld>
            <a:endParaRPr lang="zh-CN" altLang="en-US"/>
          </a:p>
        </p:txBody>
      </p:sp>
      <p:sp>
        <p:nvSpPr>
          <p:cNvPr id="6" name="页脚占位符 5">
            <a:extLst>
              <a:ext uri="{FF2B5EF4-FFF2-40B4-BE49-F238E27FC236}">
                <a16:creationId xmlns:a16="http://schemas.microsoft.com/office/drawing/2014/main" id="{FF2383C9-9A5E-4190-A2B7-CEEC673532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90BAFA-736B-427B-8BFA-8451D9FA424A}"/>
              </a:ext>
            </a:extLst>
          </p:cNvPr>
          <p:cNvSpPr>
            <a:spLocks noGrp="1"/>
          </p:cNvSpPr>
          <p:nvPr>
            <p:ph type="sldNum" sz="quarter" idx="12"/>
          </p:nvPr>
        </p:nvSpPr>
        <p:spPr/>
        <p:txBody>
          <a:bodyPr/>
          <a:lstStyle/>
          <a:p>
            <a:fld id="{EB0F2685-F46A-4C8C-A60C-EB5D99815C11}" type="slidenum">
              <a:rPr lang="zh-CN" altLang="en-US" smtClean="0"/>
              <a:t>‹#›</a:t>
            </a:fld>
            <a:endParaRPr lang="zh-CN" altLang="en-US"/>
          </a:p>
        </p:txBody>
      </p:sp>
    </p:spTree>
    <p:extLst>
      <p:ext uri="{BB962C8B-B14F-4D97-AF65-F5344CB8AC3E}">
        <p14:creationId xmlns:p14="http://schemas.microsoft.com/office/powerpoint/2010/main" val="4261071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E58A10-2FC2-48A2-A3E1-64BB49F7BC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A0E655-958C-41AD-B69B-203F9F55AC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541FDC4-2B74-4E45-AE03-B9CCBC2616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7FBA9B-2E42-45BC-A694-3C8078651119}"/>
              </a:ext>
            </a:extLst>
          </p:cNvPr>
          <p:cNvSpPr>
            <a:spLocks noGrp="1"/>
          </p:cNvSpPr>
          <p:nvPr>
            <p:ph type="dt" sz="half" idx="10"/>
          </p:nvPr>
        </p:nvSpPr>
        <p:spPr/>
        <p:txBody>
          <a:bodyPr/>
          <a:lstStyle/>
          <a:p>
            <a:fld id="{11AD6D63-3405-4E22-B6BC-307D73FF1A38}" type="datetimeFigureOut">
              <a:rPr lang="zh-CN" altLang="en-US" smtClean="0"/>
              <a:t>2021/4/26</a:t>
            </a:fld>
            <a:endParaRPr lang="zh-CN" altLang="en-US"/>
          </a:p>
        </p:txBody>
      </p:sp>
      <p:sp>
        <p:nvSpPr>
          <p:cNvPr id="6" name="页脚占位符 5">
            <a:extLst>
              <a:ext uri="{FF2B5EF4-FFF2-40B4-BE49-F238E27FC236}">
                <a16:creationId xmlns:a16="http://schemas.microsoft.com/office/drawing/2014/main" id="{BF86E509-1F7B-4D08-99A6-0316DBAEC2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5D67CE-9836-41BE-A3CD-7B0108092C8D}"/>
              </a:ext>
            </a:extLst>
          </p:cNvPr>
          <p:cNvSpPr>
            <a:spLocks noGrp="1"/>
          </p:cNvSpPr>
          <p:nvPr>
            <p:ph type="sldNum" sz="quarter" idx="12"/>
          </p:nvPr>
        </p:nvSpPr>
        <p:spPr/>
        <p:txBody>
          <a:bodyPr/>
          <a:lstStyle/>
          <a:p>
            <a:fld id="{EB0F2685-F46A-4C8C-A60C-EB5D99815C11}" type="slidenum">
              <a:rPr lang="zh-CN" altLang="en-US" smtClean="0"/>
              <a:t>‹#›</a:t>
            </a:fld>
            <a:endParaRPr lang="zh-CN" altLang="en-US"/>
          </a:p>
        </p:txBody>
      </p:sp>
    </p:spTree>
    <p:extLst>
      <p:ext uri="{BB962C8B-B14F-4D97-AF65-F5344CB8AC3E}">
        <p14:creationId xmlns:p14="http://schemas.microsoft.com/office/powerpoint/2010/main" val="796192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7B0BD2D-6B85-42FD-821C-83E9038F2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B196C81-C412-42B3-93EF-E9CCF1E808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990A17-A039-4F16-B2A6-27ED2E493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AD6D63-3405-4E22-B6BC-307D73FF1A38}" type="datetimeFigureOut">
              <a:rPr lang="zh-CN" altLang="en-US" smtClean="0"/>
              <a:t>2021/4/26</a:t>
            </a:fld>
            <a:endParaRPr lang="zh-CN" altLang="en-US"/>
          </a:p>
        </p:txBody>
      </p:sp>
      <p:sp>
        <p:nvSpPr>
          <p:cNvPr id="5" name="页脚占位符 4">
            <a:extLst>
              <a:ext uri="{FF2B5EF4-FFF2-40B4-BE49-F238E27FC236}">
                <a16:creationId xmlns:a16="http://schemas.microsoft.com/office/drawing/2014/main" id="{895AE1DC-AAB7-47B9-AB9C-FDBE4F3A3E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2BE0515-81FF-4E55-815B-A9F0B122F5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0F2685-F46A-4C8C-A60C-EB5D99815C11}" type="slidenum">
              <a:rPr lang="zh-CN" altLang="en-US" smtClean="0"/>
              <a:t>‹#›</a:t>
            </a:fld>
            <a:endParaRPr lang="zh-CN" altLang="en-US"/>
          </a:p>
        </p:txBody>
      </p:sp>
    </p:spTree>
    <p:extLst>
      <p:ext uri="{BB962C8B-B14F-4D97-AF65-F5344CB8AC3E}">
        <p14:creationId xmlns:p14="http://schemas.microsoft.com/office/powerpoint/2010/main" val="1357046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 id="2147483673" r:id="rId13"/>
    <p:sldLayoutId id="2147483674" r:id="rId14"/>
    <p:sldLayoutId id="2147483675" r:id="rId15"/>
    <p:sldLayoutId id="2147483689" r:id="rId16"/>
    <p:sldLayoutId id="2147483690" r:id="rId17"/>
    <p:sldLayoutId id="2147483691" r:id="rId18"/>
    <p:sldLayoutId id="2147483692"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0.png"/><Relationship Id="rId5" Type="http://schemas.openxmlformats.org/officeDocument/2006/relationships/hyperlink" Target="https://en.wikipedia.org/wiki/Paravirtualization" TargetMode="External"/><Relationship Id="rId4" Type="http://schemas.openxmlformats.org/officeDocument/2006/relationships/hyperlink" Target="https://en.wikipedia.org/wiki/System_cal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圆角矩形 23"/>
          <p:cNvSpPr/>
          <p:nvPr/>
        </p:nvSpPr>
        <p:spPr>
          <a:xfrm rot="2700000">
            <a:off x="9965415" y="5629238"/>
            <a:ext cx="532751" cy="532751"/>
          </a:xfrm>
          <a:prstGeom prst="roundRect">
            <a:avLst>
              <a:gd name="adj" fmla="val 4810"/>
            </a:avLst>
          </a:prstGeom>
          <a:solidFill>
            <a:srgbClr val="9C9899"/>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7" name="圆角矩形 16"/>
          <p:cNvSpPr/>
          <p:nvPr/>
        </p:nvSpPr>
        <p:spPr>
          <a:xfrm rot="2700000">
            <a:off x="8573794" y="1521297"/>
            <a:ext cx="1765071" cy="1765071"/>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0" name="圆角矩形 19"/>
          <p:cNvSpPr/>
          <p:nvPr/>
        </p:nvSpPr>
        <p:spPr>
          <a:xfrm rot="2700000">
            <a:off x="7598818" y="3929345"/>
            <a:ext cx="1628911" cy="1628911"/>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1" name="圆角矩形 20"/>
          <p:cNvSpPr/>
          <p:nvPr/>
        </p:nvSpPr>
        <p:spPr>
          <a:xfrm rot="2700000">
            <a:off x="9706644" y="3642057"/>
            <a:ext cx="1120793" cy="1120793"/>
          </a:xfrm>
          <a:prstGeom prst="roundRect">
            <a:avLst>
              <a:gd name="adj" fmla="val 4810"/>
            </a:avLst>
          </a:prstGeom>
          <a:solidFill>
            <a:schemeClr val="bg1">
              <a:lumMod val="50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 name="圆角矩形 21"/>
          <p:cNvSpPr/>
          <p:nvPr/>
        </p:nvSpPr>
        <p:spPr>
          <a:xfrm rot="2700000">
            <a:off x="10478745" y="2712515"/>
            <a:ext cx="848575" cy="848575"/>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rot="2700000">
            <a:off x="7425640" y="601635"/>
            <a:ext cx="719269" cy="719269"/>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0" name="圆角矩形 9"/>
          <p:cNvSpPr/>
          <p:nvPr/>
        </p:nvSpPr>
        <p:spPr>
          <a:xfrm rot="2700000">
            <a:off x="10501204" y="2248879"/>
            <a:ext cx="791997" cy="791997"/>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rot="2700000">
            <a:off x="8573794" y="1010339"/>
            <a:ext cx="1765071" cy="1765071"/>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2" name="圆角矩形 11"/>
          <p:cNvSpPr/>
          <p:nvPr/>
        </p:nvSpPr>
        <p:spPr>
          <a:xfrm rot="2700000">
            <a:off x="10202536" y="3664738"/>
            <a:ext cx="1075433" cy="1075433"/>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3" name="圆角矩形 12"/>
          <p:cNvSpPr/>
          <p:nvPr/>
        </p:nvSpPr>
        <p:spPr>
          <a:xfrm rot="2700000">
            <a:off x="7603100" y="4502772"/>
            <a:ext cx="1576131" cy="1576131"/>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4" name="圆角矩形 13"/>
          <p:cNvSpPr/>
          <p:nvPr/>
        </p:nvSpPr>
        <p:spPr>
          <a:xfrm rot="2700000">
            <a:off x="5855637" y="4907139"/>
            <a:ext cx="849696" cy="849696"/>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5" name="圆角矩形 14"/>
          <p:cNvSpPr/>
          <p:nvPr/>
        </p:nvSpPr>
        <p:spPr>
          <a:xfrm rot="2700000">
            <a:off x="11073180" y="5717213"/>
            <a:ext cx="849696" cy="849696"/>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6" name="圆角矩形 15"/>
          <p:cNvSpPr/>
          <p:nvPr/>
        </p:nvSpPr>
        <p:spPr>
          <a:xfrm rot="2700000">
            <a:off x="9909758" y="4989128"/>
            <a:ext cx="676489" cy="676489"/>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圆角矩形 24"/>
          <p:cNvSpPr/>
          <p:nvPr/>
        </p:nvSpPr>
        <p:spPr>
          <a:xfrm rot="2700000">
            <a:off x="7105372" y="5876677"/>
            <a:ext cx="342600" cy="342600"/>
          </a:xfrm>
          <a:prstGeom prst="roundRect">
            <a:avLst>
              <a:gd name="adj" fmla="val 4810"/>
            </a:avLst>
          </a:prstGeom>
          <a:gradFill>
            <a:gsLst>
              <a:gs pos="0">
                <a:srgbClr val="F2F2F2"/>
              </a:gs>
              <a:gs pos="100000">
                <a:srgbClr val="DBDBDB"/>
              </a:gs>
            </a:gsLst>
            <a:lin ang="16800000" scaled="0"/>
          </a:gradFill>
          <a:ln>
            <a:noFill/>
          </a:ln>
          <a:effectLst>
            <a:outerShdw blurRad="76200" dist="762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6" name="圆角矩形 25"/>
          <p:cNvSpPr/>
          <p:nvPr/>
        </p:nvSpPr>
        <p:spPr>
          <a:xfrm rot="2700000">
            <a:off x="11070485" y="5127680"/>
            <a:ext cx="342600" cy="342600"/>
          </a:xfrm>
          <a:prstGeom prst="roundRect">
            <a:avLst>
              <a:gd name="adj" fmla="val 4810"/>
            </a:avLst>
          </a:prstGeom>
          <a:gradFill>
            <a:gsLst>
              <a:gs pos="0">
                <a:srgbClr val="F2F2F2"/>
              </a:gs>
              <a:gs pos="100000">
                <a:srgbClr val="DBDBDB"/>
              </a:gs>
            </a:gsLst>
            <a:lin ang="16800000" scaled="0"/>
          </a:gradFill>
          <a:ln>
            <a:noFill/>
          </a:ln>
          <a:effectLst>
            <a:outerShdw blurRad="76200" dist="762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8" name="圆角矩形 27"/>
          <p:cNvSpPr/>
          <p:nvPr/>
        </p:nvSpPr>
        <p:spPr>
          <a:xfrm rot="2700000">
            <a:off x="8646245" y="3701117"/>
            <a:ext cx="342600" cy="342600"/>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2855178" y="4751873"/>
            <a:ext cx="2789866" cy="420564"/>
          </a:xfrm>
          <a:prstGeom prst="rect">
            <a:avLst/>
          </a:prstGeom>
        </p:spPr>
        <p:txBody>
          <a:bodyPr wrap="none">
            <a:spAutoFit/>
          </a:bodyPr>
          <a:lstStyle/>
          <a:p>
            <a:pPr defTabSz="1219170"/>
            <a:r>
              <a:rPr lang="en-US" altLang="zh-CN" sz="2133" dirty="0">
                <a:solidFill>
                  <a:prstClr val="black">
                    <a:lumMod val="65000"/>
                    <a:lumOff val="35000"/>
                  </a:prstClr>
                </a:solidFill>
                <a:latin typeface="微软雅黑" panose="020B0503020204020204" pitchFamily="34" charset="-122"/>
                <a:ea typeface="微软雅黑" panose="020B0503020204020204" pitchFamily="34" charset="-122"/>
                <a:cs typeface="+mn-ea"/>
                <a:sym typeface="+mn-lt"/>
              </a:rPr>
              <a:t>Presented by </a:t>
            </a:r>
            <a:r>
              <a:rPr lang="zh-CN" altLang="en-US" sz="2133" dirty="0">
                <a:solidFill>
                  <a:prstClr val="black">
                    <a:lumMod val="65000"/>
                    <a:lumOff val="35000"/>
                  </a:prstClr>
                </a:solidFill>
                <a:latin typeface="微软雅黑" panose="020B0503020204020204" pitchFamily="34" charset="-122"/>
                <a:ea typeface="微软雅黑" panose="020B0503020204020204" pitchFamily="34" charset="-122"/>
                <a:cs typeface="+mn-ea"/>
                <a:sym typeface="+mn-lt"/>
              </a:rPr>
              <a:t>钟书锐</a:t>
            </a:r>
          </a:p>
        </p:txBody>
      </p:sp>
      <p:cxnSp>
        <p:nvCxnSpPr>
          <p:cNvPr id="34" name="直接连接符 33"/>
          <p:cNvCxnSpPr/>
          <p:nvPr/>
        </p:nvCxnSpPr>
        <p:spPr>
          <a:xfrm flipH="1">
            <a:off x="1159278" y="3753849"/>
            <a:ext cx="5879001" cy="0"/>
          </a:xfrm>
          <a:prstGeom prst="line">
            <a:avLst/>
          </a:prstGeom>
          <a:ln>
            <a:solidFill>
              <a:srgbClr val="376092"/>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245361" y="4731174"/>
            <a:ext cx="488527" cy="469900"/>
            <a:chOff x="3484568" y="3959609"/>
            <a:chExt cx="539308" cy="464921"/>
          </a:xfrm>
        </p:grpSpPr>
        <p:sp>
          <p:nvSpPr>
            <p:cNvPr id="46" name="六边形 45"/>
            <p:cNvSpPr/>
            <p:nvPr/>
          </p:nvSpPr>
          <p:spPr>
            <a:xfrm>
              <a:off x="3484568" y="3959609"/>
              <a:ext cx="539308" cy="464921"/>
            </a:xfrm>
            <a:prstGeom prst="hexagon">
              <a:avLst/>
            </a:prstGeom>
            <a:solidFill>
              <a:srgbClr val="376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133"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7" name="Freeform 96"/>
            <p:cNvSpPr>
              <a:spLocks noChangeArrowheads="1"/>
            </p:cNvSpPr>
            <p:nvPr/>
          </p:nvSpPr>
          <p:spPr bwMode="auto">
            <a:xfrm>
              <a:off x="3621202" y="4063904"/>
              <a:ext cx="266040" cy="256330"/>
            </a:xfrm>
            <a:custGeom>
              <a:avLst/>
              <a:gdLst>
                <a:gd name="T0" fmla="*/ 78442719 w 602"/>
                <a:gd name="T1" fmla="*/ 71923702 h 580"/>
                <a:gd name="T2" fmla="*/ 78442719 w 602"/>
                <a:gd name="T3" fmla="*/ 71923702 h 580"/>
                <a:gd name="T4" fmla="*/ 78442719 w 602"/>
                <a:gd name="T5" fmla="*/ 71923702 h 580"/>
                <a:gd name="T6" fmla="*/ 74657633 w 602"/>
                <a:gd name="T7" fmla="*/ 75578543 h 580"/>
                <a:gd name="T8" fmla="*/ 3654665 w 602"/>
                <a:gd name="T9" fmla="*/ 75578543 h 580"/>
                <a:gd name="T10" fmla="*/ 0 w 602"/>
                <a:gd name="T11" fmla="*/ 71923702 h 580"/>
                <a:gd name="T12" fmla="*/ 0 w 602"/>
                <a:gd name="T13" fmla="*/ 71923702 h 580"/>
                <a:gd name="T14" fmla="*/ 0 w 602"/>
                <a:gd name="T15" fmla="*/ 71923702 h 580"/>
                <a:gd name="T16" fmla="*/ 10180751 w 602"/>
                <a:gd name="T17" fmla="*/ 53518347 h 580"/>
                <a:gd name="T18" fmla="*/ 21274806 w 602"/>
                <a:gd name="T19" fmla="*/ 49733080 h 580"/>
                <a:gd name="T20" fmla="*/ 30411109 w 602"/>
                <a:gd name="T21" fmla="*/ 46077877 h 580"/>
                <a:gd name="T22" fmla="*/ 30411109 w 602"/>
                <a:gd name="T23" fmla="*/ 38637768 h 580"/>
                <a:gd name="T24" fmla="*/ 26756804 w 602"/>
                <a:gd name="T25" fmla="*/ 29500304 h 580"/>
                <a:gd name="T26" fmla="*/ 24929472 w 602"/>
                <a:gd name="T27" fmla="*/ 25845463 h 580"/>
                <a:gd name="T28" fmla="*/ 25843138 w 602"/>
                <a:gd name="T29" fmla="*/ 19318704 h 580"/>
                <a:gd name="T30" fmla="*/ 24929472 w 602"/>
                <a:gd name="T31" fmla="*/ 12009021 h 580"/>
                <a:gd name="T32" fmla="*/ 39678193 w 602"/>
                <a:gd name="T33" fmla="*/ 0 h 580"/>
                <a:gd name="T34" fmla="*/ 53513248 w 602"/>
                <a:gd name="T35" fmla="*/ 12009021 h 580"/>
                <a:gd name="T36" fmla="*/ 52599581 w 602"/>
                <a:gd name="T37" fmla="*/ 19318704 h 580"/>
                <a:gd name="T38" fmla="*/ 54426914 w 602"/>
                <a:gd name="T39" fmla="*/ 25845463 h 580"/>
                <a:gd name="T40" fmla="*/ 51685915 w 602"/>
                <a:gd name="T41" fmla="*/ 29500304 h 580"/>
                <a:gd name="T42" fmla="*/ 48031249 w 602"/>
                <a:gd name="T43" fmla="*/ 38637768 h 580"/>
                <a:gd name="T44" fmla="*/ 48031249 w 602"/>
                <a:gd name="T45" fmla="*/ 46077877 h 580"/>
                <a:gd name="T46" fmla="*/ 57167913 w 602"/>
                <a:gd name="T47" fmla="*/ 49733080 h 580"/>
                <a:gd name="T48" fmla="*/ 69175635 w 602"/>
                <a:gd name="T49" fmla="*/ 53518347 h 580"/>
                <a:gd name="T50" fmla="*/ 78442719 w 602"/>
                <a:gd name="T51" fmla="*/ 71923702 h 5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2" h="580">
                  <a:moveTo>
                    <a:pt x="601" y="551"/>
                  </a:moveTo>
                  <a:lnTo>
                    <a:pt x="601" y="551"/>
                  </a:lnTo>
                  <a:cubicBezTo>
                    <a:pt x="601" y="572"/>
                    <a:pt x="594" y="579"/>
                    <a:pt x="572" y="579"/>
                  </a:cubicBezTo>
                  <a:cubicBezTo>
                    <a:pt x="28" y="579"/>
                    <a:pt x="28" y="579"/>
                    <a:pt x="28" y="579"/>
                  </a:cubicBezTo>
                  <a:cubicBezTo>
                    <a:pt x="14"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0"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8" y="381"/>
                  </a:cubicBezTo>
                  <a:cubicBezTo>
                    <a:pt x="502" y="410"/>
                    <a:pt x="481" y="388"/>
                    <a:pt x="530" y="410"/>
                  </a:cubicBezTo>
                  <a:cubicBezTo>
                    <a:pt x="601" y="452"/>
                    <a:pt x="601" y="551"/>
                    <a:pt x="601" y="551"/>
                  </a:cubicBezTo>
                </a:path>
              </a:pathLst>
            </a:custGeom>
            <a:solidFill>
              <a:schemeClr val="bg1"/>
            </a:solidFill>
            <a:ln>
              <a:noFill/>
            </a:ln>
          </p:spPr>
          <p:txBody>
            <a:bodyPr wrap="none" lIns="45720" tIns="22860" rIns="45720" bIns="22860" anchor="ctr"/>
            <a:lstStyle/>
            <a:p>
              <a:pPr defTabSz="1219170"/>
              <a:endParaRPr lang="en-US" sz="2133" dirty="0">
                <a:solidFill>
                  <a:prstClr val="black"/>
                </a:solidFill>
                <a:latin typeface="微软雅黑" panose="020B0503020204020204" pitchFamily="34" charset="-122"/>
                <a:ea typeface="微软雅黑" panose="020B0503020204020204" pitchFamily="34" charset="-122"/>
                <a:sym typeface="+mn-lt"/>
              </a:endParaRPr>
            </a:p>
          </p:txBody>
        </p:sp>
      </p:grpSp>
      <p:sp>
        <p:nvSpPr>
          <p:cNvPr id="4" name="矩形 3">
            <a:extLst>
              <a:ext uri="{FF2B5EF4-FFF2-40B4-BE49-F238E27FC236}">
                <a16:creationId xmlns:a16="http://schemas.microsoft.com/office/drawing/2014/main" id="{FC01DDEC-0FCB-406B-8670-158D768E6130}"/>
              </a:ext>
            </a:extLst>
          </p:cNvPr>
          <p:cNvSpPr/>
          <p:nvPr/>
        </p:nvSpPr>
        <p:spPr>
          <a:xfrm>
            <a:off x="1353801" y="1837660"/>
            <a:ext cx="5417124" cy="1754326"/>
          </a:xfrm>
          <a:prstGeom prst="rect">
            <a:avLst/>
          </a:prstGeom>
          <a:noFill/>
        </p:spPr>
        <p:txBody>
          <a:bodyPr wrap="none" lIns="91440" tIns="45720" rIns="91440" bIns="45720">
            <a:spAutoFit/>
          </a:bodyPr>
          <a:lstStyle/>
          <a:p>
            <a:pPr algn="l"/>
            <a:r>
              <a:rPr lang="en-US" altLang="zh-CN" sz="540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rPr>
              <a:t>KAST-</a:t>
            </a:r>
            <a:r>
              <a:rPr lang="en-US" altLang="zh-CN" sz="5400" dirty="0" err="1">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rPr>
              <a:t>Unikernel</a:t>
            </a:r>
            <a:endParaRPr lang="en-US" altLang="zh-CN" sz="540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endParaRPr>
          </a:p>
          <a:p>
            <a:pPr algn="ctr"/>
            <a:r>
              <a:rPr lang="zh-CN" altLang="en-US" sz="5400" b="0" cap="none" spc="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ea"/>
                <a:sym typeface="+mn-lt"/>
              </a:rPr>
              <a:t>中期报告</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pic>
        <p:nvPicPr>
          <p:cNvPr id="6" name="图片 5">
            <a:extLst>
              <a:ext uri="{FF2B5EF4-FFF2-40B4-BE49-F238E27FC236}">
                <a16:creationId xmlns:a16="http://schemas.microsoft.com/office/drawing/2014/main" id="{A5FE1AB9-38A8-4D57-9D78-4FF4A4DBBC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508"/>
            <a:ext cx="3514725" cy="1552575"/>
          </a:xfrm>
          <a:prstGeom prst="rect">
            <a:avLst/>
          </a:prstGeom>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40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40000">
                                          <p:cBhvr additive="base">
                                            <p:cTn id="7" dur="75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40000">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14:bounceEnd="40000">
                                          <p:cBhvr additive="base">
                                            <p:cTn id="11"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14:presetBounceEnd="40000">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14:bounceEnd="40000">
                                          <p:cBhvr additive="base">
                                            <p:cTn id="15" dur="750" fill="hold"/>
                                            <p:tgtEl>
                                              <p:spTgt spid="20"/>
                                            </p:tgtEl>
                                            <p:attrNameLst>
                                              <p:attrName>ppt_x</p:attrName>
                                            </p:attrNameLst>
                                          </p:cBhvr>
                                          <p:tavLst>
                                            <p:tav tm="0">
                                              <p:val>
                                                <p:strVal val="1+#ppt_w/2"/>
                                              </p:val>
                                            </p:tav>
                                            <p:tav tm="100000">
                                              <p:val>
                                                <p:strVal val="#ppt_x"/>
                                              </p:val>
                                            </p:tav>
                                          </p:tavLst>
                                        </p:anim>
                                        <p:anim calcmode="lin" valueType="num" p14:bounceEnd="40000">
                                          <p:cBhvr additive="base">
                                            <p:cTn id="16" dur="75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40000">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14:bounceEnd="40000">
                                          <p:cBhvr additive="base">
                                            <p:cTn id="19" dur="750" fill="hold"/>
                                            <p:tgtEl>
                                              <p:spTgt spid="21"/>
                                            </p:tgtEl>
                                            <p:attrNameLst>
                                              <p:attrName>ppt_x</p:attrName>
                                            </p:attrNameLst>
                                          </p:cBhvr>
                                          <p:tavLst>
                                            <p:tav tm="0">
                                              <p:val>
                                                <p:strVal val="1+#ppt_w/2"/>
                                              </p:val>
                                            </p:tav>
                                            <p:tav tm="100000">
                                              <p:val>
                                                <p:strVal val="#ppt_x"/>
                                              </p:val>
                                            </p:tav>
                                          </p:tavLst>
                                        </p:anim>
                                        <p:anim calcmode="lin" valueType="num" p14:bounceEnd="40000">
                                          <p:cBhvr additive="base">
                                            <p:cTn id="20" dur="750" fill="hold"/>
                                            <p:tgtEl>
                                              <p:spTgt spid="2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40000">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14:bounceEnd="40000">
                                          <p:cBhvr additive="base">
                                            <p:cTn id="23" dur="750" fill="hold"/>
                                            <p:tgtEl>
                                              <p:spTgt spid="22"/>
                                            </p:tgtEl>
                                            <p:attrNameLst>
                                              <p:attrName>ppt_x</p:attrName>
                                            </p:attrNameLst>
                                          </p:cBhvr>
                                          <p:tavLst>
                                            <p:tav tm="0">
                                              <p:val>
                                                <p:strVal val="1+#ppt_w/2"/>
                                              </p:val>
                                            </p:tav>
                                            <p:tav tm="100000">
                                              <p:val>
                                                <p:strVal val="#ppt_x"/>
                                              </p:val>
                                            </p:tav>
                                          </p:tavLst>
                                        </p:anim>
                                        <p:anim calcmode="lin" valueType="num" p14:bounceEnd="40000">
                                          <p:cBhvr additive="base">
                                            <p:cTn id="24" dur="750" fill="hold"/>
                                            <p:tgtEl>
                                              <p:spTgt spid="22"/>
                                            </p:tgtEl>
                                            <p:attrNameLst>
                                              <p:attrName>ppt_y</p:attrName>
                                            </p:attrNameLst>
                                          </p:cBhvr>
                                          <p:tavLst>
                                            <p:tav tm="0">
                                              <p:val>
                                                <p:strVal val="#ppt_y"/>
                                              </p:val>
                                            </p:tav>
                                            <p:tav tm="100000">
                                              <p:val>
                                                <p:strVal val="#ppt_y"/>
                                              </p:val>
                                            </p:tav>
                                          </p:tavLst>
                                        </p:anim>
                                      </p:childTnLst>
                                    </p:cTn>
                                  </p:par>
                                  <p:par>
                                    <p:cTn id="25" presetID="2" presetClass="entr" presetSubtype="3" fill="hold" grpId="0" nodeType="withEffect" p14:presetBounceEnd="40000">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14:bounceEnd="40000">
                                          <p:cBhvr additive="base">
                                            <p:cTn id="27" dur="750" fill="hold"/>
                                            <p:tgtEl>
                                              <p:spTgt spid="8"/>
                                            </p:tgtEl>
                                            <p:attrNameLst>
                                              <p:attrName>ppt_x</p:attrName>
                                            </p:attrNameLst>
                                          </p:cBhvr>
                                          <p:tavLst>
                                            <p:tav tm="0">
                                              <p:val>
                                                <p:strVal val="1+#ppt_w/2"/>
                                              </p:val>
                                            </p:tav>
                                            <p:tav tm="100000">
                                              <p:val>
                                                <p:strVal val="#ppt_x"/>
                                              </p:val>
                                            </p:tav>
                                          </p:tavLst>
                                        </p:anim>
                                        <p:anim calcmode="lin" valueType="num" p14:bounceEnd="40000">
                                          <p:cBhvr additive="base">
                                            <p:cTn id="28" dur="750" fill="hold"/>
                                            <p:tgtEl>
                                              <p:spTgt spid="8"/>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14:presetBounceEnd="40000">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14:bounceEnd="40000">
                                          <p:cBhvr additive="base">
                                            <p:cTn id="31" dur="750" fill="hold"/>
                                            <p:tgtEl>
                                              <p:spTgt spid="10"/>
                                            </p:tgtEl>
                                            <p:attrNameLst>
                                              <p:attrName>ppt_x</p:attrName>
                                            </p:attrNameLst>
                                          </p:cBhvr>
                                          <p:tavLst>
                                            <p:tav tm="0">
                                              <p:val>
                                                <p:strVal val="1+#ppt_w/2"/>
                                              </p:val>
                                            </p:tav>
                                            <p:tav tm="100000">
                                              <p:val>
                                                <p:strVal val="#ppt_x"/>
                                              </p:val>
                                            </p:tav>
                                          </p:tavLst>
                                        </p:anim>
                                        <p:anim calcmode="lin" valueType="num" p14:bounceEnd="40000">
                                          <p:cBhvr additive="base">
                                            <p:cTn id="32" dur="75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fill="hold" grpId="0" nodeType="withEffect" p14:presetBounceEnd="40000">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14:bounceEnd="40000">
                                          <p:cBhvr additive="base">
                                            <p:cTn id="35" dur="750" fill="hold"/>
                                            <p:tgtEl>
                                              <p:spTgt spid="11"/>
                                            </p:tgtEl>
                                            <p:attrNameLst>
                                              <p:attrName>ppt_x</p:attrName>
                                            </p:attrNameLst>
                                          </p:cBhvr>
                                          <p:tavLst>
                                            <p:tav tm="0">
                                              <p:val>
                                                <p:strVal val="1+#ppt_w/2"/>
                                              </p:val>
                                            </p:tav>
                                            <p:tav tm="100000">
                                              <p:val>
                                                <p:strVal val="#ppt_x"/>
                                              </p:val>
                                            </p:tav>
                                          </p:tavLst>
                                        </p:anim>
                                        <p:anim calcmode="lin" valueType="num" p14:bounceEnd="40000">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40000">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14:bounceEnd="40000">
                                          <p:cBhvr additive="base">
                                            <p:cTn id="39" dur="750" fill="hold"/>
                                            <p:tgtEl>
                                              <p:spTgt spid="12"/>
                                            </p:tgtEl>
                                            <p:attrNameLst>
                                              <p:attrName>ppt_x</p:attrName>
                                            </p:attrNameLst>
                                          </p:cBhvr>
                                          <p:tavLst>
                                            <p:tav tm="0">
                                              <p:val>
                                                <p:strVal val="1+#ppt_w/2"/>
                                              </p:val>
                                            </p:tav>
                                            <p:tav tm="100000">
                                              <p:val>
                                                <p:strVal val="#ppt_x"/>
                                              </p:val>
                                            </p:tav>
                                          </p:tavLst>
                                        </p:anim>
                                        <p:anim calcmode="lin" valueType="num" p14:bounceEnd="40000">
                                          <p:cBhvr additive="base">
                                            <p:cTn id="40" dur="750" fill="hold"/>
                                            <p:tgtEl>
                                              <p:spTgt spid="12"/>
                                            </p:tgtEl>
                                            <p:attrNameLst>
                                              <p:attrName>ppt_y</p:attrName>
                                            </p:attrNameLst>
                                          </p:cBhvr>
                                          <p:tavLst>
                                            <p:tav tm="0">
                                              <p:val>
                                                <p:strVal val="#ppt_y"/>
                                              </p:val>
                                            </p:tav>
                                            <p:tav tm="100000">
                                              <p:val>
                                                <p:strVal val="#ppt_y"/>
                                              </p:val>
                                            </p:tav>
                                          </p:tavLst>
                                        </p:anim>
                                      </p:childTnLst>
                                    </p:cTn>
                                  </p:par>
                                  <p:par>
                                    <p:cTn id="41" presetID="2" presetClass="entr" presetSubtype="4" fill="hold" grpId="0" nodeType="withEffect" p14:presetBounceEnd="40000">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14:bounceEnd="40000">
                                          <p:cBhvr additive="base">
                                            <p:cTn id="43" dur="75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44" dur="75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14:presetBounceEnd="40000">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14:bounceEnd="40000">
                                          <p:cBhvr additive="base">
                                            <p:cTn id="47" dur="750" fill="hold"/>
                                            <p:tgtEl>
                                              <p:spTgt spid="15"/>
                                            </p:tgtEl>
                                            <p:attrNameLst>
                                              <p:attrName>ppt_x</p:attrName>
                                            </p:attrNameLst>
                                          </p:cBhvr>
                                          <p:tavLst>
                                            <p:tav tm="0">
                                              <p:val>
                                                <p:strVal val="1+#ppt_w/2"/>
                                              </p:val>
                                            </p:tav>
                                            <p:tav tm="100000">
                                              <p:val>
                                                <p:strVal val="#ppt_x"/>
                                              </p:val>
                                            </p:tav>
                                          </p:tavLst>
                                        </p:anim>
                                        <p:anim calcmode="lin" valueType="num" p14:bounceEnd="40000">
                                          <p:cBhvr additive="base">
                                            <p:cTn id="48" dur="75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14:presetBounceEnd="40000">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14:bounceEnd="40000">
                                          <p:cBhvr additive="base">
                                            <p:cTn id="51" dur="750" fill="hold"/>
                                            <p:tgtEl>
                                              <p:spTgt spid="16"/>
                                            </p:tgtEl>
                                            <p:attrNameLst>
                                              <p:attrName>ppt_x</p:attrName>
                                            </p:attrNameLst>
                                          </p:cBhvr>
                                          <p:tavLst>
                                            <p:tav tm="0">
                                              <p:val>
                                                <p:strVal val="1+#ppt_w/2"/>
                                              </p:val>
                                            </p:tav>
                                            <p:tav tm="100000">
                                              <p:val>
                                                <p:strVal val="#ppt_x"/>
                                              </p:val>
                                            </p:tav>
                                          </p:tavLst>
                                        </p:anim>
                                        <p:anim calcmode="lin" valueType="num" p14:bounceEnd="40000">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14:presetBounceEnd="40000">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14:bounceEnd="40000">
                                          <p:cBhvr additive="base">
                                            <p:cTn id="55" dur="750" fill="hold"/>
                                            <p:tgtEl>
                                              <p:spTgt spid="25"/>
                                            </p:tgtEl>
                                            <p:attrNameLst>
                                              <p:attrName>ppt_x</p:attrName>
                                            </p:attrNameLst>
                                          </p:cBhvr>
                                          <p:tavLst>
                                            <p:tav tm="0">
                                              <p:val>
                                                <p:strVal val="#ppt_x"/>
                                              </p:val>
                                            </p:tav>
                                            <p:tav tm="100000">
                                              <p:val>
                                                <p:strVal val="#ppt_x"/>
                                              </p:val>
                                            </p:tav>
                                          </p:tavLst>
                                        </p:anim>
                                        <p:anim calcmode="lin" valueType="num" p14:bounceEnd="40000">
                                          <p:cBhvr additive="base">
                                            <p:cTn id="56" dur="750" fill="hold"/>
                                            <p:tgtEl>
                                              <p:spTgt spid="25"/>
                                            </p:tgtEl>
                                            <p:attrNameLst>
                                              <p:attrName>ppt_y</p:attrName>
                                            </p:attrNameLst>
                                          </p:cBhvr>
                                          <p:tavLst>
                                            <p:tav tm="0">
                                              <p:val>
                                                <p:strVal val="1+#ppt_h/2"/>
                                              </p:val>
                                            </p:tav>
                                            <p:tav tm="100000">
                                              <p:val>
                                                <p:strVal val="#ppt_y"/>
                                              </p:val>
                                            </p:tav>
                                          </p:tavLst>
                                        </p:anim>
                                      </p:childTnLst>
                                    </p:cTn>
                                  </p:par>
                                  <p:par>
                                    <p:cTn id="57" presetID="2" presetClass="entr" presetSubtype="6" fill="hold" grpId="0" nodeType="withEffect" p14:presetBounceEnd="40000">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14:bounceEnd="40000">
                                          <p:cBhvr additive="base">
                                            <p:cTn id="59" dur="750" fill="hold"/>
                                            <p:tgtEl>
                                              <p:spTgt spid="26"/>
                                            </p:tgtEl>
                                            <p:attrNameLst>
                                              <p:attrName>ppt_x</p:attrName>
                                            </p:attrNameLst>
                                          </p:cBhvr>
                                          <p:tavLst>
                                            <p:tav tm="0">
                                              <p:val>
                                                <p:strVal val="1+#ppt_w/2"/>
                                              </p:val>
                                            </p:tav>
                                            <p:tav tm="100000">
                                              <p:val>
                                                <p:strVal val="#ppt_x"/>
                                              </p:val>
                                            </p:tav>
                                          </p:tavLst>
                                        </p:anim>
                                        <p:anim calcmode="lin" valueType="num" p14:bounceEnd="40000">
                                          <p:cBhvr additive="base">
                                            <p:cTn id="60" dur="750" fill="hold"/>
                                            <p:tgtEl>
                                              <p:spTgt spid="2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14:presetBounceEnd="40000">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14:bounceEnd="40000">
                                          <p:cBhvr additive="base">
                                            <p:cTn id="63" dur="750" fill="hold"/>
                                            <p:tgtEl>
                                              <p:spTgt spid="28"/>
                                            </p:tgtEl>
                                            <p:attrNameLst>
                                              <p:attrName>ppt_x</p:attrName>
                                            </p:attrNameLst>
                                          </p:cBhvr>
                                          <p:tavLst>
                                            <p:tav tm="0">
                                              <p:val>
                                                <p:strVal val="#ppt_x"/>
                                              </p:val>
                                            </p:tav>
                                            <p:tav tm="100000">
                                              <p:val>
                                                <p:strVal val="#ppt_x"/>
                                              </p:val>
                                            </p:tav>
                                          </p:tavLst>
                                        </p:anim>
                                        <p:anim calcmode="lin" valueType="num" p14:bounceEnd="40000">
                                          <p:cBhvr additive="base">
                                            <p:cTn id="64" dur="750" fill="hold"/>
                                            <p:tgtEl>
                                              <p:spTgt spid="2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14:presetBounceEnd="40000">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14:bounceEnd="40000">
                                          <p:cBhvr additive="base">
                                            <p:cTn id="67" dur="75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68" dur="750" fill="hold"/>
                                            <p:tgtEl>
                                              <p:spTgt spid="14"/>
                                            </p:tgtEl>
                                            <p:attrNameLst>
                                              <p:attrName>ppt_y</p:attrName>
                                            </p:attrNameLst>
                                          </p:cBhvr>
                                          <p:tavLst>
                                            <p:tav tm="0">
                                              <p:val>
                                                <p:strVal val="1+#ppt_h/2"/>
                                              </p:val>
                                            </p:tav>
                                            <p:tav tm="100000">
                                              <p:val>
                                                <p:strVal val="#ppt_y"/>
                                              </p:val>
                                            </p:tav>
                                          </p:tavLst>
                                        </p:anim>
                                      </p:childTnLst>
                                    </p:cTn>
                                  </p:par>
                                  <p:par>
                                    <p:cTn id="69" presetID="22" presetClass="entr" presetSubtype="8"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wipe(left)">
                                          <p:cBhvr>
                                            <p:cTn id="71" dur="500"/>
                                            <p:tgtEl>
                                              <p:spTgt spid="34"/>
                                            </p:tgtEl>
                                          </p:cBhvr>
                                        </p:animEffect>
                                      </p:childTnLst>
                                    </p:cTn>
                                  </p:par>
                                  <p:par>
                                    <p:cTn id="72" presetID="53" presetClass="entr" presetSubtype="16" fill="hold" nodeType="withEffect">
                                      <p:stCondLst>
                                        <p:cond delay="0"/>
                                      </p:stCondLst>
                                      <p:childTnLst>
                                        <p:set>
                                          <p:cBhvr>
                                            <p:cTn id="73" dur="1" fill="hold">
                                              <p:stCondLst>
                                                <p:cond delay="0"/>
                                              </p:stCondLst>
                                            </p:cTn>
                                            <p:tgtEl>
                                              <p:spTgt spid="45"/>
                                            </p:tgtEl>
                                            <p:attrNameLst>
                                              <p:attrName>style.visibility</p:attrName>
                                            </p:attrNameLst>
                                          </p:cBhvr>
                                          <p:to>
                                            <p:strVal val="visible"/>
                                          </p:to>
                                        </p:set>
                                        <p:anim calcmode="lin" valueType="num">
                                          <p:cBhvr>
                                            <p:cTn id="74" dur="500" fill="hold"/>
                                            <p:tgtEl>
                                              <p:spTgt spid="45"/>
                                            </p:tgtEl>
                                            <p:attrNameLst>
                                              <p:attrName>ppt_w</p:attrName>
                                            </p:attrNameLst>
                                          </p:cBhvr>
                                          <p:tavLst>
                                            <p:tav tm="0">
                                              <p:val>
                                                <p:fltVal val="0"/>
                                              </p:val>
                                            </p:tav>
                                            <p:tav tm="100000">
                                              <p:val>
                                                <p:strVal val="#ppt_w"/>
                                              </p:val>
                                            </p:tav>
                                          </p:tavLst>
                                        </p:anim>
                                        <p:anim calcmode="lin" valueType="num">
                                          <p:cBhvr>
                                            <p:cTn id="75" dur="500" fill="hold"/>
                                            <p:tgtEl>
                                              <p:spTgt spid="45"/>
                                            </p:tgtEl>
                                            <p:attrNameLst>
                                              <p:attrName>ppt_h</p:attrName>
                                            </p:attrNameLst>
                                          </p:cBhvr>
                                          <p:tavLst>
                                            <p:tav tm="0">
                                              <p:val>
                                                <p:fltVal val="0"/>
                                              </p:val>
                                            </p:tav>
                                            <p:tav tm="100000">
                                              <p:val>
                                                <p:strVal val="#ppt_h"/>
                                              </p:val>
                                            </p:tav>
                                          </p:tavLst>
                                        </p:anim>
                                        <p:animEffect transition="in" filter="fade">
                                          <p:cBhvr>
                                            <p:cTn id="76" dur="500"/>
                                            <p:tgtEl>
                                              <p:spTgt spid="45"/>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ipe(right)">
                                          <p:cBhvr>
                                            <p:cTn id="79" dur="1200"/>
                                            <p:tgtEl>
                                              <p:spTgt spid="29"/>
                                            </p:tgtEl>
                                          </p:cBhvr>
                                        </p:animEffect>
                                      </p:childTnLst>
                                    </p:cTn>
                                  </p:par>
                                </p:childTnLst>
                              </p:cTn>
                            </p:par>
                          </p:childTnLst>
                        </p:cTn>
                      </p:par>
                      <p:par>
                        <p:cTn id="80" fill="hold">
                          <p:stCondLst>
                            <p:cond delay="indefinite"/>
                          </p:stCondLst>
                          <p:childTnLst>
                            <p:par>
                              <p:cTn id="81" fill="hold">
                                <p:stCondLst>
                                  <p:cond delay="0"/>
                                </p:stCondLst>
                                <p:childTnLst>
                                  <p:par>
                                    <p:cTn id="82" presetID="6" presetClass="entr" presetSubtype="16" fill="hold" grpId="0"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circle(in)">
                                          <p:cBhvr>
                                            <p:cTn id="8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7" grpId="0" animBg="1"/>
          <p:bldP spid="20" grpId="0" animBg="1"/>
          <p:bldP spid="21" grpId="0" animBg="1"/>
          <p:bldP spid="22" grpId="0" animBg="1"/>
          <p:bldP spid="8" grpId="0" animBg="1"/>
          <p:bldP spid="10" grpId="0" animBg="1"/>
          <p:bldP spid="11" grpId="0" animBg="1"/>
          <p:bldP spid="12" grpId="0" animBg="1"/>
          <p:bldP spid="13" grpId="0" animBg="1"/>
          <p:bldP spid="14" grpId="0" animBg="1"/>
          <p:bldP spid="15" grpId="0" animBg="1"/>
          <p:bldP spid="16" grpId="0" animBg="1"/>
          <p:bldP spid="25" grpId="0" animBg="1"/>
          <p:bldP spid="26" grpId="0" animBg="1"/>
          <p:bldP spid="28" grpId="0" animBg="1"/>
          <p:bldP spid="29" grpId="0"/>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ppt_x"/>
                                              </p:val>
                                            </p:tav>
                                            <p:tav tm="100000">
                                              <p:val>
                                                <p:strVal val="#ppt_x"/>
                                              </p:val>
                                            </p:tav>
                                          </p:tavLst>
                                        </p:anim>
                                        <p:anim calcmode="lin" valueType="num">
                                          <p:cBhvr additive="base">
                                            <p:cTn id="8" dur="75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ppt_x"/>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1+#ppt_w/2"/>
                                              </p:val>
                                            </p:tav>
                                            <p:tav tm="100000">
                                              <p:val>
                                                <p:strVal val="#ppt_x"/>
                                              </p:val>
                                            </p:tav>
                                          </p:tavLst>
                                        </p:anim>
                                        <p:anim calcmode="lin" valueType="num">
                                          <p:cBhvr additive="base">
                                            <p:cTn id="16" dur="75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750" fill="hold"/>
                                            <p:tgtEl>
                                              <p:spTgt spid="21"/>
                                            </p:tgtEl>
                                            <p:attrNameLst>
                                              <p:attrName>ppt_x</p:attrName>
                                            </p:attrNameLst>
                                          </p:cBhvr>
                                          <p:tavLst>
                                            <p:tav tm="0">
                                              <p:val>
                                                <p:strVal val="1+#ppt_w/2"/>
                                              </p:val>
                                            </p:tav>
                                            <p:tav tm="100000">
                                              <p:val>
                                                <p:strVal val="#ppt_x"/>
                                              </p:val>
                                            </p:tav>
                                          </p:tavLst>
                                        </p:anim>
                                        <p:anim calcmode="lin" valueType="num">
                                          <p:cBhvr additive="base">
                                            <p:cTn id="20" dur="750" fill="hold"/>
                                            <p:tgtEl>
                                              <p:spTgt spid="2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750" fill="hold"/>
                                            <p:tgtEl>
                                              <p:spTgt spid="22"/>
                                            </p:tgtEl>
                                            <p:attrNameLst>
                                              <p:attrName>ppt_x</p:attrName>
                                            </p:attrNameLst>
                                          </p:cBhvr>
                                          <p:tavLst>
                                            <p:tav tm="0">
                                              <p:val>
                                                <p:strVal val="1+#ppt_w/2"/>
                                              </p:val>
                                            </p:tav>
                                            <p:tav tm="100000">
                                              <p:val>
                                                <p:strVal val="#ppt_x"/>
                                              </p:val>
                                            </p:tav>
                                          </p:tavLst>
                                        </p:anim>
                                        <p:anim calcmode="lin" valueType="num">
                                          <p:cBhvr additive="base">
                                            <p:cTn id="24" dur="750" fill="hold"/>
                                            <p:tgtEl>
                                              <p:spTgt spid="22"/>
                                            </p:tgtEl>
                                            <p:attrNameLst>
                                              <p:attrName>ppt_y</p:attrName>
                                            </p:attrNameLst>
                                          </p:cBhvr>
                                          <p:tavLst>
                                            <p:tav tm="0">
                                              <p:val>
                                                <p:strVal val="#ppt_y"/>
                                              </p:val>
                                            </p:tav>
                                            <p:tav tm="100000">
                                              <p:val>
                                                <p:strVal val="#ppt_y"/>
                                              </p:val>
                                            </p:tav>
                                          </p:tavLst>
                                        </p:anim>
                                      </p:childTnLst>
                                    </p:cTn>
                                  </p:par>
                                  <p:par>
                                    <p:cTn id="25" presetID="2" presetClass="entr" presetSubtype="3"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750" fill="hold"/>
                                            <p:tgtEl>
                                              <p:spTgt spid="8"/>
                                            </p:tgtEl>
                                            <p:attrNameLst>
                                              <p:attrName>ppt_x</p:attrName>
                                            </p:attrNameLst>
                                          </p:cBhvr>
                                          <p:tavLst>
                                            <p:tav tm="0">
                                              <p:val>
                                                <p:strVal val="1+#ppt_w/2"/>
                                              </p:val>
                                            </p:tav>
                                            <p:tav tm="100000">
                                              <p:val>
                                                <p:strVal val="#ppt_x"/>
                                              </p:val>
                                            </p:tav>
                                          </p:tavLst>
                                        </p:anim>
                                        <p:anim calcmode="lin" valueType="num">
                                          <p:cBhvr additive="base">
                                            <p:cTn id="28" dur="750" fill="hold"/>
                                            <p:tgtEl>
                                              <p:spTgt spid="8"/>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750" fill="hold"/>
                                            <p:tgtEl>
                                              <p:spTgt spid="10"/>
                                            </p:tgtEl>
                                            <p:attrNameLst>
                                              <p:attrName>ppt_x</p:attrName>
                                            </p:attrNameLst>
                                          </p:cBhvr>
                                          <p:tavLst>
                                            <p:tav tm="0">
                                              <p:val>
                                                <p:strVal val="1+#ppt_w/2"/>
                                              </p:val>
                                            </p:tav>
                                            <p:tav tm="100000">
                                              <p:val>
                                                <p:strVal val="#ppt_x"/>
                                              </p:val>
                                            </p:tav>
                                          </p:tavLst>
                                        </p:anim>
                                        <p:anim calcmode="lin" valueType="num">
                                          <p:cBhvr additive="base">
                                            <p:cTn id="32" dur="75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1+#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750" fill="hold"/>
                                            <p:tgtEl>
                                              <p:spTgt spid="12"/>
                                            </p:tgtEl>
                                            <p:attrNameLst>
                                              <p:attrName>ppt_x</p:attrName>
                                            </p:attrNameLst>
                                          </p:cBhvr>
                                          <p:tavLst>
                                            <p:tav tm="0">
                                              <p:val>
                                                <p:strVal val="1+#ppt_w/2"/>
                                              </p:val>
                                            </p:tav>
                                            <p:tav tm="100000">
                                              <p:val>
                                                <p:strVal val="#ppt_x"/>
                                              </p:val>
                                            </p:tav>
                                          </p:tavLst>
                                        </p:anim>
                                        <p:anim calcmode="lin" valueType="num">
                                          <p:cBhvr additive="base">
                                            <p:cTn id="40" dur="750" fill="hold"/>
                                            <p:tgtEl>
                                              <p:spTgt spid="12"/>
                                            </p:tgtEl>
                                            <p:attrNameLst>
                                              <p:attrName>ppt_y</p:attrName>
                                            </p:attrNameLst>
                                          </p:cBhvr>
                                          <p:tavLst>
                                            <p:tav tm="0">
                                              <p:val>
                                                <p:strVal val="#ppt_y"/>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750" fill="hold"/>
                                            <p:tgtEl>
                                              <p:spTgt spid="13"/>
                                            </p:tgtEl>
                                            <p:attrNameLst>
                                              <p:attrName>ppt_x</p:attrName>
                                            </p:attrNameLst>
                                          </p:cBhvr>
                                          <p:tavLst>
                                            <p:tav tm="0">
                                              <p:val>
                                                <p:strVal val="#ppt_x"/>
                                              </p:val>
                                            </p:tav>
                                            <p:tav tm="100000">
                                              <p:val>
                                                <p:strVal val="#ppt_x"/>
                                              </p:val>
                                            </p:tav>
                                          </p:tavLst>
                                        </p:anim>
                                        <p:anim calcmode="lin" valueType="num">
                                          <p:cBhvr additive="base">
                                            <p:cTn id="44" dur="75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750" fill="hold"/>
                                            <p:tgtEl>
                                              <p:spTgt spid="15"/>
                                            </p:tgtEl>
                                            <p:attrNameLst>
                                              <p:attrName>ppt_x</p:attrName>
                                            </p:attrNameLst>
                                          </p:cBhvr>
                                          <p:tavLst>
                                            <p:tav tm="0">
                                              <p:val>
                                                <p:strVal val="1+#ppt_w/2"/>
                                              </p:val>
                                            </p:tav>
                                            <p:tav tm="100000">
                                              <p:val>
                                                <p:strVal val="#ppt_x"/>
                                              </p:val>
                                            </p:tav>
                                          </p:tavLst>
                                        </p:anim>
                                        <p:anim calcmode="lin" valueType="num">
                                          <p:cBhvr additive="base">
                                            <p:cTn id="48" dur="75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750" fill="hold"/>
                                            <p:tgtEl>
                                              <p:spTgt spid="25"/>
                                            </p:tgtEl>
                                            <p:attrNameLst>
                                              <p:attrName>ppt_x</p:attrName>
                                            </p:attrNameLst>
                                          </p:cBhvr>
                                          <p:tavLst>
                                            <p:tav tm="0">
                                              <p:val>
                                                <p:strVal val="#ppt_x"/>
                                              </p:val>
                                            </p:tav>
                                            <p:tav tm="100000">
                                              <p:val>
                                                <p:strVal val="#ppt_x"/>
                                              </p:val>
                                            </p:tav>
                                          </p:tavLst>
                                        </p:anim>
                                        <p:anim calcmode="lin" valueType="num">
                                          <p:cBhvr additive="base">
                                            <p:cTn id="56" dur="750" fill="hold"/>
                                            <p:tgtEl>
                                              <p:spTgt spid="25"/>
                                            </p:tgtEl>
                                            <p:attrNameLst>
                                              <p:attrName>ppt_y</p:attrName>
                                            </p:attrNameLst>
                                          </p:cBhvr>
                                          <p:tavLst>
                                            <p:tav tm="0">
                                              <p:val>
                                                <p:strVal val="1+#ppt_h/2"/>
                                              </p:val>
                                            </p:tav>
                                            <p:tav tm="100000">
                                              <p:val>
                                                <p:strVal val="#ppt_y"/>
                                              </p:val>
                                            </p:tav>
                                          </p:tavLst>
                                        </p:anim>
                                      </p:childTnLst>
                                    </p:cTn>
                                  </p:par>
                                  <p:par>
                                    <p:cTn id="57" presetID="2" presetClass="entr" presetSubtype="6"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750" fill="hold"/>
                                            <p:tgtEl>
                                              <p:spTgt spid="26"/>
                                            </p:tgtEl>
                                            <p:attrNameLst>
                                              <p:attrName>ppt_x</p:attrName>
                                            </p:attrNameLst>
                                          </p:cBhvr>
                                          <p:tavLst>
                                            <p:tav tm="0">
                                              <p:val>
                                                <p:strVal val="1+#ppt_w/2"/>
                                              </p:val>
                                            </p:tav>
                                            <p:tav tm="100000">
                                              <p:val>
                                                <p:strVal val="#ppt_x"/>
                                              </p:val>
                                            </p:tav>
                                          </p:tavLst>
                                        </p:anim>
                                        <p:anim calcmode="lin" valueType="num">
                                          <p:cBhvr additive="base">
                                            <p:cTn id="60" dur="750" fill="hold"/>
                                            <p:tgtEl>
                                              <p:spTgt spid="2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750" fill="hold"/>
                                            <p:tgtEl>
                                              <p:spTgt spid="28"/>
                                            </p:tgtEl>
                                            <p:attrNameLst>
                                              <p:attrName>ppt_x</p:attrName>
                                            </p:attrNameLst>
                                          </p:cBhvr>
                                          <p:tavLst>
                                            <p:tav tm="0">
                                              <p:val>
                                                <p:strVal val="#ppt_x"/>
                                              </p:val>
                                            </p:tav>
                                            <p:tav tm="100000">
                                              <p:val>
                                                <p:strVal val="#ppt_x"/>
                                              </p:val>
                                            </p:tav>
                                          </p:tavLst>
                                        </p:anim>
                                        <p:anim calcmode="lin" valueType="num">
                                          <p:cBhvr additive="base">
                                            <p:cTn id="64" dur="750" fill="hold"/>
                                            <p:tgtEl>
                                              <p:spTgt spid="2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750" fill="hold"/>
                                            <p:tgtEl>
                                              <p:spTgt spid="14"/>
                                            </p:tgtEl>
                                            <p:attrNameLst>
                                              <p:attrName>ppt_x</p:attrName>
                                            </p:attrNameLst>
                                          </p:cBhvr>
                                          <p:tavLst>
                                            <p:tav tm="0">
                                              <p:val>
                                                <p:strVal val="#ppt_x"/>
                                              </p:val>
                                            </p:tav>
                                            <p:tav tm="100000">
                                              <p:val>
                                                <p:strVal val="#ppt_x"/>
                                              </p:val>
                                            </p:tav>
                                          </p:tavLst>
                                        </p:anim>
                                        <p:anim calcmode="lin" valueType="num">
                                          <p:cBhvr additive="base">
                                            <p:cTn id="68" dur="750" fill="hold"/>
                                            <p:tgtEl>
                                              <p:spTgt spid="14"/>
                                            </p:tgtEl>
                                            <p:attrNameLst>
                                              <p:attrName>ppt_y</p:attrName>
                                            </p:attrNameLst>
                                          </p:cBhvr>
                                          <p:tavLst>
                                            <p:tav tm="0">
                                              <p:val>
                                                <p:strVal val="1+#ppt_h/2"/>
                                              </p:val>
                                            </p:tav>
                                            <p:tav tm="100000">
                                              <p:val>
                                                <p:strVal val="#ppt_y"/>
                                              </p:val>
                                            </p:tav>
                                          </p:tavLst>
                                        </p:anim>
                                      </p:childTnLst>
                                    </p:cTn>
                                  </p:par>
                                  <p:par>
                                    <p:cTn id="69" presetID="22" presetClass="entr" presetSubtype="8"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wipe(left)">
                                          <p:cBhvr>
                                            <p:cTn id="71" dur="500"/>
                                            <p:tgtEl>
                                              <p:spTgt spid="34"/>
                                            </p:tgtEl>
                                          </p:cBhvr>
                                        </p:animEffect>
                                      </p:childTnLst>
                                    </p:cTn>
                                  </p:par>
                                  <p:par>
                                    <p:cTn id="72" presetID="53" presetClass="entr" presetSubtype="16" fill="hold" nodeType="withEffect">
                                      <p:stCondLst>
                                        <p:cond delay="0"/>
                                      </p:stCondLst>
                                      <p:childTnLst>
                                        <p:set>
                                          <p:cBhvr>
                                            <p:cTn id="73" dur="1" fill="hold">
                                              <p:stCondLst>
                                                <p:cond delay="0"/>
                                              </p:stCondLst>
                                            </p:cTn>
                                            <p:tgtEl>
                                              <p:spTgt spid="45"/>
                                            </p:tgtEl>
                                            <p:attrNameLst>
                                              <p:attrName>style.visibility</p:attrName>
                                            </p:attrNameLst>
                                          </p:cBhvr>
                                          <p:to>
                                            <p:strVal val="visible"/>
                                          </p:to>
                                        </p:set>
                                        <p:anim calcmode="lin" valueType="num">
                                          <p:cBhvr>
                                            <p:cTn id="74" dur="500" fill="hold"/>
                                            <p:tgtEl>
                                              <p:spTgt spid="45"/>
                                            </p:tgtEl>
                                            <p:attrNameLst>
                                              <p:attrName>ppt_w</p:attrName>
                                            </p:attrNameLst>
                                          </p:cBhvr>
                                          <p:tavLst>
                                            <p:tav tm="0">
                                              <p:val>
                                                <p:fltVal val="0"/>
                                              </p:val>
                                            </p:tav>
                                            <p:tav tm="100000">
                                              <p:val>
                                                <p:strVal val="#ppt_w"/>
                                              </p:val>
                                            </p:tav>
                                          </p:tavLst>
                                        </p:anim>
                                        <p:anim calcmode="lin" valueType="num">
                                          <p:cBhvr>
                                            <p:cTn id="75" dur="500" fill="hold"/>
                                            <p:tgtEl>
                                              <p:spTgt spid="45"/>
                                            </p:tgtEl>
                                            <p:attrNameLst>
                                              <p:attrName>ppt_h</p:attrName>
                                            </p:attrNameLst>
                                          </p:cBhvr>
                                          <p:tavLst>
                                            <p:tav tm="0">
                                              <p:val>
                                                <p:fltVal val="0"/>
                                              </p:val>
                                            </p:tav>
                                            <p:tav tm="100000">
                                              <p:val>
                                                <p:strVal val="#ppt_h"/>
                                              </p:val>
                                            </p:tav>
                                          </p:tavLst>
                                        </p:anim>
                                        <p:animEffect transition="in" filter="fade">
                                          <p:cBhvr>
                                            <p:cTn id="76" dur="500"/>
                                            <p:tgtEl>
                                              <p:spTgt spid="45"/>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ipe(right)">
                                          <p:cBhvr>
                                            <p:cTn id="79" dur="1200"/>
                                            <p:tgtEl>
                                              <p:spTgt spid="29"/>
                                            </p:tgtEl>
                                          </p:cBhvr>
                                        </p:animEffect>
                                      </p:childTnLst>
                                    </p:cTn>
                                  </p:par>
                                </p:childTnLst>
                              </p:cTn>
                            </p:par>
                          </p:childTnLst>
                        </p:cTn>
                      </p:par>
                      <p:par>
                        <p:cTn id="80" fill="hold">
                          <p:stCondLst>
                            <p:cond delay="indefinite"/>
                          </p:stCondLst>
                          <p:childTnLst>
                            <p:par>
                              <p:cTn id="81" fill="hold">
                                <p:stCondLst>
                                  <p:cond delay="0"/>
                                </p:stCondLst>
                                <p:childTnLst>
                                  <p:par>
                                    <p:cTn id="82" presetID="6" presetClass="entr" presetSubtype="16" fill="hold" grpId="0"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circle(in)">
                                          <p:cBhvr>
                                            <p:cTn id="8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7" grpId="0" animBg="1"/>
          <p:bldP spid="20" grpId="0" animBg="1"/>
          <p:bldP spid="21" grpId="0" animBg="1"/>
          <p:bldP spid="22" grpId="0" animBg="1"/>
          <p:bldP spid="8" grpId="0" animBg="1"/>
          <p:bldP spid="10" grpId="0" animBg="1"/>
          <p:bldP spid="11" grpId="0" animBg="1"/>
          <p:bldP spid="12" grpId="0" animBg="1"/>
          <p:bldP spid="13" grpId="0" animBg="1"/>
          <p:bldP spid="14" grpId="0" animBg="1"/>
          <p:bldP spid="15" grpId="0" animBg="1"/>
          <p:bldP spid="16" grpId="0" animBg="1"/>
          <p:bldP spid="25" grpId="0" animBg="1"/>
          <p:bldP spid="26" grpId="0" animBg="1"/>
          <p:bldP spid="28" grpId="0" animBg="1"/>
          <p:bldP spid="29" grpId="0"/>
          <p:bldP spid="4"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1677383"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项目背景</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07"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02</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sp>
        <p:nvSpPr>
          <p:cNvPr id="17" name="文本框 16">
            <a:extLst>
              <a:ext uri="{FF2B5EF4-FFF2-40B4-BE49-F238E27FC236}">
                <a16:creationId xmlns:a16="http://schemas.microsoft.com/office/drawing/2014/main" id="{0CEA9EC5-C335-48B5-9F6F-F1520F122699}"/>
              </a:ext>
            </a:extLst>
          </p:cNvPr>
          <p:cNvSpPr txBox="1"/>
          <p:nvPr/>
        </p:nvSpPr>
        <p:spPr>
          <a:xfrm>
            <a:off x="312742" y="1455125"/>
            <a:ext cx="6955324" cy="4524315"/>
          </a:xfrm>
          <a:prstGeom prst="rect">
            <a:avLst/>
          </a:prstGeom>
          <a:noFill/>
        </p:spPr>
        <p:txBody>
          <a:bodyPr wrap="square">
            <a:spAutoFit/>
          </a:bodyPr>
          <a:lstStyle/>
          <a:p>
            <a:pPr algn="l"/>
            <a:r>
              <a:rPr lang="zh-CN" altLang="en-US" sz="2400" b="0" i="0" dirty="0">
                <a:solidFill>
                  <a:srgbClr val="191919"/>
                </a:solidFill>
                <a:effectLst/>
                <a:latin typeface="PingFang SC"/>
              </a:rPr>
              <a:t>把容器管理系统分为三层：</a:t>
            </a:r>
          </a:p>
          <a:p>
            <a:pPr algn="l">
              <a:buFont typeface="+mj-lt"/>
              <a:buAutoNum type="arabicPeriod"/>
            </a:pPr>
            <a:r>
              <a:rPr lang="en-US" altLang="zh-CN" sz="2400" b="0" i="0" dirty="0">
                <a:solidFill>
                  <a:srgbClr val="191919"/>
                </a:solidFill>
                <a:effectLst/>
                <a:latin typeface="PingFang SC"/>
              </a:rPr>
              <a:t>High-level Container Management</a:t>
            </a:r>
            <a:r>
              <a:rPr lang="zh-CN" altLang="en-US" sz="2400" b="0" i="0" dirty="0">
                <a:solidFill>
                  <a:srgbClr val="191919"/>
                </a:solidFill>
                <a:effectLst/>
                <a:latin typeface="PingFang SC"/>
              </a:rPr>
              <a:t>：容器管控的</a:t>
            </a:r>
            <a:r>
              <a:rPr lang="en-US" altLang="zh-CN" sz="2400" b="0" i="0" dirty="0">
                <a:solidFill>
                  <a:srgbClr val="191919"/>
                </a:solidFill>
                <a:effectLst/>
                <a:latin typeface="PingFang SC"/>
              </a:rPr>
              <a:t>UI</a:t>
            </a:r>
            <a:r>
              <a:rPr lang="zh-CN" altLang="en-US" sz="2400" b="0" i="0" dirty="0">
                <a:solidFill>
                  <a:srgbClr val="191919"/>
                </a:solidFill>
                <a:effectLst/>
                <a:latin typeface="PingFang SC"/>
              </a:rPr>
              <a:t>层。直接实现容器的管控和使用界面，也是用户最熟悉的子系统</a:t>
            </a:r>
          </a:p>
          <a:p>
            <a:pPr algn="l">
              <a:buFont typeface="+mj-lt"/>
              <a:buAutoNum type="arabicPeriod"/>
            </a:pPr>
            <a:r>
              <a:rPr lang="en-US" altLang="zh-CN" sz="2400" b="0" i="0" dirty="0">
                <a:solidFill>
                  <a:srgbClr val="191919"/>
                </a:solidFill>
                <a:effectLst/>
                <a:latin typeface="PingFang SC"/>
              </a:rPr>
              <a:t>High-level Container Runtime</a:t>
            </a:r>
            <a:r>
              <a:rPr lang="zh-CN" altLang="en-US" sz="2400" b="0" i="0" dirty="0">
                <a:solidFill>
                  <a:srgbClr val="191919"/>
                </a:solidFill>
                <a:effectLst/>
                <a:latin typeface="PingFang SC"/>
              </a:rPr>
              <a:t>：容器状态及资源供给。包括镜像管理、网络接入、容器状态、调用</a:t>
            </a:r>
            <a:r>
              <a:rPr lang="en-US" altLang="zh-CN" sz="2400" b="0" i="0" dirty="0">
                <a:solidFill>
                  <a:srgbClr val="191919"/>
                </a:solidFill>
                <a:effectLst/>
                <a:latin typeface="PingFang SC"/>
              </a:rPr>
              <a:t>Low Level Runtime</a:t>
            </a:r>
            <a:r>
              <a:rPr lang="zh-CN" altLang="en-US" sz="2400" b="0" i="0" dirty="0">
                <a:solidFill>
                  <a:srgbClr val="191919"/>
                </a:solidFill>
                <a:effectLst/>
                <a:latin typeface="PingFang SC"/>
              </a:rPr>
              <a:t>执行容器等功能。习惯上这层称之为容器引擎（</a:t>
            </a:r>
            <a:r>
              <a:rPr lang="en-US" altLang="zh-CN" sz="2400" b="0" i="0" dirty="0">
                <a:solidFill>
                  <a:srgbClr val="191919"/>
                </a:solidFill>
                <a:effectLst/>
                <a:latin typeface="PingFang SC"/>
              </a:rPr>
              <a:t>Container Engine</a:t>
            </a:r>
            <a:r>
              <a:rPr lang="zh-CN" altLang="en-US" sz="2400" b="0" i="0" dirty="0">
                <a:solidFill>
                  <a:srgbClr val="191919"/>
                </a:solidFill>
                <a:effectLst/>
                <a:latin typeface="PingFang SC"/>
              </a:rPr>
              <a:t>）。</a:t>
            </a:r>
          </a:p>
          <a:p>
            <a:pPr algn="l">
              <a:buFont typeface="+mj-lt"/>
              <a:buAutoNum type="arabicPeriod"/>
            </a:pPr>
            <a:r>
              <a:rPr lang="en-US" altLang="zh-CN" sz="2400" b="0" i="0" dirty="0">
                <a:solidFill>
                  <a:srgbClr val="191919"/>
                </a:solidFill>
                <a:effectLst/>
                <a:latin typeface="PingFang SC"/>
              </a:rPr>
              <a:t>Low-level Container Runtime</a:t>
            </a:r>
            <a:r>
              <a:rPr lang="zh-CN" altLang="en-US" sz="2400" b="0" i="0" dirty="0">
                <a:solidFill>
                  <a:srgbClr val="191919"/>
                </a:solidFill>
                <a:effectLst/>
                <a:latin typeface="PingFang SC"/>
              </a:rPr>
              <a:t>：容器执行层。负责具体构建容器运行环境并执行容器进程。习惯上这层直接简称为容器运行时（</a:t>
            </a:r>
            <a:r>
              <a:rPr lang="en-US" altLang="zh-CN" sz="2400" b="0" i="0" dirty="0">
                <a:solidFill>
                  <a:srgbClr val="191919"/>
                </a:solidFill>
                <a:effectLst/>
                <a:latin typeface="PingFang SC"/>
              </a:rPr>
              <a:t>Container Runtime</a:t>
            </a:r>
            <a:r>
              <a:rPr lang="zh-CN" altLang="en-US" sz="2400" b="0" i="0" dirty="0">
                <a:solidFill>
                  <a:srgbClr val="191919"/>
                </a:solidFill>
                <a:effectLst/>
                <a:latin typeface="PingFang SC"/>
              </a:rPr>
              <a:t>）。</a:t>
            </a:r>
            <a:r>
              <a:rPr lang="en-US" altLang="zh-CN" sz="2400" b="0" i="0" dirty="0" err="1">
                <a:solidFill>
                  <a:srgbClr val="191919"/>
                </a:solidFill>
                <a:effectLst/>
                <a:latin typeface="PingFang SC"/>
              </a:rPr>
              <a:t>runC</a:t>
            </a:r>
            <a:r>
              <a:rPr lang="zh-CN" altLang="en-US" sz="2400" b="0" i="0" dirty="0">
                <a:solidFill>
                  <a:srgbClr val="191919"/>
                </a:solidFill>
                <a:effectLst/>
                <a:latin typeface="PingFang SC"/>
              </a:rPr>
              <a:t>是目前使用最广泛的容器运行时</a:t>
            </a:r>
            <a:r>
              <a:rPr lang="zh-CN" altLang="en-US" b="0" i="0" dirty="0">
                <a:solidFill>
                  <a:srgbClr val="191919"/>
                </a:solidFill>
                <a:effectLst/>
                <a:latin typeface="PingFang SC"/>
              </a:rPr>
              <a:t>。</a:t>
            </a:r>
            <a:endParaRPr lang="en-US" altLang="zh-CN" b="0" i="0" dirty="0">
              <a:solidFill>
                <a:srgbClr val="191919"/>
              </a:solidFill>
              <a:effectLst/>
              <a:latin typeface="PingFang SC"/>
            </a:endParaRPr>
          </a:p>
        </p:txBody>
      </p:sp>
      <p:sp>
        <p:nvSpPr>
          <p:cNvPr id="19" name="文本框 18">
            <a:extLst>
              <a:ext uri="{FF2B5EF4-FFF2-40B4-BE49-F238E27FC236}">
                <a16:creationId xmlns:a16="http://schemas.microsoft.com/office/drawing/2014/main" id="{7245110C-FC5D-4FDF-991D-0881A7238267}"/>
              </a:ext>
            </a:extLst>
          </p:cNvPr>
          <p:cNvSpPr txBox="1"/>
          <p:nvPr/>
        </p:nvSpPr>
        <p:spPr>
          <a:xfrm>
            <a:off x="7634926" y="2163010"/>
            <a:ext cx="3449949" cy="3108543"/>
          </a:xfrm>
          <a:prstGeom prst="rect">
            <a:avLst/>
          </a:prstGeom>
          <a:noFill/>
        </p:spPr>
        <p:txBody>
          <a:bodyPr wrap="square">
            <a:spAutoFit/>
          </a:bodyPr>
          <a:lstStyle/>
          <a:p>
            <a:r>
              <a:rPr lang="en-US" altLang="zh-CN" sz="2800" b="0" i="0" dirty="0">
                <a:solidFill>
                  <a:srgbClr val="191919"/>
                </a:solidFill>
                <a:effectLst/>
                <a:latin typeface="PingFang SC"/>
              </a:rPr>
              <a:t>High-level Container Management</a:t>
            </a:r>
            <a:r>
              <a:rPr lang="zh-CN" altLang="en-US" sz="2800" b="0" i="0" dirty="0">
                <a:solidFill>
                  <a:srgbClr val="191919"/>
                </a:solidFill>
                <a:effectLst/>
                <a:latin typeface="PingFang SC"/>
              </a:rPr>
              <a:t>和</a:t>
            </a:r>
            <a:r>
              <a:rPr lang="en-US" altLang="zh-CN" sz="2800" b="0" i="0" dirty="0">
                <a:solidFill>
                  <a:srgbClr val="191919"/>
                </a:solidFill>
                <a:effectLst/>
                <a:latin typeface="PingFang SC"/>
              </a:rPr>
              <a:t>Container Engine</a:t>
            </a:r>
            <a:r>
              <a:rPr lang="zh-CN" altLang="en-US" sz="2800" b="0" i="0" dirty="0">
                <a:solidFill>
                  <a:srgbClr val="191919"/>
                </a:solidFill>
                <a:effectLst/>
                <a:latin typeface="PingFang SC"/>
              </a:rPr>
              <a:t>之间的接口规范是</a:t>
            </a:r>
            <a:r>
              <a:rPr lang="en-US" altLang="zh-CN" sz="2800" b="0" i="0" dirty="0">
                <a:solidFill>
                  <a:srgbClr val="191919"/>
                </a:solidFill>
                <a:effectLst/>
                <a:latin typeface="PingFang SC"/>
              </a:rPr>
              <a:t>CRI</a:t>
            </a:r>
            <a:r>
              <a:rPr lang="zh-CN" altLang="en-US" sz="2800" b="0" i="0" dirty="0">
                <a:solidFill>
                  <a:srgbClr val="191919"/>
                </a:solidFill>
                <a:effectLst/>
                <a:latin typeface="PingFang SC"/>
              </a:rPr>
              <a:t>。</a:t>
            </a:r>
            <a:endParaRPr lang="en-US" altLang="zh-CN" sz="2800" b="0" i="0" dirty="0">
              <a:solidFill>
                <a:srgbClr val="191919"/>
              </a:solidFill>
              <a:effectLst/>
              <a:latin typeface="PingFang SC"/>
            </a:endParaRPr>
          </a:p>
          <a:p>
            <a:r>
              <a:rPr lang="en-US" altLang="zh-CN" sz="2800" b="0" i="0" dirty="0">
                <a:solidFill>
                  <a:srgbClr val="191919"/>
                </a:solidFill>
                <a:effectLst/>
                <a:latin typeface="PingFang SC"/>
              </a:rPr>
              <a:t>Container Engine</a:t>
            </a:r>
            <a:r>
              <a:rPr lang="zh-CN" altLang="en-US" sz="2800" b="0" i="0" dirty="0">
                <a:solidFill>
                  <a:srgbClr val="191919"/>
                </a:solidFill>
                <a:effectLst/>
                <a:latin typeface="PingFang SC"/>
              </a:rPr>
              <a:t>和</a:t>
            </a:r>
            <a:r>
              <a:rPr lang="en-US" altLang="zh-CN" sz="2800" b="0" i="0" dirty="0">
                <a:solidFill>
                  <a:srgbClr val="191919"/>
                </a:solidFill>
                <a:effectLst/>
                <a:latin typeface="PingFang SC"/>
              </a:rPr>
              <a:t>Container Runtime</a:t>
            </a:r>
            <a:r>
              <a:rPr lang="zh-CN" altLang="en-US" sz="2800" b="0" i="0" dirty="0">
                <a:solidFill>
                  <a:srgbClr val="191919"/>
                </a:solidFill>
                <a:effectLst/>
                <a:latin typeface="PingFang SC"/>
              </a:rPr>
              <a:t>之间的接口规范是</a:t>
            </a:r>
            <a:r>
              <a:rPr lang="en-US" altLang="zh-CN" sz="2800" b="0" i="0" dirty="0">
                <a:solidFill>
                  <a:srgbClr val="191919"/>
                </a:solidFill>
                <a:effectLst/>
                <a:latin typeface="PingFang SC"/>
              </a:rPr>
              <a:t>OCI</a:t>
            </a:r>
            <a:r>
              <a:rPr lang="zh-CN" altLang="en-US" b="0" i="0" dirty="0">
                <a:solidFill>
                  <a:srgbClr val="191919"/>
                </a:solidFill>
                <a:effectLst/>
                <a:latin typeface="PingFang SC"/>
              </a:rPr>
              <a:t>。</a:t>
            </a:r>
            <a:endParaRPr lang="zh-CN" altLang="en-US" dirty="0"/>
          </a:p>
        </p:txBody>
      </p:sp>
    </p:spTree>
    <p:extLst>
      <p:ext uri="{BB962C8B-B14F-4D97-AF65-F5344CB8AC3E}">
        <p14:creationId xmlns:p14="http://schemas.microsoft.com/office/powerpoint/2010/main" val="79883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1677383"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项目背景</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07"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02</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pic>
        <p:nvPicPr>
          <p:cNvPr id="2050" name="Picture 2">
            <a:extLst>
              <a:ext uri="{FF2B5EF4-FFF2-40B4-BE49-F238E27FC236}">
                <a16:creationId xmlns:a16="http://schemas.microsoft.com/office/drawing/2014/main" id="{CD9E2443-8B58-46D0-8546-1FC227E89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489" y="1404919"/>
            <a:ext cx="11337387" cy="5054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004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1677383"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项目背景</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07"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02</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sp>
        <p:nvSpPr>
          <p:cNvPr id="54" name="文本框 53">
            <a:extLst>
              <a:ext uri="{FF2B5EF4-FFF2-40B4-BE49-F238E27FC236}">
                <a16:creationId xmlns:a16="http://schemas.microsoft.com/office/drawing/2014/main" id="{1DA8E206-57FE-41F9-8739-EB62F4E86353}"/>
              </a:ext>
            </a:extLst>
          </p:cNvPr>
          <p:cNvSpPr txBox="1"/>
          <p:nvPr/>
        </p:nvSpPr>
        <p:spPr>
          <a:xfrm>
            <a:off x="7174061" y="1536174"/>
            <a:ext cx="4371680" cy="4154984"/>
          </a:xfrm>
          <a:prstGeom prst="rect">
            <a:avLst/>
          </a:prstGeom>
          <a:noFill/>
        </p:spPr>
        <p:txBody>
          <a:bodyPr wrap="square">
            <a:spAutoFit/>
          </a:bodyPr>
          <a:lstStyle/>
          <a:p>
            <a:r>
              <a:rPr lang="en-US" altLang="zh-CN" sz="2400" b="1" dirty="0" err="1">
                <a:latin typeface="-apple-system"/>
              </a:rPr>
              <a:t>gvisor</a:t>
            </a:r>
            <a:r>
              <a:rPr lang="zh-CN" altLang="en-US" sz="2400" b="1" dirty="0">
                <a:latin typeface="-apple-system"/>
              </a:rPr>
              <a:t>是一个作为普通非特权进程运行的内核，支持大多数的</a:t>
            </a:r>
            <a:r>
              <a:rPr lang="en-US" altLang="zh-CN" sz="2400" b="1" dirty="0">
                <a:latin typeface="-apple-system"/>
              </a:rPr>
              <a:t>Linux</a:t>
            </a:r>
            <a:r>
              <a:rPr lang="zh-CN" altLang="en-US" sz="2400" b="1" dirty="0">
                <a:latin typeface="-apple-system"/>
              </a:rPr>
              <a:t>系统调用。</a:t>
            </a:r>
            <a:endParaRPr lang="en-US" altLang="zh-CN" sz="2400" b="1" dirty="0">
              <a:latin typeface="-apple-system"/>
            </a:endParaRPr>
          </a:p>
          <a:p>
            <a:r>
              <a:rPr lang="zh-CN" altLang="en-US" sz="2400" b="1" dirty="0">
                <a:latin typeface="-apple-system"/>
              </a:rPr>
              <a:t>就像在</a:t>
            </a:r>
            <a:r>
              <a:rPr lang="en-US" altLang="zh-CN" sz="2400" b="1" dirty="0">
                <a:latin typeface="-apple-system"/>
              </a:rPr>
              <a:t>VM</a:t>
            </a:r>
            <a:r>
              <a:rPr lang="zh-CN" altLang="en-US" sz="2400" b="1" dirty="0">
                <a:latin typeface="-apple-system"/>
              </a:rPr>
              <a:t>中一样，在</a:t>
            </a:r>
            <a:r>
              <a:rPr lang="en-US" altLang="zh-CN" sz="2400" b="1" dirty="0" err="1">
                <a:latin typeface="-apple-system"/>
              </a:rPr>
              <a:t>gvisor</a:t>
            </a:r>
            <a:r>
              <a:rPr lang="zh-CN" altLang="en-US" sz="2400" b="1" dirty="0">
                <a:latin typeface="-apple-system"/>
              </a:rPr>
              <a:t>沙箱中运行的应用程序有自己的内核和虚拟设备，与主机和其它沙箱区分开来。通过拦截应用程序</a:t>
            </a:r>
            <a:r>
              <a:rPr lang="zh-CN" altLang="en-US" sz="2400" b="1" dirty="0">
                <a:latin typeface="-apple-system"/>
                <a:hlinkClick r:id="rId4">
                  <a:extLst>
                    <a:ext uri="{A12FA001-AC4F-418D-AE19-62706E023703}">
                      <ahyp:hlinkClr xmlns:ahyp="http://schemas.microsoft.com/office/drawing/2018/hyperlinkcolor" val="tx"/>
                    </a:ext>
                  </a:extLst>
                </a:hlinkClick>
              </a:rPr>
              <a:t>系统调用</a:t>
            </a:r>
            <a:r>
              <a:rPr lang="zh-CN" altLang="en-US" sz="2400" b="1" dirty="0">
                <a:latin typeface="-apple-system"/>
              </a:rPr>
              <a:t>并作为客户内核运行，</a:t>
            </a:r>
            <a:r>
              <a:rPr lang="en-US" altLang="zh-CN" sz="2400" b="1" dirty="0" err="1">
                <a:latin typeface="-apple-system"/>
              </a:rPr>
              <a:t>gvisor</a:t>
            </a:r>
            <a:r>
              <a:rPr lang="zh-CN" altLang="en-US" sz="2400" b="1" dirty="0">
                <a:latin typeface="-apple-system"/>
              </a:rPr>
              <a:t>提供了强隔离边界，可以将其视为极致</a:t>
            </a:r>
            <a:r>
              <a:rPr lang="zh-CN" altLang="en-US" sz="2400" b="1" dirty="0">
                <a:latin typeface="-apple-system"/>
                <a:hlinkClick r:id="rId5">
                  <a:extLst>
                    <a:ext uri="{A12FA001-AC4F-418D-AE19-62706E023703}">
                      <ahyp:hlinkClr xmlns:ahyp="http://schemas.microsoft.com/office/drawing/2018/hyperlinkcolor" val="tx"/>
                    </a:ext>
                  </a:extLst>
                </a:hlinkClick>
              </a:rPr>
              <a:t>半虚拟化的操作系统</a:t>
            </a:r>
            <a:endParaRPr lang="zh-CN" altLang="en-US" sz="2400" b="1" dirty="0">
              <a:latin typeface="-apple-system"/>
            </a:endParaRPr>
          </a:p>
        </p:txBody>
      </p:sp>
      <p:pic>
        <p:nvPicPr>
          <p:cNvPr id="3074" name="Picture 2">
            <a:extLst>
              <a:ext uri="{FF2B5EF4-FFF2-40B4-BE49-F238E27FC236}">
                <a16:creationId xmlns:a16="http://schemas.microsoft.com/office/drawing/2014/main" id="{547066AC-3467-45E1-A136-62D7CF17D5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489" y="1973599"/>
            <a:ext cx="6031344" cy="3114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499630"/>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1677383"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项目背景</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07"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02</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sp>
        <p:nvSpPr>
          <p:cNvPr id="18" name="文本框 17">
            <a:extLst>
              <a:ext uri="{FF2B5EF4-FFF2-40B4-BE49-F238E27FC236}">
                <a16:creationId xmlns:a16="http://schemas.microsoft.com/office/drawing/2014/main" id="{4F0BA307-DC5C-4E50-805E-F7BE2D1A5D7E}"/>
              </a:ext>
            </a:extLst>
          </p:cNvPr>
          <p:cNvSpPr txBox="1"/>
          <p:nvPr/>
        </p:nvSpPr>
        <p:spPr>
          <a:xfrm>
            <a:off x="1572432" y="1001280"/>
            <a:ext cx="7087299" cy="6001643"/>
          </a:xfrm>
          <a:prstGeom prst="rect">
            <a:avLst/>
          </a:prstGeom>
          <a:noFill/>
        </p:spPr>
        <p:txBody>
          <a:bodyPr wrap="square">
            <a:spAutoFit/>
          </a:bodyPr>
          <a:lstStyle/>
          <a:p>
            <a:r>
              <a:rPr lang="en-US" altLang="zh-CN" sz="2400" b="1" dirty="0">
                <a:latin typeface="-apple-system"/>
              </a:rPr>
              <a:t>KATA</a:t>
            </a:r>
            <a:r>
              <a:rPr lang="zh-CN" altLang="en-US" sz="2400" b="1" dirty="0">
                <a:latin typeface="-apple-system"/>
              </a:rPr>
              <a:t>目前面临的困境</a:t>
            </a:r>
            <a:r>
              <a:rPr lang="en-US" altLang="zh-CN" sz="2400" b="1" dirty="0">
                <a:latin typeface="-apple-system"/>
              </a:rPr>
              <a:t>&amp;</a:t>
            </a:r>
            <a:r>
              <a:rPr lang="zh-CN" altLang="en-US" sz="2400" b="1" dirty="0">
                <a:latin typeface="-apple-system"/>
              </a:rPr>
              <a:t>问题</a:t>
            </a:r>
            <a:endParaRPr lang="en-US" altLang="zh-CN" sz="2400" b="1" dirty="0">
              <a:latin typeface="-apple-system"/>
            </a:endParaRPr>
          </a:p>
          <a:p>
            <a:endParaRPr lang="en-US" altLang="zh-CN" sz="2400" b="1" dirty="0">
              <a:latin typeface="-apple-system"/>
            </a:endParaRPr>
          </a:p>
          <a:p>
            <a:r>
              <a:rPr lang="en-US" altLang="zh-CN" sz="2400" b="1" dirty="0">
                <a:latin typeface="-apple-system"/>
              </a:rPr>
              <a:t>1.</a:t>
            </a:r>
            <a:r>
              <a:rPr lang="zh-CN" altLang="en-US" sz="2400" b="1" dirty="0">
                <a:latin typeface="-apple-system"/>
              </a:rPr>
              <a:t>虚拟层导致的性能开销过大</a:t>
            </a:r>
            <a:endParaRPr lang="en-US" altLang="zh-CN" sz="2400" b="1" dirty="0">
              <a:latin typeface="-apple-system"/>
            </a:endParaRPr>
          </a:p>
          <a:p>
            <a:endParaRPr lang="en-US" altLang="zh-CN" sz="2400" b="1" dirty="0">
              <a:latin typeface="-apple-system"/>
            </a:endParaRPr>
          </a:p>
          <a:p>
            <a:r>
              <a:rPr lang="zh-CN" altLang="en-US" sz="2400" b="1" dirty="0">
                <a:latin typeface="-apple-system"/>
              </a:rPr>
              <a:t>虽然</a:t>
            </a:r>
            <a:r>
              <a:rPr lang="en-US" altLang="zh-CN" sz="2400" b="1" dirty="0">
                <a:latin typeface="-apple-system"/>
              </a:rPr>
              <a:t>KATA</a:t>
            </a:r>
            <a:r>
              <a:rPr lang="zh-CN" altLang="en-US" sz="2400" b="1" dirty="0">
                <a:latin typeface="-apple-system"/>
              </a:rPr>
              <a:t>与相关团队一直在致力于精简</a:t>
            </a:r>
            <a:r>
              <a:rPr lang="en-US" altLang="zh-CN" sz="2400" b="1" dirty="0">
                <a:latin typeface="-apple-system"/>
              </a:rPr>
              <a:t>virtual machine</a:t>
            </a:r>
            <a:r>
              <a:rPr lang="zh-CN" altLang="en-US" sz="2400" b="1" dirty="0">
                <a:latin typeface="-apple-system"/>
              </a:rPr>
              <a:t>的</a:t>
            </a:r>
            <a:r>
              <a:rPr lang="en-US" altLang="zh-CN" sz="2400" b="1" dirty="0">
                <a:latin typeface="-apple-system"/>
              </a:rPr>
              <a:t>guest kernel</a:t>
            </a:r>
            <a:r>
              <a:rPr lang="zh-CN" altLang="en-US" sz="2400" b="1" dirty="0">
                <a:latin typeface="-apple-system"/>
              </a:rPr>
              <a:t>，但是开销相比</a:t>
            </a:r>
            <a:r>
              <a:rPr lang="en-US" altLang="zh-CN" sz="2400" b="1" dirty="0" err="1">
                <a:latin typeface="-apple-system"/>
              </a:rPr>
              <a:t>gvisor</a:t>
            </a:r>
            <a:r>
              <a:rPr lang="zh-CN" altLang="en-US" sz="2400" b="1" dirty="0">
                <a:latin typeface="-apple-system"/>
              </a:rPr>
              <a:t>等实现任然较大。</a:t>
            </a:r>
            <a:endParaRPr lang="en-US" altLang="zh-CN" sz="2400" b="1" dirty="0">
              <a:latin typeface="-apple-system"/>
            </a:endParaRPr>
          </a:p>
          <a:p>
            <a:endParaRPr lang="en-US" altLang="zh-CN" sz="2400" b="1" dirty="0">
              <a:latin typeface="-apple-system"/>
            </a:endParaRPr>
          </a:p>
          <a:p>
            <a:r>
              <a:rPr lang="en-US" altLang="zh-CN" sz="2400" b="1" dirty="0">
                <a:latin typeface="-apple-system"/>
              </a:rPr>
              <a:t>2.</a:t>
            </a:r>
            <a:r>
              <a:rPr lang="zh-CN" altLang="en-US" sz="2400" b="1" dirty="0">
                <a:latin typeface="-apple-system"/>
              </a:rPr>
              <a:t>安全性方面任然有漏洞</a:t>
            </a:r>
            <a:endParaRPr lang="en-US" altLang="zh-CN" sz="2400" b="1" dirty="0">
              <a:latin typeface="-apple-system"/>
            </a:endParaRPr>
          </a:p>
          <a:p>
            <a:endParaRPr lang="en-US" altLang="zh-CN" sz="2400" b="1" dirty="0">
              <a:latin typeface="-apple-system"/>
            </a:endParaRPr>
          </a:p>
          <a:p>
            <a:r>
              <a:rPr lang="en-US" altLang="zh-CN" sz="2400" b="1" dirty="0">
                <a:latin typeface="-apple-system"/>
              </a:rPr>
              <a:t>KATA</a:t>
            </a:r>
            <a:r>
              <a:rPr lang="zh-CN" altLang="en-US" sz="2400" b="1" dirty="0">
                <a:latin typeface="-apple-system"/>
              </a:rPr>
              <a:t>的安全性和虚拟机安全性类似，目前常见的利用虚拟机逃逸漏洞的攻击方式对</a:t>
            </a:r>
            <a:r>
              <a:rPr lang="en-US" altLang="zh-CN" sz="2400" b="1" dirty="0">
                <a:latin typeface="-apple-system"/>
              </a:rPr>
              <a:t>KATA</a:t>
            </a:r>
            <a:r>
              <a:rPr lang="zh-CN" altLang="en-US" sz="2400" b="1" dirty="0">
                <a:latin typeface="-apple-system"/>
              </a:rPr>
              <a:t>容器同样有效。</a:t>
            </a:r>
            <a:endParaRPr lang="en-US" altLang="zh-CN" sz="2400" b="1" dirty="0">
              <a:latin typeface="-apple-system"/>
            </a:endParaRPr>
          </a:p>
          <a:p>
            <a:r>
              <a:rPr lang="zh-CN" altLang="en-US" sz="2400" b="1" dirty="0">
                <a:latin typeface="-apple-system"/>
              </a:rPr>
              <a:t>感兴趣的同学可以专门了解虚拟机逃逸漏洞相关实现，</a:t>
            </a:r>
            <a:endParaRPr lang="en-US" altLang="zh-CN" sz="2400" b="1" dirty="0">
              <a:latin typeface="-apple-system"/>
            </a:endParaRPr>
          </a:p>
          <a:p>
            <a:r>
              <a:rPr lang="zh-CN" altLang="en-US" sz="2400" b="1" dirty="0">
                <a:latin typeface="-apple-system"/>
              </a:rPr>
              <a:t>其中很多就是利用了虚拟机和主机通信实现的。</a:t>
            </a:r>
            <a:endParaRPr lang="en-US" altLang="zh-CN" sz="2400" b="1" dirty="0">
              <a:latin typeface="-apple-system"/>
            </a:endParaRPr>
          </a:p>
          <a:p>
            <a:endParaRPr lang="zh-CN" altLang="en-US" sz="2400" b="1" dirty="0">
              <a:latin typeface="-apple-system"/>
            </a:endParaRPr>
          </a:p>
        </p:txBody>
      </p:sp>
      <p:pic>
        <p:nvPicPr>
          <p:cNvPr id="4" name="图片 3">
            <a:extLst>
              <a:ext uri="{FF2B5EF4-FFF2-40B4-BE49-F238E27FC236}">
                <a16:creationId xmlns:a16="http://schemas.microsoft.com/office/drawing/2014/main" id="{100894DC-E762-4312-B0E4-36AE47149A89}"/>
              </a:ext>
            </a:extLst>
          </p:cNvPr>
          <p:cNvPicPr>
            <a:picLocks noChangeAspect="1"/>
          </p:cNvPicPr>
          <p:nvPr/>
        </p:nvPicPr>
        <p:blipFill>
          <a:blip r:embed="rId3"/>
          <a:stretch>
            <a:fillRect/>
          </a:stretch>
        </p:blipFill>
        <p:spPr>
          <a:xfrm>
            <a:off x="8908696" y="1073864"/>
            <a:ext cx="3010611" cy="4026037"/>
          </a:xfrm>
          <a:prstGeom prst="rect">
            <a:avLst/>
          </a:prstGeom>
        </p:spPr>
      </p:pic>
    </p:spTree>
    <p:extLst>
      <p:ext uri="{BB962C8B-B14F-4D97-AF65-F5344CB8AC3E}">
        <p14:creationId xmlns:p14="http://schemas.microsoft.com/office/powerpoint/2010/main" val="1222618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1677383"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项目背景</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07"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02</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sp>
        <p:nvSpPr>
          <p:cNvPr id="19" name="文本框 18">
            <a:extLst>
              <a:ext uri="{FF2B5EF4-FFF2-40B4-BE49-F238E27FC236}">
                <a16:creationId xmlns:a16="http://schemas.microsoft.com/office/drawing/2014/main" id="{F1F6586C-0D9C-4B6E-A7E7-EBF746EBF152}"/>
              </a:ext>
            </a:extLst>
          </p:cNvPr>
          <p:cNvSpPr txBox="1"/>
          <p:nvPr/>
        </p:nvSpPr>
        <p:spPr>
          <a:xfrm>
            <a:off x="3048786" y="2459504"/>
            <a:ext cx="6094428" cy="1938992"/>
          </a:xfrm>
          <a:prstGeom prst="rect">
            <a:avLst/>
          </a:prstGeom>
          <a:noFill/>
        </p:spPr>
        <p:txBody>
          <a:bodyPr wrap="square">
            <a:spAutoFit/>
          </a:bodyPr>
          <a:lstStyle/>
          <a:p>
            <a:r>
              <a:rPr lang="en-US" altLang="zh-CN" sz="2400" b="1" dirty="0" err="1">
                <a:latin typeface="-apple-system"/>
              </a:rPr>
              <a:t>unikernel</a:t>
            </a:r>
            <a:r>
              <a:rPr lang="en-US" altLang="zh-CN" sz="2400" b="1" dirty="0">
                <a:latin typeface="-apple-system"/>
              </a:rPr>
              <a:t> </a:t>
            </a:r>
            <a:r>
              <a:rPr lang="zh-CN" altLang="en-US" sz="2400" b="1" dirty="0">
                <a:latin typeface="-apple-system"/>
              </a:rPr>
              <a:t>是容器技术发展的必然产物，小、简单、安全、高效，当你看到云客户端时就像看到单应用硬件一样，那就是 </a:t>
            </a:r>
            <a:r>
              <a:rPr lang="en-US" altLang="zh-CN" sz="2400" b="1" dirty="0" err="1">
                <a:latin typeface="-apple-system"/>
              </a:rPr>
              <a:t>Unikernel</a:t>
            </a:r>
            <a:r>
              <a:rPr lang="zh-CN" altLang="en-US" sz="2400" b="1" dirty="0">
                <a:latin typeface="-apple-system"/>
              </a:rPr>
              <a:t>试图解决的：删除应用与硬件中间臃肿的部分，从而让最“精简”的操作系统运行你的代码</a:t>
            </a:r>
          </a:p>
        </p:txBody>
      </p:sp>
    </p:spTree>
    <p:extLst>
      <p:ext uri="{BB962C8B-B14F-4D97-AF65-F5344CB8AC3E}">
        <p14:creationId xmlns:p14="http://schemas.microsoft.com/office/powerpoint/2010/main" val="1043793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1677383"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项目背景</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07"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02</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pic>
        <p:nvPicPr>
          <p:cNvPr id="15" name="图片 14">
            <a:extLst>
              <a:ext uri="{FF2B5EF4-FFF2-40B4-BE49-F238E27FC236}">
                <a16:creationId xmlns:a16="http://schemas.microsoft.com/office/drawing/2014/main" id="{530F5C7E-9337-4BC9-8F9D-DD88ADA108D3}"/>
              </a:ext>
            </a:extLst>
          </p:cNvPr>
          <p:cNvPicPr>
            <a:picLocks noChangeAspect="1"/>
          </p:cNvPicPr>
          <p:nvPr/>
        </p:nvPicPr>
        <p:blipFill>
          <a:blip r:embed="rId3"/>
          <a:stretch>
            <a:fillRect/>
          </a:stretch>
        </p:blipFill>
        <p:spPr>
          <a:xfrm>
            <a:off x="785003" y="1620885"/>
            <a:ext cx="4874860" cy="4584854"/>
          </a:xfrm>
          <a:prstGeom prst="rect">
            <a:avLst/>
          </a:prstGeom>
        </p:spPr>
      </p:pic>
      <p:sp>
        <p:nvSpPr>
          <p:cNvPr id="16" name="矩形 15">
            <a:extLst>
              <a:ext uri="{FF2B5EF4-FFF2-40B4-BE49-F238E27FC236}">
                <a16:creationId xmlns:a16="http://schemas.microsoft.com/office/drawing/2014/main" id="{8E61F45E-9F7E-4DC2-8A87-2A1F54114194}"/>
              </a:ext>
            </a:extLst>
          </p:cNvPr>
          <p:cNvSpPr/>
          <p:nvPr/>
        </p:nvSpPr>
        <p:spPr>
          <a:xfrm>
            <a:off x="6956344" y="1320313"/>
            <a:ext cx="4087430" cy="451342"/>
          </a:xfrm>
          <a:prstGeom prst="rect">
            <a:avLst/>
          </a:prstGeom>
          <a:noFill/>
        </p:spPr>
        <p:txBody>
          <a:bodyPr wrap="square" lIns="121920" tIns="60960" rIns="121920" bIns="60960">
            <a:spAutoFit/>
          </a:bodyPr>
          <a:lstStyle/>
          <a:p>
            <a:pPr algn="ctr"/>
            <a:r>
              <a:rPr lang="en-US" altLang="zh-CN" sz="2133" b="1" kern="0" dirty="0">
                <a:solidFill>
                  <a:srgbClr val="376092"/>
                </a:solidFill>
                <a:latin typeface="微软雅黑" panose="020B0503020204020204" pitchFamily="34" charset="-122"/>
                <a:ea typeface="微软雅黑" panose="020B0503020204020204" pitchFamily="34" charset="-122"/>
                <a:cs typeface="+mn-ea"/>
              </a:rPr>
              <a:t>KAST + </a:t>
            </a:r>
            <a:r>
              <a:rPr lang="en-US" altLang="zh-CN" sz="2133" b="1" kern="0" dirty="0" err="1">
                <a:solidFill>
                  <a:srgbClr val="376092"/>
                </a:solidFill>
                <a:latin typeface="微软雅黑" panose="020B0503020204020204" pitchFamily="34" charset="-122"/>
                <a:ea typeface="微软雅黑" panose="020B0503020204020204" pitchFamily="34" charset="-122"/>
                <a:cs typeface="+mn-ea"/>
              </a:rPr>
              <a:t>Unikernel</a:t>
            </a:r>
            <a:r>
              <a:rPr lang="zh-CN" altLang="en-US" sz="2133" b="1" kern="0" dirty="0">
                <a:solidFill>
                  <a:srgbClr val="376092"/>
                </a:solidFill>
                <a:latin typeface="微软雅黑" panose="020B0503020204020204" pitchFamily="34" charset="-122"/>
                <a:ea typeface="微软雅黑" panose="020B0503020204020204" pitchFamily="34" charset="-122"/>
                <a:cs typeface="+mn-ea"/>
              </a:rPr>
              <a:t>架构</a:t>
            </a:r>
          </a:p>
        </p:txBody>
      </p:sp>
      <p:sp>
        <p:nvSpPr>
          <p:cNvPr id="17" name="矩形 16">
            <a:extLst>
              <a:ext uri="{FF2B5EF4-FFF2-40B4-BE49-F238E27FC236}">
                <a16:creationId xmlns:a16="http://schemas.microsoft.com/office/drawing/2014/main" id="{5160961A-A329-4B9B-B98B-89D6FA8BE3AD}"/>
              </a:ext>
            </a:extLst>
          </p:cNvPr>
          <p:cNvSpPr/>
          <p:nvPr/>
        </p:nvSpPr>
        <p:spPr>
          <a:xfrm>
            <a:off x="1411182" y="1395214"/>
            <a:ext cx="2318511" cy="451342"/>
          </a:xfrm>
          <a:prstGeom prst="rect">
            <a:avLst/>
          </a:prstGeom>
          <a:noFill/>
        </p:spPr>
        <p:txBody>
          <a:bodyPr wrap="square" lIns="121920" tIns="60960" rIns="121920" bIns="60960">
            <a:spAutoFit/>
          </a:bodyPr>
          <a:lstStyle/>
          <a:p>
            <a:pPr algn="ctr"/>
            <a:r>
              <a:rPr lang="en-US" altLang="zh-CN" sz="2133" b="1" kern="0" dirty="0">
                <a:solidFill>
                  <a:srgbClr val="376092"/>
                </a:solidFill>
                <a:latin typeface="微软雅黑" panose="020B0503020204020204" pitchFamily="34" charset="-122"/>
                <a:ea typeface="微软雅黑" panose="020B0503020204020204" pitchFamily="34" charset="-122"/>
                <a:cs typeface="+mn-ea"/>
              </a:rPr>
              <a:t>KATA</a:t>
            </a:r>
            <a:r>
              <a:rPr lang="zh-CN" altLang="en-US" sz="2133" b="1" kern="0" dirty="0">
                <a:solidFill>
                  <a:srgbClr val="376092"/>
                </a:solidFill>
                <a:latin typeface="微软雅黑" panose="020B0503020204020204" pitchFamily="34" charset="-122"/>
                <a:ea typeface="微软雅黑" panose="020B0503020204020204" pitchFamily="34" charset="-122"/>
                <a:cs typeface="+mn-ea"/>
              </a:rPr>
              <a:t>架构</a:t>
            </a:r>
          </a:p>
        </p:txBody>
      </p:sp>
      <p:pic>
        <p:nvPicPr>
          <p:cNvPr id="3" name="图片 2">
            <a:extLst>
              <a:ext uri="{FF2B5EF4-FFF2-40B4-BE49-F238E27FC236}">
                <a16:creationId xmlns:a16="http://schemas.microsoft.com/office/drawing/2014/main" id="{BBC27414-55A9-4AD0-B484-9DB0D077E885}"/>
              </a:ext>
            </a:extLst>
          </p:cNvPr>
          <p:cNvPicPr>
            <a:picLocks noChangeAspect="1"/>
          </p:cNvPicPr>
          <p:nvPr/>
        </p:nvPicPr>
        <p:blipFill>
          <a:blip r:embed="rId4"/>
          <a:stretch>
            <a:fillRect/>
          </a:stretch>
        </p:blipFill>
        <p:spPr>
          <a:xfrm>
            <a:off x="6788593" y="1969624"/>
            <a:ext cx="4154227" cy="3887376"/>
          </a:xfrm>
          <a:prstGeom prst="rect">
            <a:avLst/>
          </a:prstGeom>
        </p:spPr>
      </p:pic>
    </p:spTree>
    <p:extLst>
      <p:ext uri="{BB962C8B-B14F-4D97-AF65-F5344CB8AC3E}">
        <p14:creationId xmlns:p14="http://schemas.microsoft.com/office/powerpoint/2010/main" val="3465131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1677383"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项目背景</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07"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02</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pic>
        <p:nvPicPr>
          <p:cNvPr id="4" name="图片 3">
            <a:extLst>
              <a:ext uri="{FF2B5EF4-FFF2-40B4-BE49-F238E27FC236}">
                <a16:creationId xmlns:a16="http://schemas.microsoft.com/office/drawing/2014/main" id="{A7587E09-A9FD-4362-A357-E4353CBB0EC3}"/>
              </a:ext>
            </a:extLst>
          </p:cNvPr>
          <p:cNvPicPr>
            <a:picLocks noChangeAspect="1"/>
          </p:cNvPicPr>
          <p:nvPr/>
        </p:nvPicPr>
        <p:blipFill>
          <a:blip r:embed="rId3"/>
          <a:stretch>
            <a:fillRect/>
          </a:stretch>
        </p:blipFill>
        <p:spPr>
          <a:xfrm>
            <a:off x="1212940" y="1137646"/>
            <a:ext cx="10243068" cy="2966572"/>
          </a:xfrm>
          <a:prstGeom prst="rect">
            <a:avLst/>
          </a:prstGeom>
        </p:spPr>
      </p:pic>
      <p:sp>
        <p:nvSpPr>
          <p:cNvPr id="26" name="文本框 25">
            <a:extLst>
              <a:ext uri="{FF2B5EF4-FFF2-40B4-BE49-F238E27FC236}">
                <a16:creationId xmlns:a16="http://schemas.microsoft.com/office/drawing/2014/main" id="{4149D9DB-BF9A-4588-97AC-483B686FDC9D}"/>
              </a:ext>
            </a:extLst>
          </p:cNvPr>
          <p:cNvSpPr txBox="1"/>
          <p:nvPr/>
        </p:nvSpPr>
        <p:spPr>
          <a:xfrm>
            <a:off x="703570" y="3891923"/>
            <a:ext cx="5630903"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b="1" dirty="0">
                <a:latin typeface="-apple-system"/>
              </a:rPr>
              <a:t>seccomp</a:t>
            </a: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2400" b="1" dirty="0">
                <a:latin typeface="-apple-system"/>
              </a:rPr>
              <a:t>short for secure computing mode是一种限制系统调用的安全机制，可以当沙箱用。在严格模式下只支持exit()，sigreturn()，read()和write()，其他的系统调用都会杀死进程</a:t>
            </a:r>
          </a:p>
        </p:txBody>
      </p:sp>
      <p:sp>
        <p:nvSpPr>
          <p:cNvPr id="28" name="文本框 27">
            <a:extLst>
              <a:ext uri="{FF2B5EF4-FFF2-40B4-BE49-F238E27FC236}">
                <a16:creationId xmlns:a16="http://schemas.microsoft.com/office/drawing/2014/main" id="{3489CAA8-C4AF-4946-B70D-7BAED2D94967}"/>
              </a:ext>
            </a:extLst>
          </p:cNvPr>
          <p:cNvSpPr txBox="1"/>
          <p:nvPr/>
        </p:nvSpPr>
        <p:spPr>
          <a:xfrm>
            <a:off x="6755591" y="4261255"/>
            <a:ext cx="4279298" cy="1569660"/>
          </a:xfrm>
          <a:prstGeom prst="rect">
            <a:avLst/>
          </a:prstGeom>
          <a:noFill/>
        </p:spPr>
        <p:txBody>
          <a:bodyPr wrap="square">
            <a:spAutoFit/>
          </a:bodyPr>
          <a:lstStyle/>
          <a:p>
            <a:r>
              <a:rPr lang="zh-CN" altLang="en-US" sz="2400" b="1" dirty="0">
                <a:latin typeface="-apple-system"/>
              </a:rPr>
              <a:t>应用采用</a:t>
            </a:r>
            <a:r>
              <a:rPr lang="en-US" altLang="zh-CN" sz="2400" b="1" dirty="0" err="1">
                <a:latin typeface="-apple-system"/>
              </a:rPr>
              <a:t>rumprun</a:t>
            </a:r>
            <a:r>
              <a:rPr lang="zh-CN" altLang="en-US" sz="2400" b="1" dirty="0">
                <a:latin typeface="-apple-system"/>
              </a:rPr>
              <a:t>打包成一个</a:t>
            </a:r>
            <a:r>
              <a:rPr lang="en-US" altLang="zh-CN" sz="2400" b="1" dirty="0" err="1">
                <a:latin typeface="-apple-system"/>
              </a:rPr>
              <a:t>unikernel</a:t>
            </a:r>
            <a:r>
              <a:rPr lang="zh-CN" altLang="en-US" sz="2400" b="1" dirty="0">
                <a:latin typeface="-apple-system"/>
              </a:rPr>
              <a:t>镜像，直接运行在一个专为运行</a:t>
            </a:r>
            <a:r>
              <a:rPr lang="en-US" altLang="zh-CN" sz="2400" b="1" dirty="0" err="1">
                <a:latin typeface="-apple-system"/>
              </a:rPr>
              <a:t>unikernel</a:t>
            </a:r>
            <a:r>
              <a:rPr lang="zh-CN" altLang="en-US" sz="2400" b="1" dirty="0">
                <a:latin typeface="-apple-system"/>
              </a:rPr>
              <a:t>定制虚拟机</a:t>
            </a:r>
            <a:r>
              <a:rPr lang="en-US" altLang="zh-CN" sz="2400" b="1" dirty="0">
                <a:latin typeface="-apple-system"/>
              </a:rPr>
              <a:t>(</a:t>
            </a:r>
            <a:r>
              <a:rPr lang="en-US" altLang="zh-CN" sz="2400" b="1" dirty="0" err="1">
                <a:latin typeface="-apple-system"/>
              </a:rPr>
              <a:t>ukvm</a:t>
            </a:r>
            <a:r>
              <a:rPr lang="en-US" altLang="zh-CN" sz="2400" b="1" dirty="0">
                <a:latin typeface="-apple-system"/>
              </a:rPr>
              <a:t>)</a:t>
            </a:r>
            <a:r>
              <a:rPr lang="zh-CN" altLang="en-US" sz="2400" b="1" dirty="0">
                <a:latin typeface="-apple-system"/>
              </a:rPr>
              <a:t>中。</a:t>
            </a:r>
          </a:p>
        </p:txBody>
      </p:sp>
    </p:spTree>
    <p:extLst>
      <p:ext uri="{BB962C8B-B14F-4D97-AF65-F5344CB8AC3E}">
        <p14:creationId xmlns:p14="http://schemas.microsoft.com/office/powerpoint/2010/main" val="3371132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1677383"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项目背景</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07"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02</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sp>
        <p:nvSpPr>
          <p:cNvPr id="15" name="文本框 14">
            <a:extLst>
              <a:ext uri="{FF2B5EF4-FFF2-40B4-BE49-F238E27FC236}">
                <a16:creationId xmlns:a16="http://schemas.microsoft.com/office/drawing/2014/main" id="{FA86CF55-2CB4-4B45-BBCB-935339601360}"/>
              </a:ext>
            </a:extLst>
          </p:cNvPr>
          <p:cNvSpPr txBox="1"/>
          <p:nvPr/>
        </p:nvSpPr>
        <p:spPr>
          <a:xfrm>
            <a:off x="3369168" y="2090172"/>
            <a:ext cx="8263508" cy="2677656"/>
          </a:xfrm>
          <a:prstGeom prst="rect">
            <a:avLst/>
          </a:prstGeom>
          <a:noFill/>
        </p:spPr>
        <p:txBody>
          <a:bodyPr wrap="square">
            <a:spAutoFit/>
          </a:bodyPr>
          <a:lstStyle/>
          <a:p>
            <a:r>
              <a:rPr lang="en-US" altLang="zh-CN" sz="2400" b="1" dirty="0">
                <a:latin typeface="-apple-system"/>
              </a:rPr>
              <a:t>Rust</a:t>
            </a:r>
            <a:r>
              <a:rPr lang="zh-CN" altLang="en-US" sz="2400" b="1" dirty="0">
                <a:latin typeface="-apple-system"/>
              </a:rPr>
              <a:t>的所有权</a:t>
            </a:r>
            <a:r>
              <a:rPr lang="en-US" altLang="zh-CN" sz="2400" b="1" dirty="0">
                <a:latin typeface="-apple-system"/>
              </a:rPr>
              <a:t>/</a:t>
            </a:r>
            <a:r>
              <a:rPr lang="zh-CN" altLang="en-US" sz="2400" b="1" dirty="0">
                <a:latin typeface="-apple-system"/>
              </a:rPr>
              <a:t>生命周期模型提供无</a:t>
            </a:r>
            <a:r>
              <a:rPr lang="en-US" altLang="zh-CN" sz="2400" b="1" dirty="0">
                <a:latin typeface="-apple-system"/>
              </a:rPr>
              <a:t>GC</a:t>
            </a:r>
            <a:r>
              <a:rPr lang="zh-CN" altLang="en-US" sz="2400" b="1" dirty="0">
                <a:latin typeface="-apple-system"/>
              </a:rPr>
              <a:t>的内存安全保证，和</a:t>
            </a:r>
            <a:r>
              <a:rPr lang="en-US" altLang="zh-CN" sz="2400" b="1" dirty="0">
                <a:latin typeface="-apple-system"/>
              </a:rPr>
              <a:t>C/C++</a:t>
            </a:r>
            <a:r>
              <a:rPr lang="zh-CN" altLang="en-US" sz="2400" b="1" dirty="0">
                <a:latin typeface="-apple-system"/>
              </a:rPr>
              <a:t>比，不用提心吊胆地操作指针、引用、迭代器，</a:t>
            </a:r>
            <a:r>
              <a:rPr lang="en-US" altLang="zh-CN" sz="2400" b="1" dirty="0">
                <a:latin typeface="-apple-system"/>
              </a:rPr>
              <a:t>Rust</a:t>
            </a:r>
            <a:r>
              <a:rPr lang="zh-CN" altLang="en-US" sz="2400" b="1" dirty="0">
                <a:latin typeface="-apple-system"/>
              </a:rPr>
              <a:t>编译器会追踪识别出所有不安全的操作，从而减少痛苦的调试时间。编译提示也很友好，不会像</a:t>
            </a:r>
            <a:r>
              <a:rPr lang="en-US" altLang="zh-CN" sz="2400" b="1" dirty="0">
                <a:latin typeface="-apple-system"/>
              </a:rPr>
              <a:t>C++</a:t>
            </a:r>
            <a:r>
              <a:rPr lang="zh-CN" altLang="en-US" sz="2400" b="1" dirty="0">
                <a:latin typeface="-apple-system"/>
              </a:rPr>
              <a:t>那样需要从几百行报错里找错误点。</a:t>
            </a:r>
          </a:p>
          <a:p>
            <a:r>
              <a:rPr lang="en-US" altLang="zh-CN" sz="2400" b="1" dirty="0">
                <a:latin typeface="-apple-system"/>
              </a:rPr>
              <a:t>Rust</a:t>
            </a:r>
            <a:r>
              <a:rPr lang="zh-CN" altLang="en-US" sz="2400" b="1" dirty="0">
                <a:latin typeface="-apple-system"/>
              </a:rPr>
              <a:t>通过类型系统实现了线程安全检测，开发者可以无痛并发，不需要翻阅大段文档来看某个类型是否线程安全。</a:t>
            </a:r>
          </a:p>
        </p:txBody>
      </p:sp>
      <p:pic>
        <p:nvPicPr>
          <p:cNvPr id="10242" name="Picture 2">
            <a:extLst>
              <a:ext uri="{FF2B5EF4-FFF2-40B4-BE49-F238E27FC236}">
                <a16:creationId xmlns:a16="http://schemas.microsoft.com/office/drawing/2014/main" id="{7F1A6A7E-61E0-4D55-A235-7ED56B3CD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81" y="3334849"/>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a:extLst>
              <a:ext uri="{FF2B5EF4-FFF2-40B4-BE49-F238E27FC236}">
                <a16:creationId xmlns:a16="http://schemas.microsoft.com/office/drawing/2014/main" id="{C556D2D3-B858-4176-88EE-078F6C092E78}"/>
              </a:ext>
            </a:extLst>
          </p:cNvPr>
          <p:cNvSpPr txBox="1"/>
          <p:nvPr/>
        </p:nvSpPr>
        <p:spPr>
          <a:xfrm>
            <a:off x="1167714" y="1798261"/>
            <a:ext cx="1134334" cy="707886"/>
          </a:xfrm>
          <a:prstGeom prst="rect">
            <a:avLst/>
          </a:prstGeom>
          <a:noFill/>
        </p:spPr>
        <p:txBody>
          <a:bodyPr wrap="square">
            <a:spAutoFit/>
          </a:bodyPr>
          <a:lstStyle/>
          <a:p>
            <a:r>
              <a:rPr lang="en-US" altLang="zh-CN" sz="4000" b="1" dirty="0">
                <a:latin typeface="-apple-system"/>
              </a:rPr>
              <a:t>Rust</a:t>
            </a:r>
            <a:endParaRPr lang="zh-CN" altLang="en-US" sz="4000" dirty="0"/>
          </a:p>
        </p:txBody>
      </p:sp>
    </p:spTree>
    <p:extLst>
      <p:ext uri="{BB962C8B-B14F-4D97-AF65-F5344CB8AC3E}">
        <p14:creationId xmlns:p14="http://schemas.microsoft.com/office/powerpoint/2010/main" val="702446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等腰三角形 2"/>
          <p:cNvSpPr/>
          <p:nvPr/>
        </p:nvSpPr>
        <p:spPr>
          <a:xfrm rot="5400000">
            <a:off x="-1751169" y="1751170"/>
            <a:ext cx="6858000" cy="3355661"/>
          </a:xfrm>
          <a:prstGeom prst="triangle">
            <a:avLst/>
          </a:prstGeom>
          <a:solidFill>
            <a:srgbClr val="376092"/>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a:off x="3355662" y="2967335"/>
            <a:ext cx="6417141" cy="923330"/>
          </a:xfrm>
          <a:prstGeom prst="rect">
            <a:avLst/>
          </a:prstGeom>
        </p:spPr>
        <p:txBody>
          <a:bodyPr wrap="none" lIns="91440" tIns="45720" rIns="91440" bIns="45720">
            <a:spAutoFit/>
          </a:bodyPr>
          <a:lstStyle/>
          <a:p>
            <a:pPr defTabSz="1218323">
              <a:defRPr/>
            </a:pPr>
            <a:r>
              <a:rPr lang="zh-CN" altLang="en-US" sz="54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前瞻性与重要性分析</a:t>
            </a:r>
          </a:p>
        </p:txBody>
      </p:sp>
      <p:sp>
        <p:nvSpPr>
          <p:cNvPr id="25" name="矩形 24"/>
          <p:cNvSpPr/>
          <p:nvPr/>
        </p:nvSpPr>
        <p:spPr>
          <a:xfrm>
            <a:off x="476332" y="2595743"/>
            <a:ext cx="1553630" cy="1323439"/>
          </a:xfrm>
          <a:prstGeom prst="rect">
            <a:avLst/>
          </a:prstGeom>
        </p:spPr>
        <p:txBody>
          <a:bodyPr wrap="none" lIns="91440" tIns="45720" rIns="91440" bIns="45720">
            <a:spAutoFit/>
          </a:bodyPr>
          <a:lstStyle/>
          <a:p>
            <a:pPr defTabSz="1218323">
              <a:defRPr/>
            </a:pPr>
            <a:r>
              <a:rPr lang="en-US" altLang="zh-CN" sz="8000" b="1" kern="0" spc="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03</a:t>
            </a:r>
            <a:endParaRPr lang="zh-CN" altLang="en-US" sz="8000" b="1" kern="0" spc="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33" name="矩形 32"/>
          <p:cNvSpPr/>
          <p:nvPr/>
        </p:nvSpPr>
        <p:spPr>
          <a:xfrm>
            <a:off x="476332" y="3859306"/>
            <a:ext cx="1914307" cy="420564"/>
          </a:xfrm>
          <a:prstGeom prst="rect">
            <a:avLst/>
          </a:prstGeom>
        </p:spPr>
        <p:txBody>
          <a:bodyPr wrap="none" lIns="91440" tIns="45720" rIns="91440" bIns="45720">
            <a:spAutoFit/>
          </a:bodyPr>
          <a:lstStyle/>
          <a:p>
            <a:pPr defTabSz="1218323">
              <a:defRPr/>
            </a:pPr>
            <a:r>
              <a:rPr lang="en-US" altLang="zh-CN" sz="2133"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PART THREE</a:t>
            </a:r>
            <a:endParaRPr lang="zh-CN" altLang="en-US" sz="2133"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iterate type="lt">
                                    <p:tmPct val="10000"/>
                                  </p:iterate>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1+#ppt_w/2"/>
                                          </p:val>
                                        </p:tav>
                                        <p:tav tm="100000">
                                          <p:val>
                                            <p:strVal val="#ppt_x"/>
                                          </p:val>
                                        </p:tav>
                                      </p:tavLst>
                                    </p:anim>
                                    <p:anim calcmode="lin" valueType="num">
                                      <p:cBhvr additive="base">
                                        <p:cTn id="13" dur="500" fill="hold"/>
                                        <p:tgtEl>
                                          <p:spTgt spid="25"/>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0-#ppt_w/2"/>
                                          </p:val>
                                        </p:tav>
                                        <p:tav tm="100000">
                                          <p:val>
                                            <p:strVal val="#ppt_x"/>
                                          </p:val>
                                        </p:tav>
                                      </p:tavLst>
                                    </p:anim>
                                    <p:anim calcmode="lin" valueType="num">
                                      <p:cBhvr additive="base">
                                        <p:cTn id="17" dur="500" fill="hold"/>
                                        <p:tgtEl>
                                          <p:spTgt spid="33"/>
                                        </p:tgtEl>
                                        <p:attrNameLst>
                                          <p:attrName>ppt_y</p:attrName>
                                        </p:attrNameLst>
                                      </p:cBhvr>
                                      <p:tavLst>
                                        <p:tav tm="0">
                                          <p:val>
                                            <p:strVal val="#ppt_y"/>
                                          </p:val>
                                        </p:tav>
                                        <p:tav tm="100000">
                                          <p:val>
                                            <p:strVal val="#ppt_y"/>
                                          </p:val>
                                        </p:tav>
                                      </p:tavLst>
                                    </p:anim>
                                  </p:childTnLst>
                                </p:cTn>
                              </p:par>
                            </p:childTnLst>
                          </p:cTn>
                        </p:par>
                        <p:par>
                          <p:cTn id="18" fill="hold">
                            <p:stCondLst>
                              <p:cond delay="1050"/>
                            </p:stCondLst>
                            <p:childTnLst>
                              <p:par>
                                <p:cTn id="19" presetID="2" presetClass="entr" presetSubtype="2" decel="100000" fill="hold" grpId="0" nodeType="afterEffect">
                                  <p:stCondLst>
                                    <p:cond delay="0"/>
                                  </p:stCondLst>
                                  <p:iterate type="lt">
                                    <p:tmPct val="10000"/>
                                  </p:iterate>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1+#ppt_w/2"/>
                                          </p:val>
                                        </p:tav>
                                        <p:tav tm="100000">
                                          <p:val>
                                            <p:strVal val="#ppt_x"/>
                                          </p:val>
                                        </p:tav>
                                      </p:tavLst>
                                    </p:anim>
                                    <p:anim calcmode="lin" valueType="num">
                                      <p:cBhvr additive="base">
                                        <p:cTn id="2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1" grpId="0"/>
      <p:bldP spid="25" grpId="0"/>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3600986"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前瞻性与重要性分析</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07"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03</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sp>
        <p:nvSpPr>
          <p:cNvPr id="14" name="文本框 13">
            <a:extLst>
              <a:ext uri="{FF2B5EF4-FFF2-40B4-BE49-F238E27FC236}">
                <a16:creationId xmlns:a16="http://schemas.microsoft.com/office/drawing/2014/main" id="{5F13B50F-0667-4442-B560-E25DEE958B22}"/>
              </a:ext>
            </a:extLst>
          </p:cNvPr>
          <p:cNvSpPr txBox="1"/>
          <p:nvPr/>
        </p:nvSpPr>
        <p:spPr>
          <a:xfrm>
            <a:off x="2992545" y="1905506"/>
            <a:ext cx="7087299" cy="3046988"/>
          </a:xfrm>
          <a:prstGeom prst="rect">
            <a:avLst/>
          </a:prstGeom>
          <a:noFill/>
        </p:spPr>
        <p:txBody>
          <a:bodyPr wrap="square">
            <a:spAutoFit/>
          </a:bodyPr>
          <a:lstStyle/>
          <a:p>
            <a:r>
              <a:rPr lang="en-US" altLang="zh-CN" sz="2400" b="1" dirty="0"/>
              <a:t>1.</a:t>
            </a:r>
            <a:r>
              <a:rPr lang="zh-CN" altLang="en-US" sz="2400" b="1" dirty="0"/>
              <a:t>解决</a:t>
            </a:r>
            <a:r>
              <a:rPr lang="en-US" altLang="zh-CN" sz="2400" b="1" dirty="0"/>
              <a:t>KATA</a:t>
            </a:r>
            <a:r>
              <a:rPr lang="zh-CN" altLang="en-US" sz="2400" b="1" dirty="0"/>
              <a:t>虚拟层导致的性能开销过大</a:t>
            </a:r>
            <a:endParaRPr lang="en-US" altLang="zh-CN" sz="2400" b="1" dirty="0"/>
          </a:p>
          <a:p>
            <a:endParaRPr lang="en-US" altLang="zh-CN" sz="2400" dirty="0"/>
          </a:p>
          <a:p>
            <a:r>
              <a:rPr lang="zh-CN" altLang="en-US" sz="2400" b="1" dirty="0"/>
              <a:t>大小</a:t>
            </a:r>
          </a:p>
          <a:p>
            <a:r>
              <a:rPr lang="zh-CN" altLang="en-US" sz="2400" dirty="0"/>
              <a:t>对比虚拟机或者容器，</a:t>
            </a:r>
            <a:r>
              <a:rPr lang="en-US" altLang="zh-CN" sz="2400" dirty="0" err="1"/>
              <a:t>unikernel</a:t>
            </a:r>
            <a:r>
              <a:rPr lang="zh-CN" altLang="en-US" sz="2400" dirty="0"/>
              <a:t>只需要运行应用所必须的服务，因此应用可以减小很多。甚至是在</a:t>
            </a:r>
            <a:r>
              <a:rPr lang="en-US" altLang="zh-CN" sz="2400" dirty="0"/>
              <a:t>Linux</a:t>
            </a:r>
            <a:r>
              <a:rPr lang="zh-CN" altLang="en-US" sz="2400" dirty="0"/>
              <a:t>内核的核心模块都并不是需要每一次都完全加载。像</a:t>
            </a:r>
            <a:r>
              <a:rPr lang="en-US" altLang="zh-CN" sz="2400" dirty="0"/>
              <a:t>USB</a:t>
            </a:r>
            <a:r>
              <a:rPr lang="zh-CN" altLang="en-US" sz="2400" dirty="0"/>
              <a:t>驱动这类东西在虚拟化的“云”环境是无用的，均可以去除。</a:t>
            </a:r>
            <a:endParaRPr lang="en-US" altLang="zh-CN" sz="2400" dirty="0"/>
          </a:p>
        </p:txBody>
      </p:sp>
    </p:spTree>
    <p:extLst>
      <p:ext uri="{BB962C8B-B14F-4D97-AF65-F5344CB8AC3E}">
        <p14:creationId xmlns:p14="http://schemas.microsoft.com/office/powerpoint/2010/main" val="3258638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 name="Freeform 5"/>
          <p:cNvSpPr/>
          <p:nvPr/>
        </p:nvSpPr>
        <p:spPr bwMode="auto">
          <a:xfrm>
            <a:off x="966457" y="2149125"/>
            <a:ext cx="2949995" cy="261455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65000"/>
            </a:schemeClr>
          </a:solidFill>
          <a:ln w="15875">
            <a:gradFill flip="none" rotWithShape="1">
              <a:gsLst>
                <a:gs pos="0">
                  <a:schemeClr val="bg1">
                    <a:lumMod val="65000"/>
                  </a:schemeClr>
                </a:gs>
                <a:gs pos="100000">
                  <a:schemeClr val="bg1"/>
                </a:gs>
              </a:gsLst>
              <a:lin ang="2700000" scaled="1"/>
              <a:tileRect/>
            </a:gradFill>
          </a:ln>
          <a:effectLst>
            <a:innerShdw blurRad="114300">
              <a:prstClr val="black"/>
            </a:innerShdw>
          </a:effectLst>
        </p:spPr>
        <p:txBody>
          <a:bodyPr vert="horz" wrap="square" lIns="91440" tIns="45720" rIns="91440" bIns="45720" numCol="1" anchor="t" anchorCtr="0" compatLnSpc="1"/>
          <a:lstStyle/>
          <a:p>
            <a:pPr defTabSz="1219170"/>
            <a:endParaRPr lang="zh-CN" altLang="en-US" sz="2400" dirty="0">
              <a:solidFill>
                <a:srgbClr val="005A9E"/>
              </a:solidFill>
              <a:latin typeface="微软雅黑" panose="020B0503020204020204" pitchFamily="34" charset="-122"/>
              <a:ea typeface="微软雅黑" panose="020B0503020204020204" pitchFamily="34" charset="-122"/>
              <a:cs typeface="+mn-ea"/>
              <a:sym typeface="+mn-lt"/>
            </a:endParaRPr>
          </a:p>
        </p:txBody>
      </p:sp>
      <p:sp>
        <p:nvSpPr>
          <p:cNvPr id="47" name="Freeform 5"/>
          <p:cNvSpPr/>
          <p:nvPr/>
        </p:nvSpPr>
        <p:spPr bwMode="auto">
          <a:xfrm>
            <a:off x="1200468" y="2234987"/>
            <a:ext cx="2949995" cy="261455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61000"/>
                  <a:lumOff val="39000"/>
                </a:schemeClr>
              </a:gs>
              <a:gs pos="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266700" dist="203200" dir="6780000" algn="tl" rotWithShape="0">
              <a:prstClr val="black">
                <a:alpha val="40000"/>
              </a:prstClr>
            </a:outerShdw>
          </a:effectLst>
        </p:spPr>
        <p:txBody>
          <a:bodyPr vert="horz" wrap="square" lIns="91440" tIns="45720" rIns="91440" bIns="45720" numCol="1" anchor="t" anchorCtr="0" compatLnSpc="1"/>
          <a:lstStyle/>
          <a:p>
            <a:pPr defTabSz="1219170"/>
            <a:endParaRPr lang="zh-CN" altLang="en-US" sz="2400" dirty="0">
              <a:solidFill>
                <a:srgbClr val="005A9E"/>
              </a:solidFill>
              <a:latin typeface="微软雅黑" panose="020B0503020204020204" pitchFamily="34" charset="-122"/>
              <a:ea typeface="微软雅黑" panose="020B0503020204020204" pitchFamily="34" charset="-122"/>
              <a:cs typeface="+mn-ea"/>
              <a:sym typeface="+mn-lt"/>
            </a:endParaRPr>
          </a:p>
        </p:txBody>
      </p:sp>
      <p:sp>
        <p:nvSpPr>
          <p:cNvPr id="48" name="矩形 47"/>
          <p:cNvSpPr/>
          <p:nvPr/>
        </p:nvSpPr>
        <p:spPr>
          <a:xfrm>
            <a:off x="1523477" y="2826580"/>
            <a:ext cx="2185008" cy="1046410"/>
          </a:xfrm>
          <a:prstGeom prst="rect">
            <a:avLst/>
          </a:prstGeom>
        </p:spPr>
        <p:txBody>
          <a:bodyPr wrap="square" lIns="121891" tIns="60945" rIns="121891" bIns="60945">
            <a:spAutoFit/>
          </a:bodyPr>
          <a:lstStyle/>
          <a:p>
            <a:pPr algn="ctr" defTabSz="1244569">
              <a:defRPr/>
            </a:pPr>
            <a:r>
              <a:rPr lang="zh-CN" altLang="en-US" sz="6000" b="1" kern="0" dirty="0">
                <a:solidFill>
                  <a:srgbClr val="376092"/>
                </a:solidFill>
                <a:latin typeface="微软雅黑" panose="020B0503020204020204" pitchFamily="34" charset="-122"/>
                <a:ea typeface="微软雅黑" panose="020B0503020204020204" pitchFamily="34" charset="-122"/>
                <a:cs typeface="+mn-ea"/>
                <a:sym typeface="+mn-lt"/>
              </a:rPr>
              <a:t>目录</a:t>
            </a:r>
          </a:p>
        </p:txBody>
      </p:sp>
      <p:sp>
        <p:nvSpPr>
          <p:cNvPr id="49" name="Rectangle 4"/>
          <p:cNvSpPr txBox="1">
            <a:spLocks noChangeArrowheads="1"/>
          </p:cNvSpPr>
          <p:nvPr/>
        </p:nvSpPr>
        <p:spPr bwMode="auto">
          <a:xfrm>
            <a:off x="1519422" y="3750616"/>
            <a:ext cx="2193121"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3" rIns="91405" bIns="45703"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9170">
              <a:defRPr/>
            </a:pPr>
            <a:r>
              <a:rPr lang="en-US" altLang="zh-CN" sz="2400" kern="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rPr>
              <a:t>CONTENTS</a:t>
            </a:r>
            <a:endParaRPr lang="zh-CN" altLang="en-US" sz="2400" kern="0" dirty="0">
              <a:solidFill>
                <a:prstClr val="black">
                  <a:lumMod val="50000"/>
                  <a:lumOff val="50000"/>
                </a:prstClr>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5255947" y="1537343"/>
            <a:ext cx="5065872" cy="687416"/>
            <a:chOff x="3852992" y="849029"/>
            <a:chExt cx="3799404" cy="515562"/>
          </a:xfrm>
        </p:grpSpPr>
        <p:sp>
          <p:nvSpPr>
            <p:cNvPr id="4" name="矩形 3"/>
            <p:cNvSpPr/>
            <p:nvPr/>
          </p:nvSpPr>
          <p:spPr>
            <a:xfrm>
              <a:off x="4099343" y="854782"/>
              <a:ext cx="3553053" cy="504056"/>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42" name="Rectangle 7"/>
            <p:cNvSpPr>
              <a:spLocks noChangeArrowheads="1"/>
            </p:cNvSpPr>
            <p:nvPr/>
          </p:nvSpPr>
          <p:spPr bwMode="auto">
            <a:xfrm>
              <a:off x="4608004" y="926324"/>
              <a:ext cx="2484276" cy="377074"/>
            </a:xfrm>
            <a:prstGeom prst="rect">
              <a:avLst/>
            </a:prstGeom>
            <a:noFill/>
            <a:ln w="9525">
              <a:noFill/>
              <a:miter lim="800000"/>
            </a:ln>
          </p:spPr>
          <p:txBody>
            <a:bodyPr wrap="square" lIns="91440" tIns="45720" rIns="91440" bIns="45720">
              <a:spAutoFit/>
            </a:bodyPr>
            <a:lstStyle/>
            <a:p>
              <a:pPr defTabSz="1218323">
                <a:defRPr/>
              </a:pPr>
              <a:r>
                <a:rPr lang="zh-CN" altLang="en-US" sz="2667" kern="0" dirty="0">
                  <a:solidFill>
                    <a:prstClr val="black">
                      <a:lumMod val="75000"/>
                      <a:lumOff val="25000"/>
                    </a:prstClr>
                  </a:solidFill>
                  <a:latin typeface="微软雅黑" panose="020B0503020204020204" pitchFamily="34" charset="-122"/>
                  <a:ea typeface="微软雅黑" panose="020B0503020204020204" pitchFamily="34" charset="-122"/>
                  <a:cs typeface="+mn-ea"/>
                  <a:sym typeface="+mn-lt"/>
                </a:rPr>
                <a:t>项目简介</a:t>
              </a:r>
            </a:p>
          </p:txBody>
        </p:sp>
        <p:grpSp>
          <p:nvGrpSpPr>
            <p:cNvPr id="5" name="组合 4"/>
            <p:cNvGrpSpPr/>
            <p:nvPr/>
          </p:nvGrpSpPr>
          <p:grpSpPr>
            <a:xfrm>
              <a:off x="3852992" y="849029"/>
              <a:ext cx="515562" cy="515562"/>
              <a:chOff x="3852992" y="854501"/>
              <a:chExt cx="515562" cy="515562"/>
            </a:xfrm>
          </p:grpSpPr>
          <p:sp>
            <p:nvSpPr>
              <p:cNvPr id="66" name="圆角矩形 65"/>
              <p:cNvSpPr/>
              <p:nvPr/>
            </p:nvSpPr>
            <p:spPr>
              <a:xfrm rot="2700000">
                <a:off x="3852992" y="854501"/>
                <a:ext cx="515562" cy="515562"/>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3" name="Rectangle 7"/>
              <p:cNvSpPr>
                <a:spLocks noChangeArrowheads="1"/>
              </p:cNvSpPr>
              <p:nvPr/>
            </p:nvSpPr>
            <p:spPr bwMode="auto">
              <a:xfrm>
                <a:off x="3923928" y="862866"/>
                <a:ext cx="352500" cy="484748"/>
              </a:xfrm>
              <a:prstGeom prst="rect">
                <a:avLst/>
              </a:prstGeom>
              <a:noFill/>
              <a:ln w="9525">
                <a:noFill/>
                <a:miter lim="800000"/>
              </a:ln>
            </p:spPr>
            <p:txBody>
              <a:bodyPr wrap="none" lIns="91440" tIns="45720" rIns="91440" bIns="45720">
                <a:spAutoFit/>
              </a:bodyPr>
              <a:lstStyle/>
              <a:p>
                <a:pPr defTabSz="1219170"/>
                <a:r>
                  <a:rPr lang="en-US" altLang="zh-CN" sz="3600" b="1" dirty="0">
                    <a:solidFill>
                      <a:prstClr val="white"/>
                    </a:solidFill>
                    <a:latin typeface="微软雅黑" panose="020B0503020204020204" pitchFamily="34" charset="-122"/>
                    <a:ea typeface="微软雅黑" panose="020B0503020204020204" pitchFamily="34" charset="-122"/>
                    <a:cs typeface="+mn-ea"/>
                    <a:sym typeface="+mn-lt"/>
                  </a:rPr>
                  <a:t>1</a:t>
                </a:r>
                <a:endParaRPr lang="zh-CN" altLang="en-US" sz="3600" b="1"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grpSp>
        <p:nvGrpSpPr>
          <p:cNvPr id="67" name="组合 66"/>
          <p:cNvGrpSpPr/>
          <p:nvPr/>
        </p:nvGrpSpPr>
        <p:grpSpPr>
          <a:xfrm>
            <a:off x="5254517" y="2679321"/>
            <a:ext cx="5065872" cy="687416"/>
            <a:chOff x="3852992" y="849029"/>
            <a:chExt cx="3799404" cy="515562"/>
          </a:xfrm>
        </p:grpSpPr>
        <p:sp>
          <p:nvSpPr>
            <p:cNvPr id="68" name="矩形 67"/>
            <p:cNvSpPr/>
            <p:nvPr/>
          </p:nvSpPr>
          <p:spPr>
            <a:xfrm>
              <a:off x="4099343" y="854782"/>
              <a:ext cx="3553053" cy="504056"/>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9" name="Rectangle 7"/>
            <p:cNvSpPr>
              <a:spLocks noChangeArrowheads="1"/>
            </p:cNvSpPr>
            <p:nvPr/>
          </p:nvSpPr>
          <p:spPr bwMode="auto">
            <a:xfrm>
              <a:off x="4608004" y="926324"/>
              <a:ext cx="2484276" cy="377074"/>
            </a:xfrm>
            <a:prstGeom prst="rect">
              <a:avLst/>
            </a:prstGeom>
            <a:noFill/>
            <a:ln w="9525">
              <a:noFill/>
              <a:miter lim="800000"/>
            </a:ln>
          </p:spPr>
          <p:txBody>
            <a:bodyPr wrap="square" lIns="91440" tIns="45720" rIns="91440" bIns="45720">
              <a:spAutoFit/>
            </a:bodyPr>
            <a:lstStyle/>
            <a:p>
              <a:pPr defTabSz="1218323">
                <a:defRPr/>
              </a:pPr>
              <a:r>
                <a:rPr lang="zh-CN" altLang="en-US" sz="2667" kern="0" dirty="0">
                  <a:solidFill>
                    <a:prstClr val="black">
                      <a:lumMod val="75000"/>
                      <a:lumOff val="25000"/>
                    </a:prstClr>
                  </a:solidFill>
                  <a:latin typeface="微软雅黑" panose="020B0503020204020204" pitchFamily="34" charset="-122"/>
                  <a:ea typeface="微软雅黑" panose="020B0503020204020204" pitchFamily="34" charset="-122"/>
                  <a:cs typeface="+mn-ea"/>
                  <a:sym typeface="+mn-lt"/>
                </a:rPr>
                <a:t>项目背景</a:t>
              </a:r>
            </a:p>
          </p:txBody>
        </p:sp>
        <p:grpSp>
          <p:nvGrpSpPr>
            <p:cNvPr id="70" name="组合 69"/>
            <p:cNvGrpSpPr/>
            <p:nvPr/>
          </p:nvGrpSpPr>
          <p:grpSpPr>
            <a:xfrm>
              <a:off x="3852992" y="849029"/>
              <a:ext cx="515562" cy="515562"/>
              <a:chOff x="3852992" y="854501"/>
              <a:chExt cx="515562" cy="515562"/>
            </a:xfrm>
          </p:grpSpPr>
          <p:sp>
            <p:nvSpPr>
              <p:cNvPr id="71" name="圆角矩形 70"/>
              <p:cNvSpPr/>
              <p:nvPr/>
            </p:nvSpPr>
            <p:spPr>
              <a:xfrm rot="2700000">
                <a:off x="3852992" y="854501"/>
                <a:ext cx="515562" cy="515562"/>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72" name="Rectangle 7"/>
              <p:cNvSpPr>
                <a:spLocks noChangeArrowheads="1"/>
              </p:cNvSpPr>
              <p:nvPr/>
            </p:nvSpPr>
            <p:spPr bwMode="auto">
              <a:xfrm>
                <a:off x="3923928" y="862866"/>
                <a:ext cx="352500" cy="484748"/>
              </a:xfrm>
              <a:prstGeom prst="rect">
                <a:avLst/>
              </a:prstGeom>
              <a:noFill/>
              <a:ln w="9525">
                <a:noFill/>
                <a:miter lim="800000"/>
              </a:ln>
            </p:spPr>
            <p:txBody>
              <a:bodyPr wrap="none" lIns="91440" tIns="45720" rIns="91440" bIns="45720">
                <a:spAutoFit/>
              </a:bodyPr>
              <a:lstStyle/>
              <a:p>
                <a:pPr defTabSz="1219170"/>
                <a:r>
                  <a:rPr lang="en-US" altLang="zh-CN" sz="3600" b="1" dirty="0">
                    <a:solidFill>
                      <a:prstClr val="white"/>
                    </a:solidFill>
                    <a:latin typeface="微软雅黑" panose="020B0503020204020204" pitchFamily="34" charset="-122"/>
                    <a:ea typeface="微软雅黑" panose="020B0503020204020204" pitchFamily="34" charset="-122"/>
                    <a:cs typeface="+mn-ea"/>
                    <a:sym typeface="+mn-lt"/>
                  </a:rPr>
                  <a:t>2</a:t>
                </a:r>
                <a:endParaRPr lang="zh-CN" altLang="en-US" sz="3600" b="1"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grpSp>
        <p:nvGrpSpPr>
          <p:cNvPr id="73" name="组合 72"/>
          <p:cNvGrpSpPr/>
          <p:nvPr/>
        </p:nvGrpSpPr>
        <p:grpSpPr>
          <a:xfrm>
            <a:off x="5255947" y="3723004"/>
            <a:ext cx="5065872" cy="687416"/>
            <a:chOff x="3852992" y="849029"/>
            <a:chExt cx="3799404" cy="515562"/>
          </a:xfrm>
        </p:grpSpPr>
        <p:sp>
          <p:nvSpPr>
            <p:cNvPr id="74" name="矩形 73"/>
            <p:cNvSpPr/>
            <p:nvPr/>
          </p:nvSpPr>
          <p:spPr>
            <a:xfrm>
              <a:off x="4099343" y="854782"/>
              <a:ext cx="3553053" cy="504056"/>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75" name="Rectangle 7"/>
            <p:cNvSpPr>
              <a:spLocks noChangeArrowheads="1"/>
            </p:cNvSpPr>
            <p:nvPr/>
          </p:nvSpPr>
          <p:spPr bwMode="auto">
            <a:xfrm>
              <a:off x="4608004" y="926324"/>
              <a:ext cx="2484276" cy="377074"/>
            </a:xfrm>
            <a:prstGeom prst="rect">
              <a:avLst/>
            </a:prstGeom>
            <a:noFill/>
            <a:ln w="9525">
              <a:noFill/>
              <a:miter lim="800000"/>
            </a:ln>
          </p:spPr>
          <p:txBody>
            <a:bodyPr wrap="square" lIns="91440" tIns="45720" rIns="91440" bIns="45720">
              <a:spAutoFit/>
            </a:bodyPr>
            <a:lstStyle/>
            <a:p>
              <a:pPr defTabSz="1218323">
                <a:defRPr/>
              </a:pPr>
              <a:r>
                <a:rPr lang="zh-CN" altLang="en-US" sz="2667" kern="0" dirty="0">
                  <a:solidFill>
                    <a:prstClr val="black">
                      <a:lumMod val="75000"/>
                      <a:lumOff val="25000"/>
                    </a:prstClr>
                  </a:solidFill>
                  <a:latin typeface="微软雅黑" panose="020B0503020204020204" pitchFamily="34" charset="-122"/>
                  <a:ea typeface="微软雅黑" panose="020B0503020204020204" pitchFamily="34" charset="-122"/>
                  <a:cs typeface="+mn-ea"/>
                  <a:sym typeface="+mn-lt"/>
                </a:rPr>
                <a:t>前瞻性与重要性分析</a:t>
              </a:r>
            </a:p>
          </p:txBody>
        </p:sp>
        <p:grpSp>
          <p:nvGrpSpPr>
            <p:cNvPr id="76" name="组合 75"/>
            <p:cNvGrpSpPr/>
            <p:nvPr/>
          </p:nvGrpSpPr>
          <p:grpSpPr>
            <a:xfrm>
              <a:off x="3852992" y="849029"/>
              <a:ext cx="515562" cy="515562"/>
              <a:chOff x="3852992" y="854501"/>
              <a:chExt cx="515562" cy="515562"/>
            </a:xfrm>
          </p:grpSpPr>
          <p:sp>
            <p:nvSpPr>
              <p:cNvPr id="77" name="圆角矩形 76"/>
              <p:cNvSpPr/>
              <p:nvPr/>
            </p:nvSpPr>
            <p:spPr>
              <a:xfrm rot="2700000">
                <a:off x="3852992" y="854501"/>
                <a:ext cx="515562" cy="515562"/>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78" name="Rectangle 7"/>
              <p:cNvSpPr>
                <a:spLocks noChangeArrowheads="1"/>
              </p:cNvSpPr>
              <p:nvPr/>
            </p:nvSpPr>
            <p:spPr bwMode="auto">
              <a:xfrm>
                <a:off x="3923928" y="862866"/>
                <a:ext cx="352500" cy="484748"/>
              </a:xfrm>
              <a:prstGeom prst="rect">
                <a:avLst/>
              </a:prstGeom>
              <a:noFill/>
              <a:ln w="9525">
                <a:noFill/>
                <a:miter lim="800000"/>
              </a:ln>
            </p:spPr>
            <p:txBody>
              <a:bodyPr wrap="none" lIns="91440" tIns="45720" rIns="91440" bIns="45720">
                <a:spAutoFit/>
              </a:bodyPr>
              <a:lstStyle/>
              <a:p>
                <a:pPr defTabSz="1219170"/>
                <a:r>
                  <a:rPr lang="en-US" altLang="zh-CN" sz="3600" b="1" dirty="0">
                    <a:solidFill>
                      <a:prstClr val="white"/>
                    </a:solidFill>
                    <a:latin typeface="微软雅黑" panose="020B0503020204020204" pitchFamily="34" charset="-122"/>
                    <a:ea typeface="微软雅黑" panose="020B0503020204020204" pitchFamily="34" charset="-122"/>
                    <a:cs typeface="+mn-ea"/>
                    <a:sym typeface="+mn-lt"/>
                  </a:rPr>
                  <a:t>3</a:t>
                </a:r>
                <a:endParaRPr lang="zh-CN" altLang="en-US" sz="3600" b="1"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grpSp>
        <p:nvGrpSpPr>
          <p:cNvPr id="24" name="组合 23">
            <a:extLst>
              <a:ext uri="{FF2B5EF4-FFF2-40B4-BE49-F238E27FC236}">
                <a16:creationId xmlns:a16="http://schemas.microsoft.com/office/drawing/2014/main" id="{24461203-10E2-4DE1-BC90-6B4E7F26466A}"/>
              </a:ext>
            </a:extLst>
          </p:cNvPr>
          <p:cNvGrpSpPr/>
          <p:nvPr/>
        </p:nvGrpSpPr>
        <p:grpSpPr>
          <a:xfrm>
            <a:off x="5254517" y="4774357"/>
            <a:ext cx="5065872" cy="687416"/>
            <a:chOff x="3852992" y="849029"/>
            <a:chExt cx="3799404" cy="515562"/>
          </a:xfrm>
        </p:grpSpPr>
        <p:sp>
          <p:nvSpPr>
            <p:cNvPr id="25" name="矩形 24">
              <a:extLst>
                <a:ext uri="{FF2B5EF4-FFF2-40B4-BE49-F238E27FC236}">
                  <a16:creationId xmlns:a16="http://schemas.microsoft.com/office/drawing/2014/main" id="{2B3FCE53-359F-4DDF-B34A-E8F855730DE5}"/>
                </a:ext>
              </a:extLst>
            </p:cNvPr>
            <p:cNvSpPr/>
            <p:nvPr/>
          </p:nvSpPr>
          <p:spPr>
            <a:xfrm>
              <a:off x="4099343" y="854782"/>
              <a:ext cx="3553053" cy="504056"/>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6" name="Rectangle 7">
              <a:extLst>
                <a:ext uri="{FF2B5EF4-FFF2-40B4-BE49-F238E27FC236}">
                  <a16:creationId xmlns:a16="http://schemas.microsoft.com/office/drawing/2014/main" id="{2AC395A1-C962-404D-8FF5-6D27436A374C}"/>
                </a:ext>
              </a:extLst>
            </p:cNvPr>
            <p:cNvSpPr>
              <a:spLocks noChangeArrowheads="1"/>
            </p:cNvSpPr>
            <p:nvPr/>
          </p:nvSpPr>
          <p:spPr bwMode="auto">
            <a:xfrm>
              <a:off x="4608004" y="926324"/>
              <a:ext cx="2784269" cy="377074"/>
            </a:xfrm>
            <a:prstGeom prst="rect">
              <a:avLst/>
            </a:prstGeom>
            <a:noFill/>
            <a:ln w="9525">
              <a:noFill/>
              <a:miter lim="800000"/>
            </a:ln>
          </p:spPr>
          <p:txBody>
            <a:bodyPr wrap="square" lIns="91440" tIns="45720" rIns="91440" bIns="45720">
              <a:spAutoFit/>
            </a:bodyPr>
            <a:lstStyle/>
            <a:p>
              <a:pPr defTabSz="1218323">
                <a:defRPr/>
              </a:pPr>
              <a:r>
                <a:rPr lang="zh-CN" altLang="en-US" sz="2667" kern="0" dirty="0">
                  <a:solidFill>
                    <a:prstClr val="black">
                      <a:lumMod val="75000"/>
                      <a:lumOff val="25000"/>
                    </a:prstClr>
                  </a:solidFill>
                  <a:latin typeface="微软雅黑" panose="020B0503020204020204" pitchFamily="34" charset="-122"/>
                  <a:ea typeface="微软雅黑" panose="020B0503020204020204" pitchFamily="34" charset="-122"/>
                  <a:cs typeface="+mn-ea"/>
                  <a:sym typeface="+mn-lt"/>
                </a:rPr>
                <a:t>可行性分析</a:t>
              </a:r>
              <a:r>
                <a:rPr lang="en-US" altLang="zh-CN" sz="2667" kern="0" dirty="0">
                  <a:solidFill>
                    <a:prstClr val="black">
                      <a:lumMod val="75000"/>
                      <a:lumOff val="25000"/>
                    </a:prstClr>
                  </a:solidFill>
                  <a:latin typeface="微软雅黑" panose="020B0503020204020204" pitchFamily="34" charset="-122"/>
                  <a:ea typeface="微软雅黑" panose="020B0503020204020204" pitchFamily="34" charset="-122"/>
                  <a:cs typeface="+mn-ea"/>
                  <a:sym typeface="+mn-lt"/>
                </a:rPr>
                <a:t>&amp;</a:t>
              </a:r>
              <a:r>
                <a:rPr lang="zh-CN" altLang="en-US" sz="2667" kern="0" dirty="0">
                  <a:solidFill>
                    <a:prstClr val="black">
                      <a:lumMod val="75000"/>
                      <a:lumOff val="25000"/>
                    </a:prstClr>
                  </a:solidFill>
                  <a:latin typeface="微软雅黑" panose="020B0503020204020204" pitchFamily="34" charset="-122"/>
                  <a:ea typeface="微软雅黑" panose="020B0503020204020204" pitchFamily="34" charset="-122"/>
                  <a:cs typeface="+mn-ea"/>
                  <a:sym typeface="+mn-lt"/>
                </a:rPr>
                <a:t>技术路线</a:t>
              </a:r>
            </a:p>
          </p:txBody>
        </p:sp>
        <p:grpSp>
          <p:nvGrpSpPr>
            <p:cNvPr id="27" name="组合 26">
              <a:extLst>
                <a:ext uri="{FF2B5EF4-FFF2-40B4-BE49-F238E27FC236}">
                  <a16:creationId xmlns:a16="http://schemas.microsoft.com/office/drawing/2014/main" id="{E74C1D00-42D8-4661-B789-D50D5298DF70}"/>
                </a:ext>
              </a:extLst>
            </p:cNvPr>
            <p:cNvGrpSpPr/>
            <p:nvPr/>
          </p:nvGrpSpPr>
          <p:grpSpPr>
            <a:xfrm>
              <a:off x="3852992" y="849029"/>
              <a:ext cx="515562" cy="515562"/>
              <a:chOff x="3852992" y="854501"/>
              <a:chExt cx="515562" cy="515562"/>
            </a:xfrm>
          </p:grpSpPr>
          <p:sp>
            <p:nvSpPr>
              <p:cNvPr id="28" name="圆角矩形 65">
                <a:extLst>
                  <a:ext uri="{FF2B5EF4-FFF2-40B4-BE49-F238E27FC236}">
                    <a16:creationId xmlns:a16="http://schemas.microsoft.com/office/drawing/2014/main" id="{A157EBA0-BAA3-45BB-9B3A-3DF08C586259}"/>
                  </a:ext>
                </a:extLst>
              </p:cNvPr>
              <p:cNvSpPr/>
              <p:nvPr/>
            </p:nvSpPr>
            <p:spPr>
              <a:xfrm rot="2700000">
                <a:off x="3852992" y="854501"/>
                <a:ext cx="515562" cy="515562"/>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9" name="Rectangle 7">
                <a:extLst>
                  <a:ext uri="{FF2B5EF4-FFF2-40B4-BE49-F238E27FC236}">
                    <a16:creationId xmlns:a16="http://schemas.microsoft.com/office/drawing/2014/main" id="{FEF7BC0B-C6A4-42CD-9775-59667A941383}"/>
                  </a:ext>
                </a:extLst>
              </p:cNvPr>
              <p:cNvSpPr>
                <a:spLocks noChangeArrowheads="1"/>
              </p:cNvSpPr>
              <p:nvPr/>
            </p:nvSpPr>
            <p:spPr bwMode="auto">
              <a:xfrm>
                <a:off x="3923928" y="862866"/>
                <a:ext cx="352500" cy="484748"/>
              </a:xfrm>
              <a:prstGeom prst="rect">
                <a:avLst/>
              </a:prstGeom>
              <a:noFill/>
              <a:ln w="9525">
                <a:noFill/>
                <a:miter lim="800000"/>
              </a:ln>
            </p:spPr>
            <p:txBody>
              <a:bodyPr wrap="none" lIns="91440" tIns="45720" rIns="91440" bIns="45720">
                <a:spAutoFit/>
              </a:bodyPr>
              <a:lstStyle/>
              <a:p>
                <a:pPr defTabSz="1219170"/>
                <a:r>
                  <a:rPr lang="en-US" altLang="zh-CN" sz="3600" b="1" dirty="0">
                    <a:solidFill>
                      <a:prstClr val="white"/>
                    </a:solidFill>
                    <a:latin typeface="微软雅黑" panose="020B0503020204020204" pitchFamily="34" charset="-122"/>
                    <a:ea typeface="微软雅黑" panose="020B0503020204020204" pitchFamily="34" charset="-122"/>
                    <a:cs typeface="+mn-ea"/>
                    <a:sym typeface="+mn-lt"/>
                  </a:rPr>
                  <a:t>4</a:t>
                </a:r>
                <a:endParaRPr lang="zh-CN" altLang="en-US" sz="3600" b="1"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500"/>
                                </p:stCondLst>
                                <p:childTnLst>
                                  <p:par>
                                    <p:cTn id="11" presetID="31" presetClass="entr" presetSubtype="0"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1000" fill="hold"/>
                                            <p:tgtEl>
                                              <p:spTgt spid="47"/>
                                            </p:tgtEl>
                                            <p:attrNameLst>
                                              <p:attrName>ppt_w</p:attrName>
                                            </p:attrNameLst>
                                          </p:cBhvr>
                                          <p:tavLst>
                                            <p:tav tm="0">
                                              <p:val>
                                                <p:fltVal val="0"/>
                                              </p:val>
                                            </p:tav>
                                            <p:tav tm="100000">
                                              <p:val>
                                                <p:strVal val="#ppt_w"/>
                                              </p:val>
                                            </p:tav>
                                          </p:tavLst>
                                        </p:anim>
                                        <p:anim calcmode="lin" valueType="num">
                                          <p:cBhvr>
                                            <p:cTn id="14" dur="1000" fill="hold"/>
                                            <p:tgtEl>
                                              <p:spTgt spid="47"/>
                                            </p:tgtEl>
                                            <p:attrNameLst>
                                              <p:attrName>ppt_h</p:attrName>
                                            </p:attrNameLst>
                                          </p:cBhvr>
                                          <p:tavLst>
                                            <p:tav tm="0">
                                              <p:val>
                                                <p:fltVal val="0"/>
                                              </p:val>
                                            </p:tav>
                                            <p:tav tm="100000">
                                              <p:val>
                                                <p:strVal val="#ppt_h"/>
                                              </p:val>
                                            </p:tav>
                                          </p:tavLst>
                                        </p:anim>
                                        <p:anim calcmode="lin" valueType="num">
                                          <p:cBhvr>
                                            <p:cTn id="15" dur="1000" fill="hold"/>
                                            <p:tgtEl>
                                              <p:spTgt spid="47"/>
                                            </p:tgtEl>
                                            <p:attrNameLst>
                                              <p:attrName>style.rotation</p:attrName>
                                            </p:attrNameLst>
                                          </p:cBhvr>
                                          <p:tavLst>
                                            <p:tav tm="0">
                                              <p:val>
                                                <p:fltVal val="90"/>
                                              </p:val>
                                            </p:tav>
                                            <p:tav tm="100000">
                                              <p:val>
                                                <p:fltVal val="0"/>
                                              </p:val>
                                            </p:tav>
                                          </p:tavLst>
                                        </p:anim>
                                        <p:animEffect transition="in" filter="fade">
                                          <p:cBhvr>
                                            <p:cTn id="16" dur="1000"/>
                                            <p:tgtEl>
                                              <p:spTgt spid="47"/>
                                            </p:tgtEl>
                                          </p:cBhvr>
                                        </p:animEffect>
                                      </p:childTnLst>
                                    </p:cTn>
                                  </p:par>
                                </p:childTnLst>
                              </p:cTn>
                            </p:par>
                            <p:par>
                              <p:cTn id="17" fill="hold">
                                <p:stCondLst>
                                  <p:cond delay="1500"/>
                                </p:stCondLst>
                                <p:childTnLst>
                                  <p:par>
                                    <p:cTn id="18" presetID="31" presetClass="entr" presetSubtype="0" fill="hold" grpId="0" nodeType="afterEffect">
                                      <p:stCondLst>
                                        <p:cond delay="0"/>
                                      </p:stCondLst>
                                      <p:childTnLst>
                                        <p:set>
                                          <p:cBhvr>
                                            <p:cTn id="19" dur="1" fill="hold">
                                              <p:stCondLst>
                                                <p:cond delay="0"/>
                                              </p:stCondLst>
                                            </p:cTn>
                                            <p:tgtEl>
                                              <p:spTgt spid="48"/>
                                            </p:tgtEl>
                                            <p:attrNameLst>
                                              <p:attrName>style.visibility</p:attrName>
                                            </p:attrNameLst>
                                          </p:cBhvr>
                                          <p:to>
                                            <p:strVal val="visible"/>
                                          </p:to>
                                        </p:set>
                                        <p:anim calcmode="lin" valueType="num">
                                          <p:cBhvr>
                                            <p:cTn id="20" dur="1000" fill="hold"/>
                                            <p:tgtEl>
                                              <p:spTgt spid="48"/>
                                            </p:tgtEl>
                                            <p:attrNameLst>
                                              <p:attrName>ppt_w</p:attrName>
                                            </p:attrNameLst>
                                          </p:cBhvr>
                                          <p:tavLst>
                                            <p:tav tm="0">
                                              <p:val>
                                                <p:fltVal val="0"/>
                                              </p:val>
                                            </p:tav>
                                            <p:tav tm="100000">
                                              <p:val>
                                                <p:strVal val="#ppt_w"/>
                                              </p:val>
                                            </p:tav>
                                          </p:tavLst>
                                        </p:anim>
                                        <p:anim calcmode="lin" valueType="num">
                                          <p:cBhvr>
                                            <p:cTn id="21" dur="1000" fill="hold"/>
                                            <p:tgtEl>
                                              <p:spTgt spid="48"/>
                                            </p:tgtEl>
                                            <p:attrNameLst>
                                              <p:attrName>ppt_h</p:attrName>
                                            </p:attrNameLst>
                                          </p:cBhvr>
                                          <p:tavLst>
                                            <p:tav tm="0">
                                              <p:val>
                                                <p:fltVal val="0"/>
                                              </p:val>
                                            </p:tav>
                                            <p:tav tm="100000">
                                              <p:val>
                                                <p:strVal val="#ppt_h"/>
                                              </p:val>
                                            </p:tav>
                                          </p:tavLst>
                                        </p:anim>
                                        <p:anim calcmode="lin" valueType="num">
                                          <p:cBhvr>
                                            <p:cTn id="22" dur="1000" fill="hold"/>
                                            <p:tgtEl>
                                              <p:spTgt spid="48"/>
                                            </p:tgtEl>
                                            <p:attrNameLst>
                                              <p:attrName>style.rotation</p:attrName>
                                            </p:attrNameLst>
                                          </p:cBhvr>
                                          <p:tavLst>
                                            <p:tav tm="0">
                                              <p:val>
                                                <p:fltVal val="90"/>
                                              </p:val>
                                            </p:tav>
                                            <p:tav tm="100000">
                                              <p:val>
                                                <p:fltVal val="0"/>
                                              </p:val>
                                            </p:tav>
                                          </p:tavLst>
                                        </p:anim>
                                        <p:animEffect transition="in" filter="fade">
                                          <p:cBhvr>
                                            <p:cTn id="23" dur="1000"/>
                                            <p:tgtEl>
                                              <p:spTgt spid="48"/>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childTnLst>
                              </p:cTn>
                            </p:par>
                            <p:par>
                              <p:cTn id="30" fill="hold">
                                <p:stCondLst>
                                  <p:cond delay="3000"/>
                                </p:stCondLst>
                                <p:childTnLst>
                                  <p:par>
                                    <p:cTn id="31" presetID="2" presetClass="entr" presetSubtype="2" fill="hold" nodeType="afterEffect" p14:presetBounceEnd="40000">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14:bounceEnd="40000">
                                          <p:cBhvr additive="base">
                                            <p:cTn id="33" dur="750" fill="hold"/>
                                            <p:tgtEl>
                                              <p:spTgt spid="6"/>
                                            </p:tgtEl>
                                            <p:attrNameLst>
                                              <p:attrName>ppt_x</p:attrName>
                                            </p:attrNameLst>
                                          </p:cBhvr>
                                          <p:tavLst>
                                            <p:tav tm="0">
                                              <p:val>
                                                <p:strVal val="1+#ppt_w/2"/>
                                              </p:val>
                                            </p:tav>
                                            <p:tav tm="100000">
                                              <p:val>
                                                <p:strVal val="#ppt_x"/>
                                              </p:val>
                                            </p:tav>
                                          </p:tavLst>
                                        </p:anim>
                                        <p:anim calcmode="lin" valueType="num" p14:bounceEnd="40000">
                                          <p:cBhvr additive="base">
                                            <p:cTn id="34" dur="750" fill="hold"/>
                                            <p:tgtEl>
                                              <p:spTgt spid="6"/>
                                            </p:tgtEl>
                                            <p:attrNameLst>
                                              <p:attrName>ppt_y</p:attrName>
                                            </p:attrNameLst>
                                          </p:cBhvr>
                                          <p:tavLst>
                                            <p:tav tm="0">
                                              <p:val>
                                                <p:strVal val="#ppt_y"/>
                                              </p:val>
                                            </p:tav>
                                            <p:tav tm="100000">
                                              <p:val>
                                                <p:strVal val="#ppt_y"/>
                                              </p:val>
                                            </p:tav>
                                          </p:tavLst>
                                        </p:anim>
                                      </p:childTnLst>
                                    </p:cTn>
                                  </p:par>
                                </p:childTnLst>
                              </p:cTn>
                            </p:par>
                            <p:par>
                              <p:cTn id="35" fill="hold">
                                <p:stCondLst>
                                  <p:cond delay="4000"/>
                                </p:stCondLst>
                                <p:childTnLst>
                                  <p:par>
                                    <p:cTn id="36" presetID="2" presetClass="entr" presetSubtype="2" fill="hold" nodeType="afterEffect" p14:presetBounceEnd="40000">
                                      <p:stCondLst>
                                        <p:cond delay="0"/>
                                      </p:stCondLst>
                                      <p:childTnLst>
                                        <p:set>
                                          <p:cBhvr>
                                            <p:cTn id="37" dur="1" fill="hold">
                                              <p:stCondLst>
                                                <p:cond delay="0"/>
                                              </p:stCondLst>
                                            </p:cTn>
                                            <p:tgtEl>
                                              <p:spTgt spid="67"/>
                                            </p:tgtEl>
                                            <p:attrNameLst>
                                              <p:attrName>style.visibility</p:attrName>
                                            </p:attrNameLst>
                                          </p:cBhvr>
                                          <p:to>
                                            <p:strVal val="visible"/>
                                          </p:to>
                                        </p:set>
                                        <p:anim calcmode="lin" valueType="num" p14:bounceEnd="40000">
                                          <p:cBhvr additive="base">
                                            <p:cTn id="38" dur="750" fill="hold"/>
                                            <p:tgtEl>
                                              <p:spTgt spid="67"/>
                                            </p:tgtEl>
                                            <p:attrNameLst>
                                              <p:attrName>ppt_x</p:attrName>
                                            </p:attrNameLst>
                                          </p:cBhvr>
                                          <p:tavLst>
                                            <p:tav tm="0">
                                              <p:val>
                                                <p:strVal val="1+#ppt_w/2"/>
                                              </p:val>
                                            </p:tav>
                                            <p:tav tm="100000">
                                              <p:val>
                                                <p:strVal val="#ppt_x"/>
                                              </p:val>
                                            </p:tav>
                                          </p:tavLst>
                                        </p:anim>
                                        <p:anim calcmode="lin" valueType="num" p14:bounceEnd="40000">
                                          <p:cBhvr additive="base">
                                            <p:cTn id="39" dur="750" fill="hold"/>
                                            <p:tgtEl>
                                              <p:spTgt spid="67"/>
                                            </p:tgtEl>
                                            <p:attrNameLst>
                                              <p:attrName>ppt_y</p:attrName>
                                            </p:attrNameLst>
                                          </p:cBhvr>
                                          <p:tavLst>
                                            <p:tav tm="0">
                                              <p:val>
                                                <p:strVal val="#ppt_y"/>
                                              </p:val>
                                            </p:tav>
                                            <p:tav tm="100000">
                                              <p:val>
                                                <p:strVal val="#ppt_y"/>
                                              </p:val>
                                            </p:tav>
                                          </p:tavLst>
                                        </p:anim>
                                      </p:childTnLst>
                                    </p:cTn>
                                  </p:par>
                                </p:childTnLst>
                              </p:cTn>
                            </p:par>
                            <p:par>
                              <p:cTn id="40" fill="hold">
                                <p:stCondLst>
                                  <p:cond delay="5000"/>
                                </p:stCondLst>
                                <p:childTnLst>
                                  <p:par>
                                    <p:cTn id="41" presetID="2" presetClass="entr" presetSubtype="2" fill="hold" nodeType="afterEffect" p14:presetBounceEnd="40000">
                                      <p:stCondLst>
                                        <p:cond delay="0"/>
                                      </p:stCondLst>
                                      <p:childTnLst>
                                        <p:set>
                                          <p:cBhvr>
                                            <p:cTn id="42" dur="1" fill="hold">
                                              <p:stCondLst>
                                                <p:cond delay="0"/>
                                              </p:stCondLst>
                                            </p:cTn>
                                            <p:tgtEl>
                                              <p:spTgt spid="73"/>
                                            </p:tgtEl>
                                            <p:attrNameLst>
                                              <p:attrName>style.visibility</p:attrName>
                                            </p:attrNameLst>
                                          </p:cBhvr>
                                          <p:to>
                                            <p:strVal val="visible"/>
                                          </p:to>
                                        </p:set>
                                        <p:anim calcmode="lin" valueType="num" p14:bounceEnd="40000">
                                          <p:cBhvr additive="base">
                                            <p:cTn id="43" dur="750" fill="hold"/>
                                            <p:tgtEl>
                                              <p:spTgt spid="73"/>
                                            </p:tgtEl>
                                            <p:attrNameLst>
                                              <p:attrName>ppt_x</p:attrName>
                                            </p:attrNameLst>
                                          </p:cBhvr>
                                          <p:tavLst>
                                            <p:tav tm="0">
                                              <p:val>
                                                <p:strVal val="1+#ppt_w/2"/>
                                              </p:val>
                                            </p:tav>
                                            <p:tav tm="100000">
                                              <p:val>
                                                <p:strVal val="#ppt_x"/>
                                              </p:val>
                                            </p:tav>
                                          </p:tavLst>
                                        </p:anim>
                                        <p:anim calcmode="lin" valueType="num" p14:bounceEnd="40000">
                                          <p:cBhvr additive="base">
                                            <p:cTn id="44" dur="750" fill="hold"/>
                                            <p:tgtEl>
                                              <p:spTgt spid="73"/>
                                            </p:tgtEl>
                                            <p:attrNameLst>
                                              <p:attrName>ppt_y</p:attrName>
                                            </p:attrNameLst>
                                          </p:cBhvr>
                                          <p:tavLst>
                                            <p:tav tm="0">
                                              <p:val>
                                                <p:strVal val="#ppt_y"/>
                                              </p:val>
                                            </p:tav>
                                            <p:tav tm="100000">
                                              <p:val>
                                                <p:strVal val="#ppt_y"/>
                                              </p:val>
                                            </p:tav>
                                          </p:tavLst>
                                        </p:anim>
                                      </p:childTnLst>
                                    </p:cTn>
                                  </p:par>
                                </p:childTnLst>
                              </p:cTn>
                            </p:par>
                            <p:par>
                              <p:cTn id="45" fill="hold">
                                <p:stCondLst>
                                  <p:cond delay="5750"/>
                                </p:stCondLst>
                                <p:childTnLst>
                                  <p:par>
                                    <p:cTn id="46" presetID="2" presetClass="entr" presetSubtype="2" fill="hold" nodeType="afterEffect" p14:presetBounceEnd="40000">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14:bounceEnd="40000">
                                          <p:cBhvr additive="base">
                                            <p:cTn id="48" dur="750" fill="hold"/>
                                            <p:tgtEl>
                                              <p:spTgt spid="24"/>
                                            </p:tgtEl>
                                            <p:attrNameLst>
                                              <p:attrName>ppt_x</p:attrName>
                                            </p:attrNameLst>
                                          </p:cBhvr>
                                          <p:tavLst>
                                            <p:tav tm="0">
                                              <p:val>
                                                <p:strVal val="1+#ppt_w/2"/>
                                              </p:val>
                                            </p:tav>
                                            <p:tav tm="100000">
                                              <p:val>
                                                <p:strVal val="#ppt_x"/>
                                              </p:val>
                                            </p:tav>
                                          </p:tavLst>
                                        </p:anim>
                                        <p:anim calcmode="lin" valueType="num" p14:bounceEnd="40000">
                                          <p:cBhvr additive="base">
                                            <p:cTn id="49" dur="7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7" grpId="0" bldLvl="0" animBg="1"/>
          <p:bldP spid="48" grpId="0"/>
          <p:bldP spid="4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500"/>
                                </p:stCondLst>
                                <p:childTnLst>
                                  <p:par>
                                    <p:cTn id="11" presetID="31" presetClass="entr" presetSubtype="0"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1000" fill="hold"/>
                                            <p:tgtEl>
                                              <p:spTgt spid="47"/>
                                            </p:tgtEl>
                                            <p:attrNameLst>
                                              <p:attrName>ppt_w</p:attrName>
                                            </p:attrNameLst>
                                          </p:cBhvr>
                                          <p:tavLst>
                                            <p:tav tm="0">
                                              <p:val>
                                                <p:fltVal val="0"/>
                                              </p:val>
                                            </p:tav>
                                            <p:tav tm="100000">
                                              <p:val>
                                                <p:strVal val="#ppt_w"/>
                                              </p:val>
                                            </p:tav>
                                          </p:tavLst>
                                        </p:anim>
                                        <p:anim calcmode="lin" valueType="num">
                                          <p:cBhvr>
                                            <p:cTn id="14" dur="1000" fill="hold"/>
                                            <p:tgtEl>
                                              <p:spTgt spid="47"/>
                                            </p:tgtEl>
                                            <p:attrNameLst>
                                              <p:attrName>ppt_h</p:attrName>
                                            </p:attrNameLst>
                                          </p:cBhvr>
                                          <p:tavLst>
                                            <p:tav tm="0">
                                              <p:val>
                                                <p:fltVal val="0"/>
                                              </p:val>
                                            </p:tav>
                                            <p:tav tm="100000">
                                              <p:val>
                                                <p:strVal val="#ppt_h"/>
                                              </p:val>
                                            </p:tav>
                                          </p:tavLst>
                                        </p:anim>
                                        <p:anim calcmode="lin" valueType="num">
                                          <p:cBhvr>
                                            <p:cTn id="15" dur="1000" fill="hold"/>
                                            <p:tgtEl>
                                              <p:spTgt spid="47"/>
                                            </p:tgtEl>
                                            <p:attrNameLst>
                                              <p:attrName>style.rotation</p:attrName>
                                            </p:attrNameLst>
                                          </p:cBhvr>
                                          <p:tavLst>
                                            <p:tav tm="0">
                                              <p:val>
                                                <p:fltVal val="90"/>
                                              </p:val>
                                            </p:tav>
                                            <p:tav tm="100000">
                                              <p:val>
                                                <p:fltVal val="0"/>
                                              </p:val>
                                            </p:tav>
                                          </p:tavLst>
                                        </p:anim>
                                        <p:animEffect transition="in" filter="fade">
                                          <p:cBhvr>
                                            <p:cTn id="16" dur="1000"/>
                                            <p:tgtEl>
                                              <p:spTgt spid="47"/>
                                            </p:tgtEl>
                                          </p:cBhvr>
                                        </p:animEffect>
                                      </p:childTnLst>
                                    </p:cTn>
                                  </p:par>
                                </p:childTnLst>
                              </p:cTn>
                            </p:par>
                            <p:par>
                              <p:cTn id="17" fill="hold">
                                <p:stCondLst>
                                  <p:cond delay="1500"/>
                                </p:stCondLst>
                                <p:childTnLst>
                                  <p:par>
                                    <p:cTn id="18" presetID="31" presetClass="entr" presetSubtype="0" fill="hold" grpId="0" nodeType="afterEffect">
                                      <p:stCondLst>
                                        <p:cond delay="0"/>
                                      </p:stCondLst>
                                      <p:childTnLst>
                                        <p:set>
                                          <p:cBhvr>
                                            <p:cTn id="19" dur="1" fill="hold">
                                              <p:stCondLst>
                                                <p:cond delay="0"/>
                                              </p:stCondLst>
                                            </p:cTn>
                                            <p:tgtEl>
                                              <p:spTgt spid="48"/>
                                            </p:tgtEl>
                                            <p:attrNameLst>
                                              <p:attrName>style.visibility</p:attrName>
                                            </p:attrNameLst>
                                          </p:cBhvr>
                                          <p:to>
                                            <p:strVal val="visible"/>
                                          </p:to>
                                        </p:set>
                                        <p:anim calcmode="lin" valueType="num">
                                          <p:cBhvr>
                                            <p:cTn id="20" dur="1000" fill="hold"/>
                                            <p:tgtEl>
                                              <p:spTgt spid="48"/>
                                            </p:tgtEl>
                                            <p:attrNameLst>
                                              <p:attrName>ppt_w</p:attrName>
                                            </p:attrNameLst>
                                          </p:cBhvr>
                                          <p:tavLst>
                                            <p:tav tm="0">
                                              <p:val>
                                                <p:fltVal val="0"/>
                                              </p:val>
                                            </p:tav>
                                            <p:tav tm="100000">
                                              <p:val>
                                                <p:strVal val="#ppt_w"/>
                                              </p:val>
                                            </p:tav>
                                          </p:tavLst>
                                        </p:anim>
                                        <p:anim calcmode="lin" valueType="num">
                                          <p:cBhvr>
                                            <p:cTn id="21" dur="1000" fill="hold"/>
                                            <p:tgtEl>
                                              <p:spTgt spid="48"/>
                                            </p:tgtEl>
                                            <p:attrNameLst>
                                              <p:attrName>ppt_h</p:attrName>
                                            </p:attrNameLst>
                                          </p:cBhvr>
                                          <p:tavLst>
                                            <p:tav tm="0">
                                              <p:val>
                                                <p:fltVal val="0"/>
                                              </p:val>
                                            </p:tav>
                                            <p:tav tm="100000">
                                              <p:val>
                                                <p:strVal val="#ppt_h"/>
                                              </p:val>
                                            </p:tav>
                                          </p:tavLst>
                                        </p:anim>
                                        <p:anim calcmode="lin" valueType="num">
                                          <p:cBhvr>
                                            <p:cTn id="22" dur="1000" fill="hold"/>
                                            <p:tgtEl>
                                              <p:spTgt spid="48"/>
                                            </p:tgtEl>
                                            <p:attrNameLst>
                                              <p:attrName>style.rotation</p:attrName>
                                            </p:attrNameLst>
                                          </p:cBhvr>
                                          <p:tavLst>
                                            <p:tav tm="0">
                                              <p:val>
                                                <p:fltVal val="90"/>
                                              </p:val>
                                            </p:tav>
                                            <p:tav tm="100000">
                                              <p:val>
                                                <p:fltVal val="0"/>
                                              </p:val>
                                            </p:tav>
                                          </p:tavLst>
                                        </p:anim>
                                        <p:animEffect transition="in" filter="fade">
                                          <p:cBhvr>
                                            <p:cTn id="23" dur="1000"/>
                                            <p:tgtEl>
                                              <p:spTgt spid="48"/>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childTnLst>
                              </p:cTn>
                            </p:par>
                            <p:par>
                              <p:cTn id="30" fill="hold">
                                <p:stCondLst>
                                  <p:cond delay="3000"/>
                                </p:stCondLst>
                                <p:childTnLst>
                                  <p:par>
                                    <p:cTn id="31" presetID="2" presetClass="entr" presetSubtype="2"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750" fill="hold"/>
                                            <p:tgtEl>
                                              <p:spTgt spid="6"/>
                                            </p:tgtEl>
                                            <p:attrNameLst>
                                              <p:attrName>ppt_x</p:attrName>
                                            </p:attrNameLst>
                                          </p:cBhvr>
                                          <p:tavLst>
                                            <p:tav tm="0">
                                              <p:val>
                                                <p:strVal val="1+#ppt_w/2"/>
                                              </p:val>
                                            </p:tav>
                                            <p:tav tm="100000">
                                              <p:val>
                                                <p:strVal val="#ppt_x"/>
                                              </p:val>
                                            </p:tav>
                                          </p:tavLst>
                                        </p:anim>
                                        <p:anim calcmode="lin" valueType="num">
                                          <p:cBhvr additive="base">
                                            <p:cTn id="34" dur="750" fill="hold"/>
                                            <p:tgtEl>
                                              <p:spTgt spid="6"/>
                                            </p:tgtEl>
                                            <p:attrNameLst>
                                              <p:attrName>ppt_y</p:attrName>
                                            </p:attrNameLst>
                                          </p:cBhvr>
                                          <p:tavLst>
                                            <p:tav tm="0">
                                              <p:val>
                                                <p:strVal val="#ppt_y"/>
                                              </p:val>
                                            </p:tav>
                                            <p:tav tm="100000">
                                              <p:val>
                                                <p:strVal val="#ppt_y"/>
                                              </p:val>
                                            </p:tav>
                                          </p:tavLst>
                                        </p:anim>
                                      </p:childTnLst>
                                    </p:cTn>
                                  </p:par>
                                </p:childTnLst>
                              </p:cTn>
                            </p:par>
                            <p:par>
                              <p:cTn id="35" fill="hold">
                                <p:stCondLst>
                                  <p:cond delay="4000"/>
                                </p:stCondLst>
                                <p:childTnLst>
                                  <p:par>
                                    <p:cTn id="36" presetID="2" presetClass="entr" presetSubtype="2" fill="hold" nodeType="afterEffect">
                                      <p:stCondLst>
                                        <p:cond delay="0"/>
                                      </p:stCondLst>
                                      <p:childTnLst>
                                        <p:set>
                                          <p:cBhvr>
                                            <p:cTn id="37" dur="1" fill="hold">
                                              <p:stCondLst>
                                                <p:cond delay="0"/>
                                              </p:stCondLst>
                                            </p:cTn>
                                            <p:tgtEl>
                                              <p:spTgt spid="67"/>
                                            </p:tgtEl>
                                            <p:attrNameLst>
                                              <p:attrName>style.visibility</p:attrName>
                                            </p:attrNameLst>
                                          </p:cBhvr>
                                          <p:to>
                                            <p:strVal val="visible"/>
                                          </p:to>
                                        </p:set>
                                        <p:anim calcmode="lin" valueType="num">
                                          <p:cBhvr additive="base">
                                            <p:cTn id="38" dur="750" fill="hold"/>
                                            <p:tgtEl>
                                              <p:spTgt spid="67"/>
                                            </p:tgtEl>
                                            <p:attrNameLst>
                                              <p:attrName>ppt_x</p:attrName>
                                            </p:attrNameLst>
                                          </p:cBhvr>
                                          <p:tavLst>
                                            <p:tav tm="0">
                                              <p:val>
                                                <p:strVal val="1+#ppt_w/2"/>
                                              </p:val>
                                            </p:tav>
                                            <p:tav tm="100000">
                                              <p:val>
                                                <p:strVal val="#ppt_x"/>
                                              </p:val>
                                            </p:tav>
                                          </p:tavLst>
                                        </p:anim>
                                        <p:anim calcmode="lin" valueType="num">
                                          <p:cBhvr additive="base">
                                            <p:cTn id="39" dur="750" fill="hold"/>
                                            <p:tgtEl>
                                              <p:spTgt spid="67"/>
                                            </p:tgtEl>
                                            <p:attrNameLst>
                                              <p:attrName>ppt_y</p:attrName>
                                            </p:attrNameLst>
                                          </p:cBhvr>
                                          <p:tavLst>
                                            <p:tav tm="0">
                                              <p:val>
                                                <p:strVal val="#ppt_y"/>
                                              </p:val>
                                            </p:tav>
                                            <p:tav tm="100000">
                                              <p:val>
                                                <p:strVal val="#ppt_y"/>
                                              </p:val>
                                            </p:tav>
                                          </p:tavLst>
                                        </p:anim>
                                      </p:childTnLst>
                                    </p:cTn>
                                  </p:par>
                                </p:childTnLst>
                              </p:cTn>
                            </p:par>
                            <p:par>
                              <p:cTn id="40" fill="hold">
                                <p:stCondLst>
                                  <p:cond delay="5000"/>
                                </p:stCondLst>
                                <p:childTnLst>
                                  <p:par>
                                    <p:cTn id="41" presetID="2" presetClass="entr" presetSubtype="2" fill="hold" nodeType="afterEffect">
                                      <p:stCondLst>
                                        <p:cond delay="0"/>
                                      </p:stCondLst>
                                      <p:childTnLst>
                                        <p:set>
                                          <p:cBhvr>
                                            <p:cTn id="42" dur="1" fill="hold">
                                              <p:stCondLst>
                                                <p:cond delay="0"/>
                                              </p:stCondLst>
                                            </p:cTn>
                                            <p:tgtEl>
                                              <p:spTgt spid="73"/>
                                            </p:tgtEl>
                                            <p:attrNameLst>
                                              <p:attrName>style.visibility</p:attrName>
                                            </p:attrNameLst>
                                          </p:cBhvr>
                                          <p:to>
                                            <p:strVal val="visible"/>
                                          </p:to>
                                        </p:set>
                                        <p:anim calcmode="lin" valueType="num">
                                          <p:cBhvr additive="base">
                                            <p:cTn id="43" dur="750" fill="hold"/>
                                            <p:tgtEl>
                                              <p:spTgt spid="73"/>
                                            </p:tgtEl>
                                            <p:attrNameLst>
                                              <p:attrName>ppt_x</p:attrName>
                                            </p:attrNameLst>
                                          </p:cBhvr>
                                          <p:tavLst>
                                            <p:tav tm="0">
                                              <p:val>
                                                <p:strVal val="1+#ppt_w/2"/>
                                              </p:val>
                                            </p:tav>
                                            <p:tav tm="100000">
                                              <p:val>
                                                <p:strVal val="#ppt_x"/>
                                              </p:val>
                                            </p:tav>
                                          </p:tavLst>
                                        </p:anim>
                                        <p:anim calcmode="lin" valueType="num">
                                          <p:cBhvr additive="base">
                                            <p:cTn id="44" dur="750" fill="hold"/>
                                            <p:tgtEl>
                                              <p:spTgt spid="73"/>
                                            </p:tgtEl>
                                            <p:attrNameLst>
                                              <p:attrName>ppt_y</p:attrName>
                                            </p:attrNameLst>
                                          </p:cBhvr>
                                          <p:tavLst>
                                            <p:tav tm="0">
                                              <p:val>
                                                <p:strVal val="#ppt_y"/>
                                              </p:val>
                                            </p:tav>
                                            <p:tav tm="100000">
                                              <p:val>
                                                <p:strVal val="#ppt_y"/>
                                              </p:val>
                                            </p:tav>
                                          </p:tavLst>
                                        </p:anim>
                                      </p:childTnLst>
                                    </p:cTn>
                                  </p:par>
                                </p:childTnLst>
                              </p:cTn>
                            </p:par>
                            <p:par>
                              <p:cTn id="45" fill="hold">
                                <p:stCondLst>
                                  <p:cond delay="5750"/>
                                </p:stCondLst>
                                <p:childTnLst>
                                  <p:par>
                                    <p:cTn id="46" presetID="2" presetClass="entr" presetSubtype="2"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additive="base">
                                            <p:cTn id="48" dur="750" fill="hold"/>
                                            <p:tgtEl>
                                              <p:spTgt spid="24"/>
                                            </p:tgtEl>
                                            <p:attrNameLst>
                                              <p:attrName>ppt_x</p:attrName>
                                            </p:attrNameLst>
                                          </p:cBhvr>
                                          <p:tavLst>
                                            <p:tav tm="0">
                                              <p:val>
                                                <p:strVal val="1+#ppt_w/2"/>
                                              </p:val>
                                            </p:tav>
                                            <p:tav tm="100000">
                                              <p:val>
                                                <p:strVal val="#ppt_x"/>
                                              </p:val>
                                            </p:tav>
                                          </p:tavLst>
                                        </p:anim>
                                        <p:anim calcmode="lin" valueType="num">
                                          <p:cBhvr additive="base">
                                            <p:cTn id="49" dur="7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7" grpId="0" bldLvl="0" animBg="1"/>
          <p:bldP spid="48" grpId="0"/>
          <p:bldP spid="49" grpId="0" bldLvl="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3600986"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前瞻性与重要性分析</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07"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03</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sp>
        <p:nvSpPr>
          <p:cNvPr id="14" name="文本框 13">
            <a:extLst>
              <a:ext uri="{FF2B5EF4-FFF2-40B4-BE49-F238E27FC236}">
                <a16:creationId xmlns:a16="http://schemas.microsoft.com/office/drawing/2014/main" id="{5F13B50F-0667-4442-B560-E25DEE958B22}"/>
              </a:ext>
            </a:extLst>
          </p:cNvPr>
          <p:cNvSpPr txBox="1"/>
          <p:nvPr/>
        </p:nvSpPr>
        <p:spPr>
          <a:xfrm>
            <a:off x="2992545" y="1905506"/>
            <a:ext cx="7087299" cy="3046988"/>
          </a:xfrm>
          <a:prstGeom prst="rect">
            <a:avLst/>
          </a:prstGeom>
          <a:noFill/>
        </p:spPr>
        <p:txBody>
          <a:bodyPr wrap="square">
            <a:spAutoFit/>
          </a:bodyPr>
          <a:lstStyle/>
          <a:p>
            <a:r>
              <a:rPr lang="en-US" altLang="zh-CN" sz="2400" b="1" dirty="0"/>
              <a:t>1.</a:t>
            </a:r>
            <a:r>
              <a:rPr lang="zh-CN" altLang="en-US" sz="2400" b="1" dirty="0"/>
              <a:t>解决</a:t>
            </a:r>
            <a:r>
              <a:rPr lang="en-US" altLang="zh-CN" sz="2400" b="1" dirty="0"/>
              <a:t>KATA</a:t>
            </a:r>
            <a:r>
              <a:rPr lang="zh-CN" altLang="en-US" sz="2400" b="1" dirty="0"/>
              <a:t>虚拟层导致的性能开销过大</a:t>
            </a:r>
            <a:endParaRPr lang="en-US" altLang="zh-CN" sz="2400" b="1" dirty="0"/>
          </a:p>
          <a:p>
            <a:endParaRPr lang="en-US" altLang="zh-CN" sz="2400" b="1" dirty="0"/>
          </a:p>
          <a:p>
            <a:r>
              <a:rPr lang="zh-CN" altLang="en-US" sz="2400" b="1" dirty="0"/>
              <a:t>速度</a:t>
            </a:r>
          </a:p>
          <a:p>
            <a:r>
              <a:rPr lang="zh-CN" altLang="en-US" sz="2400" dirty="0"/>
              <a:t>应用直接打包可以降低很多内核态和用户态转换的开销。</a:t>
            </a:r>
          </a:p>
          <a:p>
            <a:r>
              <a:rPr lang="zh-CN" altLang="en-US" sz="2400" dirty="0"/>
              <a:t>最快的</a:t>
            </a:r>
            <a:r>
              <a:rPr lang="en-US" altLang="zh-CN" sz="2400" dirty="0" err="1"/>
              <a:t>unikernel</a:t>
            </a:r>
            <a:r>
              <a:rPr lang="zh-CN" altLang="en-US" sz="2400" dirty="0"/>
              <a:t>启动只需要</a:t>
            </a:r>
            <a:r>
              <a:rPr lang="en-US" altLang="zh-CN" sz="2400" dirty="0"/>
              <a:t>20</a:t>
            </a:r>
            <a:r>
              <a:rPr lang="zh-CN" altLang="en-US" sz="2400" dirty="0"/>
              <a:t>毫秒。这意味着</a:t>
            </a:r>
            <a:r>
              <a:rPr lang="en-US" altLang="zh-CN" sz="2400" dirty="0" err="1"/>
              <a:t>unikernel</a:t>
            </a:r>
            <a:r>
              <a:rPr lang="zh-CN" altLang="en-US" sz="2400" dirty="0"/>
              <a:t>甚至可以在用户请求时才启动并对用户请求做出响应。</a:t>
            </a:r>
          </a:p>
        </p:txBody>
      </p:sp>
    </p:spTree>
    <p:extLst>
      <p:ext uri="{BB962C8B-B14F-4D97-AF65-F5344CB8AC3E}">
        <p14:creationId xmlns:p14="http://schemas.microsoft.com/office/powerpoint/2010/main" val="145482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3600986"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前瞻性与重要性分析</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07"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03</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sp>
        <p:nvSpPr>
          <p:cNvPr id="14" name="文本框 13">
            <a:extLst>
              <a:ext uri="{FF2B5EF4-FFF2-40B4-BE49-F238E27FC236}">
                <a16:creationId xmlns:a16="http://schemas.microsoft.com/office/drawing/2014/main" id="{5F13B50F-0667-4442-B560-E25DEE958B22}"/>
              </a:ext>
            </a:extLst>
          </p:cNvPr>
          <p:cNvSpPr txBox="1"/>
          <p:nvPr/>
        </p:nvSpPr>
        <p:spPr>
          <a:xfrm>
            <a:off x="2992545" y="2459504"/>
            <a:ext cx="7087299" cy="1938992"/>
          </a:xfrm>
          <a:prstGeom prst="rect">
            <a:avLst/>
          </a:prstGeom>
          <a:noFill/>
        </p:spPr>
        <p:txBody>
          <a:bodyPr wrap="square">
            <a:spAutoFit/>
          </a:bodyPr>
          <a:lstStyle/>
          <a:p>
            <a:r>
              <a:rPr lang="en-US" altLang="zh-CN" sz="2400" b="1" dirty="0"/>
              <a:t>2.</a:t>
            </a:r>
            <a:r>
              <a:rPr lang="zh-CN" altLang="en-US" sz="2400" b="1" dirty="0"/>
              <a:t>提高</a:t>
            </a:r>
            <a:r>
              <a:rPr lang="en-US" altLang="zh-CN" sz="2400" b="1" dirty="0"/>
              <a:t>KATA</a:t>
            </a:r>
            <a:r>
              <a:rPr lang="zh-CN" altLang="en-US" sz="2400" b="1" dirty="0"/>
              <a:t>的安全性</a:t>
            </a:r>
            <a:endParaRPr lang="en-US" altLang="zh-CN" sz="2400" b="1" dirty="0"/>
          </a:p>
          <a:p>
            <a:endParaRPr lang="en-US" altLang="zh-CN" sz="2400" dirty="0"/>
          </a:p>
          <a:p>
            <a:r>
              <a:rPr lang="zh-CN" altLang="en-US" sz="2400" dirty="0"/>
              <a:t>通过定制虚拟机</a:t>
            </a:r>
            <a:r>
              <a:rPr lang="en-US" altLang="zh-CN" sz="2400" dirty="0"/>
              <a:t>(UKVM</a:t>
            </a:r>
            <a:r>
              <a:rPr lang="zh-CN" altLang="en-US" sz="2400" dirty="0"/>
              <a:t>）暴露非常有限的主机上的</a:t>
            </a:r>
            <a:r>
              <a:rPr lang="en-US" altLang="zh-CN" sz="2400" dirty="0" err="1"/>
              <a:t>syscall</a:t>
            </a:r>
            <a:r>
              <a:rPr lang="en-US" altLang="zh-CN" sz="2400" dirty="0"/>
              <a:t>(</a:t>
            </a:r>
            <a:r>
              <a:rPr lang="zh-CN" altLang="en-US" sz="2400" dirty="0"/>
              <a:t>只剩</a:t>
            </a:r>
            <a:r>
              <a:rPr lang="en-US" altLang="zh-CN" sz="2400" dirty="0"/>
              <a:t>7</a:t>
            </a:r>
            <a:r>
              <a:rPr lang="zh-CN" altLang="en-US" sz="2400" dirty="0"/>
              <a:t>个</a:t>
            </a:r>
            <a:r>
              <a:rPr lang="en-US" altLang="zh-CN" sz="2400" dirty="0"/>
              <a:t>)</a:t>
            </a:r>
            <a:r>
              <a:rPr lang="zh-CN" altLang="en-US" sz="2400" dirty="0"/>
              <a:t>，可以大大缩小主机的攻击面。</a:t>
            </a:r>
            <a:endParaRPr lang="en-US" altLang="zh-CN" sz="2400" dirty="0"/>
          </a:p>
          <a:p>
            <a:endParaRPr lang="en-US" altLang="zh-CN" sz="2400" b="1" dirty="0">
              <a:latin typeface="-apple-system"/>
            </a:endParaRPr>
          </a:p>
        </p:txBody>
      </p:sp>
    </p:spTree>
    <p:extLst>
      <p:ext uri="{BB962C8B-B14F-4D97-AF65-F5344CB8AC3E}">
        <p14:creationId xmlns:p14="http://schemas.microsoft.com/office/powerpoint/2010/main" val="3546407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3600986"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前瞻性与重要性分析</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07"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03</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sp>
        <p:nvSpPr>
          <p:cNvPr id="14" name="文本框 13">
            <a:extLst>
              <a:ext uri="{FF2B5EF4-FFF2-40B4-BE49-F238E27FC236}">
                <a16:creationId xmlns:a16="http://schemas.microsoft.com/office/drawing/2014/main" id="{5F13B50F-0667-4442-B560-E25DEE958B22}"/>
              </a:ext>
            </a:extLst>
          </p:cNvPr>
          <p:cNvSpPr txBox="1"/>
          <p:nvPr/>
        </p:nvSpPr>
        <p:spPr>
          <a:xfrm>
            <a:off x="2552350" y="1720840"/>
            <a:ext cx="7087299" cy="3416320"/>
          </a:xfrm>
          <a:prstGeom prst="rect">
            <a:avLst/>
          </a:prstGeom>
          <a:noFill/>
        </p:spPr>
        <p:txBody>
          <a:bodyPr wrap="square">
            <a:spAutoFit/>
          </a:bodyPr>
          <a:lstStyle/>
          <a:p>
            <a:r>
              <a:rPr lang="en-US" altLang="zh-CN" sz="2400" b="1" dirty="0"/>
              <a:t>2.</a:t>
            </a:r>
            <a:r>
              <a:rPr lang="zh-CN" altLang="en-US" sz="2400" b="1" dirty="0"/>
              <a:t>提高</a:t>
            </a:r>
            <a:r>
              <a:rPr lang="en-US" altLang="zh-CN" sz="2400" b="1" dirty="0"/>
              <a:t>KATA</a:t>
            </a:r>
            <a:r>
              <a:rPr lang="zh-CN" altLang="en-US" sz="2400" b="1" dirty="0"/>
              <a:t>的安全性</a:t>
            </a:r>
            <a:endParaRPr lang="en-US" altLang="zh-CN" sz="2400" b="1" dirty="0"/>
          </a:p>
          <a:p>
            <a:endParaRPr lang="en-US" altLang="zh-CN" sz="2400" dirty="0"/>
          </a:p>
          <a:p>
            <a:r>
              <a:rPr lang="zh-CN" altLang="en-US" sz="2400" b="0" i="0" dirty="0">
                <a:solidFill>
                  <a:srgbClr val="24292E"/>
                </a:solidFill>
                <a:effectLst/>
                <a:latin typeface="-apple-system"/>
              </a:rPr>
              <a:t>用 </a:t>
            </a:r>
            <a:r>
              <a:rPr lang="en-US" altLang="zh-CN" sz="2400" b="0" i="0" dirty="0">
                <a:solidFill>
                  <a:srgbClr val="24292E"/>
                </a:solidFill>
                <a:effectLst/>
                <a:latin typeface="-apple-system"/>
              </a:rPr>
              <a:t>Rust </a:t>
            </a:r>
            <a:r>
              <a:rPr lang="zh-CN" altLang="en-US" sz="2400" b="0" i="0" dirty="0">
                <a:solidFill>
                  <a:srgbClr val="24292E"/>
                </a:solidFill>
                <a:effectLst/>
                <a:latin typeface="-apple-system"/>
              </a:rPr>
              <a:t>编写的程序表现力和性能都非常好，因为使用它你可以拥有高级函数式语言的大部分特性，例如高阶函数和惰性迭代器，这些特性使你可以编译像 </a:t>
            </a:r>
            <a:r>
              <a:rPr lang="en-US" altLang="zh-CN" sz="2400" b="0" i="0" dirty="0">
                <a:solidFill>
                  <a:srgbClr val="24292E"/>
                </a:solidFill>
                <a:effectLst/>
                <a:latin typeface="-apple-system"/>
              </a:rPr>
              <a:t>C/C++</a:t>
            </a:r>
            <a:r>
              <a:rPr lang="zh-CN" altLang="en-US" sz="2400" b="0" i="0" dirty="0">
                <a:solidFill>
                  <a:srgbClr val="24292E"/>
                </a:solidFill>
                <a:effectLst/>
                <a:latin typeface="-apple-system"/>
              </a:rPr>
              <a:t>程序这样高效的程序。它的很多设计决策中强调的首要理念是编译期内存安全、零成本抽象和支持高并发。让我们来详细说明这些理念。</a:t>
            </a:r>
            <a:endParaRPr lang="en-US" altLang="zh-CN" sz="2400" dirty="0"/>
          </a:p>
          <a:p>
            <a:r>
              <a:rPr lang="zh-CN" altLang="en-US" sz="2400" dirty="0"/>
              <a:t>通过改写部分</a:t>
            </a:r>
            <a:r>
              <a:rPr lang="en-US" altLang="zh-CN" sz="2400" dirty="0"/>
              <a:t>KATA</a:t>
            </a:r>
            <a:r>
              <a:rPr lang="zh-CN" altLang="en-US" sz="2400" dirty="0"/>
              <a:t>代码为</a:t>
            </a:r>
            <a:r>
              <a:rPr lang="en-US" altLang="zh-CN" sz="2400" dirty="0"/>
              <a:t>RUST</a:t>
            </a:r>
            <a:r>
              <a:rPr lang="zh-CN" altLang="en-US" sz="2400" dirty="0"/>
              <a:t>，提高安全性。</a:t>
            </a:r>
            <a:endParaRPr lang="en-US" altLang="zh-CN" sz="2400" b="1" dirty="0">
              <a:latin typeface="-apple-system"/>
            </a:endParaRPr>
          </a:p>
        </p:txBody>
      </p:sp>
    </p:spTree>
    <p:extLst>
      <p:ext uri="{BB962C8B-B14F-4D97-AF65-F5344CB8AC3E}">
        <p14:creationId xmlns:p14="http://schemas.microsoft.com/office/powerpoint/2010/main" val="2105976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等腰三角形 2"/>
          <p:cNvSpPr/>
          <p:nvPr/>
        </p:nvSpPr>
        <p:spPr>
          <a:xfrm rot="5400000">
            <a:off x="-1751169" y="1751170"/>
            <a:ext cx="6858000" cy="3355661"/>
          </a:xfrm>
          <a:prstGeom prst="triangle">
            <a:avLst/>
          </a:prstGeom>
          <a:solidFill>
            <a:srgbClr val="376092"/>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a:off x="3355662" y="2935976"/>
            <a:ext cx="3647152" cy="923330"/>
          </a:xfrm>
          <a:prstGeom prst="rect">
            <a:avLst/>
          </a:prstGeom>
        </p:spPr>
        <p:txBody>
          <a:bodyPr wrap="none" lIns="91440" tIns="45720" rIns="91440" bIns="45720">
            <a:spAutoFit/>
          </a:bodyPr>
          <a:lstStyle/>
          <a:p>
            <a:pPr defTabSz="1218323">
              <a:defRPr/>
            </a:pPr>
            <a:r>
              <a:rPr lang="zh-CN" altLang="en-US" sz="54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可行性分析</a:t>
            </a:r>
          </a:p>
        </p:txBody>
      </p:sp>
      <p:sp>
        <p:nvSpPr>
          <p:cNvPr id="25" name="矩形 24"/>
          <p:cNvSpPr/>
          <p:nvPr/>
        </p:nvSpPr>
        <p:spPr>
          <a:xfrm>
            <a:off x="476332" y="2595743"/>
            <a:ext cx="1553630" cy="1323439"/>
          </a:xfrm>
          <a:prstGeom prst="rect">
            <a:avLst/>
          </a:prstGeom>
        </p:spPr>
        <p:txBody>
          <a:bodyPr wrap="none" lIns="91440" tIns="45720" rIns="91440" bIns="45720">
            <a:spAutoFit/>
          </a:bodyPr>
          <a:lstStyle/>
          <a:p>
            <a:pPr defTabSz="1218323">
              <a:defRPr/>
            </a:pPr>
            <a:r>
              <a:rPr lang="en-US" altLang="zh-CN" sz="8000" b="1" kern="0" spc="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04</a:t>
            </a:r>
            <a:endParaRPr lang="zh-CN" altLang="en-US" sz="8000" b="1" kern="0" spc="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33" name="矩形 32"/>
          <p:cNvSpPr/>
          <p:nvPr/>
        </p:nvSpPr>
        <p:spPr>
          <a:xfrm>
            <a:off x="476332" y="3859306"/>
            <a:ext cx="1914307" cy="420564"/>
          </a:xfrm>
          <a:prstGeom prst="rect">
            <a:avLst/>
          </a:prstGeom>
        </p:spPr>
        <p:txBody>
          <a:bodyPr wrap="none" lIns="91440" tIns="45720" rIns="91440" bIns="45720">
            <a:spAutoFit/>
          </a:bodyPr>
          <a:lstStyle/>
          <a:p>
            <a:pPr defTabSz="1218323">
              <a:defRPr/>
            </a:pPr>
            <a:r>
              <a:rPr lang="en-US" altLang="zh-CN" sz="2133"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PART THREE</a:t>
            </a:r>
            <a:endParaRPr lang="zh-CN" altLang="en-US" sz="2133"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iterate type="lt">
                                    <p:tmPct val="10000"/>
                                  </p:iterate>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1+#ppt_w/2"/>
                                          </p:val>
                                        </p:tav>
                                        <p:tav tm="100000">
                                          <p:val>
                                            <p:strVal val="#ppt_x"/>
                                          </p:val>
                                        </p:tav>
                                      </p:tavLst>
                                    </p:anim>
                                    <p:anim calcmode="lin" valueType="num">
                                      <p:cBhvr additive="base">
                                        <p:cTn id="13" dur="500" fill="hold"/>
                                        <p:tgtEl>
                                          <p:spTgt spid="25"/>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0-#ppt_w/2"/>
                                          </p:val>
                                        </p:tav>
                                        <p:tav tm="100000">
                                          <p:val>
                                            <p:strVal val="#ppt_x"/>
                                          </p:val>
                                        </p:tav>
                                      </p:tavLst>
                                    </p:anim>
                                    <p:anim calcmode="lin" valueType="num">
                                      <p:cBhvr additive="base">
                                        <p:cTn id="17" dur="500" fill="hold"/>
                                        <p:tgtEl>
                                          <p:spTgt spid="33"/>
                                        </p:tgtEl>
                                        <p:attrNameLst>
                                          <p:attrName>ppt_y</p:attrName>
                                        </p:attrNameLst>
                                      </p:cBhvr>
                                      <p:tavLst>
                                        <p:tav tm="0">
                                          <p:val>
                                            <p:strVal val="#ppt_y"/>
                                          </p:val>
                                        </p:tav>
                                        <p:tav tm="100000">
                                          <p:val>
                                            <p:strVal val="#ppt_y"/>
                                          </p:val>
                                        </p:tav>
                                      </p:tavLst>
                                    </p:anim>
                                  </p:childTnLst>
                                </p:cTn>
                              </p:par>
                            </p:childTnLst>
                          </p:cTn>
                        </p:par>
                        <p:par>
                          <p:cTn id="18" fill="hold">
                            <p:stCondLst>
                              <p:cond delay="1050"/>
                            </p:stCondLst>
                            <p:childTnLst>
                              <p:par>
                                <p:cTn id="19" presetID="2" presetClass="entr" presetSubtype="2" decel="100000" fill="hold" grpId="0" nodeType="afterEffect">
                                  <p:stCondLst>
                                    <p:cond delay="0"/>
                                  </p:stCondLst>
                                  <p:iterate type="lt">
                                    <p:tmPct val="10000"/>
                                  </p:iterate>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1+#ppt_w/2"/>
                                          </p:val>
                                        </p:tav>
                                        <p:tav tm="100000">
                                          <p:val>
                                            <p:strVal val="#ppt_x"/>
                                          </p:val>
                                        </p:tav>
                                      </p:tavLst>
                                    </p:anim>
                                    <p:anim calcmode="lin" valueType="num">
                                      <p:cBhvr additive="base">
                                        <p:cTn id="2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1" grpId="0"/>
      <p:bldP spid="25"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4432944"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可行性分析</a:t>
              </a:r>
              <a:r>
                <a:rPr lang="en-US" altLang="zh-CN"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a:t>
              </a: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技术路线</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07"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04</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sp>
        <p:nvSpPr>
          <p:cNvPr id="17" name="文本框 16">
            <a:extLst>
              <a:ext uri="{FF2B5EF4-FFF2-40B4-BE49-F238E27FC236}">
                <a16:creationId xmlns:a16="http://schemas.microsoft.com/office/drawing/2014/main" id="{E2ACC667-F657-4684-8258-62D751835A4D}"/>
              </a:ext>
            </a:extLst>
          </p:cNvPr>
          <p:cNvSpPr txBox="1"/>
          <p:nvPr/>
        </p:nvSpPr>
        <p:spPr>
          <a:xfrm>
            <a:off x="2171700" y="1073864"/>
            <a:ext cx="7848599" cy="4524315"/>
          </a:xfrm>
          <a:prstGeom prst="rect">
            <a:avLst/>
          </a:prstGeom>
          <a:noFill/>
        </p:spPr>
        <p:txBody>
          <a:bodyPr wrap="square">
            <a:spAutoFit/>
          </a:bodyPr>
          <a:lstStyle/>
          <a:p>
            <a:r>
              <a:rPr lang="zh-CN" altLang="en-US" dirty="0"/>
              <a:t>kata container组件  </a:t>
            </a:r>
            <a:endParaRPr lang="en-US" altLang="zh-CN" dirty="0"/>
          </a:p>
          <a:p>
            <a:r>
              <a:rPr lang="en-US" altLang="zh-CN" dirty="0"/>
              <a:t>1.</a:t>
            </a:r>
            <a:r>
              <a:rPr lang="zh-CN" altLang="en-US" dirty="0"/>
              <a:t>Agent       </a:t>
            </a:r>
            <a:endParaRPr lang="en-US" altLang="zh-CN" dirty="0"/>
          </a:p>
          <a:p>
            <a:r>
              <a:rPr lang="zh-CN" altLang="en-US" dirty="0"/>
              <a:t>Kata-agent运行在guest负责管理容器。Kata-agent的执行单元是定义了一系列命名空间的沙盒</a:t>
            </a:r>
            <a:endParaRPr lang="en-US" altLang="zh-CN" dirty="0"/>
          </a:p>
          <a:p>
            <a:r>
              <a:rPr lang="zh-CN" altLang="en-US" dirty="0"/>
              <a:t>2.Runtime     </a:t>
            </a:r>
            <a:endParaRPr lang="en-US" altLang="zh-CN" dirty="0"/>
          </a:p>
          <a:p>
            <a:r>
              <a:rPr lang="zh-CN" altLang="en-US" dirty="0"/>
              <a:t>kata-runtime是一个OCI兼容的容器运行时，负责处理OCI运行时规范指定的所有命令并启动kata-shim实例。</a:t>
            </a:r>
            <a:endParaRPr lang="en-US" altLang="zh-CN" dirty="0"/>
          </a:p>
          <a:p>
            <a:endParaRPr lang="en-US" altLang="zh-CN" dirty="0"/>
          </a:p>
          <a:p>
            <a:r>
              <a:rPr lang="en-US" altLang="zh-CN" dirty="0"/>
              <a:t>3.Proxy        </a:t>
            </a:r>
          </a:p>
          <a:p>
            <a:r>
              <a:rPr lang="zh-CN" altLang="en-US" dirty="0"/>
              <a:t>默认使用</a:t>
            </a:r>
            <a:r>
              <a:rPr lang="en-US" altLang="zh-CN" dirty="0" err="1"/>
              <a:t>virtio</a:t>
            </a:r>
            <a:r>
              <a:rPr lang="en-US" altLang="zh-CN" dirty="0"/>
              <a:t>-serial</a:t>
            </a:r>
            <a:r>
              <a:rPr lang="zh-CN" altLang="en-US" dirty="0"/>
              <a:t>和</a:t>
            </a:r>
            <a:r>
              <a:rPr lang="en-US" altLang="zh-CN" dirty="0"/>
              <a:t>VM</a:t>
            </a:r>
            <a:r>
              <a:rPr lang="zh-CN" altLang="en-US" dirty="0"/>
              <a:t>通信。</a:t>
            </a:r>
            <a:r>
              <a:rPr lang="en-US" altLang="zh-CN" dirty="0"/>
              <a:t>VM</a:t>
            </a:r>
            <a:r>
              <a:rPr lang="zh-CN" altLang="en-US" dirty="0"/>
              <a:t>可以运行多个容器进程。</a:t>
            </a:r>
            <a:endParaRPr lang="en-US" altLang="zh-CN" dirty="0"/>
          </a:p>
          <a:p>
            <a:r>
              <a:rPr lang="en-US" altLang="zh-CN" dirty="0"/>
              <a:t>4.Shim</a:t>
            </a:r>
          </a:p>
          <a:p>
            <a:r>
              <a:rPr lang="en-US" altLang="zh-CN" dirty="0"/>
              <a:t>runtime</a:t>
            </a:r>
            <a:r>
              <a:rPr lang="zh-CN" altLang="en-US" dirty="0"/>
              <a:t>运行在宿主机上，不能直接监控运行在虚拟机里的进程，最多只能看到</a:t>
            </a:r>
            <a:r>
              <a:rPr lang="en-US" altLang="zh-CN" dirty="0"/>
              <a:t>QEMU</a:t>
            </a:r>
            <a:r>
              <a:rPr lang="zh-CN" altLang="en-US" dirty="0"/>
              <a:t>进程。</a:t>
            </a:r>
            <a:r>
              <a:rPr lang="en-US" altLang="zh-CN" dirty="0"/>
              <a:t>kata-shim</a:t>
            </a:r>
            <a:r>
              <a:rPr lang="zh-CN" altLang="en-US" dirty="0"/>
              <a:t>监控容器进程，处理容器的所有</a:t>
            </a:r>
            <a:r>
              <a:rPr lang="en-US" altLang="zh-CN" dirty="0"/>
              <a:t>I/O</a:t>
            </a:r>
            <a:r>
              <a:rPr lang="zh-CN" altLang="en-US" dirty="0"/>
              <a:t>流，包括</a:t>
            </a:r>
            <a:r>
              <a:rPr lang="en-US" altLang="zh-CN" dirty="0" err="1"/>
              <a:t>stdout</a:t>
            </a:r>
            <a:r>
              <a:rPr lang="zh-CN" altLang="en-US" dirty="0"/>
              <a:t>、</a:t>
            </a:r>
            <a:r>
              <a:rPr lang="en-US" altLang="zh-CN" dirty="0"/>
              <a:t>stdin</a:t>
            </a:r>
            <a:r>
              <a:rPr lang="zh-CN" altLang="en-US" dirty="0"/>
              <a:t>和</a:t>
            </a:r>
            <a:r>
              <a:rPr lang="en-US" altLang="zh-CN" dirty="0"/>
              <a:t>stderr</a:t>
            </a:r>
            <a:r>
              <a:rPr lang="zh-CN" altLang="en-US" dirty="0"/>
              <a:t>，以及转发所有的要发送出去的信号。</a:t>
            </a:r>
          </a:p>
          <a:p>
            <a:endParaRPr lang="en-US" altLang="zh-CN" dirty="0"/>
          </a:p>
          <a:p>
            <a:endParaRPr lang="zh-CN" altLang="en-US" dirty="0"/>
          </a:p>
        </p:txBody>
      </p:sp>
    </p:spTree>
    <p:extLst>
      <p:ext uri="{BB962C8B-B14F-4D97-AF65-F5344CB8AC3E}">
        <p14:creationId xmlns:p14="http://schemas.microsoft.com/office/powerpoint/2010/main" val="180006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4432944"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可行性分析</a:t>
              </a:r>
              <a:r>
                <a:rPr lang="en-US" altLang="zh-CN"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a:t>
              </a: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技术路线</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07"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04</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pic>
        <p:nvPicPr>
          <p:cNvPr id="3" name="图片 2">
            <a:extLst>
              <a:ext uri="{FF2B5EF4-FFF2-40B4-BE49-F238E27FC236}">
                <a16:creationId xmlns:a16="http://schemas.microsoft.com/office/drawing/2014/main" id="{8F58C294-201D-4235-9749-39992C336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489" y="1765224"/>
            <a:ext cx="7448119" cy="3327552"/>
          </a:xfrm>
          <a:prstGeom prst="rect">
            <a:avLst/>
          </a:prstGeom>
        </p:spPr>
      </p:pic>
      <p:sp>
        <p:nvSpPr>
          <p:cNvPr id="16" name="文本框 15">
            <a:extLst>
              <a:ext uri="{FF2B5EF4-FFF2-40B4-BE49-F238E27FC236}">
                <a16:creationId xmlns:a16="http://schemas.microsoft.com/office/drawing/2014/main" id="{C0A899D2-DACF-46EF-B55C-8C73EF64BCD2}"/>
              </a:ext>
            </a:extLst>
          </p:cNvPr>
          <p:cNvSpPr txBox="1"/>
          <p:nvPr/>
        </p:nvSpPr>
        <p:spPr>
          <a:xfrm>
            <a:off x="8468908" y="1765224"/>
            <a:ext cx="2937525" cy="2862322"/>
          </a:xfrm>
          <a:prstGeom prst="rect">
            <a:avLst/>
          </a:prstGeom>
          <a:noFill/>
        </p:spPr>
        <p:txBody>
          <a:bodyPr wrap="square">
            <a:spAutoFit/>
          </a:bodyPr>
          <a:lstStyle/>
          <a:p>
            <a:r>
              <a:rPr lang="zh-CN" altLang="en-US" b="0" dirty="0">
                <a:solidFill>
                  <a:srgbClr val="D4D4D4"/>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kata-agent</a:t>
            </a:r>
            <a:r>
              <a:rPr lang="zh-CN" altLang="en-US" b="0" dirty="0">
                <a:solidFill>
                  <a:srgbClr val="D4D4D4"/>
                </a:solidFill>
                <a:effectLst/>
                <a:latin typeface="Consolas" panose="020B0609020204030204" pitchFamily="49" charset="0"/>
              </a:rPr>
              <a:t> </a:t>
            </a:r>
            <a:r>
              <a:rPr lang="zh-CN" altLang="en-US" sz="2000" b="0" dirty="0">
                <a:effectLst/>
                <a:latin typeface="Consolas" panose="020B0609020204030204" pitchFamily="49" charset="0"/>
              </a:rPr>
              <a:t>负责启动容器进程，然后作为一个在虚拟机内守护进程，它使用</a:t>
            </a:r>
            <a:r>
              <a:rPr lang="en-US" altLang="zh-CN" sz="2000" b="0" dirty="0" err="1">
                <a:effectLst/>
                <a:latin typeface="Consolas" panose="020B0609020204030204" pitchFamily="49" charset="0"/>
              </a:rPr>
              <a:t>ttRPC</a:t>
            </a:r>
            <a:r>
              <a:rPr lang="zh-CN" altLang="en-US" sz="2000" b="0" dirty="0">
                <a:effectLst/>
                <a:latin typeface="Consolas" panose="020B0609020204030204" pitchFamily="49" charset="0"/>
              </a:rPr>
              <a:t>和</a:t>
            </a:r>
            <a:r>
              <a:rPr lang="en-US" altLang="zh-CN" sz="2000" b="0" dirty="0">
                <a:effectLst/>
                <a:latin typeface="Consolas" panose="020B0609020204030204" pitchFamily="49" charset="0"/>
              </a:rPr>
              <a:t>host OS</a:t>
            </a:r>
            <a:r>
              <a:rPr lang="zh-CN" altLang="en-US" sz="2000" b="0" dirty="0">
                <a:effectLst/>
                <a:latin typeface="Consolas" panose="020B0609020204030204" pitchFamily="49" charset="0"/>
              </a:rPr>
              <a:t>通信，</a:t>
            </a:r>
            <a:endParaRPr lang="en-US" altLang="zh-CN" sz="2000" b="0" dirty="0">
              <a:effectLst/>
              <a:latin typeface="Consolas" panose="020B0609020204030204" pitchFamily="49" charset="0"/>
            </a:endParaRPr>
          </a:p>
          <a:p>
            <a:r>
              <a:rPr lang="en-US" altLang="zh-CN" sz="2000" b="0" dirty="0">
                <a:effectLst/>
                <a:latin typeface="Consolas" panose="020B0609020204030204" pitchFamily="49" charset="0"/>
              </a:rPr>
              <a:t>shim-v2</a:t>
            </a:r>
            <a:r>
              <a:rPr lang="zh-CN" altLang="en-US" sz="2000" b="0" dirty="0">
                <a:effectLst/>
                <a:latin typeface="Consolas" panose="020B0609020204030204" pitchFamily="49" charset="0"/>
              </a:rPr>
              <a:t>可以发送容器管理命令给</a:t>
            </a:r>
            <a:r>
              <a:rPr lang="en-US" altLang="zh-CN" sz="2000" b="0" dirty="0">
                <a:effectLst/>
                <a:latin typeface="Consolas" panose="020B0609020204030204" pitchFamily="49" charset="0"/>
              </a:rPr>
              <a:t>agent</a:t>
            </a:r>
            <a:r>
              <a:rPr lang="zh-CN" altLang="en-US" sz="2000" b="0" dirty="0">
                <a:effectLst/>
                <a:latin typeface="Consolas" panose="020B0609020204030204" pitchFamily="49" charset="0"/>
              </a:rPr>
              <a:t>，同时也可作为</a:t>
            </a:r>
            <a:r>
              <a:rPr lang="en-US" altLang="zh-CN" sz="2000" b="0" dirty="0">
                <a:effectLst/>
                <a:latin typeface="Consolas" panose="020B0609020204030204" pitchFamily="49" charset="0"/>
              </a:rPr>
              <a:t>I/O stream</a:t>
            </a:r>
            <a:r>
              <a:rPr lang="zh-CN" altLang="en-US" sz="2000" b="0" dirty="0">
                <a:effectLst/>
                <a:latin typeface="Consolas" panose="020B0609020204030204" pitchFamily="49" charset="0"/>
              </a:rPr>
              <a:t>的数据传输协议。</a:t>
            </a:r>
          </a:p>
        </p:txBody>
      </p:sp>
      <p:sp>
        <p:nvSpPr>
          <p:cNvPr id="15" name="文本框 14">
            <a:extLst>
              <a:ext uri="{FF2B5EF4-FFF2-40B4-BE49-F238E27FC236}">
                <a16:creationId xmlns:a16="http://schemas.microsoft.com/office/drawing/2014/main" id="{B2A1D007-EDF4-482C-9BDE-DB337BB1EABA}"/>
              </a:ext>
            </a:extLst>
          </p:cNvPr>
          <p:cNvSpPr txBox="1"/>
          <p:nvPr/>
        </p:nvSpPr>
        <p:spPr>
          <a:xfrm>
            <a:off x="1551045" y="5334852"/>
            <a:ext cx="6094428" cy="1200329"/>
          </a:xfrm>
          <a:prstGeom prst="rect">
            <a:avLst/>
          </a:prstGeom>
          <a:noFill/>
        </p:spPr>
        <p:txBody>
          <a:bodyPr wrap="square">
            <a:spAutoFit/>
          </a:bodyPr>
          <a:lstStyle/>
          <a:p>
            <a:r>
              <a:rPr lang="en-US" altLang="zh-CN" b="0" i="0" dirty="0">
                <a:solidFill>
                  <a:srgbClr val="191919"/>
                </a:solidFill>
                <a:effectLst/>
                <a:latin typeface="PingFang SC"/>
              </a:rPr>
              <a:t>2019</a:t>
            </a:r>
            <a:r>
              <a:rPr lang="zh-CN" altLang="en-US" b="0" i="0" dirty="0">
                <a:solidFill>
                  <a:srgbClr val="191919"/>
                </a:solidFill>
                <a:effectLst/>
                <a:latin typeface="PingFang SC"/>
              </a:rPr>
              <a:t>年，</a:t>
            </a:r>
            <a:r>
              <a:rPr lang="en-US" altLang="zh-CN" b="0" i="0" dirty="0">
                <a:solidFill>
                  <a:srgbClr val="191919"/>
                </a:solidFill>
                <a:effectLst/>
                <a:latin typeface="PingFang SC"/>
              </a:rPr>
              <a:t>Kata containers</a:t>
            </a:r>
            <a:r>
              <a:rPr lang="zh-CN" altLang="en-US" b="0" i="0" dirty="0">
                <a:solidFill>
                  <a:srgbClr val="191919"/>
                </a:solidFill>
                <a:effectLst/>
                <a:latin typeface="PingFang SC"/>
              </a:rPr>
              <a:t>有个非常重要的技术进步，和</a:t>
            </a:r>
            <a:r>
              <a:rPr lang="en-US" altLang="zh-CN" b="0" i="0" dirty="0" err="1">
                <a:solidFill>
                  <a:srgbClr val="191919"/>
                </a:solidFill>
                <a:effectLst/>
                <a:latin typeface="PingFang SC"/>
              </a:rPr>
              <a:t>containerd</a:t>
            </a:r>
            <a:r>
              <a:rPr lang="zh-CN" altLang="en-US" b="0" i="0" dirty="0">
                <a:solidFill>
                  <a:srgbClr val="191919"/>
                </a:solidFill>
                <a:effectLst/>
                <a:latin typeface="PingFang SC"/>
              </a:rPr>
              <a:t>社区共同制定了</a:t>
            </a:r>
            <a:r>
              <a:rPr lang="en-US" altLang="zh-CN" b="0" i="0" dirty="0">
                <a:solidFill>
                  <a:srgbClr val="191919"/>
                </a:solidFill>
                <a:effectLst/>
                <a:latin typeface="PingFang SC"/>
              </a:rPr>
              <a:t>shimv2</a:t>
            </a:r>
            <a:r>
              <a:rPr lang="zh-CN" altLang="en-US" b="0" i="0" dirty="0">
                <a:solidFill>
                  <a:srgbClr val="191919"/>
                </a:solidFill>
                <a:effectLst/>
                <a:latin typeface="PingFang SC"/>
              </a:rPr>
              <a:t>接口规范，并率先在</a:t>
            </a:r>
            <a:r>
              <a:rPr lang="en-US" altLang="zh-CN" b="0" i="0" dirty="0">
                <a:solidFill>
                  <a:srgbClr val="191919"/>
                </a:solidFill>
                <a:effectLst/>
                <a:latin typeface="PingFang SC"/>
              </a:rPr>
              <a:t>Kata containers</a:t>
            </a:r>
            <a:r>
              <a:rPr lang="zh-CN" altLang="en-US" b="0" i="0" dirty="0">
                <a:solidFill>
                  <a:srgbClr val="191919"/>
                </a:solidFill>
                <a:effectLst/>
                <a:latin typeface="PingFang SC"/>
              </a:rPr>
              <a:t>支持了该规范。通过</a:t>
            </a:r>
            <a:r>
              <a:rPr lang="en-US" altLang="zh-CN" b="0" i="0" dirty="0">
                <a:solidFill>
                  <a:srgbClr val="191919"/>
                </a:solidFill>
                <a:effectLst/>
                <a:latin typeface="PingFang SC"/>
              </a:rPr>
              <a:t>containerd-shim-v2</a:t>
            </a:r>
            <a:r>
              <a:rPr lang="zh-CN" altLang="en-US" b="0" i="0" dirty="0">
                <a:solidFill>
                  <a:srgbClr val="191919"/>
                </a:solidFill>
                <a:effectLst/>
                <a:latin typeface="PingFang SC"/>
              </a:rPr>
              <a:t>和</a:t>
            </a:r>
            <a:r>
              <a:rPr lang="en-US" altLang="zh-CN" b="0" i="0" dirty="0" err="1">
                <a:solidFill>
                  <a:srgbClr val="191919"/>
                </a:solidFill>
                <a:effectLst/>
                <a:latin typeface="PingFang SC"/>
              </a:rPr>
              <a:t>vsock</a:t>
            </a:r>
            <a:r>
              <a:rPr lang="zh-CN" altLang="en-US" b="0" i="0" dirty="0">
                <a:solidFill>
                  <a:srgbClr val="191919"/>
                </a:solidFill>
                <a:effectLst/>
                <a:latin typeface="PingFang SC"/>
              </a:rPr>
              <a:t>技术，</a:t>
            </a:r>
            <a:r>
              <a:rPr lang="en-US" altLang="zh-CN" b="0" i="0" dirty="0">
                <a:solidFill>
                  <a:srgbClr val="191919"/>
                </a:solidFill>
                <a:effectLst/>
                <a:latin typeface="PingFang SC"/>
              </a:rPr>
              <a:t>kata</a:t>
            </a:r>
            <a:r>
              <a:rPr lang="zh-CN" altLang="en-US" b="0" i="0" dirty="0">
                <a:solidFill>
                  <a:srgbClr val="191919"/>
                </a:solidFill>
                <a:effectLst/>
                <a:latin typeface="PingFang SC"/>
              </a:rPr>
              <a:t>精简了大量的组件。</a:t>
            </a:r>
            <a:endParaRPr lang="zh-CN" altLang="en-US" dirty="0"/>
          </a:p>
        </p:txBody>
      </p:sp>
    </p:spTree>
    <p:extLst>
      <p:ext uri="{BB962C8B-B14F-4D97-AF65-F5344CB8AC3E}">
        <p14:creationId xmlns:p14="http://schemas.microsoft.com/office/powerpoint/2010/main" val="4131498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4432944"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可行性分析</a:t>
              </a:r>
              <a:r>
                <a:rPr lang="en-US" altLang="zh-CN"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a:t>
              </a: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技术路线</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07"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04</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pic>
        <p:nvPicPr>
          <p:cNvPr id="4" name="图片 3">
            <a:extLst>
              <a:ext uri="{FF2B5EF4-FFF2-40B4-BE49-F238E27FC236}">
                <a16:creationId xmlns:a16="http://schemas.microsoft.com/office/drawing/2014/main" id="{413BBDDE-661B-441F-8D12-CA1EEBCE4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757" y="1478074"/>
            <a:ext cx="6678345" cy="4981275"/>
          </a:xfrm>
          <a:prstGeom prst="rect">
            <a:avLst/>
          </a:prstGeom>
        </p:spPr>
      </p:pic>
      <p:sp>
        <p:nvSpPr>
          <p:cNvPr id="18" name="文本框 17">
            <a:extLst>
              <a:ext uri="{FF2B5EF4-FFF2-40B4-BE49-F238E27FC236}">
                <a16:creationId xmlns:a16="http://schemas.microsoft.com/office/drawing/2014/main" id="{1E3B78B1-4165-432D-B7BA-D19E3BCB90F7}"/>
              </a:ext>
            </a:extLst>
          </p:cNvPr>
          <p:cNvSpPr txBox="1"/>
          <p:nvPr/>
        </p:nvSpPr>
        <p:spPr>
          <a:xfrm>
            <a:off x="6627314" y="1478909"/>
            <a:ext cx="3351229" cy="369332"/>
          </a:xfrm>
          <a:prstGeom prst="rect">
            <a:avLst/>
          </a:prstGeom>
          <a:noFill/>
        </p:spPr>
        <p:txBody>
          <a:bodyPr wrap="square">
            <a:spAutoFit/>
          </a:bodyPr>
          <a:lstStyle/>
          <a:p>
            <a:pPr algn="l"/>
            <a:r>
              <a:rPr lang="en-US" altLang="zh-CN" b="1" i="0" dirty="0">
                <a:solidFill>
                  <a:srgbClr val="24292E"/>
                </a:solidFill>
                <a:effectLst/>
                <a:latin typeface="-apple-system"/>
              </a:rPr>
              <a:t>kata-Container Interface model</a:t>
            </a:r>
            <a:r>
              <a:rPr lang="zh-CN" altLang="en-US" b="1" i="0" dirty="0">
                <a:solidFill>
                  <a:srgbClr val="24292E"/>
                </a:solidFill>
                <a:effectLst/>
                <a:latin typeface="-apple-system"/>
              </a:rPr>
              <a:t>：</a:t>
            </a:r>
          </a:p>
        </p:txBody>
      </p:sp>
      <p:sp>
        <p:nvSpPr>
          <p:cNvPr id="20" name="文本框 19">
            <a:extLst>
              <a:ext uri="{FF2B5EF4-FFF2-40B4-BE49-F238E27FC236}">
                <a16:creationId xmlns:a16="http://schemas.microsoft.com/office/drawing/2014/main" id="{D0AE4E9B-E808-467D-9BAA-F4C942AC892D}"/>
              </a:ext>
            </a:extLst>
          </p:cNvPr>
          <p:cNvSpPr txBox="1"/>
          <p:nvPr/>
        </p:nvSpPr>
        <p:spPr>
          <a:xfrm>
            <a:off x="938262" y="2690336"/>
            <a:ext cx="4340748" cy="1477328"/>
          </a:xfrm>
          <a:prstGeom prst="rect">
            <a:avLst/>
          </a:prstGeom>
          <a:noFill/>
        </p:spPr>
        <p:txBody>
          <a:bodyPr wrap="square">
            <a:spAutoFit/>
          </a:bodyPr>
          <a:lstStyle/>
          <a:p>
            <a:pPr algn="l"/>
            <a:r>
              <a:rPr lang="zh-CN" altLang="en-US" b="1" i="0" dirty="0">
                <a:solidFill>
                  <a:srgbClr val="24292E"/>
                </a:solidFill>
                <a:effectLst/>
                <a:latin typeface="-apple-system"/>
              </a:rPr>
              <a:t>需要实现的接口模块以适配 </a:t>
            </a:r>
            <a:r>
              <a:rPr lang="en-US" altLang="zh-CN" b="1" i="0" dirty="0" err="1">
                <a:solidFill>
                  <a:srgbClr val="24292E"/>
                </a:solidFill>
                <a:effectLst/>
                <a:latin typeface="-apple-system"/>
              </a:rPr>
              <a:t>unikernel</a:t>
            </a:r>
            <a:endParaRPr lang="en-US" altLang="zh-CN" b="1" i="0" dirty="0">
              <a:solidFill>
                <a:srgbClr val="24292E"/>
              </a:solidFill>
              <a:effectLst/>
              <a:latin typeface="-apple-system"/>
            </a:endParaRPr>
          </a:p>
          <a:p>
            <a:pPr algn="l">
              <a:buFont typeface="Arial" panose="020B0604020202020204" pitchFamily="34" charset="0"/>
              <a:buChar char="•"/>
            </a:pPr>
            <a:r>
              <a:rPr lang="en-US" altLang="zh-CN" b="0" i="0" dirty="0" err="1">
                <a:solidFill>
                  <a:srgbClr val="24292E"/>
                </a:solidFill>
                <a:effectLst/>
                <a:latin typeface="-apple-system"/>
              </a:rPr>
              <a:t>vsock</a:t>
            </a:r>
            <a:endParaRPr lang="en-US" altLang="zh-CN" b="0" i="0" dirty="0">
              <a:solidFill>
                <a:srgbClr val="24292E"/>
              </a:solidFill>
              <a:effectLst/>
              <a:latin typeface="-apple-system"/>
            </a:endParaRPr>
          </a:p>
          <a:p>
            <a:pPr algn="l">
              <a:buFont typeface="Arial" panose="020B0604020202020204" pitchFamily="34" charset="0"/>
              <a:buChar char="•"/>
            </a:pPr>
            <a:r>
              <a:rPr lang="en-US" altLang="zh-CN" b="0" i="0" dirty="0" err="1">
                <a:solidFill>
                  <a:srgbClr val="24292E"/>
                </a:solidFill>
                <a:effectLst/>
                <a:latin typeface="-apple-system"/>
              </a:rPr>
              <a:t>virtio</a:t>
            </a:r>
            <a:r>
              <a:rPr lang="en-US" altLang="zh-CN" b="0" i="0" dirty="0">
                <a:solidFill>
                  <a:srgbClr val="24292E"/>
                </a:solidFill>
                <a:effectLst/>
                <a:latin typeface="-apple-system"/>
              </a:rPr>
              <a:t>-net</a:t>
            </a:r>
          </a:p>
          <a:p>
            <a:pPr algn="l">
              <a:buFont typeface="Arial" panose="020B0604020202020204" pitchFamily="34" charset="0"/>
              <a:buChar char="•"/>
            </a:pPr>
            <a:r>
              <a:rPr lang="en-US" altLang="zh-CN" b="0" i="0" dirty="0" err="1">
                <a:solidFill>
                  <a:srgbClr val="24292E"/>
                </a:solidFill>
                <a:effectLst/>
                <a:latin typeface="-apple-system"/>
              </a:rPr>
              <a:t>virtio</a:t>
            </a:r>
            <a:r>
              <a:rPr lang="en-US" altLang="zh-CN" b="0" i="0" dirty="0">
                <a:solidFill>
                  <a:srgbClr val="24292E"/>
                </a:solidFill>
                <a:effectLst/>
                <a:latin typeface="-apple-system"/>
              </a:rPr>
              <a:t>-blk</a:t>
            </a:r>
          </a:p>
          <a:p>
            <a:pPr algn="l">
              <a:buFont typeface="Arial" panose="020B0604020202020204" pitchFamily="34" charset="0"/>
              <a:buChar char="•"/>
            </a:pPr>
            <a:r>
              <a:rPr lang="en-US" altLang="zh-CN" b="0" i="0" dirty="0" err="1">
                <a:solidFill>
                  <a:srgbClr val="24292E"/>
                </a:solidFill>
                <a:effectLst/>
                <a:latin typeface="-apple-system"/>
              </a:rPr>
              <a:t>virtio</a:t>
            </a:r>
            <a:r>
              <a:rPr lang="en-US" altLang="zh-CN" b="0" i="0" dirty="0">
                <a:solidFill>
                  <a:srgbClr val="24292E"/>
                </a:solidFill>
                <a:effectLst/>
                <a:latin typeface="-apple-system"/>
              </a:rPr>
              <a:t>-fs</a:t>
            </a:r>
          </a:p>
        </p:txBody>
      </p:sp>
    </p:spTree>
    <p:extLst>
      <p:ext uri="{BB962C8B-B14F-4D97-AF65-F5344CB8AC3E}">
        <p14:creationId xmlns:p14="http://schemas.microsoft.com/office/powerpoint/2010/main" val="1455393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4432944"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可行性分析</a:t>
              </a:r>
              <a:r>
                <a:rPr lang="en-US" altLang="zh-CN"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a:t>
              </a: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技术路线</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07"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04</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sp>
        <p:nvSpPr>
          <p:cNvPr id="16" name="文本框 15">
            <a:extLst>
              <a:ext uri="{FF2B5EF4-FFF2-40B4-BE49-F238E27FC236}">
                <a16:creationId xmlns:a16="http://schemas.microsoft.com/office/drawing/2014/main" id="{0B2EE88A-1899-4D37-976C-BF3CA91754E1}"/>
              </a:ext>
            </a:extLst>
          </p:cNvPr>
          <p:cNvSpPr txBox="1"/>
          <p:nvPr/>
        </p:nvSpPr>
        <p:spPr>
          <a:xfrm>
            <a:off x="975969" y="1404919"/>
            <a:ext cx="4040461" cy="4801314"/>
          </a:xfrm>
          <a:prstGeom prst="rect">
            <a:avLst/>
          </a:prstGeom>
          <a:noFill/>
        </p:spPr>
        <p:txBody>
          <a:bodyPr wrap="square">
            <a:spAutoFit/>
          </a:bodyPr>
          <a:lstStyle/>
          <a:p>
            <a:pPr algn="l"/>
            <a:r>
              <a:rPr lang="zh-CN" altLang="en-US" b="1" i="0" dirty="0">
                <a:solidFill>
                  <a:srgbClr val="24292E"/>
                </a:solidFill>
                <a:effectLst/>
                <a:latin typeface="-apple-system"/>
              </a:rPr>
              <a:t>需要改写的</a:t>
            </a:r>
            <a:r>
              <a:rPr lang="en-US" altLang="zh-CN" b="1" i="0" dirty="0">
                <a:solidFill>
                  <a:srgbClr val="24292E"/>
                </a:solidFill>
                <a:effectLst/>
                <a:latin typeface="-apple-system"/>
              </a:rPr>
              <a:t>kata </a:t>
            </a:r>
            <a:r>
              <a:rPr lang="zh-CN" altLang="en-US" b="1" i="0" dirty="0">
                <a:solidFill>
                  <a:srgbClr val="24292E"/>
                </a:solidFill>
                <a:effectLst/>
                <a:latin typeface="-apple-system"/>
              </a:rPr>
              <a:t>模块以适配</a:t>
            </a:r>
            <a:r>
              <a:rPr lang="en-US" altLang="zh-CN" b="1" i="0" dirty="0" err="1">
                <a:solidFill>
                  <a:srgbClr val="24292E"/>
                </a:solidFill>
                <a:effectLst/>
                <a:latin typeface="-apple-system"/>
              </a:rPr>
              <a:t>unikernel</a:t>
            </a:r>
            <a:endParaRPr lang="en-US" altLang="zh-CN" b="1" i="0" dirty="0">
              <a:solidFill>
                <a:srgbClr val="24292E"/>
              </a:solidFill>
              <a:effectLst/>
              <a:latin typeface="-apple-system"/>
            </a:endParaRPr>
          </a:p>
          <a:p>
            <a:pPr algn="l"/>
            <a:r>
              <a:rPr lang="zh-CN" altLang="en-US" b="0" i="0" dirty="0">
                <a:solidFill>
                  <a:srgbClr val="24292E"/>
                </a:solidFill>
                <a:effectLst/>
                <a:latin typeface="-apple-system"/>
              </a:rPr>
              <a:t>重要的</a:t>
            </a:r>
            <a:r>
              <a:rPr lang="en-US" altLang="zh-CN" b="0" i="0" dirty="0">
                <a:solidFill>
                  <a:srgbClr val="24292E"/>
                </a:solidFill>
                <a:effectLst/>
                <a:latin typeface="-apple-system"/>
              </a:rPr>
              <a:t>OCI</a:t>
            </a:r>
            <a:r>
              <a:rPr lang="zh-CN" altLang="en-US" b="0" i="0" dirty="0">
                <a:solidFill>
                  <a:srgbClr val="24292E"/>
                </a:solidFill>
                <a:effectLst/>
                <a:latin typeface="-apple-system"/>
              </a:rPr>
              <a:t>命令</a:t>
            </a:r>
          </a:p>
          <a:p>
            <a:pPr algn="l">
              <a:buFont typeface="Arial" panose="020B0604020202020204" pitchFamily="34" charset="0"/>
              <a:buChar char="•"/>
            </a:pPr>
            <a:r>
              <a:rPr lang="en-US" altLang="zh-CN" b="0" i="0" dirty="0">
                <a:solidFill>
                  <a:srgbClr val="24292E"/>
                </a:solidFill>
                <a:effectLst/>
                <a:latin typeface="-apple-system"/>
              </a:rPr>
              <a:t>create</a:t>
            </a:r>
          </a:p>
          <a:p>
            <a:pPr marL="742950" lvl="1" indent="-285750" algn="l">
              <a:buFont typeface="Arial" panose="020B0604020202020204" pitchFamily="34" charset="0"/>
              <a:buChar char="•"/>
            </a:pPr>
            <a:r>
              <a:rPr lang="zh-CN" altLang="en-US" b="0" i="0" dirty="0">
                <a:solidFill>
                  <a:srgbClr val="24292E"/>
                </a:solidFill>
                <a:effectLst/>
                <a:latin typeface="-apple-system"/>
              </a:rPr>
              <a:t>创建网络</a:t>
            </a:r>
            <a:r>
              <a:rPr lang="en-US" altLang="zh-CN" b="0" i="0" dirty="0">
                <a:solidFill>
                  <a:srgbClr val="24292E"/>
                </a:solidFill>
                <a:effectLst/>
                <a:latin typeface="-apple-system"/>
              </a:rPr>
              <a:t>namespace</a:t>
            </a:r>
            <a:r>
              <a:rPr lang="zh-CN" altLang="en-US" b="0" i="0" dirty="0">
                <a:solidFill>
                  <a:srgbClr val="24292E"/>
                </a:solidFill>
                <a:effectLst/>
                <a:latin typeface="-apple-system"/>
              </a:rPr>
              <a:t>，开启</a:t>
            </a:r>
            <a:r>
              <a:rPr lang="en-US" altLang="zh-CN" b="0" i="0" dirty="0">
                <a:solidFill>
                  <a:srgbClr val="24292E"/>
                </a:solidFill>
                <a:effectLst/>
                <a:latin typeface="-apple-system"/>
              </a:rPr>
              <a:t>VM</a:t>
            </a:r>
            <a:r>
              <a:rPr lang="zh-CN" altLang="en-US" b="0" i="0" dirty="0">
                <a:solidFill>
                  <a:srgbClr val="24292E"/>
                </a:solidFill>
                <a:effectLst/>
                <a:latin typeface="-apple-system"/>
              </a:rPr>
              <a:t>和</a:t>
            </a:r>
            <a:r>
              <a:rPr lang="en-US" altLang="zh-CN" b="0" i="0" dirty="0">
                <a:solidFill>
                  <a:srgbClr val="24292E"/>
                </a:solidFill>
                <a:effectLst/>
                <a:latin typeface="-apple-system"/>
              </a:rPr>
              <a:t>shim </a:t>
            </a:r>
            <a:r>
              <a:rPr lang="zh-CN" altLang="en-US" b="0" i="0" dirty="0">
                <a:solidFill>
                  <a:srgbClr val="24292E"/>
                </a:solidFill>
                <a:effectLst/>
                <a:latin typeface="-apple-system"/>
              </a:rPr>
              <a:t>进程</a:t>
            </a:r>
          </a:p>
          <a:p>
            <a:pPr marL="742950" lvl="1" indent="-285750" algn="l">
              <a:buFont typeface="Arial" panose="020B0604020202020204" pitchFamily="34" charset="0"/>
              <a:buChar char="•"/>
            </a:pPr>
            <a:r>
              <a:rPr lang="zh-CN" altLang="en-US" b="0" i="0" dirty="0">
                <a:solidFill>
                  <a:srgbClr val="24292E"/>
                </a:solidFill>
                <a:effectLst/>
                <a:latin typeface="-apple-system"/>
              </a:rPr>
              <a:t>召唤 </a:t>
            </a:r>
            <a:r>
              <a:rPr lang="en-US" altLang="zh-CN" b="0" i="0" dirty="0">
                <a:solidFill>
                  <a:srgbClr val="24292E"/>
                </a:solidFill>
                <a:effectLst/>
                <a:latin typeface="-apple-system"/>
              </a:rPr>
              <a:t>pre-start hook</a:t>
            </a:r>
          </a:p>
          <a:p>
            <a:pPr marL="742950" lvl="1" indent="-285750" algn="l">
              <a:buFont typeface="Arial" panose="020B0604020202020204" pitchFamily="34" charset="0"/>
              <a:buChar char="•"/>
            </a:pPr>
            <a:r>
              <a:rPr lang="zh-CN" altLang="en-US" b="0" i="0" dirty="0">
                <a:solidFill>
                  <a:srgbClr val="24292E"/>
                </a:solidFill>
                <a:effectLst/>
                <a:latin typeface="-apple-system"/>
              </a:rPr>
              <a:t>启动</a:t>
            </a:r>
            <a:r>
              <a:rPr lang="en-US" altLang="zh-CN" b="0" i="0" dirty="0">
                <a:solidFill>
                  <a:srgbClr val="24292E"/>
                </a:solidFill>
                <a:effectLst/>
                <a:latin typeface="-apple-system"/>
              </a:rPr>
              <a:t>kata-proxy</a:t>
            </a:r>
            <a:r>
              <a:rPr lang="zh-CN" altLang="en-US" b="0" i="0" dirty="0">
                <a:solidFill>
                  <a:srgbClr val="24292E"/>
                </a:solidFill>
                <a:effectLst/>
                <a:latin typeface="-apple-system"/>
              </a:rPr>
              <a:t>，用来模块间通信</a:t>
            </a:r>
          </a:p>
          <a:p>
            <a:pPr marL="742950" lvl="1" indent="-285750" algn="l">
              <a:buFont typeface="Arial" panose="020B0604020202020204" pitchFamily="34" charset="0"/>
              <a:buChar char="•"/>
            </a:pPr>
            <a:r>
              <a:rPr lang="zh-CN" altLang="en-US" b="0" i="0" dirty="0">
                <a:solidFill>
                  <a:srgbClr val="24292E"/>
                </a:solidFill>
                <a:effectLst/>
                <a:latin typeface="-apple-system"/>
              </a:rPr>
              <a:t>和</a:t>
            </a:r>
            <a:r>
              <a:rPr lang="en-US" altLang="zh-CN" b="0" i="0" dirty="0">
                <a:solidFill>
                  <a:srgbClr val="24292E"/>
                </a:solidFill>
                <a:effectLst/>
                <a:latin typeface="-apple-system"/>
              </a:rPr>
              <a:t>kata-agent</a:t>
            </a:r>
            <a:r>
              <a:rPr lang="zh-CN" altLang="en-US" b="0" i="0" dirty="0">
                <a:solidFill>
                  <a:srgbClr val="24292E"/>
                </a:solidFill>
                <a:effectLst/>
                <a:latin typeface="-apple-system"/>
              </a:rPr>
              <a:t>通信来配置沙盒</a:t>
            </a:r>
          </a:p>
          <a:p>
            <a:pPr marL="742950" lvl="1" indent="-285750" algn="l">
              <a:buFont typeface="Arial" panose="020B0604020202020204" pitchFamily="34" charset="0"/>
              <a:buChar char="•"/>
            </a:pPr>
            <a:r>
              <a:rPr lang="zh-CN" altLang="en-US" b="0" i="0" dirty="0">
                <a:solidFill>
                  <a:srgbClr val="24292E"/>
                </a:solidFill>
                <a:effectLst/>
                <a:latin typeface="-apple-system"/>
              </a:rPr>
              <a:t>开启</a:t>
            </a:r>
            <a:r>
              <a:rPr lang="en-US" altLang="zh-CN" b="0" i="0" dirty="0">
                <a:solidFill>
                  <a:srgbClr val="24292E"/>
                </a:solidFill>
                <a:effectLst/>
                <a:latin typeface="-apple-system"/>
              </a:rPr>
              <a:t>kata-shim</a:t>
            </a:r>
          </a:p>
          <a:p>
            <a:pPr algn="l">
              <a:buFont typeface="Arial" panose="020B0604020202020204" pitchFamily="34" charset="0"/>
              <a:buChar char="•"/>
            </a:pPr>
            <a:r>
              <a:rPr lang="en-US" altLang="zh-CN" b="0" i="0" dirty="0">
                <a:solidFill>
                  <a:srgbClr val="24292E"/>
                </a:solidFill>
                <a:effectLst/>
                <a:latin typeface="-apple-system"/>
              </a:rPr>
              <a:t>exec</a:t>
            </a:r>
          </a:p>
          <a:p>
            <a:pPr marL="742950" lvl="1" indent="-285750" algn="l">
              <a:buFont typeface="Arial" panose="020B0604020202020204" pitchFamily="34" charset="0"/>
              <a:buChar char="•"/>
            </a:pPr>
            <a:r>
              <a:rPr lang="zh-CN" altLang="en-US" b="0" i="0" dirty="0">
                <a:solidFill>
                  <a:srgbClr val="24292E"/>
                </a:solidFill>
                <a:effectLst/>
                <a:latin typeface="-apple-system"/>
              </a:rPr>
              <a:t>向</a:t>
            </a:r>
            <a:r>
              <a:rPr lang="en-US" altLang="zh-CN" b="0" i="0" dirty="0">
                <a:solidFill>
                  <a:srgbClr val="24292E"/>
                </a:solidFill>
                <a:effectLst/>
                <a:latin typeface="-apple-system"/>
              </a:rPr>
              <a:t>kata-agent </a:t>
            </a:r>
            <a:r>
              <a:rPr lang="zh-CN" altLang="en-US" b="0" i="0" dirty="0">
                <a:solidFill>
                  <a:srgbClr val="24292E"/>
                </a:solidFill>
                <a:effectLst/>
                <a:latin typeface="-apple-system"/>
              </a:rPr>
              <a:t>发送</a:t>
            </a:r>
            <a:r>
              <a:rPr lang="en-US" altLang="zh-CN" b="0" i="0" dirty="0">
                <a:solidFill>
                  <a:srgbClr val="24292E"/>
                </a:solidFill>
                <a:effectLst/>
                <a:latin typeface="-apple-system"/>
              </a:rPr>
              <a:t>proxy</a:t>
            </a:r>
            <a:r>
              <a:rPr lang="zh-CN" altLang="en-US" b="0" i="0" dirty="0">
                <a:solidFill>
                  <a:srgbClr val="24292E"/>
                </a:solidFill>
                <a:effectLst/>
                <a:latin typeface="-apple-system"/>
              </a:rPr>
              <a:t>请求，开启新的进程</a:t>
            </a:r>
          </a:p>
          <a:p>
            <a:pPr marL="742950" lvl="1" indent="-285750" algn="l">
              <a:buFont typeface="Arial" panose="020B0604020202020204" pitchFamily="34" charset="0"/>
              <a:buChar char="•"/>
            </a:pPr>
            <a:r>
              <a:rPr lang="zh-CN" altLang="en-US" b="0" i="0" dirty="0">
                <a:solidFill>
                  <a:srgbClr val="24292E"/>
                </a:solidFill>
                <a:effectLst/>
                <a:latin typeface="-apple-system"/>
              </a:rPr>
              <a:t>创建新的</a:t>
            </a:r>
            <a:r>
              <a:rPr lang="en-US" altLang="zh-CN" b="0" i="0" dirty="0">
                <a:solidFill>
                  <a:srgbClr val="24292E"/>
                </a:solidFill>
                <a:effectLst/>
                <a:latin typeface="-apple-system"/>
              </a:rPr>
              <a:t>kata-shim </a:t>
            </a:r>
            <a:r>
              <a:rPr lang="zh-CN" altLang="en-US" b="0" i="0" dirty="0">
                <a:solidFill>
                  <a:srgbClr val="24292E"/>
                </a:solidFill>
                <a:effectLst/>
                <a:latin typeface="-apple-system"/>
              </a:rPr>
              <a:t>在已有的</a:t>
            </a:r>
            <a:r>
              <a:rPr lang="en-US" altLang="zh-CN" b="0" i="0" dirty="0">
                <a:solidFill>
                  <a:srgbClr val="24292E"/>
                </a:solidFill>
                <a:effectLst/>
                <a:latin typeface="-apple-system"/>
              </a:rPr>
              <a:t>namespace</a:t>
            </a:r>
            <a:r>
              <a:rPr lang="zh-CN" altLang="en-US" b="0" i="0" dirty="0">
                <a:solidFill>
                  <a:srgbClr val="24292E"/>
                </a:solidFill>
                <a:effectLst/>
                <a:latin typeface="-apple-system"/>
              </a:rPr>
              <a:t>中代表新的进程</a:t>
            </a:r>
          </a:p>
          <a:p>
            <a:pPr lvl="1" algn="l"/>
            <a:endParaRPr lang="en-US" altLang="zh-CN" b="0" i="0" dirty="0">
              <a:solidFill>
                <a:srgbClr val="24292E"/>
              </a:solidFill>
              <a:effectLst/>
              <a:latin typeface="-apple-system"/>
            </a:endParaRPr>
          </a:p>
          <a:p>
            <a:pPr algn="l"/>
            <a:endParaRPr lang="en-US" altLang="zh-CN" b="1" i="0" dirty="0">
              <a:solidFill>
                <a:srgbClr val="24292E"/>
              </a:solidFill>
              <a:effectLst/>
              <a:latin typeface="-apple-system"/>
            </a:endParaRPr>
          </a:p>
        </p:txBody>
      </p:sp>
      <p:pic>
        <p:nvPicPr>
          <p:cNvPr id="7" name="图片 6">
            <a:extLst>
              <a:ext uri="{FF2B5EF4-FFF2-40B4-BE49-F238E27FC236}">
                <a16:creationId xmlns:a16="http://schemas.microsoft.com/office/drawing/2014/main" id="{F7849276-CE41-425A-9D2E-F138D1FEE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430" y="1770453"/>
            <a:ext cx="6984817" cy="3805877"/>
          </a:xfrm>
          <a:prstGeom prst="rect">
            <a:avLst/>
          </a:prstGeom>
        </p:spPr>
      </p:pic>
    </p:spTree>
    <p:extLst>
      <p:ext uri="{BB962C8B-B14F-4D97-AF65-F5344CB8AC3E}">
        <p14:creationId xmlns:p14="http://schemas.microsoft.com/office/powerpoint/2010/main" val="2892364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4432944"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可行性分析</a:t>
              </a:r>
              <a:r>
                <a:rPr lang="en-US" altLang="zh-CN"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a:t>
              </a: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技术路线</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07"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04</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sp>
        <p:nvSpPr>
          <p:cNvPr id="19" name="文本框 18">
            <a:extLst>
              <a:ext uri="{FF2B5EF4-FFF2-40B4-BE49-F238E27FC236}">
                <a16:creationId xmlns:a16="http://schemas.microsoft.com/office/drawing/2014/main" id="{E278E41B-C34E-45DD-A7AD-B318DA6EEBD6}"/>
              </a:ext>
            </a:extLst>
          </p:cNvPr>
          <p:cNvSpPr txBox="1"/>
          <p:nvPr/>
        </p:nvSpPr>
        <p:spPr>
          <a:xfrm>
            <a:off x="3048786" y="1443841"/>
            <a:ext cx="6094428" cy="3970318"/>
          </a:xfrm>
          <a:prstGeom prst="rect">
            <a:avLst/>
          </a:prstGeom>
          <a:noFill/>
        </p:spPr>
        <p:txBody>
          <a:bodyPr wrap="square">
            <a:spAutoFit/>
          </a:bodyPr>
          <a:lstStyle/>
          <a:p>
            <a:r>
              <a:rPr lang="en-US" altLang="zh-CN" dirty="0" err="1">
                <a:latin typeface="Consolas" panose="020B0609020204030204" pitchFamily="49" charset="0"/>
              </a:rPr>
              <a:t>Unikernel</a:t>
            </a:r>
            <a:r>
              <a:rPr lang="zh-CN" altLang="en-US" dirty="0">
                <a:latin typeface="Consolas" panose="020B0609020204030204" pitchFamily="49" charset="0"/>
              </a:rPr>
              <a:t>选取</a:t>
            </a:r>
            <a:endParaRPr lang="en-US" altLang="zh-CN" dirty="0">
              <a:latin typeface="Consolas" panose="020B0609020204030204" pitchFamily="49" charset="0"/>
            </a:endParaRPr>
          </a:p>
          <a:p>
            <a:br>
              <a:rPr lang="en-US" altLang="zh-CN" dirty="0">
                <a:latin typeface="Consolas" panose="020B0609020204030204" pitchFamily="49" charset="0"/>
              </a:rPr>
            </a:br>
            <a:r>
              <a:rPr lang="en-US" altLang="zh-CN" dirty="0" err="1">
                <a:latin typeface="Consolas" panose="020B0609020204030204" pitchFamily="49" charset="0"/>
              </a:rPr>
              <a:t>IncludeOS</a:t>
            </a:r>
            <a:r>
              <a:rPr lang="zh-CN" altLang="en-US" dirty="0">
                <a:latin typeface="Consolas" panose="020B0609020204030204" pitchFamily="49" charset="0"/>
              </a:rPr>
              <a:t>，</a:t>
            </a:r>
            <a:r>
              <a:rPr lang="en-US" altLang="zh-CN" dirty="0" err="1">
                <a:latin typeface="Consolas" panose="020B0609020204030204" pitchFamily="49" charset="0"/>
              </a:rPr>
              <a:t>Rumprun</a:t>
            </a:r>
            <a:r>
              <a:rPr lang="zh-CN" altLang="en-US" dirty="0">
                <a:latin typeface="Consolas" panose="020B0609020204030204" pitchFamily="49" charset="0"/>
              </a:rPr>
              <a:t>，</a:t>
            </a:r>
            <a:r>
              <a:rPr lang="en-US" altLang="zh-CN" dirty="0" err="1">
                <a:latin typeface="Consolas" panose="020B0609020204030204" pitchFamily="49" charset="0"/>
              </a:rPr>
              <a:t>HermitCore</a:t>
            </a:r>
            <a:endParaRPr lang="en-US" altLang="zh-CN" dirty="0">
              <a:latin typeface="Consolas" panose="020B0609020204030204" pitchFamily="49" charset="0"/>
            </a:endParaRPr>
          </a:p>
          <a:p>
            <a:endParaRPr lang="en-US" altLang="zh-CN" dirty="0">
              <a:latin typeface="Consolas" panose="020B0609020204030204" pitchFamily="49" charset="0"/>
            </a:endParaRPr>
          </a:p>
          <a:p>
            <a:endParaRPr lang="en-US" altLang="zh-CN" dirty="0">
              <a:latin typeface="Consolas" panose="020B0609020204030204" pitchFamily="49" charset="0"/>
            </a:endParaRPr>
          </a:p>
          <a:p>
            <a:br>
              <a:rPr lang="en-US" altLang="zh-CN" dirty="0">
                <a:latin typeface="Consolas" panose="020B0609020204030204" pitchFamily="49" charset="0"/>
              </a:rPr>
            </a:br>
            <a:r>
              <a:rPr lang="zh-CN" altLang="en-US" dirty="0">
                <a:latin typeface="Consolas" panose="020B0609020204030204" pitchFamily="49" charset="0"/>
              </a:rPr>
              <a:t>基于如下考量：</a:t>
            </a:r>
            <a:br>
              <a:rPr lang="zh-CN" altLang="en-US" dirty="0">
                <a:latin typeface="Consolas" panose="020B0609020204030204" pitchFamily="49" charset="0"/>
              </a:rPr>
            </a:br>
            <a:r>
              <a:rPr lang="zh-CN" altLang="en-US" dirty="0">
                <a:latin typeface="Consolas" panose="020B0609020204030204" pitchFamily="49" charset="0"/>
              </a:rPr>
              <a:t>轻量，占用资源小</a:t>
            </a:r>
          </a:p>
          <a:p>
            <a:r>
              <a:rPr lang="zh-CN" altLang="en-US" dirty="0">
                <a:latin typeface="Consolas" panose="020B0609020204030204" pitchFamily="49" charset="0"/>
              </a:rPr>
              <a:t>支持基本的库依赖</a:t>
            </a:r>
          </a:p>
          <a:p>
            <a:r>
              <a:rPr lang="zh-CN" altLang="en-US" dirty="0">
                <a:latin typeface="Consolas" panose="020B0609020204030204" pitchFamily="49" charset="0"/>
              </a:rPr>
              <a:t>支持</a:t>
            </a:r>
            <a:r>
              <a:rPr lang="en-US" altLang="zh-CN" dirty="0">
                <a:latin typeface="Consolas" panose="020B0609020204030204" pitchFamily="49" charset="0"/>
              </a:rPr>
              <a:t>KVM</a:t>
            </a:r>
            <a:r>
              <a:rPr lang="zh-CN" altLang="en-US" dirty="0">
                <a:latin typeface="Consolas" panose="020B0609020204030204" pitchFamily="49" charset="0"/>
              </a:rPr>
              <a:t>运行，可对接</a:t>
            </a:r>
            <a:r>
              <a:rPr lang="en-US" altLang="zh-CN" dirty="0">
                <a:latin typeface="Consolas" panose="020B0609020204030204" pitchFamily="49" charset="0"/>
              </a:rPr>
              <a:t>kata-container runtime</a:t>
            </a:r>
          </a:p>
          <a:p>
            <a:br>
              <a:rPr lang="en-US" altLang="zh-CN" b="0" dirty="0">
                <a:effectLst/>
                <a:latin typeface="Consolas" panose="020B0609020204030204" pitchFamily="49" charset="0"/>
              </a:rPr>
            </a:br>
            <a:br>
              <a:rPr lang="zh-CN" altLang="en-US" b="0" dirty="0">
                <a:effectLst/>
                <a:latin typeface="Consolas" panose="020B0609020204030204" pitchFamily="49" charset="0"/>
              </a:rPr>
            </a:br>
            <a:r>
              <a:rPr lang="zh-CN" altLang="en-US" b="0" dirty="0">
                <a:effectLst/>
                <a:latin typeface="Consolas" panose="020B0609020204030204" pitchFamily="49" charset="0"/>
              </a:rPr>
              <a:t>对应的</a:t>
            </a:r>
            <a:r>
              <a:rPr lang="en-US" altLang="zh-CN" b="0" dirty="0">
                <a:effectLst/>
                <a:latin typeface="Consolas" panose="020B0609020204030204" pitchFamily="49" charset="0"/>
              </a:rPr>
              <a:t>KVM</a:t>
            </a:r>
            <a:r>
              <a:rPr lang="zh-CN" altLang="en-US" b="0" dirty="0">
                <a:effectLst/>
                <a:latin typeface="Consolas" panose="020B0609020204030204" pitchFamily="49" charset="0"/>
              </a:rPr>
              <a:t>改造为</a:t>
            </a:r>
            <a:r>
              <a:rPr lang="en-US" altLang="zh-CN" b="0" dirty="0" err="1">
                <a:effectLst/>
                <a:latin typeface="Consolas" panose="020B0609020204030204" pitchFamily="49" charset="0"/>
              </a:rPr>
              <a:t>uKVM</a:t>
            </a:r>
            <a:br>
              <a:rPr lang="en-US" altLang="zh-CN" b="0" dirty="0">
                <a:effectLst/>
                <a:latin typeface="Consolas" panose="020B0609020204030204" pitchFamily="49" charset="0"/>
              </a:rPr>
            </a:br>
            <a:r>
              <a:rPr lang="zh-CN" altLang="en-US" b="0" dirty="0">
                <a:effectLst/>
                <a:latin typeface="Consolas" panose="020B0609020204030204" pitchFamily="49" charset="0"/>
              </a:rPr>
              <a:t>进一步提高整个</a:t>
            </a:r>
            <a:r>
              <a:rPr lang="en-US" altLang="zh-CN" b="0" dirty="0" err="1">
                <a:effectLst/>
                <a:latin typeface="Consolas" panose="020B0609020204030204" pitchFamily="49" charset="0"/>
              </a:rPr>
              <a:t>unikernel</a:t>
            </a:r>
            <a:r>
              <a:rPr lang="zh-CN" altLang="en-US" b="0" dirty="0">
                <a:effectLst/>
                <a:latin typeface="Consolas" panose="020B0609020204030204" pitchFamily="49" charset="0"/>
              </a:rPr>
              <a:t>的安全性，加快启动时间</a:t>
            </a:r>
          </a:p>
        </p:txBody>
      </p:sp>
    </p:spTree>
    <p:extLst>
      <p:ext uri="{BB962C8B-B14F-4D97-AF65-F5344CB8AC3E}">
        <p14:creationId xmlns:p14="http://schemas.microsoft.com/office/powerpoint/2010/main" val="1974902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4432944"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可行性分析</a:t>
              </a:r>
              <a:r>
                <a:rPr lang="en-US" altLang="zh-CN"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a:t>
              </a: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技术路线</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07"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04</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sp>
        <p:nvSpPr>
          <p:cNvPr id="14" name="文本框 13">
            <a:extLst>
              <a:ext uri="{FF2B5EF4-FFF2-40B4-BE49-F238E27FC236}">
                <a16:creationId xmlns:a16="http://schemas.microsoft.com/office/drawing/2014/main" id="{45B29E8B-868E-4029-A456-BD13E7925D22}"/>
              </a:ext>
            </a:extLst>
          </p:cNvPr>
          <p:cNvSpPr txBox="1"/>
          <p:nvPr/>
        </p:nvSpPr>
        <p:spPr>
          <a:xfrm>
            <a:off x="1734881" y="1997839"/>
            <a:ext cx="8983395" cy="2862322"/>
          </a:xfrm>
          <a:prstGeom prst="rect">
            <a:avLst/>
          </a:prstGeom>
          <a:noFill/>
        </p:spPr>
        <p:txBody>
          <a:bodyPr wrap="square">
            <a:spAutoFit/>
          </a:bodyPr>
          <a:lstStyle/>
          <a:p>
            <a:r>
              <a:rPr lang="en-US" altLang="zh-CN" dirty="0">
                <a:latin typeface="Consolas" panose="020B0609020204030204" pitchFamily="49" charset="0"/>
              </a:rPr>
              <a:t>Solo5-KAST-run</a:t>
            </a:r>
            <a:r>
              <a:rPr lang="zh-CN" altLang="en-US" dirty="0">
                <a:latin typeface="Consolas" panose="020B0609020204030204" pitchFamily="49" charset="0"/>
              </a:rPr>
              <a:t>替换</a:t>
            </a:r>
            <a:r>
              <a:rPr lang="en-US" altLang="zh-CN" dirty="0">
                <a:latin typeface="Consolas" panose="020B0609020204030204" pitchFamily="49" charset="0"/>
              </a:rPr>
              <a:t>QEMU</a:t>
            </a:r>
            <a:r>
              <a:rPr lang="zh-CN" altLang="en-US" dirty="0">
                <a:latin typeface="Consolas" panose="020B0609020204030204" pitchFamily="49" charset="0"/>
              </a:rPr>
              <a:t>创建“瘦接口”</a:t>
            </a:r>
          </a:p>
          <a:p>
            <a:br>
              <a:rPr lang="zh-CN" altLang="en-US" dirty="0">
                <a:latin typeface="Consolas" panose="020B0609020204030204" pitchFamily="49" charset="0"/>
              </a:rPr>
            </a:br>
            <a:r>
              <a:rPr lang="en-US" altLang="zh-CN" dirty="0">
                <a:latin typeface="Consolas" panose="020B0609020204030204" pitchFamily="49" charset="0"/>
              </a:rPr>
              <a:t>solo5</a:t>
            </a:r>
            <a:r>
              <a:rPr lang="zh-CN" altLang="en-US" dirty="0">
                <a:latin typeface="Consolas" panose="020B0609020204030204" pitchFamily="49" charset="0"/>
              </a:rPr>
              <a:t>是一个沙盒执行环境，用来运行</a:t>
            </a:r>
            <a:r>
              <a:rPr lang="en-US" altLang="zh-CN" dirty="0" err="1">
                <a:latin typeface="Consolas" panose="020B0609020204030204" pitchFamily="49" charset="0"/>
              </a:rPr>
              <a:t>unikernel</a:t>
            </a:r>
            <a:r>
              <a:rPr lang="zh-CN" altLang="en-US" dirty="0">
                <a:latin typeface="Consolas" panose="020B0609020204030204" pitchFamily="49" charset="0"/>
              </a:rPr>
              <a:t>构建的应用程序</a:t>
            </a:r>
          </a:p>
          <a:p>
            <a:br>
              <a:rPr lang="zh-CN" altLang="en-US" dirty="0">
                <a:latin typeface="Consolas" panose="020B0609020204030204" pitchFamily="49" charset="0"/>
              </a:rPr>
            </a:br>
            <a:r>
              <a:rPr lang="zh-CN" altLang="en-US" dirty="0">
                <a:latin typeface="Consolas" panose="020B0609020204030204" pitchFamily="49" charset="0"/>
              </a:rPr>
              <a:t>优点：</a:t>
            </a:r>
            <a:br>
              <a:rPr lang="zh-CN" altLang="en-US" dirty="0">
                <a:latin typeface="Consolas" panose="020B0609020204030204" pitchFamily="49" charset="0"/>
              </a:rPr>
            </a:br>
            <a:r>
              <a:rPr lang="en-US" altLang="zh-CN" dirty="0">
                <a:latin typeface="Consolas" panose="020B0609020204030204" pitchFamily="49" charset="0"/>
              </a:rPr>
              <a:t>-</a:t>
            </a:r>
            <a:r>
              <a:rPr lang="zh-CN" altLang="en-US" dirty="0">
                <a:latin typeface="Consolas" panose="020B0609020204030204" pitchFamily="49" charset="0"/>
              </a:rPr>
              <a:t> 支持</a:t>
            </a:r>
            <a:r>
              <a:rPr lang="en-US" altLang="zh-CN" dirty="0" err="1">
                <a:latin typeface="Consolas" panose="020B0609020204030204" pitchFamily="49" charset="0"/>
              </a:rPr>
              <a:t>unikernel</a:t>
            </a:r>
            <a:r>
              <a:rPr lang="zh-CN" altLang="en-US" dirty="0">
                <a:latin typeface="Consolas" panose="020B0609020204030204" pitchFamily="49" charset="0"/>
              </a:rPr>
              <a:t>原生应用</a:t>
            </a:r>
          </a:p>
          <a:p>
            <a:r>
              <a:rPr lang="en-US" altLang="zh-CN" dirty="0">
                <a:latin typeface="Consolas" panose="020B0609020204030204" pitchFamily="49" charset="0"/>
              </a:rPr>
              <a:t>-</a:t>
            </a:r>
            <a:r>
              <a:rPr lang="zh-CN" altLang="en-US" dirty="0">
                <a:latin typeface="Consolas" panose="020B0609020204030204" pitchFamily="49" charset="0"/>
              </a:rPr>
              <a:t> 优异的启动速度</a:t>
            </a:r>
          </a:p>
          <a:p>
            <a:br>
              <a:rPr lang="zh-CN" altLang="en-US" dirty="0">
                <a:latin typeface="Consolas" panose="020B0609020204030204" pitchFamily="49" charset="0"/>
              </a:rPr>
            </a:br>
            <a:r>
              <a:rPr lang="en-US" altLang="zh-CN" dirty="0">
                <a:latin typeface="Consolas" panose="020B0609020204030204" pitchFamily="49" charset="0"/>
              </a:rPr>
              <a:t>KAST-run </a:t>
            </a:r>
            <a:r>
              <a:rPr lang="zh-CN" altLang="en-US" dirty="0">
                <a:latin typeface="Consolas" panose="020B0609020204030204" pitchFamily="49" charset="0"/>
              </a:rPr>
              <a:t>使用</a:t>
            </a:r>
            <a:r>
              <a:rPr lang="en-US" altLang="zh-CN" dirty="0">
                <a:latin typeface="Consolas" panose="020B0609020204030204" pitchFamily="49" charset="0"/>
              </a:rPr>
              <a:t>seccomp(</a:t>
            </a:r>
            <a:r>
              <a:rPr lang="zh-CN" altLang="zh-CN" sz="1800" b="1" dirty="0">
                <a:latin typeface="-apple-system"/>
              </a:rPr>
              <a:t>short for secure computing mode</a:t>
            </a:r>
            <a:r>
              <a:rPr lang="en-US" altLang="zh-CN" dirty="0">
                <a:latin typeface="Consolas" panose="020B0609020204030204" pitchFamily="49" charset="0"/>
              </a:rPr>
              <a:t>)</a:t>
            </a:r>
            <a:r>
              <a:rPr lang="zh-CN" altLang="en-US" dirty="0">
                <a:latin typeface="Consolas" panose="020B0609020204030204" pitchFamily="49" charset="0"/>
              </a:rPr>
              <a:t>来拦截</a:t>
            </a:r>
            <a:r>
              <a:rPr lang="en-US" altLang="zh-CN" dirty="0" err="1">
                <a:latin typeface="Consolas" panose="020B0609020204030204" pitchFamily="49" charset="0"/>
              </a:rPr>
              <a:t>unikernel</a:t>
            </a:r>
            <a:r>
              <a:rPr lang="zh-CN" altLang="en-US" dirty="0">
                <a:latin typeface="Consolas" panose="020B0609020204030204" pitchFamily="49" charset="0"/>
              </a:rPr>
              <a:t>过多的</a:t>
            </a:r>
            <a:r>
              <a:rPr lang="en-US" altLang="zh-CN" dirty="0" err="1">
                <a:latin typeface="Consolas" panose="020B0609020204030204" pitchFamily="49" charset="0"/>
              </a:rPr>
              <a:t>hyper_call</a:t>
            </a:r>
            <a:r>
              <a:rPr lang="zh-CN" altLang="en-US" dirty="0">
                <a:latin typeface="Consolas" panose="020B0609020204030204" pitchFamily="49" charset="0"/>
              </a:rPr>
              <a:t>，缩小</a:t>
            </a:r>
            <a:r>
              <a:rPr lang="en-US" altLang="zh-CN" dirty="0" err="1">
                <a:latin typeface="Consolas" panose="020B0609020204030204" pitchFamily="49" charset="0"/>
              </a:rPr>
              <a:t>unikernel</a:t>
            </a:r>
            <a:r>
              <a:rPr lang="zh-CN" altLang="en-US" dirty="0">
                <a:latin typeface="Consolas" panose="020B0609020204030204" pitchFamily="49" charset="0"/>
              </a:rPr>
              <a:t>的攻击面</a:t>
            </a:r>
            <a:r>
              <a:rPr lang="zh-CN" alt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4233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等腰三角形 2"/>
          <p:cNvSpPr/>
          <p:nvPr/>
        </p:nvSpPr>
        <p:spPr>
          <a:xfrm rot="5400000">
            <a:off x="-1751169" y="1751170"/>
            <a:ext cx="6858000" cy="3355661"/>
          </a:xfrm>
          <a:prstGeom prst="triangle">
            <a:avLst/>
          </a:prstGeom>
          <a:solidFill>
            <a:srgbClr val="376092"/>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a:off x="3355662" y="2935976"/>
            <a:ext cx="4339650" cy="923330"/>
          </a:xfrm>
          <a:prstGeom prst="rect">
            <a:avLst/>
          </a:prstGeom>
        </p:spPr>
        <p:txBody>
          <a:bodyPr wrap="none" lIns="91440" tIns="45720" rIns="91440" bIns="45720">
            <a:spAutoFit/>
          </a:bodyPr>
          <a:lstStyle/>
          <a:p>
            <a:pPr defTabSz="1218323">
              <a:defRPr/>
            </a:pPr>
            <a:r>
              <a:rPr lang="zh-CN" altLang="en-US" sz="54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项目基本情况</a:t>
            </a:r>
          </a:p>
        </p:txBody>
      </p:sp>
      <p:sp>
        <p:nvSpPr>
          <p:cNvPr id="25" name="矩形 24"/>
          <p:cNvSpPr/>
          <p:nvPr/>
        </p:nvSpPr>
        <p:spPr>
          <a:xfrm>
            <a:off x="476332" y="2595743"/>
            <a:ext cx="1553630" cy="1323439"/>
          </a:xfrm>
          <a:prstGeom prst="rect">
            <a:avLst/>
          </a:prstGeom>
        </p:spPr>
        <p:txBody>
          <a:bodyPr wrap="none" lIns="91440" tIns="45720" rIns="91440" bIns="45720">
            <a:spAutoFit/>
          </a:bodyPr>
          <a:lstStyle/>
          <a:p>
            <a:pPr defTabSz="1218323">
              <a:defRPr/>
            </a:pPr>
            <a:r>
              <a:rPr lang="en-US" altLang="zh-CN" sz="8000" b="1" kern="0" spc="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01</a:t>
            </a:r>
            <a:endParaRPr lang="zh-CN" altLang="en-US" sz="8000" b="1" kern="0" spc="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33" name="矩形 32"/>
          <p:cNvSpPr/>
          <p:nvPr/>
        </p:nvSpPr>
        <p:spPr>
          <a:xfrm>
            <a:off x="476332" y="3859306"/>
            <a:ext cx="1627369" cy="420564"/>
          </a:xfrm>
          <a:prstGeom prst="rect">
            <a:avLst/>
          </a:prstGeom>
        </p:spPr>
        <p:txBody>
          <a:bodyPr wrap="none" lIns="91440" tIns="45720" rIns="91440" bIns="45720">
            <a:spAutoFit/>
          </a:bodyPr>
          <a:lstStyle/>
          <a:p>
            <a:pPr defTabSz="1218323">
              <a:defRPr/>
            </a:pPr>
            <a:r>
              <a:rPr lang="en-US" altLang="zh-CN" sz="2133"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PART ONE</a:t>
            </a:r>
            <a:endParaRPr lang="zh-CN" altLang="en-US" sz="2133"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iterate type="lt">
                                    <p:tmPct val="10000"/>
                                  </p:iterate>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1+#ppt_w/2"/>
                                          </p:val>
                                        </p:tav>
                                        <p:tav tm="100000">
                                          <p:val>
                                            <p:strVal val="#ppt_x"/>
                                          </p:val>
                                        </p:tav>
                                      </p:tavLst>
                                    </p:anim>
                                    <p:anim calcmode="lin" valueType="num">
                                      <p:cBhvr additive="base">
                                        <p:cTn id="13" dur="500" fill="hold"/>
                                        <p:tgtEl>
                                          <p:spTgt spid="25"/>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0-#ppt_w/2"/>
                                          </p:val>
                                        </p:tav>
                                        <p:tav tm="100000">
                                          <p:val>
                                            <p:strVal val="#ppt_x"/>
                                          </p:val>
                                        </p:tav>
                                      </p:tavLst>
                                    </p:anim>
                                    <p:anim calcmode="lin" valueType="num">
                                      <p:cBhvr additive="base">
                                        <p:cTn id="17" dur="500" fill="hold"/>
                                        <p:tgtEl>
                                          <p:spTgt spid="33"/>
                                        </p:tgtEl>
                                        <p:attrNameLst>
                                          <p:attrName>ppt_y</p:attrName>
                                        </p:attrNameLst>
                                      </p:cBhvr>
                                      <p:tavLst>
                                        <p:tav tm="0">
                                          <p:val>
                                            <p:strVal val="#ppt_y"/>
                                          </p:val>
                                        </p:tav>
                                        <p:tav tm="100000">
                                          <p:val>
                                            <p:strVal val="#ppt_y"/>
                                          </p:val>
                                        </p:tav>
                                      </p:tavLst>
                                    </p:anim>
                                  </p:childTnLst>
                                </p:cTn>
                              </p:par>
                            </p:childTnLst>
                          </p:cTn>
                        </p:par>
                        <p:par>
                          <p:cTn id="18" fill="hold">
                            <p:stCondLst>
                              <p:cond delay="1050"/>
                            </p:stCondLst>
                            <p:childTnLst>
                              <p:par>
                                <p:cTn id="19" presetID="2" presetClass="entr" presetSubtype="2" decel="100000" fill="hold" grpId="0" nodeType="afterEffect">
                                  <p:stCondLst>
                                    <p:cond delay="0"/>
                                  </p:stCondLst>
                                  <p:iterate type="lt">
                                    <p:tmPct val="10000"/>
                                  </p:iterate>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1+#ppt_w/2"/>
                                          </p:val>
                                        </p:tav>
                                        <p:tav tm="100000">
                                          <p:val>
                                            <p:strVal val="#ppt_x"/>
                                          </p:val>
                                        </p:tav>
                                      </p:tavLst>
                                    </p:anim>
                                    <p:anim calcmode="lin" valueType="num">
                                      <p:cBhvr additive="base">
                                        <p:cTn id="2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p:bldP spid="25" grpId="0"/>
      <p:bldP spid="33"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圆角矩形 23"/>
          <p:cNvSpPr/>
          <p:nvPr/>
        </p:nvSpPr>
        <p:spPr>
          <a:xfrm rot="2700000">
            <a:off x="9965415" y="5629238"/>
            <a:ext cx="532751" cy="532751"/>
          </a:xfrm>
          <a:prstGeom prst="roundRect">
            <a:avLst>
              <a:gd name="adj" fmla="val 4810"/>
            </a:avLst>
          </a:prstGeom>
          <a:solidFill>
            <a:srgbClr val="9C9899"/>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17" name="圆角矩形 16"/>
          <p:cNvSpPr/>
          <p:nvPr/>
        </p:nvSpPr>
        <p:spPr>
          <a:xfrm rot="2700000">
            <a:off x="8573794" y="1521297"/>
            <a:ext cx="1765071" cy="1765071"/>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20" name="圆角矩形 19"/>
          <p:cNvSpPr/>
          <p:nvPr/>
        </p:nvSpPr>
        <p:spPr>
          <a:xfrm rot="2700000">
            <a:off x="7598818" y="3929345"/>
            <a:ext cx="1628911" cy="1628911"/>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21" name="圆角矩形 20"/>
          <p:cNvSpPr/>
          <p:nvPr/>
        </p:nvSpPr>
        <p:spPr>
          <a:xfrm rot="2700000">
            <a:off x="9706644" y="3642057"/>
            <a:ext cx="1120793" cy="1120793"/>
          </a:xfrm>
          <a:prstGeom prst="roundRect">
            <a:avLst>
              <a:gd name="adj" fmla="val 4810"/>
            </a:avLst>
          </a:prstGeom>
          <a:solidFill>
            <a:schemeClr val="bg1">
              <a:lumMod val="50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22" name="圆角矩形 21"/>
          <p:cNvSpPr/>
          <p:nvPr/>
        </p:nvSpPr>
        <p:spPr>
          <a:xfrm rot="2700000">
            <a:off x="10478745" y="2712515"/>
            <a:ext cx="848575" cy="848575"/>
          </a:xfrm>
          <a:prstGeom prst="roundRect">
            <a:avLst>
              <a:gd name="adj" fmla="val 4810"/>
            </a:avLst>
          </a:prstGeom>
          <a:solidFill>
            <a:schemeClr val="accent1">
              <a:lumMod val="75000"/>
            </a:schemeClr>
          </a:soli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rot="2700000">
            <a:off x="7425640" y="601635"/>
            <a:ext cx="719269" cy="719269"/>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10" name="圆角矩形 9"/>
          <p:cNvSpPr/>
          <p:nvPr/>
        </p:nvSpPr>
        <p:spPr>
          <a:xfrm rot="2700000">
            <a:off x="10501204" y="2248879"/>
            <a:ext cx="791997" cy="791997"/>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11" name="圆角矩形 10"/>
          <p:cNvSpPr/>
          <p:nvPr/>
        </p:nvSpPr>
        <p:spPr>
          <a:xfrm rot="2700000">
            <a:off x="8573794" y="1010339"/>
            <a:ext cx="1765071" cy="1765071"/>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12" name="圆角矩形 11"/>
          <p:cNvSpPr/>
          <p:nvPr/>
        </p:nvSpPr>
        <p:spPr>
          <a:xfrm rot="2700000">
            <a:off x="10202536" y="3664738"/>
            <a:ext cx="1075433" cy="1075433"/>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13" name="圆角矩形 12"/>
          <p:cNvSpPr/>
          <p:nvPr/>
        </p:nvSpPr>
        <p:spPr>
          <a:xfrm rot="2700000">
            <a:off x="7603100" y="4502772"/>
            <a:ext cx="1576131" cy="1576131"/>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14" name="圆角矩形 13"/>
          <p:cNvSpPr/>
          <p:nvPr/>
        </p:nvSpPr>
        <p:spPr>
          <a:xfrm rot="2700000">
            <a:off x="5855637" y="4907139"/>
            <a:ext cx="849696" cy="849696"/>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15" name="圆角矩形 14"/>
          <p:cNvSpPr/>
          <p:nvPr/>
        </p:nvSpPr>
        <p:spPr>
          <a:xfrm rot="2700000">
            <a:off x="11073180" y="5717213"/>
            <a:ext cx="849696" cy="849696"/>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16" name="圆角矩形 15"/>
          <p:cNvSpPr/>
          <p:nvPr/>
        </p:nvSpPr>
        <p:spPr>
          <a:xfrm rot="2700000">
            <a:off x="9909758" y="4989128"/>
            <a:ext cx="676489" cy="676489"/>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25" name="圆角矩形 24"/>
          <p:cNvSpPr/>
          <p:nvPr/>
        </p:nvSpPr>
        <p:spPr>
          <a:xfrm rot="2700000">
            <a:off x="7105372" y="5876677"/>
            <a:ext cx="342600" cy="342600"/>
          </a:xfrm>
          <a:prstGeom prst="roundRect">
            <a:avLst>
              <a:gd name="adj" fmla="val 4810"/>
            </a:avLst>
          </a:prstGeom>
          <a:gradFill>
            <a:gsLst>
              <a:gs pos="0">
                <a:srgbClr val="F2F2F2"/>
              </a:gs>
              <a:gs pos="100000">
                <a:srgbClr val="DBDBDB"/>
              </a:gs>
            </a:gsLst>
            <a:lin ang="16800000" scaled="0"/>
          </a:gradFill>
          <a:ln>
            <a:noFill/>
          </a:ln>
          <a:effectLst>
            <a:outerShdw blurRad="76200" dist="762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26" name="圆角矩形 25"/>
          <p:cNvSpPr/>
          <p:nvPr/>
        </p:nvSpPr>
        <p:spPr>
          <a:xfrm rot="2700000">
            <a:off x="11070485" y="5127680"/>
            <a:ext cx="342600" cy="342600"/>
          </a:xfrm>
          <a:prstGeom prst="roundRect">
            <a:avLst>
              <a:gd name="adj" fmla="val 4810"/>
            </a:avLst>
          </a:prstGeom>
          <a:gradFill>
            <a:gsLst>
              <a:gs pos="0">
                <a:srgbClr val="F2F2F2"/>
              </a:gs>
              <a:gs pos="100000">
                <a:srgbClr val="DBDBDB"/>
              </a:gs>
            </a:gsLst>
            <a:lin ang="16800000" scaled="0"/>
          </a:gradFill>
          <a:ln>
            <a:noFill/>
          </a:ln>
          <a:effectLst>
            <a:outerShdw blurRad="76200" dist="762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28" name="圆角矩形 27"/>
          <p:cNvSpPr/>
          <p:nvPr/>
        </p:nvSpPr>
        <p:spPr>
          <a:xfrm rot="2700000">
            <a:off x="8646245" y="3701117"/>
            <a:ext cx="342600" cy="342600"/>
          </a:xfrm>
          <a:prstGeom prst="roundRect">
            <a:avLst>
              <a:gd name="adj" fmla="val 4810"/>
            </a:avLst>
          </a:prstGeom>
          <a:gradFill>
            <a:gsLst>
              <a:gs pos="0">
                <a:srgbClr val="F2F2F2"/>
              </a:gs>
              <a:gs pos="100000">
                <a:srgbClr val="DBDBDB"/>
              </a:gs>
            </a:gsLst>
            <a:lin ang="16800000" scaled="0"/>
          </a:gradFill>
          <a:ln>
            <a:noFill/>
          </a:ln>
          <a:effectLst>
            <a:outerShdw blurRad="139700" dist="1397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31" name="矩形 30"/>
          <p:cNvSpPr/>
          <p:nvPr/>
        </p:nvSpPr>
        <p:spPr>
          <a:xfrm>
            <a:off x="1473948" y="2462967"/>
            <a:ext cx="9793088" cy="1107786"/>
          </a:xfrm>
          <a:prstGeom prst="rect">
            <a:avLst/>
          </a:prstGeom>
        </p:spPr>
        <p:txBody>
          <a:bodyPr wrap="square" lIns="121712" tIns="60856" rIns="121712" bIns="60856">
            <a:spAutoFit/>
          </a:bodyPr>
          <a:lstStyle/>
          <a:p>
            <a:r>
              <a:rPr lang="zh-CN" altLang="en-US" sz="6400" b="1" spc="400" dirty="0">
                <a:solidFill>
                  <a:srgbClr val="133F6B"/>
                </a:solidFill>
                <a:latin typeface="微软雅黑" panose="020B0503020204020204" pitchFamily="34" charset="-122"/>
                <a:ea typeface="微软雅黑" panose="020B0503020204020204" pitchFamily="34" charset="-122"/>
                <a:cs typeface="+mn-ea"/>
                <a:sym typeface="+mn-lt"/>
              </a:rPr>
              <a:t>谢谢聆听！</a:t>
            </a:r>
            <a:endParaRPr lang="zh-CN" altLang="en-US" sz="6400" b="1" spc="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3" name="矩形 32"/>
          <p:cNvSpPr/>
          <p:nvPr/>
        </p:nvSpPr>
        <p:spPr>
          <a:xfrm>
            <a:off x="1007435" y="3567806"/>
            <a:ext cx="9793088" cy="533334"/>
          </a:xfrm>
          <a:prstGeom prst="rect">
            <a:avLst/>
          </a:prstGeom>
        </p:spPr>
        <p:txBody>
          <a:bodyPr wrap="square" lIns="121712" tIns="60856" rIns="121712" bIns="60856">
            <a:spAutoFit/>
          </a:bodyPr>
          <a:lstStyle/>
          <a:p>
            <a:r>
              <a:rPr lang="en-US" altLang="zh-CN" sz="2667" dirty="0">
                <a:solidFill>
                  <a:srgbClr val="133F6B"/>
                </a:solidFill>
                <a:latin typeface="微软雅黑" panose="020B0503020204020204" pitchFamily="34" charset="-122"/>
                <a:ea typeface="微软雅黑" panose="020B0503020204020204" pitchFamily="34" charset="-122"/>
                <a:cs typeface="+mn-ea"/>
                <a:sym typeface="+mn-lt"/>
              </a:rPr>
              <a:t>THANK YOU FOR LISTENING</a:t>
            </a:r>
            <a:endParaRPr lang="zh-CN" altLang="en-US" sz="2667" dirty="0">
              <a:solidFill>
                <a:srgbClr val="133F6B"/>
              </a:solidFill>
              <a:latin typeface="微软雅黑" panose="020B0503020204020204" pitchFamily="34" charset="-122"/>
              <a:ea typeface="微软雅黑" panose="020B0503020204020204" pitchFamily="34" charset="-122"/>
              <a:cs typeface="+mn-ea"/>
              <a:sym typeface="+mn-lt"/>
            </a:endParaRPr>
          </a:p>
        </p:txBody>
      </p:sp>
      <p:grpSp>
        <p:nvGrpSpPr>
          <p:cNvPr id="18" name="组合 17"/>
          <p:cNvGrpSpPr/>
          <p:nvPr/>
        </p:nvGrpSpPr>
        <p:grpSpPr>
          <a:xfrm>
            <a:off x="1575647" y="5018197"/>
            <a:ext cx="3399367" cy="469900"/>
            <a:chOff x="1861" y="5927"/>
            <a:chExt cx="4015" cy="555"/>
          </a:xfrm>
        </p:grpSpPr>
        <p:sp>
          <p:nvSpPr>
            <p:cNvPr id="2" name="矩形 1"/>
            <p:cNvSpPr/>
            <p:nvPr/>
          </p:nvSpPr>
          <p:spPr>
            <a:xfrm>
              <a:off x="2581" y="5951"/>
              <a:ext cx="3295" cy="497"/>
            </a:xfrm>
            <a:prstGeom prst="rect">
              <a:avLst/>
            </a:prstGeom>
          </p:spPr>
          <p:txBody>
            <a:bodyPr wrap="none">
              <a:spAutoFit/>
            </a:bodyPr>
            <a:lstStyle/>
            <a:p>
              <a:pPr algn="l"/>
              <a:r>
                <a:rPr lang="en-US" altLang="zh-CN" sz="2133"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Presented by </a:t>
              </a:r>
              <a:r>
                <a:rPr lang="zh-CN" altLang="en-US" sz="2133"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钟书锐</a:t>
              </a:r>
            </a:p>
          </p:txBody>
        </p:sp>
        <p:grpSp>
          <p:nvGrpSpPr>
            <p:cNvPr id="4" name="组合 3"/>
            <p:cNvGrpSpPr/>
            <p:nvPr/>
          </p:nvGrpSpPr>
          <p:grpSpPr>
            <a:xfrm>
              <a:off x="1861" y="5927"/>
              <a:ext cx="577" cy="555"/>
              <a:chOff x="3484568" y="3959609"/>
              <a:chExt cx="539308" cy="464921"/>
            </a:xfrm>
          </p:grpSpPr>
          <p:sp>
            <p:nvSpPr>
              <p:cNvPr id="5" name="六边形 4"/>
              <p:cNvSpPr/>
              <p:nvPr/>
            </p:nvSpPr>
            <p:spPr>
              <a:xfrm>
                <a:off x="3484568" y="3959609"/>
                <a:ext cx="539308" cy="464921"/>
              </a:xfrm>
              <a:prstGeom prst="hexagon">
                <a:avLst/>
              </a:prstGeom>
              <a:solidFill>
                <a:srgbClr val="376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dirty="0">
                  <a:latin typeface="微软雅黑" panose="020B0503020204020204" pitchFamily="34" charset="-122"/>
                  <a:ea typeface="微软雅黑" panose="020B0503020204020204" pitchFamily="34" charset="-122"/>
                  <a:cs typeface="+mn-ea"/>
                  <a:sym typeface="+mn-lt"/>
                </a:endParaRPr>
              </a:p>
            </p:txBody>
          </p:sp>
          <p:sp>
            <p:nvSpPr>
              <p:cNvPr id="7" name="Freeform 96"/>
              <p:cNvSpPr>
                <a:spLocks noChangeArrowheads="1"/>
              </p:cNvSpPr>
              <p:nvPr/>
            </p:nvSpPr>
            <p:spPr bwMode="auto">
              <a:xfrm>
                <a:off x="3621202" y="4063904"/>
                <a:ext cx="266040" cy="256330"/>
              </a:xfrm>
              <a:custGeom>
                <a:avLst/>
                <a:gdLst>
                  <a:gd name="T0" fmla="*/ 78442719 w 602"/>
                  <a:gd name="T1" fmla="*/ 71923702 h 580"/>
                  <a:gd name="T2" fmla="*/ 78442719 w 602"/>
                  <a:gd name="T3" fmla="*/ 71923702 h 580"/>
                  <a:gd name="T4" fmla="*/ 78442719 w 602"/>
                  <a:gd name="T5" fmla="*/ 71923702 h 580"/>
                  <a:gd name="T6" fmla="*/ 74657633 w 602"/>
                  <a:gd name="T7" fmla="*/ 75578543 h 580"/>
                  <a:gd name="T8" fmla="*/ 3654665 w 602"/>
                  <a:gd name="T9" fmla="*/ 75578543 h 580"/>
                  <a:gd name="T10" fmla="*/ 0 w 602"/>
                  <a:gd name="T11" fmla="*/ 71923702 h 580"/>
                  <a:gd name="T12" fmla="*/ 0 w 602"/>
                  <a:gd name="T13" fmla="*/ 71923702 h 580"/>
                  <a:gd name="T14" fmla="*/ 0 w 602"/>
                  <a:gd name="T15" fmla="*/ 71923702 h 580"/>
                  <a:gd name="T16" fmla="*/ 10180751 w 602"/>
                  <a:gd name="T17" fmla="*/ 53518347 h 580"/>
                  <a:gd name="T18" fmla="*/ 21274806 w 602"/>
                  <a:gd name="T19" fmla="*/ 49733080 h 580"/>
                  <a:gd name="T20" fmla="*/ 30411109 w 602"/>
                  <a:gd name="T21" fmla="*/ 46077877 h 580"/>
                  <a:gd name="T22" fmla="*/ 30411109 w 602"/>
                  <a:gd name="T23" fmla="*/ 38637768 h 580"/>
                  <a:gd name="T24" fmla="*/ 26756804 w 602"/>
                  <a:gd name="T25" fmla="*/ 29500304 h 580"/>
                  <a:gd name="T26" fmla="*/ 24929472 w 602"/>
                  <a:gd name="T27" fmla="*/ 25845463 h 580"/>
                  <a:gd name="T28" fmla="*/ 25843138 w 602"/>
                  <a:gd name="T29" fmla="*/ 19318704 h 580"/>
                  <a:gd name="T30" fmla="*/ 24929472 w 602"/>
                  <a:gd name="T31" fmla="*/ 12009021 h 580"/>
                  <a:gd name="T32" fmla="*/ 39678193 w 602"/>
                  <a:gd name="T33" fmla="*/ 0 h 580"/>
                  <a:gd name="T34" fmla="*/ 53513248 w 602"/>
                  <a:gd name="T35" fmla="*/ 12009021 h 580"/>
                  <a:gd name="T36" fmla="*/ 52599581 w 602"/>
                  <a:gd name="T37" fmla="*/ 19318704 h 580"/>
                  <a:gd name="T38" fmla="*/ 54426914 w 602"/>
                  <a:gd name="T39" fmla="*/ 25845463 h 580"/>
                  <a:gd name="T40" fmla="*/ 51685915 w 602"/>
                  <a:gd name="T41" fmla="*/ 29500304 h 580"/>
                  <a:gd name="T42" fmla="*/ 48031249 w 602"/>
                  <a:gd name="T43" fmla="*/ 38637768 h 580"/>
                  <a:gd name="T44" fmla="*/ 48031249 w 602"/>
                  <a:gd name="T45" fmla="*/ 46077877 h 580"/>
                  <a:gd name="T46" fmla="*/ 57167913 w 602"/>
                  <a:gd name="T47" fmla="*/ 49733080 h 580"/>
                  <a:gd name="T48" fmla="*/ 69175635 w 602"/>
                  <a:gd name="T49" fmla="*/ 53518347 h 580"/>
                  <a:gd name="T50" fmla="*/ 78442719 w 602"/>
                  <a:gd name="T51" fmla="*/ 71923702 h 5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2" h="580">
                    <a:moveTo>
                      <a:pt x="601" y="551"/>
                    </a:moveTo>
                    <a:lnTo>
                      <a:pt x="601" y="551"/>
                    </a:lnTo>
                    <a:cubicBezTo>
                      <a:pt x="601" y="572"/>
                      <a:pt x="594" y="579"/>
                      <a:pt x="572" y="579"/>
                    </a:cubicBezTo>
                    <a:cubicBezTo>
                      <a:pt x="28" y="579"/>
                      <a:pt x="28" y="579"/>
                      <a:pt x="28" y="579"/>
                    </a:cubicBezTo>
                    <a:cubicBezTo>
                      <a:pt x="14"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0"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8" y="381"/>
                    </a:cubicBezTo>
                    <a:cubicBezTo>
                      <a:pt x="502" y="410"/>
                      <a:pt x="481" y="388"/>
                      <a:pt x="530" y="410"/>
                    </a:cubicBezTo>
                    <a:cubicBezTo>
                      <a:pt x="601" y="452"/>
                      <a:pt x="601" y="551"/>
                      <a:pt x="601" y="551"/>
                    </a:cubicBezTo>
                  </a:path>
                </a:pathLst>
              </a:custGeom>
              <a:solidFill>
                <a:schemeClr val="bg1"/>
              </a:solidFill>
              <a:ln>
                <a:noFill/>
              </a:ln>
            </p:spPr>
            <p:txBody>
              <a:bodyPr wrap="none" lIns="45720" tIns="22860" rIns="45720" bIns="22860" anchor="ctr"/>
              <a:lstStyle/>
              <a:p>
                <a:endParaRPr lang="en-US" sz="2133" dirty="0">
                  <a:latin typeface="微软雅黑" panose="020B0503020204020204" pitchFamily="34" charset="-122"/>
                  <a:ea typeface="微软雅黑" panose="020B0503020204020204" pitchFamily="34" charset="-122"/>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40000">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14:bounceEnd="40000">
                                          <p:cBhvr additive="base">
                                            <p:cTn id="7" dur="75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8" dur="75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40000">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14:bounceEnd="40000">
                                          <p:cBhvr additive="base">
                                            <p:cTn id="11" dur="75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14:presetBounceEnd="40000">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14:bounceEnd="40000">
                                          <p:cBhvr additive="base">
                                            <p:cTn id="15" dur="750" fill="hold"/>
                                            <p:tgtEl>
                                              <p:spTgt spid="20"/>
                                            </p:tgtEl>
                                            <p:attrNameLst>
                                              <p:attrName>ppt_x</p:attrName>
                                            </p:attrNameLst>
                                          </p:cBhvr>
                                          <p:tavLst>
                                            <p:tav tm="0">
                                              <p:val>
                                                <p:strVal val="1+#ppt_w/2"/>
                                              </p:val>
                                            </p:tav>
                                            <p:tav tm="100000">
                                              <p:val>
                                                <p:strVal val="#ppt_x"/>
                                              </p:val>
                                            </p:tav>
                                          </p:tavLst>
                                        </p:anim>
                                        <p:anim calcmode="lin" valueType="num" p14:bounceEnd="40000">
                                          <p:cBhvr additive="base">
                                            <p:cTn id="16" dur="75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40000">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14:bounceEnd="40000">
                                          <p:cBhvr additive="base">
                                            <p:cTn id="19" dur="750" fill="hold"/>
                                            <p:tgtEl>
                                              <p:spTgt spid="21"/>
                                            </p:tgtEl>
                                            <p:attrNameLst>
                                              <p:attrName>ppt_x</p:attrName>
                                            </p:attrNameLst>
                                          </p:cBhvr>
                                          <p:tavLst>
                                            <p:tav tm="0">
                                              <p:val>
                                                <p:strVal val="1+#ppt_w/2"/>
                                              </p:val>
                                            </p:tav>
                                            <p:tav tm="100000">
                                              <p:val>
                                                <p:strVal val="#ppt_x"/>
                                              </p:val>
                                            </p:tav>
                                          </p:tavLst>
                                        </p:anim>
                                        <p:anim calcmode="lin" valueType="num" p14:bounceEnd="40000">
                                          <p:cBhvr additive="base">
                                            <p:cTn id="20" dur="750" fill="hold"/>
                                            <p:tgtEl>
                                              <p:spTgt spid="2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40000">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14:bounceEnd="40000">
                                          <p:cBhvr additive="base">
                                            <p:cTn id="23" dur="750" fill="hold"/>
                                            <p:tgtEl>
                                              <p:spTgt spid="22"/>
                                            </p:tgtEl>
                                            <p:attrNameLst>
                                              <p:attrName>ppt_x</p:attrName>
                                            </p:attrNameLst>
                                          </p:cBhvr>
                                          <p:tavLst>
                                            <p:tav tm="0">
                                              <p:val>
                                                <p:strVal val="1+#ppt_w/2"/>
                                              </p:val>
                                            </p:tav>
                                            <p:tav tm="100000">
                                              <p:val>
                                                <p:strVal val="#ppt_x"/>
                                              </p:val>
                                            </p:tav>
                                          </p:tavLst>
                                        </p:anim>
                                        <p:anim calcmode="lin" valueType="num" p14:bounceEnd="40000">
                                          <p:cBhvr additive="base">
                                            <p:cTn id="24" dur="750" fill="hold"/>
                                            <p:tgtEl>
                                              <p:spTgt spid="22"/>
                                            </p:tgtEl>
                                            <p:attrNameLst>
                                              <p:attrName>ppt_y</p:attrName>
                                            </p:attrNameLst>
                                          </p:cBhvr>
                                          <p:tavLst>
                                            <p:tav tm="0">
                                              <p:val>
                                                <p:strVal val="#ppt_y"/>
                                              </p:val>
                                            </p:tav>
                                            <p:tav tm="100000">
                                              <p:val>
                                                <p:strVal val="#ppt_y"/>
                                              </p:val>
                                            </p:tav>
                                          </p:tavLst>
                                        </p:anim>
                                      </p:childTnLst>
                                    </p:cTn>
                                  </p:par>
                                  <p:par>
                                    <p:cTn id="25" presetID="2" presetClass="entr" presetSubtype="3" fill="hold" grpId="0" nodeType="withEffect" p14:presetBounceEnd="40000">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14:bounceEnd="40000">
                                          <p:cBhvr additive="base">
                                            <p:cTn id="27" dur="750" fill="hold"/>
                                            <p:tgtEl>
                                              <p:spTgt spid="8"/>
                                            </p:tgtEl>
                                            <p:attrNameLst>
                                              <p:attrName>ppt_x</p:attrName>
                                            </p:attrNameLst>
                                          </p:cBhvr>
                                          <p:tavLst>
                                            <p:tav tm="0">
                                              <p:val>
                                                <p:strVal val="1+#ppt_w/2"/>
                                              </p:val>
                                            </p:tav>
                                            <p:tav tm="100000">
                                              <p:val>
                                                <p:strVal val="#ppt_x"/>
                                              </p:val>
                                            </p:tav>
                                          </p:tavLst>
                                        </p:anim>
                                        <p:anim calcmode="lin" valueType="num" p14:bounceEnd="40000">
                                          <p:cBhvr additive="base">
                                            <p:cTn id="28" dur="750" fill="hold"/>
                                            <p:tgtEl>
                                              <p:spTgt spid="8"/>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14:presetBounceEnd="40000">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14:bounceEnd="40000">
                                          <p:cBhvr additive="base">
                                            <p:cTn id="31" dur="750" fill="hold"/>
                                            <p:tgtEl>
                                              <p:spTgt spid="10"/>
                                            </p:tgtEl>
                                            <p:attrNameLst>
                                              <p:attrName>ppt_x</p:attrName>
                                            </p:attrNameLst>
                                          </p:cBhvr>
                                          <p:tavLst>
                                            <p:tav tm="0">
                                              <p:val>
                                                <p:strVal val="1+#ppt_w/2"/>
                                              </p:val>
                                            </p:tav>
                                            <p:tav tm="100000">
                                              <p:val>
                                                <p:strVal val="#ppt_x"/>
                                              </p:val>
                                            </p:tav>
                                          </p:tavLst>
                                        </p:anim>
                                        <p:anim calcmode="lin" valueType="num" p14:bounceEnd="40000">
                                          <p:cBhvr additive="base">
                                            <p:cTn id="32" dur="75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fill="hold" grpId="0" nodeType="withEffect" p14:presetBounceEnd="40000">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14:bounceEnd="40000">
                                          <p:cBhvr additive="base">
                                            <p:cTn id="35" dur="750" fill="hold"/>
                                            <p:tgtEl>
                                              <p:spTgt spid="11"/>
                                            </p:tgtEl>
                                            <p:attrNameLst>
                                              <p:attrName>ppt_x</p:attrName>
                                            </p:attrNameLst>
                                          </p:cBhvr>
                                          <p:tavLst>
                                            <p:tav tm="0">
                                              <p:val>
                                                <p:strVal val="1+#ppt_w/2"/>
                                              </p:val>
                                            </p:tav>
                                            <p:tav tm="100000">
                                              <p:val>
                                                <p:strVal val="#ppt_x"/>
                                              </p:val>
                                            </p:tav>
                                          </p:tavLst>
                                        </p:anim>
                                        <p:anim calcmode="lin" valueType="num" p14:bounceEnd="40000">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40000">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14:bounceEnd="40000">
                                          <p:cBhvr additive="base">
                                            <p:cTn id="39" dur="750" fill="hold"/>
                                            <p:tgtEl>
                                              <p:spTgt spid="12"/>
                                            </p:tgtEl>
                                            <p:attrNameLst>
                                              <p:attrName>ppt_x</p:attrName>
                                            </p:attrNameLst>
                                          </p:cBhvr>
                                          <p:tavLst>
                                            <p:tav tm="0">
                                              <p:val>
                                                <p:strVal val="1+#ppt_w/2"/>
                                              </p:val>
                                            </p:tav>
                                            <p:tav tm="100000">
                                              <p:val>
                                                <p:strVal val="#ppt_x"/>
                                              </p:val>
                                            </p:tav>
                                          </p:tavLst>
                                        </p:anim>
                                        <p:anim calcmode="lin" valueType="num" p14:bounceEnd="40000">
                                          <p:cBhvr additive="base">
                                            <p:cTn id="40" dur="750" fill="hold"/>
                                            <p:tgtEl>
                                              <p:spTgt spid="12"/>
                                            </p:tgtEl>
                                            <p:attrNameLst>
                                              <p:attrName>ppt_y</p:attrName>
                                            </p:attrNameLst>
                                          </p:cBhvr>
                                          <p:tavLst>
                                            <p:tav tm="0">
                                              <p:val>
                                                <p:strVal val="#ppt_y"/>
                                              </p:val>
                                            </p:tav>
                                            <p:tav tm="100000">
                                              <p:val>
                                                <p:strVal val="#ppt_y"/>
                                              </p:val>
                                            </p:tav>
                                          </p:tavLst>
                                        </p:anim>
                                      </p:childTnLst>
                                    </p:cTn>
                                  </p:par>
                                  <p:par>
                                    <p:cTn id="41" presetID="2" presetClass="entr" presetSubtype="4" fill="hold" grpId="0" nodeType="withEffect" p14:presetBounceEnd="40000">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14:bounceEnd="40000">
                                          <p:cBhvr additive="base">
                                            <p:cTn id="43" dur="75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44" dur="75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14:presetBounceEnd="40000">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14:bounceEnd="40000">
                                          <p:cBhvr additive="base">
                                            <p:cTn id="47" dur="750" fill="hold"/>
                                            <p:tgtEl>
                                              <p:spTgt spid="15"/>
                                            </p:tgtEl>
                                            <p:attrNameLst>
                                              <p:attrName>ppt_x</p:attrName>
                                            </p:attrNameLst>
                                          </p:cBhvr>
                                          <p:tavLst>
                                            <p:tav tm="0">
                                              <p:val>
                                                <p:strVal val="1+#ppt_w/2"/>
                                              </p:val>
                                            </p:tav>
                                            <p:tav tm="100000">
                                              <p:val>
                                                <p:strVal val="#ppt_x"/>
                                              </p:val>
                                            </p:tav>
                                          </p:tavLst>
                                        </p:anim>
                                        <p:anim calcmode="lin" valueType="num" p14:bounceEnd="40000">
                                          <p:cBhvr additive="base">
                                            <p:cTn id="48" dur="75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14:presetBounceEnd="40000">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14:bounceEnd="40000">
                                          <p:cBhvr additive="base">
                                            <p:cTn id="51" dur="750" fill="hold"/>
                                            <p:tgtEl>
                                              <p:spTgt spid="16"/>
                                            </p:tgtEl>
                                            <p:attrNameLst>
                                              <p:attrName>ppt_x</p:attrName>
                                            </p:attrNameLst>
                                          </p:cBhvr>
                                          <p:tavLst>
                                            <p:tav tm="0">
                                              <p:val>
                                                <p:strVal val="1+#ppt_w/2"/>
                                              </p:val>
                                            </p:tav>
                                            <p:tav tm="100000">
                                              <p:val>
                                                <p:strVal val="#ppt_x"/>
                                              </p:val>
                                            </p:tav>
                                          </p:tavLst>
                                        </p:anim>
                                        <p:anim calcmode="lin" valueType="num" p14:bounceEnd="40000">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14:presetBounceEnd="40000">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14:bounceEnd="40000">
                                          <p:cBhvr additive="base">
                                            <p:cTn id="55" dur="750" fill="hold"/>
                                            <p:tgtEl>
                                              <p:spTgt spid="25"/>
                                            </p:tgtEl>
                                            <p:attrNameLst>
                                              <p:attrName>ppt_x</p:attrName>
                                            </p:attrNameLst>
                                          </p:cBhvr>
                                          <p:tavLst>
                                            <p:tav tm="0">
                                              <p:val>
                                                <p:strVal val="#ppt_x"/>
                                              </p:val>
                                            </p:tav>
                                            <p:tav tm="100000">
                                              <p:val>
                                                <p:strVal val="#ppt_x"/>
                                              </p:val>
                                            </p:tav>
                                          </p:tavLst>
                                        </p:anim>
                                        <p:anim calcmode="lin" valueType="num" p14:bounceEnd="40000">
                                          <p:cBhvr additive="base">
                                            <p:cTn id="56" dur="750" fill="hold"/>
                                            <p:tgtEl>
                                              <p:spTgt spid="25"/>
                                            </p:tgtEl>
                                            <p:attrNameLst>
                                              <p:attrName>ppt_y</p:attrName>
                                            </p:attrNameLst>
                                          </p:cBhvr>
                                          <p:tavLst>
                                            <p:tav tm="0">
                                              <p:val>
                                                <p:strVal val="1+#ppt_h/2"/>
                                              </p:val>
                                            </p:tav>
                                            <p:tav tm="100000">
                                              <p:val>
                                                <p:strVal val="#ppt_y"/>
                                              </p:val>
                                            </p:tav>
                                          </p:tavLst>
                                        </p:anim>
                                      </p:childTnLst>
                                    </p:cTn>
                                  </p:par>
                                  <p:par>
                                    <p:cTn id="57" presetID="2" presetClass="entr" presetSubtype="6" fill="hold" grpId="0" nodeType="withEffect" p14:presetBounceEnd="40000">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14:bounceEnd="40000">
                                          <p:cBhvr additive="base">
                                            <p:cTn id="59" dur="750" fill="hold"/>
                                            <p:tgtEl>
                                              <p:spTgt spid="26"/>
                                            </p:tgtEl>
                                            <p:attrNameLst>
                                              <p:attrName>ppt_x</p:attrName>
                                            </p:attrNameLst>
                                          </p:cBhvr>
                                          <p:tavLst>
                                            <p:tav tm="0">
                                              <p:val>
                                                <p:strVal val="1+#ppt_w/2"/>
                                              </p:val>
                                            </p:tav>
                                            <p:tav tm="100000">
                                              <p:val>
                                                <p:strVal val="#ppt_x"/>
                                              </p:val>
                                            </p:tav>
                                          </p:tavLst>
                                        </p:anim>
                                        <p:anim calcmode="lin" valueType="num" p14:bounceEnd="40000">
                                          <p:cBhvr additive="base">
                                            <p:cTn id="60" dur="750" fill="hold"/>
                                            <p:tgtEl>
                                              <p:spTgt spid="2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14:presetBounceEnd="40000">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14:bounceEnd="40000">
                                          <p:cBhvr additive="base">
                                            <p:cTn id="63" dur="750" fill="hold"/>
                                            <p:tgtEl>
                                              <p:spTgt spid="28"/>
                                            </p:tgtEl>
                                            <p:attrNameLst>
                                              <p:attrName>ppt_x</p:attrName>
                                            </p:attrNameLst>
                                          </p:cBhvr>
                                          <p:tavLst>
                                            <p:tav tm="0">
                                              <p:val>
                                                <p:strVal val="#ppt_x"/>
                                              </p:val>
                                            </p:tav>
                                            <p:tav tm="100000">
                                              <p:val>
                                                <p:strVal val="#ppt_x"/>
                                              </p:val>
                                            </p:tav>
                                          </p:tavLst>
                                        </p:anim>
                                        <p:anim calcmode="lin" valueType="num" p14:bounceEnd="40000">
                                          <p:cBhvr additive="base">
                                            <p:cTn id="64" dur="750" fill="hold"/>
                                            <p:tgtEl>
                                              <p:spTgt spid="2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14:presetBounceEnd="40000">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14:bounceEnd="40000">
                                          <p:cBhvr additive="base">
                                            <p:cTn id="67" dur="75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68" dur="750" fill="hold"/>
                                            <p:tgtEl>
                                              <p:spTgt spid="14"/>
                                            </p:tgtEl>
                                            <p:attrNameLst>
                                              <p:attrName>ppt_y</p:attrName>
                                            </p:attrNameLst>
                                          </p:cBhvr>
                                          <p:tavLst>
                                            <p:tav tm="0">
                                              <p:val>
                                                <p:strVal val="1+#ppt_h/2"/>
                                              </p:val>
                                            </p:tav>
                                            <p:tav tm="100000">
                                              <p:val>
                                                <p:strVal val="#ppt_y"/>
                                              </p:val>
                                            </p:tav>
                                          </p:tavLst>
                                        </p:anim>
                                      </p:childTnLst>
                                    </p:cTn>
                                  </p:par>
                                </p:childTnLst>
                              </p:cTn>
                            </p:par>
                            <p:par>
                              <p:cTn id="69" fill="hold">
                                <p:stCondLst>
                                  <p:cond delay="10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31"/>
                                            </p:tgtEl>
                                            <p:attrNameLst>
                                              <p:attrName>style.visibility</p:attrName>
                                            </p:attrNameLst>
                                          </p:cBhvr>
                                          <p:to>
                                            <p:strVal val="visible"/>
                                          </p:to>
                                        </p:set>
                                        <p:anim calcmode="lin" valueType="num">
                                          <p:cBhvr>
                                            <p:cTn id="72"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31"/>
                                            </p:tgtEl>
                                            <p:attrNameLst>
                                              <p:attrName>ppt_y</p:attrName>
                                            </p:attrNameLst>
                                          </p:cBhvr>
                                          <p:tavLst>
                                            <p:tav tm="0">
                                              <p:val>
                                                <p:strVal val="#ppt_y"/>
                                              </p:val>
                                            </p:tav>
                                            <p:tav tm="100000">
                                              <p:val>
                                                <p:strVal val="#ppt_y"/>
                                              </p:val>
                                            </p:tav>
                                          </p:tavLst>
                                        </p:anim>
                                        <p:anim calcmode="lin" valueType="num">
                                          <p:cBhvr>
                                            <p:cTn id="74"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31"/>
                                            </p:tgtEl>
                                          </p:cBhvr>
                                        </p:animEffect>
                                      </p:childTnLst>
                                    </p:cTn>
                                  </p:par>
                                </p:childTnLst>
                              </p:cTn>
                            </p:par>
                            <p:par>
                              <p:cTn id="77" fill="hold">
                                <p:stCondLst>
                                  <p:cond delay="699"/>
                                </p:stCondLst>
                                <p:childTnLst>
                                  <p:par>
                                    <p:cTn id="78" presetID="41" presetClass="entr" presetSubtype="0" fill="hold" grpId="0" nodeType="afterEffect">
                                      <p:stCondLst>
                                        <p:cond delay="0"/>
                                      </p:stCondLst>
                                      <p:iterate type="lt">
                                        <p:tmPct val="10000"/>
                                      </p:iterate>
                                      <p:childTnLst>
                                        <p:set>
                                          <p:cBhvr>
                                            <p:cTn id="79" dur="1" fill="hold">
                                              <p:stCondLst>
                                                <p:cond delay="0"/>
                                              </p:stCondLst>
                                            </p:cTn>
                                            <p:tgtEl>
                                              <p:spTgt spid="33"/>
                                            </p:tgtEl>
                                            <p:attrNameLst>
                                              <p:attrName>style.visibility</p:attrName>
                                            </p:attrNameLst>
                                          </p:cBhvr>
                                          <p:to>
                                            <p:strVal val="visible"/>
                                          </p:to>
                                        </p:set>
                                        <p:anim calcmode="lin" valueType="num">
                                          <p:cBhvr>
                                            <p:cTn id="80"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1" dur="500" fill="hold"/>
                                            <p:tgtEl>
                                              <p:spTgt spid="33"/>
                                            </p:tgtEl>
                                            <p:attrNameLst>
                                              <p:attrName>ppt_y</p:attrName>
                                            </p:attrNameLst>
                                          </p:cBhvr>
                                          <p:tavLst>
                                            <p:tav tm="0">
                                              <p:val>
                                                <p:strVal val="#ppt_y"/>
                                              </p:val>
                                            </p:tav>
                                            <p:tav tm="100000">
                                              <p:val>
                                                <p:strVal val="#ppt_y"/>
                                              </p:val>
                                            </p:tav>
                                          </p:tavLst>
                                        </p:anim>
                                        <p:anim calcmode="lin" valueType="num">
                                          <p:cBhvr>
                                            <p:cTn id="82"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83"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84" dur="500" tmFilter="0,0; .5, 1; 1, 1"/>
                                            <p:tgtEl>
                                              <p:spTgt spid="33"/>
                                            </p:tgtEl>
                                          </p:cBhvr>
                                        </p:animEffect>
                                      </p:childTnLst>
                                    </p:cTn>
                                  </p:par>
                                </p:childTnLst>
                              </p:cTn>
                            </p:par>
                            <p:par>
                              <p:cTn id="85" fill="hold">
                                <p:stCondLst>
                                  <p:cond delay="2299"/>
                                </p:stCondLst>
                                <p:childTnLst>
                                  <p:par>
                                    <p:cTn id="86" presetID="3" presetClass="entr" presetSubtype="10" fill="hold" nodeType="after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blinds(horizontal)">
                                          <p:cBhvr>
                                            <p:cTn id="8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7" grpId="0" animBg="1"/>
          <p:bldP spid="20" grpId="0" animBg="1"/>
          <p:bldP spid="21" grpId="0" animBg="1"/>
          <p:bldP spid="22" grpId="0" animBg="1"/>
          <p:bldP spid="8" grpId="0" animBg="1"/>
          <p:bldP spid="10" grpId="0" animBg="1"/>
          <p:bldP spid="11" grpId="0" animBg="1"/>
          <p:bldP spid="12" grpId="0" animBg="1"/>
          <p:bldP spid="13" grpId="0" animBg="1"/>
          <p:bldP spid="14" grpId="0" animBg="1"/>
          <p:bldP spid="15" grpId="0" animBg="1"/>
          <p:bldP spid="16" grpId="0" animBg="1"/>
          <p:bldP spid="25" grpId="0" animBg="1"/>
          <p:bldP spid="26" grpId="0" animBg="1"/>
          <p:bldP spid="28" grpId="0" animBg="1"/>
          <p:bldP spid="31"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ppt_x"/>
                                              </p:val>
                                            </p:tav>
                                            <p:tav tm="100000">
                                              <p:val>
                                                <p:strVal val="#ppt_x"/>
                                              </p:val>
                                            </p:tav>
                                          </p:tavLst>
                                        </p:anim>
                                        <p:anim calcmode="lin" valueType="num">
                                          <p:cBhvr additive="base">
                                            <p:cTn id="8" dur="75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ppt_x"/>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750" fill="hold"/>
                                            <p:tgtEl>
                                              <p:spTgt spid="20"/>
                                            </p:tgtEl>
                                            <p:attrNameLst>
                                              <p:attrName>ppt_x</p:attrName>
                                            </p:attrNameLst>
                                          </p:cBhvr>
                                          <p:tavLst>
                                            <p:tav tm="0">
                                              <p:val>
                                                <p:strVal val="1+#ppt_w/2"/>
                                              </p:val>
                                            </p:tav>
                                            <p:tav tm="100000">
                                              <p:val>
                                                <p:strVal val="#ppt_x"/>
                                              </p:val>
                                            </p:tav>
                                          </p:tavLst>
                                        </p:anim>
                                        <p:anim calcmode="lin" valueType="num">
                                          <p:cBhvr additive="base">
                                            <p:cTn id="16" dur="75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750" fill="hold"/>
                                            <p:tgtEl>
                                              <p:spTgt spid="21"/>
                                            </p:tgtEl>
                                            <p:attrNameLst>
                                              <p:attrName>ppt_x</p:attrName>
                                            </p:attrNameLst>
                                          </p:cBhvr>
                                          <p:tavLst>
                                            <p:tav tm="0">
                                              <p:val>
                                                <p:strVal val="1+#ppt_w/2"/>
                                              </p:val>
                                            </p:tav>
                                            <p:tav tm="100000">
                                              <p:val>
                                                <p:strVal val="#ppt_x"/>
                                              </p:val>
                                            </p:tav>
                                          </p:tavLst>
                                        </p:anim>
                                        <p:anim calcmode="lin" valueType="num">
                                          <p:cBhvr additive="base">
                                            <p:cTn id="20" dur="750" fill="hold"/>
                                            <p:tgtEl>
                                              <p:spTgt spid="2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750" fill="hold"/>
                                            <p:tgtEl>
                                              <p:spTgt spid="22"/>
                                            </p:tgtEl>
                                            <p:attrNameLst>
                                              <p:attrName>ppt_x</p:attrName>
                                            </p:attrNameLst>
                                          </p:cBhvr>
                                          <p:tavLst>
                                            <p:tav tm="0">
                                              <p:val>
                                                <p:strVal val="1+#ppt_w/2"/>
                                              </p:val>
                                            </p:tav>
                                            <p:tav tm="100000">
                                              <p:val>
                                                <p:strVal val="#ppt_x"/>
                                              </p:val>
                                            </p:tav>
                                          </p:tavLst>
                                        </p:anim>
                                        <p:anim calcmode="lin" valueType="num">
                                          <p:cBhvr additive="base">
                                            <p:cTn id="24" dur="750" fill="hold"/>
                                            <p:tgtEl>
                                              <p:spTgt spid="22"/>
                                            </p:tgtEl>
                                            <p:attrNameLst>
                                              <p:attrName>ppt_y</p:attrName>
                                            </p:attrNameLst>
                                          </p:cBhvr>
                                          <p:tavLst>
                                            <p:tav tm="0">
                                              <p:val>
                                                <p:strVal val="#ppt_y"/>
                                              </p:val>
                                            </p:tav>
                                            <p:tav tm="100000">
                                              <p:val>
                                                <p:strVal val="#ppt_y"/>
                                              </p:val>
                                            </p:tav>
                                          </p:tavLst>
                                        </p:anim>
                                      </p:childTnLst>
                                    </p:cTn>
                                  </p:par>
                                  <p:par>
                                    <p:cTn id="25" presetID="2" presetClass="entr" presetSubtype="3"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750" fill="hold"/>
                                            <p:tgtEl>
                                              <p:spTgt spid="8"/>
                                            </p:tgtEl>
                                            <p:attrNameLst>
                                              <p:attrName>ppt_x</p:attrName>
                                            </p:attrNameLst>
                                          </p:cBhvr>
                                          <p:tavLst>
                                            <p:tav tm="0">
                                              <p:val>
                                                <p:strVal val="1+#ppt_w/2"/>
                                              </p:val>
                                            </p:tav>
                                            <p:tav tm="100000">
                                              <p:val>
                                                <p:strVal val="#ppt_x"/>
                                              </p:val>
                                            </p:tav>
                                          </p:tavLst>
                                        </p:anim>
                                        <p:anim calcmode="lin" valueType="num">
                                          <p:cBhvr additive="base">
                                            <p:cTn id="28" dur="750" fill="hold"/>
                                            <p:tgtEl>
                                              <p:spTgt spid="8"/>
                                            </p:tgtEl>
                                            <p:attrNameLst>
                                              <p:attrName>ppt_y</p:attrName>
                                            </p:attrNameLst>
                                          </p:cBhvr>
                                          <p:tavLst>
                                            <p:tav tm="0">
                                              <p:val>
                                                <p:strVal val="0-#ppt_h/2"/>
                                              </p:val>
                                            </p:tav>
                                            <p:tav tm="100000">
                                              <p:val>
                                                <p:strVal val="#ppt_y"/>
                                              </p:val>
                                            </p:tav>
                                          </p:tavLst>
                                        </p:anim>
                                      </p:childTnLst>
                                    </p:cTn>
                                  </p:par>
                                  <p:par>
                                    <p:cTn id="29" presetID="2" presetClass="entr" presetSubtype="3"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750" fill="hold"/>
                                            <p:tgtEl>
                                              <p:spTgt spid="10"/>
                                            </p:tgtEl>
                                            <p:attrNameLst>
                                              <p:attrName>ppt_x</p:attrName>
                                            </p:attrNameLst>
                                          </p:cBhvr>
                                          <p:tavLst>
                                            <p:tav tm="0">
                                              <p:val>
                                                <p:strVal val="1+#ppt_w/2"/>
                                              </p:val>
                                            </p:tav>
                                            <p:tav tm="100000">
                                              <p:val>
                                                <p:strVal val="#ppt_x"/>
                                              </p:val>
                                            </p:tav>
                                          </p:tavLst>
                                        </p:anim>
                                        <p:anim calcmode="lin" valueType="num">
                                          <p:cBhvr additive="base">
                                            <p:cTn id="32" dur="75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750" fill="hold"/>
                                            <p:tgtEl>
                                              <p:spTgt spid="11"/>
                                            </p:tgtEl>
                                            <p:attrNameLst>
                                              <p:attrName>ppt_x</p:attrName>
                                            </p:attrNameLst>
                                          </p:cBhvr>
                                          <p:tavLst>
                                            <p:tav tm="0">
                                              <p:val>
                                                <p:strVal val="1+#ppt_w/2"/>
                                              </p:val>
                                            </p:tav>
                                            <p:tav tm="100000">
                                              <p:val>
                                                <p:strVal val="#ppt_x"/>
                                              </p:val>
                                            </p:tav>
                                          </p:tavLst>
                                        </p:anim>
                                        <p:anim calcmode="lin" valueType="num">
                                          <p:cBhvr additive="base">
                                            <p:cTn id="36" dur="750" fill="hold"/>
                                            <p:tgtEl>
                                              <p:spTgt spid="11"/>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750" fill="hold"/>
                                            <p:tgtEl>
                                              <p:spTgt spid="12"/>
                                            </p:tgtEl>
                                            <p:attrNameLst>
                                              <p:attrName>ppt_x</p:attrName>
                                            </p:attrNameLst>
                                          </p:cBhvr>
                                          <p:tavLst>
                                            <p:tav tm="0">
                                              <p:val>
                                                <p:strVal val="1+#ppt_w/2"/>
                                              </p:val>
                                            </p:tav>
                                            <p:tav tm="100000">
                                              <p:val>
                                                <p:strVal val="#ppt_x"/>
                                              </p:val>
                                            </p:tav>
                                          </p:tavLst>
                                        </p:anim>
                                        <p:anim calcmode="lin" valueType="num">
                                          <p:cBhvr additive="base">
                                            <p:cTn id="40" dur="750" fill="hold"/>
                                            <p:tgtEl>
                                              <p:spTgt spid="12"/>
                                            </p:tgtEl>
                                            <p:attrNameLst>
                                              <p:attrName>ppt_y</p:attrName>
                                            </p:attrNameLst>
                                          </p:cBhvr>
                                          <p:tavLst>
                                            <p:tav tm="0">
                                              <p:val>
                                                <p:strVal val="#ppt_y"/>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750" fill="hold"/>
                                            <p:tgtEl>
                                              <p:spTgt spid="13"/>
                                            </p:tgtEl>
                                            <p:attrNameLst>
                                              <p:attrName>ppt_x</p:attrName>
                                            </p:attrNameLst>
                                          </p:cBhvr>
                                          <p:tavLst>
                                            <p:tav tm="0">
                                              <p:val>
                                                <p:strVal val="#ppt_x"/>
                                              </p:val>
                                            </p:tav>
                                            <p:tav tm="100000">
                                              <p:val>
                                                <p:strVal val="#ppt_x"/>
                                              </p:val>
                                            </p:tav>
                                          </p:tavLst>
                                        </p:anim>
                                        <p:anim calcmode="lin" valueType="num">
                                          <p:cBhvr additive="base">
                                            <p:cTn id="44" dur="75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6"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750" fill="hold"/>
                                            <p:tgtEl>
                                              <p:spTgt spid="15"/>
                                            </p:tgtEl>
                                            <p:attrNameLst>
                                              <p:attrName>ppt_x</p:attrName>
                                            </p:attrNameLst>
                                          </p:cBhvr>
                                          <p:tavLst>
                                            <p:tav tm="0">
                                              <p:val>
                                                <p:strVal val="1+#ppt_w/2"/>
                                              </p:val>
                                            </p:tav>
                                            <p:tav tm="100000">
                                              <p:val>
                                                <p:strVal val="#ppt_x"/>
                                              </p:val>
                                            </p:tav>
                                          </p:tavLst>
                                        </p:anim>
                                        <p:anim calcmode="lin" valueType="num">
                                          <p:cBhvr additive="base">
                                            <p:cTn id="48" dur="75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additive="base">
                                            <p:cTn id="55" dur="750" fill="hold"/>
                                            <p:tgtEl>
                                              <p:spTgt spid="25"/>
                                            </p:tgtEl>
                                            <p:attrNameLst>
                                              <p:attrName>ppt_x</p:attrName>
                                            </p:attrNameLst>
                                          </p:cBhvr>
                                          <p:tavLst>
                                            <p:tav tm="0">
                                              <p:val>
                                                <p:strVal val="#ppt_x"/>
                                              </p:val>
                                            </p:tav>
                                            <p:tav tm="100000">
                                              <p:val>
                                                <p:strVal val="#ppt_x"/>
                                              </p:val>
                                            </p:tav>
                                          </p:tavLst>
                                        </p:anim>
                                        <p:anim calcmode="lin" valueType="num">
                                          <p:cBhvr additive="base">
                                            <p:cTn id="56" dur="750" fill="hold"/>
                                            <p:tgtEl>
                                              <p:spTgt spid="25"/>
                                            </p:tgtEl>
                                            <p:attrNameLst>
                                              <p:attrName>ppt_y</p:attrName>
                                            </p:attrNameLst>
                                          </p:cBhvr>
                                          <p:tavLst>
                                            <p:tav tm="0">
                                              <p:val>
                                                <p:strVal val="1+#ppt_h/2"/>
                                              </p:val>
                                            </p:tav>
                                            <p:tav tm="100000">
                                              <p:val>
                                                <p:strVal val="#ppt_y"/>
                                              </p:val>
                                            </p:tav>
                                          </p:tavLst>
                                        </p:anim>
                                      </p:childTnLst>
                                    </p:cTn>
                                  </p:par>
                                  <p:par>
                                    <p:cTn id="57" presetID="2" presetClass="entr" presetSubtype="6"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750" fill="hold"/>
                                            <p:tgtEl>
                                              <p:spTgt spid="26"/>
                                            </p:tgtEl>
                                            <p:attrNameLst>
                                              <p:attrName>ppt_x</p:attrName>
                                            </p:attrNameLst>
                                          </p:cBhvr>
                                          <p:tavLst>
                                            <p:tav tm="0">
                                              <p:val>
                                                <p:strVal val="1+#ppt_w/2"/>
                                              </p:val>
                                            </p:tav>
                                            <p:tav tm="100000">
                                              <p:val>
                                                <p:strVal val="#ppt_x"/>
                                              </p:val>
                                            </p:tav>
                                          </p:tavLst>
                                        </p:anim>
                                        <p:anim calcmode="lin" valueType="num">
                                          <p:cBhvr additive="base">
                                            <p:cTn id="60" dur="750" fill="hold"/>
                                            <p:tgtEl>
                                              <p:spTgt spid="2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750" fill="hold"/>
                                            <p:tgtEl>
                                              <p:spTgt spid="28"/>
                                            </p:tgtEl>
                                            <p:attrNameLst>
                                              <p:attrName>ppt_x</p:attrName>
                                            </p:attrNameLst>
                                          </p:cBhvr>
                                          <p:tavLst>
                                            <p:tav tm="0">
                                              <p:val>
                                                <p:strVal val="#ppt_x"/>
                                              </p:val>
                                            </p:tav>
                                            <p:tav tm="100000">
                                              <p:val>
                                                <p:strVal val="#ppt_x"/>
                                              </p:val>
                                            </p:tav>
                                          </p:tavLst>
                                        </p:anim>
                                        <p:anim calcmode="lin" valueType="num">
                                          <p:cBhvr additive="base">
                                            <p:cTn id="64" dur="750" fill="hold"/>
                                            <p:tgtEl>
                                              <p:spTgt spid="2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750" fill="hold"/>
                                            <p:tgtEl>
                                              <p:spTgt spid="14"/>
                                            </p:tgtEl>
                                            <p:attrNameLst>
                                              <p:attrName>ppt_x</p:attrName>
                                            </p:attrNameLst>
                                          </p:cBhvr>
                                          <p:tavLst>
                                            <p:tav tm="0">
                                              <p:val>
                                                <p:strVal val="#ppt_x"/>
                                              </p:val>
                                            </p:tav>
                                            <p:tav tm="100000">
                                              <p:val>
                                                <p:strVal val="#ppt_x"/>
                                              </p:val>
                                            </p:tav>
                                          </p:tavLst>
                                        </p:anim>
                                        <p:anim calcmode="lin" valueType="num">
                                          <p:cBhvr additive="base">
                                            <p:cTn id="68" dur="750" fill="hold"/>
                                            <p:tgtEl>
                                              <p:spTgt spid="14"/>
                                            </p:tgtEl>
                                            <p:attrNameLst>
                                              <p:attrName>ppt_y</p:attrName>
                                            </p:attrNameLst>
                                          </p:cBhvr>
                                          <p:tavLst>
                                            <p:tav tm="0">
                                              <p:val>
                                                <p:strVal val="1+#ppt_h/2"/>
                                              </p:val>
                                            </p:tav>
                                            <p:tav tm="100000">
                                              <p:val>
                                                <p:strVal val="#ppt_y"/>
                                              </p:val>
                                            </p:tav>
                                          </p:tavLst>
                                        </p:anim>
                                      </p:childTnLst>
                                    </p:cTn>
                                  </p:par>
                                </p:childTnLst>
                              </p:cTn>
                            </p:par>
                            <p:par>
                              <p:cTn id="69" fill="hold">
                                <p:stCondLst>
                                  <p:cond delay="1000"/>
                                </p:stCondLst>
                                <p:childTnLst>
                                  <p:par>
                                    <p:cTn id="70" presetID="41" presetClass="entr" presetSubtype="0" fill="hold" grpId="0" nodeType="afterEffect">
                                      <p:stCondLst>
                                        <p:cond delay="0"/>
                                      </p:stCondLst>
                                      <p:iterate type="lt">
                                        <p:tmPct val="10000"/>
                                      </p:iterate>
                                      <p:childTnLst>
                                        <p:set>
                                          <p:cBhvr>
                                            <p:cTn id="71" dur="1" fill="hold">
                                              <p:stCondLst>
                                                <p:cond delay="0"/>
                                              </p:stCondLst>
                                            </p:cTn>
                                            <p:tgtEl>
                                              <p:spTgt spid="31"/>
                                            </p:tgtEl>
                                            <p:attrNameLst>
                                              <p:attrName>style.visibility</p:attrName>
                                            </p:attrNameLst>
                                          </p:cBhvr>
                                          <p:to>
                                            <p:strVal val="visible"/>
                                          </p:to>
                                        </p:set>
                                        <p:anim calcmode="lin" valueType="num">
                                          <p:cBhvr>
                                            <p:cTn id="72"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73" dur="500" fill="hold"/>
                                            <p:tgtEl>
                                              <p:spTgt spid="31"/>
                                            </p:tgtEl>
                                            <p:attrNameLst>
                                              <p:attrName>ppt_y</p:attrName>
                                            </p:attrNameLst>
                                          </p:cBhvr>
                                          <p:tavLst>
                                            <p:tav tm="0">
                                              <p:val>
                                                <p:strVal val="#ppt_y"/>
                                              </p:val>
                                            </p:tav>
                                            <p:tav tm="100000">
                                              <p:val>
                                                <p:strVal val="#ppt_y"/>
                                              </p:val>
                                            </p:tav>
                                          </p:tavLst>
                                        </p:anim>
                                        <p:anim calcmode="lin" valueType="num">
                                          <p:cBhvr>
                                            <p:cTn id="74"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75"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76" dur="500" tmFilter="0,0; .5, 1; 1, 1"/>
                                            <p:tgtEl>
                                              <p:spTgt spid="31"/>
                                            </p:tgtEl>
                                          </p:cBhvr>
                                        </p:animEffect>
                                      </p:childTnLst>
                                    </p:cTn>
                                  </p:par>
                                </p:childTnLst>
                              </p:cTn>
                            </p:par>
                            <p:par>
                              <p:cTn id="77" fill="hold">
                                <p:stCondLst>
                                  <p:cond delay="699"/>
                                </p:stCondLst>
                                <p:childTnLst>
                                  <p:par>
                                    <p:cTn id="78" presetID="41" presetClass="entr" presetSubtype="0" fill="hold" grpId="0" nodeType="afterEffect">
                                      <p:stCondLst>
                                        <p:cond delay="0"/>
                                      </p:stCondLst>
                                      <p:iterate type="lt">
                                        <p:tmPct val="10000"/>
                                      </p:iterate>
                                      <p:childTnLst>
                                        <p:set>
                                          <p:cBhvr>
                                            <p:cTn id="79" dur="1" fill="hold">
                                              <p:stCondLst>
                                                <p:cond delay="0"/>
                                              </p:stCondLst>
                                            </p:cTn>
                                            <p:tgtEl>
                                              <p:spTgt spid="33"/>
                                            </p:tgtEl>
                                            <p:attrNameLst>
                                              <p:attrName>style.visibility</p:attrName>
                                            </p:attrNameLst>
                                          </p:cBhvr>
                                          <p:to>
                                            <p:strVal val="visible"/>
                                          </p:to>
                                        </p:set>
                                        <p:anim calcmode="lin" valueType="num">
                                          <p:cBhvr>
                                            <p:cTn id="80"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1" dur="500" fill="hold"/>
                                            <p:tgtEl>
                                              <p:spTgt spid="33"/>
                                            </p:tgtEl>
                                            <p:attrNameLst>
                                              <p:attrName>ppt_y</p:attrName>
                                            </p:attrNameLst>
                                          </p:cBhvr>
                                          <p:tavLst>
                                            <p:tav tm="0">
                                              <p:val>
                                                <p:strVal val="#ppt_y"/>
                                              </p:val>
                                            </p:tav>
                                            <p:tav tm="100000">
                                              <p:val>
                                                <p:strVal val="#ppt_y"/>
                                              </p:val>
                                            </p:tav>
                                          </p:tavLst>
                                        </p:anim>
                                        <p:anim calcmode="lin" valueType="num">
                                          <p:cBhvr>
                                            <p:cTn id="82"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83"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84" dur="500" tmFilter="0,0; .5, 1; 1, 1"/>
                                            <p:tgtEl>
                                              <p:spTgt spid="33"/>
                                            </p:tgtEl>
                                          </p:cBhvr>
                                        </p:animEffect>
                                      </p:childTnLst>
                                    </p:cTn>
                                  </p:par>
                                </p:childTnLst>
                              </p:cTn>
                            </p:par>
                            <p:par>
                              <p:cTn id="85" fill="hold">
                                <p:stCondLst>
                                  <p:cond delay="2299"/>
                                </p:stCondLst>
                                <p:childTnLst>
                                  <p:par>
                                    <p:cTn id="86" presetID="3" presetClass="entr" presetSubtype="10" fill="hold" nodeType="after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blinds(horizontal)">
                                          <p:cBhvr>
                                            <p:cTn id="8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7" grpId="0" animBg="1"/>
          <p:bldP spid="20" grpId="0" animBg="1"/>
          <p:bldP spid="21" grpId="0" animBg="1"/>
          <p:bldP spid="22" grpId="0" animBg="1"/>
          <p:bldP spid="8" grpId="0" animBg="1"/>
          <p:bldP spid="10" grpId="0" animBg="1"/>
          <p:bldP spid="11" grpId="0" animBg="1"/>
          <p:bldP spid="12" grpId="0" animBg="1"/>
          <p:bldP spid="13" grpId="0" animBg="1"/>
          <p:bldP spid="14" grpId="0" animBg="1"/>
          <p:bldP spid="15" grpId="0" animBg="1"/>
          <p:bldP spid="16" grpId="0" animBg="1"/>
          <p:bldP spid="25" grpId="0" animBg="1"/>
          <p:bldP spid="26" grpId="0" animBg="1"/>
          <p:bldP spid="28" grpId="0" animBg="1"/>
          <p:bldP spid="31" grpId="0"/>
          <p:bldP spid="33"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2446824"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项目基本情况</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11"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01</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pic>
        <p:nvPicPr>
          <p:cNvPr id="3" name="图片 2">
            <a:extLst>
              <a:ext uri="{FF2B5EF4-FFF2-40B4-BE49-F238E27FC236}">
                <a16:creationId xmlns:a16="http://schemas.microsoft.com/office/drawing/2014/main" id="{BC9A418B-4A05-4C0F-959B-5402AAA98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376" y="3106947"/>
            <a:ext cx="3287395" cy="791410"/>
          </a:xfrm>
          <a:prstGeom prst="rect">
            <a:avLst/>
          </a:prstGeom>
        </p:spPr>
      </p:pic>
      <p:sp>
        <p:nvSpPr>
          <p:cNvPr id="31" name="文本框 30">
            <a:extLst>
              <a:ext uri="{FF2B5EF4-FFF2-40B4-BE49-F238E27FC236}">
                <a16:creationId xmlns:a16="http://schemas.microsoft.com/office/drawing/2014/main" id="{69AF77EF-4EA4-48F6-9F9B-26F48BE24874}"/>
              </a:ext>
            </a:extLst>
          </p:cNvPr>
          <p:cNvSpPr txBox="1"/>
          <p:nvPr/>
        </p:nvSpPr>
        <p:spPr>
          <a:xfrm>
            <a:off x="4998196" y="1699803"/>
            <a:ext cx="6094428" cy="4031873"/>
          </a:xfrm>
          <a:prstGeom prst="rect">
            <a:avLst/>
          </a:prstGeom>
          <a:noFill/>
        </p:spPr>
        <p:txBody>
          <a:bodyPr wrap="square">
            <a:spAutoFit/>
          </a:bodyPr>
          <a:lstStyle/>
          <a:p>
            <a:r>
              <a:rPr lang="zh-CN" altLang="en-US" sz="3200" dirty="0">
                <a:latin typeface="Consolas" panose="020B0609020204030204" pitchFamily="49" charset="0"/>
              </a:rPr>
              <a:t>在云计算应用场景中，以</a:t>
            </a:r>
            <a:r>
              <a:rPr lang="en-US" altLang="zh-CN" sz="3200" dirty="0">
                <a:latin typeface="Consolas" panose="020B0609020204030204" pitchFamily="49" charset="0"/>
              </a:rPr>
              <a:t>Docker</a:t>
            </a:r>
            <a:r>
              <a:rPr lang="zh-CN" altLang="en-US" sz="3200" dirty="0">
                <a:latin typeface="Consolas" panose="020B0609020204030204" pitchFamily="49" charset="0"/>
              </a:rPr>
              <a:t>为代表的传统容器在遇到多租户场景时，它的安全问题立刻暴露了出来。</a:t>
            </a:r>
          </a:p>
          <a:p>
            <a:r>
              <a:rPr lang="zh-CN" altLang="en-US" sz="3200" dirty="0">
                <a:latin typeface="Consolas" panose="020B0609020204030204" pitchFamily="49" charset="0"/>
              </a:rPr>
              <a:t>为此，先有</a:t>
            </a:r>
            <a:r>
              <a:rPr lang="en-US" altLang="zh-CN" sz="3200" dirty="0">
                <a:latin typeface="Consolas" panose="020B0609020204030204" pitchFamily="49" charset="0"/>
              </a:rPr>
              <a:t>kata container </a:t>
            </a:r>
            <a:r>
              <a:rPr lang="zh-CN" altLang="en-US" sz="3200" dirty="0">
                <a:latin typeface="Consolas" panose="020B0609020204030204" pitchFamily="49" charset="0"/>
              </a:rPr>
              <a:t>提出安全容器的概念，用虚拟机弥补容器隔离的不足，然而任然拥有其虚拟机过于重量级的问题。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2446824"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项目基本情况</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11"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01</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pic>
        <p:nvPicPr>
          <p:cNvPr id="18" name="Picture 12">
            <a:extLst>
              <a:ext uri="{FF2B5EF4-FFF2-40B4-BE49-F238E27FC236}">
                <a16:creationId xmlns:a16="http://schemas.microsoft.com/office/drawing/2014/main" id="{B14D94BE-7E1F-414E-B84B-327246DF5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154" y="1399346"/>
            <a:ext cx="1499454" cy="1499454"/>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6354EF26-E4A4-4D6C-BA77-3A67E27656E2}"/>
              </a:ext>
            </a:extLst>
          </p:cNvPr>
          <p:cNvSpPr txBox="1"/>
          <p:nvPr/>
        </p:nvSpPr>
        <p:spPr>
          <a:xfrm>
            <a:off x="2620652" y="1985615"/>
            <a:ext cx="1872265" cy="400110"/>
          </a:xfrm>
          <a:prstGeom prst="rect">
            <a:avLst/>
          </a:prstGeom>
          <a:noFill/>
        </p:spPr>
        <p:txBody>
          <a:bodyPr wrap="square">
            <a:spAutoFit/>
          </a:bodyPr>
          <a:lstStyle/>
          <a:p>
            <a:pPr algn="l"/>
            <a:r>
              <a:rPr lang="en-US" altLang="zh-CN" sz="2000" b="1" i="0" dirty="0">
                <a:solidFill>
                  <a:srgbClr val="24292E"/>
                </a:solidFill>
                <a:effectLst/>
                <a:latin typeface="+mn-ea"/>
              </a:rPr>
              <a:t>Rusty -Hermit</a:t>
            </a:r>
          </a:p>
        </p:txBody>
      </p:sp>
      <p:sp>
        <p:nvSpPr>
          <p:cNvPr id="20" name="文本框 19">
            <a:extLst>
              <a:ext uri="{FF2B5EF4-FFF2-40B4-BE49-F238E27FC236}">
                <a16:creationId xmlns:a16="http://schemas.microsoft.com/office/drawing/2014/main" id="{4A955E1B-DB51-408B-A7C2-E196730439DF}"/>
              </a:ext>
            </a:extLst>
          </p:cNvPr>
          <p:cNvSpPr txBox="1"/>
          <p:nvPr/>
        </p:nvSpPr>
        <p:spPr>
          <a:xfrm>
            <a:off x="5298970" y="1073864"/>
            <a:ext cx="6094428" cy="5693866"/>
          </a:xfrm>
          <a:prstGeom prst="rect">
            <a:avLst/>
          </a:prstGeom>
          <a:noFill/>
        </p:spPr>
        <p:txBody>
          <a:bodyPr wrap="square">
            <a:spAutoFit/>
          </a:bodyPr>
          <a:lstStyle/>
          <a:p>
            <a:r>
              <a:rPr lang="en-US" altLang="zh-CN" sz="2800" dirty="0" err="1">
                <a:latin typeface="Consolas" panose="020B0609020204030204" pitchFamily="49" charset="0"/>
              </a:rPr>
              <a:t>Unikernel</a:t>
            </a:r>
            <a:r>
              <a:rPr lang="zh-CN" altLang="en-US" sz="2800" dirty="0">
                <a:latin typeface="Consolas" panose="020B0609020204030204" pitchFamily="49" charset="0"/>
              </a:rPr>
              <a:t>使用户可以从一个服务库中选择应用需要的操作系统服务而无须整个操作系统，用户选择的服务则会成为应用的一部分。</a:t>
            </a:r>
          </a:p>
          <a:p>
            <a:br>
              <a:rPr lang="zh-CN" altLang="en-US" sz="2800" dirty="0">
                <a:latin typeface="Consolas" panose="020B0609020204030204" pitchFamily="49" charset="0"/>
              </a:rPr>
            </a:br>
            <a:r>
              <a:rPr lang="en-US" altLang="zh-CN" sz="2800" dirty="0" err="1">
                <a:latin typeface="Consolas" panose="020B0609020204030204" pitchFamily="49" charset="0"/>
              </a:rPr>
              <a:t>Unikernel</a:t>
            </a:r>
            <a:r>
              <a:rPr lang="en-US" altLang="zh-CN" sz="2800" dirty="0">
                <a:latin typeface="Consolas" panose="020B0609020204030204" pitchFamily="49" charset="0"/>
              </a:rPr>
              <a:t> </a:t>
            </a:r>
            <a:r>
              <a:rPr lang="zh-CN" altLang="en-US" sz="2800" dirty="0">
                <a:latin typeface="Consolas" panose="020B0609020204030204" pitchFamily="49" charset="0"/>
              </a:rPr>
              <a:t>是与某种语言紧密相关的，一种 </a:t>
            </a:r>
            <a:r>
              <a:rPr lang="en-US" altLang="zh-CN" sz="2800" dirty="0" err="1">
                <a:latin typeface="Consolas" panose="020B0609020204030204" pitchFamily="49" charset="0"/>
              </a:rPr>
              <a:t>unikernel</a:t>
            </a:r>
            <a:r>
              <a:rPr lang="en-US" altLang="zh-CN" sz="2800" dirty="0">
                <a:latin typeface="Consolas" panose="020B0609020204030204" pitchFamily="49" charset="0"/>
              </a:rPr>
              <a:t> </a:t>
            </a:r>
            <a:r>
              <a:rPr lang="zh-CN" altLang="en-US" sz="2800" dirty="0">
                <a:latin typeface="Consolas" panose="020B0609020204030204" pitchFamily="49" charset="0"/>
              </a:rPr>
              <a:t>只能用一种语言写程序，这个</a:t>
            </a:r>
            <a:r>
              <a:rPr lang="en-US" altLang="zh-CN" sz="2800" dirty="0" err="1">
                <a:latin typeface="Consolas" panose="020B0609020204030204" pitchFamily="49" charset="0"/>
              </a:rPr>
              <a:t>LibraryOS</a:t>
            </a:r>
            <a:r>
              <a:rPr lang="en-US" altLang="zh-CN" sz="2800" dirty="0">
                <a:latin typeface="Consolas" panose="020B0609020204030204" pitchFamily="49" charset="0"/>
              </a:rPr>
              <a:t> </a:t>
            </a:r>
            <a:r>
              <a:rPr lang="zh-CN" altLang="en-US" sz="2800" dirty="0">
                <a:latin typeface="Consolas" panose="020B0609020204030204" pitchFamily="49" charset="0"/>
              </a:rPr>
              <a:t>加上你自己写的程序最终被编译成一个操作系统，这个操作系统只跑你的程序，里面也只有你这一个程序，没有其它冗余的程序，没有多进程切换，所以系统很小也很简单。</a:t>
            </a:r>
          </a:p>
        </p:txBody>
      </p:sp>
      <p:pic>
        <p:nvPicPr>
          <p:cNvPr id="2050" name="Picture 2">
            <a:extLst>
              <a:ext uri="{FF2B5EF4-FFF2-40B4-BE49-F238E27FC236}">
                <a16:creationId xmlns:a16="http://schemas.microsoft.com/office/drawing/2014/main" id="{DB134E7E-EEF5-411A-A33F-6B8F25B634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484" y="3429000"/>
            <a:ext cx="381000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77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50"/>
                                        </p:tgtEl>
                                        <p:attrNameLst>
                                          <p:attrName>style.visibility</p:attrName>
                                        </p:attrNameLst>
                                      </p:cBhvr>
                                      <p:to>
                                        <p:strVal val="visible"/>
                                      </p:to>
                                    </p:set>
                                    <p:animEffect transition="in" filter="fade">
                                      <p:cBhvr>
                                        <p:cTn id="10" dur="500"/>
                                        <p:tgtEl>
                                          <p:spTgt spid="2050"/>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par>
                                <p:cTn id="15" presetID="10"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2446824"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项目基本情况</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11"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01</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sp>
        <p:nvSpPr>
          <p:cNvPr id="21" name="文本框 20">
            <a:extLst>
              <a:ext uri="{FF2B5EF4-FFF2-40B4-BE49-F238E27FC236}">
                <a16:creationId xmlns:a16="http://schemas.microsoft.com/office/drawing/2014/main" id="{B7957EFD-93C0-4FA5-9CBA-5CA9057F62F3}"/>
              </a:ext>
            </a:extLst>
          </p:cNvPr>
          <p:cNvSpPr txBox="1"/>
          <p:nvPr/>
        </p:nvSpPr>
        <p:spPr>
          <a:xfrm>
            <a:off x="3614394" y="1607719"/>
            <a:ext cx="6094428" cy="4401205"/>
          </a:xfrm>
          <a:prstGeom prst="rect">
            <a:avLst/>
          </a:prstGeom>
          <a:noFill/>
        </p:spPr>
        <p:txBody>
          <a:bodyPr wrap="square">
            <a:spAutoFit/>
          </a:bodyPr>
          <a:lstStyle/>
          <a:p>
            <a:r>
              <a:rPr lang="zh-CN" altLang="en-US" sz="2800" dirty="0">
                <a:latin typeface="Consolas" panose="020B0609020204030204" pitchFamily="49" charset="0"/>
              </a:rPr>
              <a:t>我们试图利用</a:t>
            </a:r>
            <a:r>
              <a:rPr lang="en-US" altLang="zh-CN" sz="2800" dirty="0">
                <a:latin typeface="Consolas" panose="020B0609020204030204" pitchFamily="49" charset="0"/>
              </a:rPr>
              <a:t>KATA</a:t>
            </a:r>
            <a:r>
              <a:rPr lang="zh-CN" altLang="en-US" sz="2800" dirty="0">
                <a:latin typeface="Consolas" panose="020B0609020204030204" pitchFamily="49" charset="0"/>
              </a:rPr>
              <a:t>的架构，可以获得优异的封装性质，同时希望借鉴</a:t>
            </a:r>
            <a:r>
              <a:rPr lang="en-US" altLang="zh-CN" sz="2800" dirty="0" err="1">
                <a:latin typeface="Consolas" panose="020B0609020204030204" pitchFamily="49" charset="0"/>
              </a:rPr>
              <a:t>gVisor</a:t>
            </a:r>
            <a:r>
              <a:rPr lang="zh-CN" altLang="en-US" sz="2800" dirty="0">
                <a:latin typeface="Consolas" panose="020B0609020204030204" pitchFamily="49" charset="0"/>
              </a:rPr>
              <a:t>系统调用截断的方式，使其与</a:t>
            </a:r>
            <a:r>
              <a:rPr lang="en-US" altLang="zh-CN" sz="2800" dirty="0" err="1">
                <a:latin typeface="Consolas" panose="020B0609020204030204" pitchFamily="49" charset="0"/>
              </a:rPr>
              <a:t>unikernel</a:t>
            </a:r>
            <a:r>
              <a:rPr lang="zh-CN" altLang="en-US" sz="2800" dirty="0">
                <a:latin typeface="Consolas" panose="020B0609020204030204" pitchFamily="49" charset="0"/>
              </a:rPr>
              <a:t>进行交互，取代</a:t>
            </a:r>
            <a:r>
              <a:rPr lang="en-US" altLang="zh-CN" sz="2800" dirty="0">
                <a:latin typeface="Consolas" panose="020B0609020204030204" pitchFamily="49" charset="0"/>
              </a:rPr>
              <a:t>KATA</a:t>
            </a:r>
            <a:r>
              <a:rPr lang="zh-CN" altLang="en-US" sz="2800" dirty="0">
                <a:latin typeface="Consolas" panose="020B0609020204030204" pitchFamily="49" charset="0"/>
              </a:rPr>
              <a:t>中一般的</a:t>
            </a:r>
            <a:r>
              <a:rPr lang="en-US" altLang="zh-CN" sz="2800" dirty="0">
                <a:latin typeface="Consolas" panose="020B0609020204030204" pitchFamily="49" charset="0"/>
              </a:rPr>
              <a:t>OS</a:t>
            </a:r>
            <a:r>
              <a:rPr lang="zh-CN" altLang="en-US" sz="2800" dirty="0">
                <a:latin typeface="Consolas" panose="020B0609020204030204" pitchFamily="49" charset="0"/>
              </a:rPr>
              <a:t>层，同时达到轻量高效的目的。</a:t>
            </a:r>
          </a:p>
          <a:p>
            <a:br>
              <a:rPr lang="zh-CN" altLang="en-US" sz="2800" dirty="0">
                <a:latin typeface="Consolas" panose="020B0609020204030204" pitchFamily="49" charset="0"/>
              </a:rPr>
            </a:br>
            <a:r>
              <a:rPr lang="en-US" altLang="zh-CN" sz="2800" dirty="0">
                <a:latin typeface="Consolas" panose="020B0609020204030204" pitchFamily="49" charset="0"/>
              </a:rPr>
              <a:t>kata</a:t>
            </a:r>
            <a:r>
              <a:rPr lang="zh-CN" altLang="en-US" sz="2800" dirty="0">
                <a:latin typeface="Consolas" panose="020B0609020204030204" pitchFamily="49" charset="0"/>
              </a:rPr>
              <a:t>代码很大一部分使用</a:t>
            </a:r>
            <a:r>
              <a:rPr lang="en-US" altLang="zh-CN" sz="2800" dirty="0">
                <a:latin typeface="Consolas" panose="020B0609020204030204" pitchFamily="49" charset="0"/>
              </a:rPr>
              <a:t>go</a:t>
            </a:r>
            <a:r>
              <a:rPr lang="zh-CN" altLang="en-US" sz="2800" dirty="0">
                <a:latin typeface="Consolas" panose="020B0609020204030204" pitchFamily="49" charset="0"/>
              </a:rPr>
              <a:t>语言实现，我们同时会改写一部分代码为</a:t>
            </a:r>
            <a:r>
              <a:rPr lang="en-US" altLang="zh-CN" sz="2800" dirty="0">
                <a:latin typeface="Consolas" panose="020B0609020204030204" pitchFamily="49" charset="0"/>
              </a:rPr>
              <a:t>rust</a:t>
            </a:r>
            <a:r>
              <a:rPr lang="zh-CN" altLang="en-US" sz="2800" dirty="0">
                <a:latin typeface="Consolas" panose="020B0609020204030204" pitchFamily="49" charset="0"/>
              </a:rPr>
              <a:t>，以期取得更高的效率和更安全稳定的内核。</a:t>
            </a:r>
          </a:p>
        </p:txBody>
      </p:sp>
      <p:pic>
        <p:nvPicPr>
          <p:cNvPr id="22" name="图片 21">
            <a:extLst>
              <a:ext uri="{FF2B5EF4-FFF2-40B4-BE49-F238E27FC236}">
                <a16:creationId xmlns:a16="http://schemas.microsoft.com/office/drawing/2014/main" id="{5574039A-53FC-45F1-9F6C-4FD03F77AE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49" y="1455125"/>
            <a:ext cx="2737812" cy="1209386"/>
          </a:xfrm>
          <a:prstGeom prst="rect">
            <a:avLst/>
          </a:prstGeom>
        </p:spPr>
      </p:pic>
    </p:spTree>
    <p:extLst>
      <p:ext uri="{BB962C8B-B14F-4D97-AF65-F5344CB8AC3E}">
        <p14:creationId xmlns:p14="http://schemas.microsoft.com/office/powerpoint/2010/main" val="359927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等腰三角形 2"/>
          <p:cNvSpPr/>
          <p:nvPr/>
        </p:nvSpPr>
        <p:spPr>
          <a:xfrm rot="5400000">
            <a:off x="-1751169" y="1751170"/>
            <a:ext cx="6858000" cy="3355661"/>
          </a:xfrm>
          <a:prstGeom prst="triangle">
            <a:avLst/>
          </a:prstGeom>
          <a:solidFill>
            <a:srgbClr val="376092"/>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cs typeface="+mn-ea"/>
              <a:sym typeface="+mn-lt"/>
            </a:endParaRPr>
          </a:p>
        </p:txBody>
      </p:sp>
      <p:sp>
        <p:nvSpPr>
          <p:cNvPr id="21" name="矩形 20"/>
          <p:cNvSpPr/>
          <p:nvPr/>
        </p:nvSpPr>
        <p:spPr>
          <a:xfrm>
            <a:off x="3355662" y="2995852"/>
            <a:ext cx="2954655" cy="923330"/>
          </a:xfrm>
          <a:prstGeom prst="rect">
            <a:avLst/>
          </a:prstGeom>
        </p:spPr>
        <p:txBody>
          <a:bodyPr wrap="none" lIns="91440" tIns="45720" rIns="91440" bIns="45720">
            <a:spAutoFit/>
          </a:bodyPr>
          <a:lstStyle/>
          <a:p>
            <a:pPr defTabSz="1218323">
              <a:defRPr/>
            </a:pPr>
            <a:r>
              <a:rPr lang="zh-CN" altLang="en-US" sz="54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项目背景</a:t>
            </a:r>
          </a:p>
        </p:txBody>
      </p:sp>
      <p:sp>
        <p:nvSpPr>
          <p:cNvPr id="25" name="矩形 24"/>
          <p:cNvSpPr/>
          <p:nvPr/>
        </p:nvSpPr>
        <p:spPr>
          <a:xfrm>
            <a:off x="476332" y="2595743"/>
            <a:ext cx="1553630" cy="1323439"/>
          </a:xfrm>
          <a:prstGeom prst="rect">
            <a:avLst/>
          </a:prstGeom>
        </p:spPr>
        <p:txBody>
          <a:bodyPr wrap="none" lIns="91440" tIns="45720" rIns="91440" bIns="45720">
            <a:spAutoFit/>
          </a:bodyPr>
          <a:lstStyle/>
          <a:p>
            <a:pPr defTabSz="1218323">
              <a:defRPr/>
            </a:pPr>
            <a:r>
              <a:rPr lang="en-US" altLang="zh-CN" sz="8000" b="1" kern="0" spc="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02</a:t>
            </a:r>
            <a:endParaRPr lang="zh-CN" altLang="en-US" sz="8000" b="1" kern="0" spc="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33" name="矩形 32"/>
          <p:cNvSpPr/>
          <p:nvPr/>
        </p:nvSpPr>
        <p:spPr>
          <a:xfrm>
            <a:off x="476332" y="3859306"/>
            <a:ext cx="1704313" cy="420564"/>
          </a:xfrm>
          <a:prstGeom prst="rect">
            <a:avLst/>
          </a:prstGeom>
        </p:spPr>
        <p:txBody>
          <a:bodyPr wrap="none" lIns="91440" tIns="45720" rIns="91440" bIns="45720">
            <a:spAutoFit/>
          </a:bodyPr>
          <a:lstStyle/>
          <a:p>
            <a:pPr defTabSz="1218323">
              <a:defRPr/>
            </a:pPr>
            <a:r>
              <a:rPr lang="en-US" altLang="zh-CN" sz="2133"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PART TWO</a:t>
            </a:r>
            <a:endParaRPr lang="zh-CN" altLang="en-US" sz="2133"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iterate type="lt">
                                    <p:tmPct val="10000"/>
                                  </p:iterate>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1+#ppt_w/2"/>
                                          </p:val>
                                        </p:tav>
                                        <p:tav tm="100000">
                                          <p:val>
                                            <p:strVal val="#ppt_x"/>
                                          </p:val>
                                        </p:tav>
                                      </p:tavLst>
                                    </p:anim>
                                    <p:anim calcmode="lin" valueType="num">
                                      <p:cBhvr additive="base">
                                        <p:cTn id="13" dur="500" fill="hold"/>
                                        <p:tgtEl>
                                          <p:spTgt spid="25"/>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additive="base">
                                        <p:cTn id="16" dur="500" fill="hold"/>
                                        <p:tgtEl>
                                          <p:spTgt spid="33"/>
                                        </p:tgtEl>
                                        <p:attrNameLst>
                                          <p:attrName>ppt_x</p:attrName>
                                        </p:attrNameLst>
                                      </p:cBhvr>
                                      <p:tavLst>
                                        <p:tav tm="0">
                                          <p:val>
                                            <p:strVal val="0-#ppt_w/2"/>
                                          </p:val>
                                        </p:tav>
                                        <p:tav tm="100000">
                                          <p:val>
                                            <p:strVal val="#ppt_x"/>
                                          </p:val>
                                        </p:tav>
                                      </p:tavLst>
                                    </p:anim>
                                    <p:anim calcmode="lin" valueType="num">
                                      <p:cBhvr additive="base">
                                        <p:cTn id="17" dur="500" fill="hold"/>
                                        <p:tgtEl>
                                          <p:spTgt spid="33"/>
                                        </p:tgtEl>
                                        <p:attrNameLst>
                                          <p:attrName>ppt_y</p:attrName>
                                        </p:attrNameLst>
                                      </p:cBhvr>
                                      <p:tavLst>
                                        <p:tav tm="0">
                                          <p:val>
                                            <p:strVal val="#ppt_y"/>
                                          </p:val>
                                        </p:tav>
                                        <p:tav tm="100000">
                                          <p:val>
                                            <p:strVal val="#ppt_y"/>
                                          </p:val>
                                        </p:tav>
                                      </p:tavLst>
                                    </p:anim>
                                  </p:childTnLst>
                                </p:cTn>
                              </p:par>
                            </p:childTnLst>
                          </p:cTn>
                        </p:par>
                        <p:par>
                          <p:cTn id="18" fill="hold">
                            <p:stCondLst>
                              <p:cond delay="1050"/>
                            </p:stCondLst>
                            <p:childTnLst>
                              <p:par>
                                <p:cTn id="19" presetID="2" presetClass="entr" presetSubtype="2" decel="100000" fill="hold" grpId="0" nodeType="afterEffect">
                                  <p:stCondLst>
                                    <p:cond delay="0"/>
                                  </p:stCondLst>
                                  <p:iterate type="lt">
                                    <p:tmPct val="10000"/>
                                  </p:iterate>
                                  <p:childTnLst>
                                    <p:set>
                                      <p:cBhvr>
                                        <p:cTn id="20" dur="1" fill="hold">
                                          <p:stCondLst>
                                            <p:cond delay="0"/>
                                          </p:stCondLst>
                                        </p:cTn>
                                        <p:tgtEl>
                                          <p:spTgt spid="21"/>
                                        </p:tgtEl>
                                        <p:attrNameLst>
                                          <p:attrName>style.visibility</p:attrName>
                                        </p:attrNameLst>
                                      </p:cBhvr>
                                      <p:to>
                                        <p:strVal val="visible"/>
                                      </p:to>
                                    </p:set>
                                    <p:anim calcmode="lin" valueType="num">
                                      <p:cBhvr additive="base">
                                        <p:cTn id="21" dur="500" fill="hold"/>
                                        <p:tgtEl>
                                          <p:spTgt spid="21"/>
                                        </p:tgtEl>
                                        <p:attrNameLst>
                                          <p:attrName>ppt_x</p:attrName>
                                        </p:attrNameLst>
                                      </p:cBhvr>
                                      <p:tavLst>
                                        <p:tav tm="0">
                                          <p:val>
                                            <p:strVal val="1+#ppt_w/2"/>
                                          </p:val>
                                        </p:tav>
                                        <p:tav tm="100000">
                                          <p:val>
                                            <p:strVal val="#ppt_x"/>
                                          </p:val>
                                        </p:tav>
                                      </p:tavLst>
                                    </p:anim>
                                    <p:anim calcmode="lin" valueType="num">
                                      <p:cBhvr additive="base">
                                        <p:cTn id="2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1" grpId="0"/>
      <p:bldP spid="25"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1677383"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项目背景</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07"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02</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grpSp>
        <p:nvGrpSpPr>
          <p:cNvPr id="13" name="Group 49"/>
          <p:cNvGrpSpPr/>
          <p:nvPr/>
        </p:nvGrpSpPr>
        <p:grpSpPr>
          <a:xfrm>
            <a:off x="4809139" y="2394009"/>
            <a:ext cx="1238183" cy="1521801"/>
            <a:chOff x="3606801" y="1795463"/>
            <a:chExt cx="928688" cy="1141413"/>
          </a:xfrm>
        </p:grpSpPr>
        <p:sp>
          <p:nvSpPr>
            <p:cNvPr id="14" name="Freeform 8"/>
            <p:cNvSpPr/>
            <p:nvPr/>
          </p:nvSpPr>
          <p:spPr bwMode="auto">
            <a:xfrm>
              <a:off x="3606801" y="1795463"/>
              <a:ext cx="928688" cy="1141413"/>
            </a:xfrm>
            <a:custGeom>
              <a:avLst/>
              <a:gdLst/>
              <a:ahLst/>
              <a:cxnLst>
                <a:cxn ang="0">
                  <a:pos x="3" y="110"/>
                </a:cxn>
                <a:cxn ang="0">
                  <a:pos x="247" y="0"/>
                </a:cxn>
                <a:cxn ang="0">
                  <a:pos x="247" y="303"/>
                </a:cxn>
                <a:cxn ang="0">
                  <a:pos x="21" y="303"/>
                </a:cxn>
                <a:cxn ang="0">
                  <a:pos x="3" y="110"/>
                </a:cxn>
              </a:cxnLst>
              <a:rect l="0" t="0" r="r" b="b"/>
              <a:pathLst>
                <a:path w="247" h="303">
                  <a:moveTo>
                    <a:pt x="3" y="110"/>
                  </a:moveTo>
                  <a:cubicBezTo>
                    <a:pt x="103" y="89"/>
                    <a:pt x="184" y="52"/>
                    <a:pt x="247" y="0"/>
                  </a:cubicBezTo>
                  <a:cubicBezTo>
                    <a:pt x="247" y="303"/>
                    <a:pt x="247" y="303"/>
                    <a:pt x="247" y="303"/>
                  </a:cubicBezTo>
                  <a:cubicBezTo>
                    <a:pt x="21" y="303"/>
                    <a:pt x="21" y="303"/>
                    <a:pt x="21" y="303"/>
                  </a:cubicBezTo>
                  <a:cubicBezTo>
                    <a:pt x="5" y="245"/>
                    <a:pt x="0" y="180"/>
                    <a:pt x="3" y="110"/>
                  </a:cubicBezTo>
                  <a:close/>
                </a:path>
              </a:pathLst>
            </a:custGeom>
            <a:solidFill>
              <a:srgbClr val="376092"/>
            </a:solidFill>
            <a:ln w="9525">
              <a:noFill/>
              <a:round/>
            </a:ln>
            <a:effectLst>
              <a:outerShdw blurRad="254000" dist="63500" dir="2700000" algn="tl" rotWithShape="0">
                <a:prstClr val="black">
                  <a:alpha val="40000"/>
                </a:prstClr>
              </a:outerShdw>
            </a:effectLst>
          </p:spPr>
          <p:txBody>
            <a:bodyPr vert="horz" wrap="square" lIns="121913" tIns="60956" rIns="121913" bIns="60956" numCol="1" anchor="t" anchorCtr="0" compatLnSpc="1"/>
            <a:lstStyle/>
            <a:p>
              <a:pPr>
                <a:lnSpc>
                  <a:spcPct val="120000"/>
                </a:lnSpc>
              </a:pPr>
              <a:endParaRPr lang="en-US" sz="76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15" name="Freeform 9"/>
            <p:cNvSpPr>
              <a:spLocks noEditPoints="1"/>
            </p:cNvSpPr>
            <p:nvPr/>
          </p:nvSpPr>
          <p:spPr bwMode="auto">
            <a:xfrm>
              <a:off x="3962400" y="2350968"/>
              <a:ext cx="275623" cy="307615"/>
            </a:xfrm>
            <a:custGeom>
              <a:avLst/>
              <a:gdLst/>
              <a:ahLst/>
              <a:cxnLst>
                <a:cxn ang="0">
                  <a:pos x="374" y="158"/>
                </a:cxn>
                <a:cxn ang="0">
                  <a:pos x="352" y="158"/>
                </a:cxn>
                <a:cxn ang="0">
                  <a:pos x="209" y="0"/>
                </a:cxn>
                <a:cxn ang="0">
                  <a:pos x="67" y="158"/>
                </a:cxn>
                <a:cxn ang="0">
                  <a:pos x="44" y="158"/>
                </a:cxn>
                <a:cxn ang="0">
                  <a:pos x="0" y="203"/>
                </a:cxn>
                <a:cxn ang="0">
                  <a:pos x="0" y="414"/>
                </a:cxn>
                <a:cxn ang="0">
                  <a:pos x="44" y="478"/>
                </a:cxn>
                <a:cxn ang="0">
                  <a:pos x="374" y="478"/>
                </a:cxn>
                <a:cxn ang="0">
                  <a:pos x="428" y="414"/>
                </a:cxn>
                <a:cxn ang="0">
                  <a:pos x="428" y="203"/>
                </a:cxn>
                <a:cxn ang="0">
                  <a:pos x="374" y="158"/>
                </a:cxn>
                <a:cxn ang="0">
                  <a:pos x="247" y="414"/>
                </a:cxn>
                <a:cxn ang="0">
                  <a:pos x="172" y="414"/>
                </a:cxn>
                <a:cxn ang="0">
                  <a:pos x="186" y="309"/>
                </a:cxn>
                <a:cxn ang="0">
                  <a:pos x="161" y="265"/>
                </a:cxn>
                <a:cxn ang="0">
                  <a:pos x="210" y="216"/>
                </a:cxn>
                <a:cxn ang="0">
                  <a:pos x="258" y="264"/>
                </a:cxn>
                <a:cxn ang="0">
                  <a:pos x="232" y="310"/>
                </a:cxn>
                <a:cxn ang="0">
                  <a:pos x="247" y="414"/>
                </a:cxn>
                <a:cxn ang="0">
                  <a:pos x="112" y="158"/>
                </a:cxn>
                <a:cxn ang="0">
                  <a:pos x="209" y="45"/>
                </a:cxn>
                <a:cxn ang="0">
                  <a:pos x="307" y="158"/>
                </a:cxn>
                <a:cxn ang="0">
                  <a:pos x="112" y="158"/>
                </a:cxn>
              </a:cxnLst>
              <a:rect l="0" t="0" r="r" b="b"/>
              <a:pathLst>
                <a:path w="428" h="478">
                  <a:moveTo>
                    <a:pt x="374" y="158"/>
                  </a:moveTo>
                  <a:cubicBezTo>
                    <a:pt x="352" y="158"/>
                    <a:pt x="352" y="158"/>
                    <a:pt x="352" y="158"/>
                  </a:cubicBezTo>
                  <a:cubicBezTo>
                    <a:pt x="352" y="58"/>
                    <a:pt x="292" y="0"/>
                    <a:pt x="209" y="0"/>
                  </a:cubicBezTo>
                  <a:cubicBezTo>
                    <a:pt x="127" y="0"/>
                    <a:pt x="67" y="58"/>
                    <a:pt x="67" y="158"/>
                  </a:cubicBezTo>
                  <a:cubicBezTo>
                    <a:pt x="44" y="158"/>
                    <a:pt x="44" y="158"/>
                    <a:pt x="44" y="158"/>
                  </a:cubicBezTo>
                  <a:cubicBezTo>
                    <a:pt x="11" y="158"/>
                    <a:pt x="0" y="170"/>
                    <a:pt x="0" y="203"/>
                  </a:cubicBezTo>
                  <a:cubicBezTo>
                    <a:pt x="0" y="414"/>
                    <a:pt x="0" y="414"/>
                    <a:pt x="0" y="414"/>
                  </a:cubicBezTo>
                  <a:cubicBezTo>
                    <a:pt x="0" y="447"/>
                    <a:pt x="11" y="478"/>
                    <a:pt x="44" y="478"/>
                  </a:cubicBezTo>
                  <a:cubicBezTo>
                    <a:pt x="374" y="478"/>
                    <a:pt x="374" y="478"/>
                    <a:pt x="374" y="478"/>
                  </a:cubicBezTo>
                  <a:cubicBezTo>
                    <a:pt x="407" y="478"/>
                    <a:pt x="428" y="447"/>
                    <a:pt x="428" y="414"/>
                  </a:cubicBezTo>
                  <a:cubicBezTo>
                    <a:pt x="428" y="203"/>
                    <a:pt x="428" y="203"/>
                    <a:pt x="428" y="203"/>
                  </a:cubicBezTo>
                  <a:cubicBezTo>
                    <a:pt x="428" y="170"/>
                    <a:pt x="407" y="158"/>
                    <a:pt x="374" y="158"/>
                  </a:cubicBezTo>
                  <a:moveTo>
                    <a:pt x="247" y="414"/>
                  </a:moveTo>
                  <a:cubicBezTo>
                    <a:pt x="172" y="414"/>
                    <a:pt x="172" y="414"/>
                    <a:pt x="172" y="414"/>
                  </a:cubicBezTo>
                  <a:cubicBezTo>
                    <a:pt x="186" y="309"/>
                    <a:pt x="186" y="309"/>
                    <a:pt x="186" y="309"/>
                  </a:cubicBezTo>
                  <a:cubicBezTo>
                    <a:pt x="171" y="301"/>
                    <a:pt x="161" y="283"/>
                    <a:pt x="161" y="265"/>
                  </a:cubicBezTo>
                  <a:cubicBezTo>
                    <a:pt x="161" y="238"/>
                    <a:pt x="183" y="216"/>
                    <a:pt x="210" y="216"/>
                  </a:cubicBezTo>
                  <a:cubicBezTo>
                    <a:pt x="236" y="216"/>
                    <a:pt x="258" y="237"/>
                    <a:pt x="258" y="264"/>
                  </a:cubicBezTo>
                  <a:cubicBezTo>
                    <a:pt x="258" y="282"/>
                    <a:pt x="248" y="302"/>
                    <a:pt x="232" y="310"/>
                  </a:cubicBezTo>
                  <a:lnTo>
                    <a:pt x="247" y="414"/>
                  </a:lnTo>
                  <a:close/>
                  <a:moveTo>
                    <a:pt x="112" y="158"/>
                  </a:moveTo>
                  <a:cubicBezTo>
                    <a:pt x="112" y="66"/>
                    <a:pt x="161" y="45"/>
                    <a:pt x="209" y="45"/>
                  </a:cubicBezTo>
                  <a:cubicBezTo>
                    <a:pt x="258" y="45"/>
                    <a:pt x="307" y="66"/>
                    <a:pt x="307" y="158"/>
                  </a:cubicBezTo>
                  <a:lnTo>
                    <a:pt x="112" y="158"/>
                  </a:lnTo>
                  <a:close/>
                </a:path>
              </a:pathLst>
            </a:custGeom>
            <a:solidFill>
              <a:srgbClr val="FFFFFF"/>
            </a:solidFill>
            <a:ln w="9525">
              <a:noFill/>
              <a:round/>
            </a:ln>
          </p:spPr>
          <p:txBody>
            <a:bodyPr vert="horz" wrap="square" lIns="121913" tIns="60956" rIns="121913" bIns="60956" numCol="1" anchor="t" anchorCtr="0" compatLnSpc="1"/>
            <a:lstStyle/>
            <a:p>
              <a:pPr>
                <a:lnSpc>
                  <a:spcPct val="120000"/>
                </a:lnSpc>
              </a:pPr>
              <a:endParaRPr lang="en-US" sz="76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0" name="Group 50"/>
          <p:cNvGrpSpPr/>
          <p:nvPr/>
        </p:nvGrpSpPr>
        <p:grpSpPr>
          <a:xfrm>
            <a:off x="6127749" y="2389773"/>
            <a:ext cx="1236067" cy="1526035"/>
            <a:chOff x="4595813" y="1792288"/>
            <a:chExt cx="927100" cy="1144588"/>
          </a:xfrm>
          <a:effectLst>
            <a:outerShdw blurRad="254000" dist="63500" dir="2700000" algn="tl" rotWithShape="0">
              <a:prstClr val="black">
                <a:alpha val="40000"/>
              </a:prstClr>
            </a:outerShdw>
          </a:effectLst>
        </p:grpSpPr>
        <p:sp>
          <p:nvSpPr>
            <p:cNvPr id="2" name="Freeform 9"/>
            <p:cNvSpPr/>
            <p:nvPr/>
          </p:nvSpPr>
          <p:spPr bwMode="auto">
            <a:xfrm>
              <a:off x="4595813" y="1792288"/>
              <a:ext cx="927100" cy="1144588"/>
            </a:xfrm>
            <a:custGeom>
              <a:avLst/>
              <a:gdLst/>
              <a:ahLst/>
              <a:cxnLst>
                <a:cxn ang="0">
                  <a:pos x="220" y="304"/>
                </a:cxn>
                <a:cxn ang="0">
                  <a:pos x="0" y="304"/>
                </a:cxn>
                <a:cxn ang="0">
                  <a:pos x="0" y="0"/>
                </a:cxn>
                <a:cxn ang="0">
                  <a:pos x="246" y="111"/>
                </a:cxn>
                <a:cxn ang="0">
                  <a:pos x="220" y="304"/>
                </a:cxn>
              </a:cxnLst>
              <a:rect l="0" t="0" r="r" b="b"/>
              <a:pathLst>
                <a:path w="246" h="304">
                  <a:moveTo>
                    <a:pt x="220" y="304"/>
                  </a:moveTo>
                  <a:cubicBezTo>
                    <a:pt x="0" y="304"/>
                    <a:pt x="0" y="304"/>
                    <a:pt x="0" y="304"/>
                  </a:cubicBezTo>
                  <a:cubicBezTo>
                    <a:pt x="0" y="0"/>
                    <a:pt x="0" y="0"/>
                    <a:pt x="0" y="0"/>
                  </a:cubicBezTo>
                  <a:cubicBezTo>
                    <a:pt x="76" y="56"/>
                    <a:pt x="158" y="93"/>
                    <a:pt x="246" y="111"/>
                  </a:cubicBezTo>
                  <a:cubicBezTo>
                    <a:pt x="243" y="183"/>
                    <a:pt x="235" y="247"/>
                    <a:pt x="220" y="304"/>
                  </a:cubicBezTo>
                  <a:close/>
                </a:path>
              </a:pathLst>
            </a:custGeom>
            <a:solidFill>
              <a:srgbClr val="376092"/>
            </a:solidFill>
            <a:ln w="9525">
              <a:noFill/>
              <a:round/>
            </a:ln>
            <a:effectLst/>
          </p:spPr>
          <p:txBody>
            <a:bodyPr vert="horz" wrap="square" lIns="121913" tIns="60956" rIns="121913" bIns="60956" numCol="1" anchor="t" anchorCtr="0" compatLnSpc="1"/>
            <a:lstStyle/>
            <a:p>
              <a:pPr>
                <a:lnSpc>
                  <a:spcPct val="120000"/>
                </a:lnSpc>
              </a:pPr>
              <a:endParaRPr lang="en-US" sz="76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22" name="Freeform 100"/>
            <p:cNvSpPr>
              <a:spLocks noEditPoints="1"/>
            </p:cNvSpPr>
            <p:nvPr/>
          </p:nvSpPr>
          <p:spPr bwMode="auto">
            <a:xfrm>
              <a:off x="4800600" y="2355899"/>
              <a:ext cx="323697" cy="310304"/>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76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3" name="Group 51"/>
          <p:cNvGrpSpPr/>
          <p:nvPr/>
        </p:nvGrpSpPr>
        <p:grpSpPr>
          <a:xfrm>
            <a:off x="4938249" y="4000469"/>
            <a:ext cx="1109073" cy="1365176"/>
            <a:chOff x="3703638" y="3000375"/>
            <a:chExt cx="831850" cy="1023938"/>
          </a:xfrm>
        </p:grpSpPr>
        <p:sp>
          <p:nvSpPr>
            <p:cNvPr id="24" name="Freeform 11"/>
            <p:cNvSpPr/>
            <p:nvPr/>
          </p:nvSpPr>
          <p:spPr bwMode="auto">
            <a:xfrm>
              <a:off x="3703638" y="3000375"/>
              <a:ext cx="831850" cy="1023938"/>
            </a:xfrm>
            <a:custGeom>
              <a:avLst/>
              <a:gdLst/>
              <a:ahLst/>
              <a:cxnLst>
                <a:cxn ang="0">
                  <a:pos x="221" y="0"/>
                </a:cxn>
                <a:cxn ang="0">
                  <a:pos x="221" y="272"/>
                </a:cxn>
                <a:cxn ang="0">
                  <a:pos x="0" y="0"/>
                </a:cxn>
                <a:cxn ang="0">
                  <a:pos x="221" y="0"/>
                </a:cxn>
              </a:cxnLst>
              <a:rect l="0" t="0" r="r" b="b"/>
              <a:pathLst>
                <a:path w="221" h="272">
                  <a:moveTo>
                    <a:pt x="221" y="0"/>
                  </a:moveTo>
                  <a:cubicBezTo>
                    <a:pt x="221" y="272"/>
                    <a:pt x="221" y="272"/>
                    <a:pt x="221" y="272"/>
                  </a:cubicBezTo>
                  <a:cubicBezTo>
                    <a:pt x="108" y="207"/>
                    <a:pt x="34" y="116"/>
                    <a:pt x="0" y="0"/>
                  </a:cubicBezTo>
                  <a:lnTo>
                    <a:pt x="221" y="0"/>
                  </a:lnTo>
                  <a:close/>
                </a:path>
              </a:pathLst>
            </a:custGeom>
            <a:solidFill>
              <a:srgbClr val="376092"/>
            </a:solidFill>
            <a:ln w="9525">
              <a:noFill/>
              <a:round/>
            </a:ln>
            <a:effectLst>
              <a:outerShdw blurRad="254000" dist="63500" dir="2700000" algn="tl" rotWithShape="0">
                <a:prstClr val="black">
                  <a:alpha val="40000"/>
                </a:prstClr>
              </a:outerShdw>
            </a:effectLst>
          </p:spPr>
          <p:txBody>
            <a:bodyPr vert="horz" wrap="square" lIns="121913" tIns="60956" rIns="121913" bIns="60956" numCol="1" anchor="t" anchorCtr="0" compatLnSpc="1"/>
            <a:lstStyle/>
            <a:p>
              <a:pPr>
                <a:lnSpc>
                  <a:spcPct val="120000"/>
                </a:lnSpc>
              </a:pPr>
              <a:endParaRPr lang="en-US" sz="76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25" name="Freeform 131"/>
            <p:cNvSpPr/>
            <p:nvPr/>
          </p:nvSpPr>
          <p:spPr bwMode="auto">
            <a:xfrm>
              <a:off x="4077352" y="3159042"/>
              <a:ext cx="321341" cy="326210"/>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76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6" name="Group 52"/>
          <p:cNvGrpSpPr/>
          <p:nvPr/>
        </p:nvGrpSpPr>
        <p:grpSpPr>
          <a:xfrm>
            <a:off x="6127750" y="4000470"/>
            <a:ext cx="1085791" cy="1371525"/>
            <a:chOff x="4595813" y="3000375"/>
            <a:chExt cx="814388" cy="1028700"/>
          </a:xfrm>
        </p:grpSpPr>
        <p:sp>
          <p:nvSpPr>
            <p:cNvPr id="27" name="Freeform 10"/>
            <p:cNvSpPr/>
            <p:nvPr/>
          </p:nvSpPr>
          <p:spPr bwMode="auto">
            <a:xfrm>
              <a:off x="4595813" y="3000375"/>
              <a:ext cx="814388" cy="1028700"/>
            </a:xfrm>
            <a:custGeom>
              <a:avLst/>
              <a:gdLst/>
              <a:ahLst/>
              <a:cxnLst>
                <a:cxn ang="0">
                  <a:pos x="0" y="0"/>
                </a:cxn>
                <a:cxn ang="0">
                  <a:pos x="216" y="0"/>
                </a:cxn>
                <a:cxn ang="0">
                  <a:pos x="0" y="273"/>
                </a:cxn>
                <a:cxn ang="0">
                  <a:pos x="0" y="0"/>
                </a:cxn>
              </a:cxnLst>
              <a:rect l="0" t="0" r="r" b="b"/>
              <a:pathLst>
                <a:path w="216" h="273">
                  <a:moveTo>
                    <a:pt x="0" y="0"/>
                  </a:moveTo>
                  <a:cubicBezTo>
                    <a:pt x="216" y="0"/>
                    <a:pt x="216" y="0"/>
                    <a:pt x="216" y="0"/>
                  </a:cubicBezTo>
                  <a:cubicBezTo>
                    <a:pt x="178" y="134"/>
                    <a:pt x="106" y="225"/>
                    <a:pt x="0" y="273"/>
                  </a:cubicBezTo>
                  <a:lnTo>
                    <a:pt x="0" y="0"/>
                  </a:lnTo>
                  <a:close/>
                </a:path>
              </a:pathLst>
            </a:custGeom>
            <a:solidFill>
              <a:srgbClr val="376092"/>
            </a:solidFill>
            <a:ln w="9525">
              <a:noFill/>
              <a:round/>
            </a:ln>
            <a:effectLst>
              <a:outerShdw blurRad="254000" dist="63500" dir="2700000" algn="tl" rotWithShape="0">
                <a:prstClr val="black">
                  <a:alpha val="40000"/>
                </a:prstClr>
              </a:outerShdw>
            </a:effectLst>
          </p:spPr>
          <p:txBody>
            <a:bodyPr vert="horz" wrap="square" lIns="121913" tIns="60956" rIns="121913" bIns="60956" numCol="1" anchor="t" anchorCtr="0" compatLnSpc="1"/>
            <a:lstStyle/>
            <a:p>
              <a:pPr>
                <a:lnSpc>
                  <a:spcPct val="120000"/>
                </a:lnSpc>
              </a:pPr>
              <a:endParaRPr lang="en-US" sz="76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28" name="Freeform 62"/>
            <p:cNvSpPr>
              <a:spLocks noEditPoints="1"/>
            </p:cNvSpPr>
            <p:nvPr/>
          </p:nvSpPr>
          <p:spPr bwMode="auto">
            <a:xfrm>
              <a:off x="4737209" y="3175053"/>
              <a:ext cx="330417" cy="333059"/>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913" tIns="60956" rIns="121913" bIns="60956" numCol="1" anchor="t" anchorCtr="0" compatLnSpc="1"/>
            <a:lstStyle/>
            <a:p>
              <a:pPr>
                <a:lnSpc>
                  <a:spcPct val="120000"/>
                </a:lnSpc>
              </a:pPr>
              <a:endParaRPr lang="en-US" sz="76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41" name="Group 81"/>
          <p:cNvGrpSpPr/>
          <p:nvPr/>
        </p:nvGrpSpPr>
        <p:grpSpPr>
          <a:xfrm flipV="1">
            <a:off x="3759330" y="4917282"/>
            <a:ext cx="1491815" cy="292447"/>
            <a:chOff x="2712812" y="1457456"/>
            <a:chExt cx="1118923" cy="223062"/>
          </a:xfrm>
        </p:grpSpPr>
        <p:cxnSp>
          <p:nvCxnSpPr>
            <p:cNvPr id="42" name="Straight Connector 37"/>
            <p:cNvCxnSpPr/>
            <p:nvPr/>
          </p:nvCxnSpPr>
          <p:spPr>
            <a:xfrm flipH="1" flipV="1">
              <a:off x="3592681" y="1460250"/>
              <a:ext cx="239054" cy="220268"/>
            </a:xfrm>
            <a:prstGeom prst="line">
              <a:avLst/>
            </a:prstGeom>
            <a:ln w="19050" cap="rnd">
              <a:solidFill>
                <a:srgbClr val="37609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3" name="Straight Connector 38"/>
            <p:cNvCxnSpPr/>
            <p:nvPr/>
          </p:nvCxnSpPr>
          <p:spPr>
            <a:xfrm rot="10800000" flipV="1">
              <a:off x="2712812" y="1457456"/>
              <a:ext cx="879870" cy="1615"/>
            </a:xfrm>
            <a:prstGeom prst="line">
              <a:avLst/>
            </a:prstGeom>
            <a:ln w="19050" cap="rnd">
              <a:solidFill>
                <a:srgbClr val="37609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44" name="Group 81"/>
          <p:cNvGrpSpPr/>
          <p:nvPr/>
        </p:nvGrpSpPr>
        <p:grpSpPr>
          <a:xfrm flipH="1" flipV="1">
            <a:off x="6726345" y="4918339"/>
            <a:ext cx="1415011" cy="290331"/>
            <a:chOff x="2770419" y="1459071"/>
            <a:chExt cx="1061316" cy="221447"/>
          </a:xfrm>
        </p:grpSpPr>
        <p:cxnSp>
          <p:nvCxnSpPr>
            <p:cNvPr id="45" name="Straight Connector 40"/>
            <p:cNvCxnSpPr/>
            <p:nvPr/>
          </p:nvCxnSpPr>
          <p:spPr>
            <a:xfrm flipH="1" flipV="1">
              <a:off x="3592681" y="1460250"/>
              <a:ext cx="239054" cy="220268"/>
            </a:xfrm>
            <a:prstGeom prst="line">
              <a:avLst/>
            </a:prstGeom>
            <a:ln w="19050" cap="rnd">
              <a:solidFill>
                <a:srgbClr val="37609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6" name="Straight Connector 41"/>
            <p:cNvCxnSpPr/>
            <p:nvPr/>
          </p:nvCxnSpPr>
          <p:spPr>
            <a:xfrm flipH="1" flipV="1">
              <a:off x="2770419" y="1459071"/>
              <a:ext cx="822263" cy="2"/>
            </a:xfrm>
            <a:prstGeom prst="line">
              <a:avLst/>
            </a:prstGeom>
            <a:ln w="19050" cap="rnd">
              <a:solidFill>
                <a:srgbClr val="37609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47" name="Group 81"/>
          <p:cNvGrpSpPr/>
          <p:nvPr/>
        </p:nvGrpSpPr>
        <p:grpSpPr>
          <a:xfrm>
            <a:off x="3759330" y="2490358"/>
            <a:ext cx="1491815" cy="292447"/>
            <a:chOff x="2712812" y="1457456"/>
            <a:chExt cx="1118923" cy="223062"/>
          </a:xfrm>
        </p:grpSpPr>
        <p:cxnSp>
          <p:nvCxnSpPr>
            <p:cNvPr id="48" name="Straight Connector 43"/>
            <p:cNvCxnSpPr/>
            <p:nvPr/>
          </p:nvCxnSpPr>
          <p:spPr>
            <a:xfrm flipH="1" flipV="1">
              <a:off x="3592681" y="1460250"/>
              <a:ext cx="239054" cy="220268"/>
            </a:xfrm>
            <a:prstGeom prst="line">
              <a:avLst/>
            </a:prstGeom>
            <a:ln w="19050" cap="rnd">
              <a:solidFill>
                <a:srgbClr val="37609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9" name="Straight Connector 44"/>
            <p:cNvCxnSpPr/>
            <p:nvPr/>
          </p:nvCxnSpPr>
          <p:spPr>
            <a:xfrm rot="10800000" flipV="1">
              <a:off x="2712812" y="1457456"/>
              <a:ext cx="879870" cy="1615"/>
            </a:xfrm>
            <a:prstGeom prst="line">
              <a:avLst/>
            </a:prstGeom>
            <a:ln w="19050" cap="rnd">
              <a:solidFill>
                <a:srgbClr val="37609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50" name="Group 81"/>
          <p:cNvGrpSpPr/>
          <p:nvPr/>
        </p:nvGrpSpPr>
        <p:grpSpPr>
          <a:xfrm flipH="1">
            <a:off x="6938155" y="2491413"/>
            <a:ext cx="1415011" cy="290331"/>
            <a:chOff x="2770419" y="1459071"/>
            <a:chExt cx="1061316" cy="221447"/>
          </a:xfrm>
        </p:grpSpPr>
        <p:cxnSp>
          <p:nvCxnSpPr>
            <p:cNvPr id="51" name="Straight Connector 46"/>
            <p:cNvCxnSpPr/>
            <p:nvPr/>
          </p:nvCxnSpPr>
          <p:spPr>
            <a:xfrm flipH="1" flipV="1">
              <a:off x="3592681" y="1460250"/>
              <a:ext cx="239054" cy="220268"/>
            </a:xfrm>
            <a:prstGeom prst="line">
              <a:avLst/>
            </a:prstGeom>
            <a:ln w="19050" cap="rnd">
              <a:solidFill>
                <a:srgbClr val="37609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52" name="Straight Connector 47"/>
            <p:cNvCxnSpPr/>
            <p:nvPr/>
          </p:nvCxnSpPr>
          <p:spPr>
            <a:xfrm flipH="1" flipV="1">
              <a:off x="2770419" y="1459071"/>
              <a:ext cx="822263" cy="2"/>
            </a:xfrm>
            <a:prstGeom prst="line">
              <a:avLst/>
            </a:prstGeom>
            <a:ln w="19050" cap="rnd">
              <a:solidFill>
                <a:srgbClr val="376092"/>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sp>
        <p:nvSpPr>
          <p:cNvPr id="40" name="矩形 39">
            <a:extLst>
              <a:ext uri="{FF2B5EF4-FFF2-40B4-BE49-F238E27FC236}">
                <a16:creationId xmlns:a16="http://schemas.microsoft.com/office/drawing/2014/main" id="{3752C149-AF6F-4E75-A7DC-8C8DFA09194E}"/>
              </a:ext>
            </a:extLst>
          </p:cNvPr>
          <p:cNvSpPr/>
          <p:nvPr/>
        </p:nvSpPr>
        <p:spPr>
          <a:xfrm>
            <a:off x="1641496" y="2240741"/>
            <a:ext cx="2318511" cy="451342"/>
          </a:xfrm>
          <a:prstGeom prst="rect">
            <a:avLst/>
          </a:prstGeom>
          <a:noFill/>
        </p:spPr>
        <p:txBody>
          <a:bodyPr wrap="square" lIns="121920" tIns="60960" rIns="121920" bIns="60960">
            <a:spAutoFit/>
          </a:bodyPr>
          <a:lstStyle/>
          <a:p>
            <a:pPr algn="ctr"/>
            <a:r>
              <a:rPr lang="zh-CN" altLang="en-US" sz="2133" b="1" kern="0" dirty="0">
                <a:solidFill>
                  <a:srgbClr val="376092"/>
                </a:solidFill>
                <a:latin typeface="微软雅黑" panose="020B0503020204020204" pitchFamily="34" charset="-122"/>
                <a:ea typeface="微软雅黑" panose="020B0503020204020204" pitchFamily="34" charset="-122"/>
                <a:cs typeface="+mn-ea"/>
              </a:rPr>
              <a:t>传统容器架构</a:t>
            </a:r>
          </a:p>
        </p:txBody>
      </p:sp>
      <p:sp>
        <p:nvSpPr>
          <p:cNvPr id="55" name="文本框 54">
            <a:extLst>
              <a:ext uri="{FF2B5EF4-FFF2-40B4-BE49-F238E27FC236}">
                <a16:creationId xmlns:a16="http://schemas.microsoft.com/office/drawing/2014/main" id="{D2562DB8-8D68-404C-88B3-AAB7F6CA5EBF}"/>
              </a:ext>
            </a:extLst>
          </p:cNvPr>
          <p:cNvSpPr txBox="1"/>
          <p:nvPr/>
        </p:nvSpPr>
        <p:spPr>
          <a:xfrm>
            <a:off x="2098344" y="4967924"/>
            <a:ext cx="1906265" cy="420564"/>
          </a:xfrm>
          <a:prstGeom prst="rect">
            <a:avLst/>
          </a:prstGeom>
          <a:noFill/>
        </p:spPr>
        <p:txBody>
          <a:bodyPr wrap="square">
            <a:spAutoFit/>
          </a:bodyPr>
          <a:lstStyle/>
          <a:p>
            <a:r>
              <a:rPr lang="en-US" altLang="zh-CN" sz="2133" b="1" kern="0" dirty="0" err="1">
                <a:solidFill>
                  <a:srgbClr val="376092"/>
                </a:solidFill>
                <a:latin typeface="微软雅黑" panose="020B0503020204020204" pitchFamily="34" charset="-122"/>
                <a:ea typeface="微软雅黑" panose="020B0503020204020204" pitchFamily="34" charset="-122"/>
                <a:cs typeface="+mn-ea"/>
              </a:rPr>
              <a:t>Gvisor</a:t>
            </a:r>
            <a:r>
              <a:rPr lang="zh-CN" altLang="en-US" sz="2133" b="1" kern="0" dirty="0">
                <a:solidFill>
                  <a:srgbClr val="376092"/>
                </a:solidFill>
                <a:latin typeface="微软雅黑" panose="020B0503020204020204" pitchFamily="34" charset="-122"/>
                <a:ea typeface="微软雅黑" panose="020B0503020204020204" pitchFamily="34" charset="-122"/>
                <a:cs typeface="+mn-ea"/>
              </a:rPr>
              <a:t>架构</a:t>
            </a:r>
          </a:p>
        </p:txBody>
      </p:sp>
      <p:sp>
        <p:nvSpPr>
          <p:cNvPr id="56" name="文本框 55">
            <a:extLst>
              <a:ext uri="{FF2B5EF4-FFF2-40B4-BE49-F238E27FC236}">
                <a16:creationId xmlns:a16="http://schemas.microsoft.com/office/drawing/2014/main" id="{9F93EE25-2BD2-4A7E-8EF7-575FFEEB91C4}"/>
              </a:ext>
            </a:extLst>
          </p:cNvPr>
          <p:cNvSpPr txBox="1"/>
          <p:nvPr/>
        </p:nvSpPr>
        <p:spPr>
          <a:xfrm>
            <a:off x="8382332" y="4995784"/>
            <a:ext cx="3511855" cy="420564"/>
          </a:xfrm>
          <a:prstGeom prst="rect">
            <a:avLst/>
          </a:prstGeom>
          <a:noFill/>
        </p:spPr>
        <p:txBody>
          <a:bodyPr wrap="square">
            <a:spAutoFit/>
          </a:bodyPr>
          <a:lstStyle/>
          <a:p>
            <a:r>
              <a:rPr lang="en-US" altLang="zh-CN" sz="2133" b="1" kern="0" dirty="0">
                <a:solidFill>
                  <a:srgbClr val="376092"/>
                </a:solidFill>
                <a:latin typeface="微软雅黑" panose="020B0503020204020204" pitchFamily="34" charset="-122"/>
                <a:ea typeface="微软雅黑" panose="020B0503020204020204" pitchFamily="34" charset="-122"/>
                <a:cs typeface="+mn-ea"/>
              </a:rPr>
              <a:t>KATA + </a:t>
            </a:r>
            <a:r>
              <a:rPr lang="en-US" altLang="zh-CN" sz="2133" b="1" kern="0" dirty="0" err="1">
                <a:solidFill>
                  <a:srgbClr val="376092"/>
                </a:solidFill>
                <a:latin typeface="微软雅黑" panose="020B0503020204020204" pitchFamily="34" charset="-122"/>
                <a:ea typeface="微软雅黑" panose="020B0503020204020204" pitchFamily="34" charset="-122"/>
                <a:cs typeface="+mn-ea"/>
              </a:rPr>
              <a:t>unikernel</a:t>
            </a:r>
            <a:r>
              <a:rPr lang="zh-CN" altLang="en-US" sz="2133" b="1" kern="0" dirty="0">
                <a:solidFill>
                  <a:srgbClr val="376092"/>
                </a:solidFill>
                <a:latin typeface="微软雅黑" panose="020B0503020204020204" pitchFamily="34" charset="-122"/>
                <a:ea typeface="微软雅黑" panose="020B0503020204020204" pitchFamily="34" charset="-122"/>
                <a:cs typeface="+mn-ea"/>
              </a:rPr>
              <a:t>架构</a:t>
            </a:r>
          </a:p>
        </p:txBody>
      </p:sp>
      <p:sp>
        <p:nvSpPr>
          <p:cNvPr id="53" name="矩形 52">
            <a:extLst>
              <a:ext uri="{FF2B5EF4-FFF2-40B4-BE49-F238E27FC236}">
                <a16:creationId xmlns:a16="http://schemas.microsoft.com/office/drawing/2014/main" id="{9E4535C7-A66B-4888-948F-D4C6C7ED8EC4}"/>
              </a:ext>
            </a:extLst>
          </p:cNvPr>
          <p:cNvSpPr/>
          <p:nvPr/>
        </p:nvSpPr>
        <p:spPr>
          <a:xfrm>
            <a:off x="8382332" y="2251503"/>
            <a:ext cx="1906265" cy="451342"/>
          </a:xfrm>
          <a:prstGeom prst="rect">
            <a:avLst/>
          </a:prstGeom>
          <a:noFill/>
        </p:spPr>
        <p:txBody>
          <a:bodyPr wrap="square" lIns="121920" tIns="60960" rIns="121920" bIns="60960">
            <a:spAutoFit/>
          </a:bodyPr>
          <a:lstStyle/>
          <a:p>
            <a:pPr algn="ctr"/>
            <a:r>
              <a:rPr lang="en-US" altLang="zh-CN" sz="2133" b="1" kern="0" dirty="0">
                <a:solidFill>
                  <a:srgbClr val="376092"/>
                </a:solidFill>
                <a:latin typeface="微软雅黑" panose="020B0503020204020204" pitchFamily="34" charset="-122"/>
                <a:ea typeface="微软雅黑" panose="020B0503020204020204" pitchFamily="34" charset="-122"/>
                <a:cs typeface="+mn-ea"/>
              </a:rPr>
              <a:t>KATA</a:t>
            </a:r>
            <a:r>
              <a:rPr lang="zh-CN" altLang="en-US" sz="2133" b="1" kern="0" dirty="0">
                <a:solidFill>
                  <a:srgbClr val="376092"/>
                </a:solidFill>
                <a:latin typeface="微软雅黑" panose="020B0503020204020204" pitchFamily="34" charset="-122"/>
                <a:ea typeface="微软雅黑" panose="020B0503020204020204" pitchFamily="34" charset="-122"/>
                <a:cs typeface="+mn-ea"/>
              </a:rPr>
              <a:t>架构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right)">
                                      <p:cBhvr>
                                        <p:cTn id="13" dur="500"/>
                                        <p:tgtEl>
                                          <p:spTgt spid="4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500"/>
                                        <p:tgtEl>
                                          <p:spTgt spid="50"/>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childTnLst>
                          </p:cTn>
                        </p:par>
                        <p:par>
                          <p:cTn id="30" fill="hold">
                            <p:stCondLst>
                              <p:cond delay="2500"/>
                            </p:stCondLst>
                            <p:childTnLst>
                              <p:par>
                                <p:cTn id="31" presetID="22" presetClass="entr" presetSubtype="2" fill="hold"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wipe(right)">
                                      <p:cBhvr>
                                        <p:cTn id="33" dur="500"/>
                                        <p:tgtEl>
                                          <p:spTgt spid="41"/>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Effect transition="in" filter="fade">
                                      <p:cBhvr>
                                        <p:cTn id="39" dur="500"/>
                                        <p:tgtEl>
                                          <p:spTgt spid="26"/>
                                        </p:tgtEl>
                                      </p:cBhvr>
                                    </p:animEffect>
                                  </p:childTnLst>
                                </p:cTn>
                              </p:par>
                            </p:childTnLst>
                          </p:cTn>
                        </p:par>
                        <p:par>
                          <p:cTn id="40" fill="hold">
                            <p:stCondLst>
                              <p:cond delay="3500"/>
                            </p:stCondLst>
                            <p:childTnLst>
                              <p:par>
                                <p:cTn id="41" presetID="22" presetClass="entr" presetSubtype="8" fill="hold" nodeType="after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left)">
                                      <p:cBhvr>
                                        <p:cTn id="4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7" name="组合 76"/>
          <p:cNvGrpSpPr/>
          <p:nvPr/>
        </p:nvGrpSpPr>
        <p:grpSpPr>
          <a:xfrm>
            <a:off x="335868" y="211467"/>
            <a:ext cx="9024033" cy="839271"/>
            <a:chOff x="251900" y="151615"/>
            <a:chExt cx="6768025" cy="629453"/>
          </a:xfrm>
        </p:grpSpPr>
        <p:cxnSp>
          <p:nvCxnSpPr>
            <p:cNvPr id="78" name="直接连接符 77"/>
            <p:cNvCxnSpPr/>
            <p:nvPr/>
          </p:nvCxnSpPr>
          <p:spPr>
            <a:xfrm flipH="1" flipV="1">
              <a:off x="1209040" y="683895"/>
              <a:ext cx="5810885" cy="15875"/>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1301160" y="151615"/>
              <a:ext cx="1677383" cy="530914"/>
            </a:xfrm>
            <a:prstGeom prst="rect">
              <a:avLst/>
            </a:prstGeom>
          </p:spPr>
          <p:txBody>
            <a:bodyPr wrap="none">
              <a:spAutoFit/>
            </a:bodyPr>
            <a:lstStyle/>
            <a:p>
              <a:pPr defTabSz="1218323">
                <a:defRPr/>
              </a:pPr>
              <a:r>
                <a:rPr lang="zh-CN" altLang="en-US" sz="4000" b="1" kern="0" dirty="0">
                  <a:solidFill>
                    <a:schemeClr val="accent1">
                      <a:lumMod val="75000"/>
                    </a:schemeClr>
                  </a:solidFill>
                  <a:latin typeface="微软雅黑" panose="020B0503020204020204" pitchFamily="34" charset="-122"/>
                  <a:ea typeface="微软雅黑" panose="020B0503020204020204" pitchFamily="34" charset="-122"/>
                  <a:cs typeface="+mn-ea"/>
                  <a:sym typeface="+mn-lt"/>
                </a:rPr>
                <a:t>项目背景</a:t>
              </a:r>
            </a:p>
          </p:txBody>
        </p:sp>
        <p:grpSp>
          <p:nvGrpSpPr>
            <p:cNvPr id="80" name="组合 79"/>
            <p:cNvGrpSpPr/>
            <p:nvPr/>
          </p:nvGrpSpPr>
          <p:grpSpPr>
            <a:xfrm>
              <a:off x="251900" y="195486"/>
              <a:ext cx="887938" cy="585582"/>
              <a:chOff x="562441" y="531294"/>
              <a:chExt cx="2322326" cy="1531540"/>
            </a:xfrm>
          </p:grpSpPr>
          <p:sp>
            <p:nvSpPr>
              <p:cNvPr id="82" name="圆角矩形 81"/>
              <p:cNvSpPr/>
              <p:nvPr/>
            </p:nvSpPr>
            <p:spPr>
              <a:xfrm rot="2700000">
                <a:off x="613474" y="711955"/>
                <a:ext cx="704611" cy="704611"/>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3" name="圆角矩形 82"/>
              <p:cNvSpPr/>
              <p:nvPr/>
            </p:nvSpPr>
            <p:spPr>
              <a:xfrm rot="2700000">
                <a:off x="1043261" y="555179"/>
                <a:ext cx="1041378" cy="1041378"/>
              </a:xfrm>
              <a:prstGeom prst="roundRect">
                <a:avLst>
                  <a:gd name="adj" fmla="val 4810"/>
                </a:avLst>
              </a:prstGeom>
              <a:solidFill>
                <a:schemeClr val="accent1">
                  <a:lumMod val="75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4" name="圆角矩形 83"/>
              <p:cNvSpPr/>
              <p:nvPr/>
            </p:nvSpPr>
            <p:spPr>
              <a:xfrm rot="2700000">
                <a:off x="2386142" y="531294"/>
                <a:ext cx="498625" cy="498625"/>
              </a:xfrm>
              <a:prstGeom prst="roundRect">
                <a:avLst>
                  <a:gd name="adj" fmla="val 4810"/>
                </a:avLst>
              </a:prstGeom>
              <a:solidFill>
                <a:schemeClr val="bg1">
                  <a:lumMod val="50000"/>
                </a:schemeClr>
              </a:soli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5" name="圆角矩形 84"/>
              <p:cNvSpPr/>
              <p:nvPr/>
            </p:nvSpPr>
            <p:spPr>
              <a:xfrm rot="2700000">
                <a:off x="2149679" y="1381541"/>
                <a:ext cx="432486" cy="432486"/>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6" name="圆角矩形 85"/>
              <p:cNvSpPr/>
              <p:nvPr/>
            </p:nvSpPr>
            <p:spPr>
              <a:xfrm rot="2700000">
                <a:off x="562441" y="1843807"/>
                <a:ext cx="219027" cy="219027"/>
              </a:xfrm>
              <a:prstGeom prst="roundRect">
                <a:avLst>
                  <a:gd name="adj" fmla="val 4810"/>
                </a:avLst>
              </a:prstGeom>
              <a:gradFill>
                <a:gsLst>
                  <a:gs pos="0">
                    <a:srgbClr val="F2F2F2"/>
                  </a:gs>
                  <a:gs pos="100000">
                    <a:srgbClr val="DBDBDB"/>
                  </a:gs>
                </a:gsLst>
                <a:lin ang="16800000" scaled="0"/>
              </a:gradFill>
              <a:ln>
                <a:noFill/>
              </a:ln>
              <a:effectLst>
                <a:outerShdw blurRad="63500" dist="63500" dir="5400000" algn="t" rotWithShape="0">
                  <a:schemeClr val="tx1">
                    <a:lumMod val="65000"/>
                    <a:lumOff val="35000"/>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dirty="0">
                  <a:latin typeface="微软雅黑" panose="020B0503020204020204" pitchFamily="34" charset="-122"/>
                  <a:ea typeface="微软雅黑" panose="020B0503020204020204" pitchFamily="34" charset="-122"/>
                  <a:cs typeface="+mn-ea"/>
                  <a:sym typeface="+mn-lt"/>
                </a:endParaRPr>
              </a:p>
            </p:txBody>
          </p:sp>
          <p:sp>
            <p:nvSpPr>
              <p:cNvPr id="87" name="文本框 4"/>
              <p:cNvSpPr txBox="1"/>
              <p:nvPr/>
            </p:nvSpPr>
            <p:spPr>
              <a:xfrm>
                <a:off x="1007007" y="617340"/>
                <a:ext cx="1104310" cy="905584"/>
              </a:xfrm>
              <a:prstGeom prst="rect">
                <a:avLst/>
              </a:prstGeom>
              <a:noFill/>
            </p:spPr>
            <p:txBody>
              <a:bodyPr wrap="none" rtlCol="0">
                <a:spAutoFit/>
              </a:bodyPr>
              <a:lstStyle/>
              <a:p>
                <a:pPr algn="ctr" defTabSz="1219170">
                  <a:defRPr/>
                </a:pPr>
                <a:r>
                  <a:rPr lang="en-US" altLang="zh-CN" sz="2400" b="1" kern="0" dirty="0">
                    <a:solidFill>
                      <a:sysClr val="window" lastClr="FFFFFF"/>
                    </a:solidFill>
                    <a:latin typeface="微软雅黑" panose="020B0503020204020204" pitchFamily="34" charset="-122"/>
                    <a:ea typeface="微软雅黑" panose="020B0503020204020204" pitchFamily="34" charset="-122"/>
                    <a:cs typeface="+mn-ea"/>
                    <a:sym typeface="+mn-lt"/>
                  </a:rPr>
                  <a:t>02</a:t>
                </a:r>
                <a:endParaRPr lang="zh-CN" altLang="en-US" sz="2400" b="1" kern="0" dirty="0">
                  <a:solidFill>
                    <a:sysClr val="window" lastClr="FFFFFF"/>
                  </a:solidFill>
                  <a:latin typeface="微软雅黑" panose="020B0503020204020204" pitchFamily="34" charset="-122"/>
                  <a:ea typeface="微软雅黑" panose="020B0503020204020204" pitchFamily="34" charset="-122"/>
                  <a:cs typeface="+mn-ea"/>
                  <a:sym typeface="+mn-lt"/>
                </a:endParaRPr>
              </a:p>
            </p:txBody>
          </p:sp>
        </p:grpSp>
      </p:grpSp>
      <p:pic>
        <p:nvPicPr>
          <p:cNvPr id="4" name="图片 3">
            <a:extLst>
              <a:ext uri="{FF2B5EF4-FFF2-40B4-BE49-F238E27FC236}">
                <a16:creationId xmlns:a16="http://schemas.microsoft.com/office/drawing/2014/main" id="{0D70C65E-B37A-4748-88FA-ED89E1A8AFB6}"/>
              </a:ext>
            </a:extLst>
          </p:cNvPr>
          <p:cNvPicPr>
            <a:picLocks noChangeAspect="1"/>
          </p:cNvPicPr>
          <p:nvPr/>
        </p:nvPicPr>
        <p:blipFill>
          <a:blip r:embed="rId4"/>
          <a:stretch>
            <a:fillRect/>
          </a:stretch>
        </p:blipFill>
        <p:spPr>
          <a:xfrm>
            <a:off x="287490" y="2583334"/>
            <a:ext cx="4206134" cy="3709256"/>
          </a:xfrm>
          <a:prstGeom prst="rect">
            <a:avLst/>
          </a:prstGeom>
        </p:spPr>
      </p:pic>
      <p:sp>
        <p:nvSpPr>
          <p:cNvPr id="54" name="矩形 53">
            <a:extLst>
              <a:ext uri="{FF2B5EF4-FFF2-40B4-BE49-F238E27FC236}">
                <a16:creationId xmlns:a16="http://schemas.microsoft.com/office/drawing/2014/main" id="{90A0F7C9-E04F-4F1D-9185-C0DCCC536664}"/>
              </a:ext>
            </a:extLst>
          </p:cNvPr>
          <p:cNvSpPr/>
          <p:nvPr/>
        </p:nvSpPr>
        <p:spPr>
          <a:xfrm>
            <a:off x="1411182" y="1789723"/>
            <a:ext cx="2318511" cy="451342"/>
          </a:xfrm>
          <a:prstGeom prst="rect">
            <a:avLst/>
          </a:prstGeom>
          <a:noFill/>
        </p:spPr>
        <p:txBody>
          <a:bodyPr wrap="square" lIns="121920" tIns="60960" rIns="121920" bIns="60960">
            <a:spAutoFit/>
          </a:bodyPr>
          <a:lstStyle/>
          <a:p>
            <a:pPr algn="ctr"/>
            <a:r>
              <a:rPr lang="zh-CN" altLang="en-US" sz="2133" b="1" kern="0" dirty="0">
                <a:solidFill>
                  <a:srgbClr val="376092"/>
                </a:solidFill>
                <a:latin typeface="微软雅黑" panose="020B0503020204020204" pitchFamily="34" charset="-122"/>
                <a:ea typeface="微软雅黑" panose="020B0503020204020204" pitchFamily="34" charset="-122"/>
                <a:cs typeface="+mn-ea"/>
              </a:rPr>
              <a:t>传统架构</a:t>
            </a:r>
          </a:p>
        </p:txBody>
      </p:sp>
      <p:pic>
        <p:nvPicPr>
          <p:cNvPr id="8" name="图片 7">
            <a:extLst>
              <a:ext uri="{FF2B5EF4-FFF2-40B4-BE49-F238E27FC236}">
                <a16:creationId xmlns:a16="http://schemas.microsoft.com/office/drawing/2014/main" id="{C4D08D51-29C4-4A69-9EC1-3F521D1A6D32}"/>
              </a:ext>
            </a:extLst>
          </p:cNvPr>
          <p:cNvPicPr>
            <a:picLocks noChangeAspect="1"/>
          </p:cNvPicPr>
          <p:nvPr/>
        </p:nvPicPr>
        <p:blipFill>
          <a:blip r:embed="rId5"/>
          <a:stretch>
            <a:fillRect/>
          </a:stretch>
        </p:blipFill>
        <p:spPr>
          <a:xfrm>
            <a:off x="4428384" y="2241065"/>
            <a:ext cx="4307796" cy="4051525"/>
          </a:xfrm>
          <a:prstGeom prst="rect">
            <a:avLst/>
          </a:prstGeom>
        </p:spPr>
      </p:pic>
      <p:sp>
        <p:nvSpPr>
          <p:cNvPr id="57" name="矩形 56">
            <a:extLst>
              <a:ext uri="{FF2B5EF4-FFF2-40B4-BE49-F238E27FC236}">
                <a16:creationId xmlns:a16="http://schemas.microsoft.com/office/drawing/2014/main" id="{C739AFBF-9C9E-4A9C-90BC-99E1AF6A5380}"/>
              </a:ext>
            </a:extLst>
          </p:cNvPr>
          <p:cNvSpPr/>
          <p:nvPr/>
        </p:nvSpPr>
        <p:spPr>
          <a:xfrm>
            <a:off x="5272471" y="1789723"/>
            <a:ext cx="2318511" cy="451342"/>
          </a:xfrm>
          <a:prstGeom prst="rect">
            <a:avLst/>
          </a:prstGeom>
          <a:noFill/>
        </p:spPr>
        <p:txBody>
          <a:bodyPr wrap="square" lIns="121920" tIns="60960" rIns="121920" bIns="60960">
            <a:spAutoFit/>
          </a:bodyPr>
          <a:lstStyle/>
          <a:p>
            <a:pPr algn="ctr"/>
            <a:r>
              <a:rPr lang="en-US" altLang="zh-CN" sz="2133" b="1" kern="0" dirty="0">
                <a:solidFill>
                  <a:srgbClr val="376092"/>
                </a:solidFill>
                <a:latin typeface="微软雅黑" panose="020B0503020204020204" pitchFamily="34" charset="-122"/>
                <a:ea typeface="微软雅黑" panose="020B0503020204020204" pitchFamily="34" charset="-122"/>
                <a:cs typeface="+mn-ea"/>
              </a:rPr>
              <a:t>KATA</a:t>
            </a:r>
            <a:r>
              <a:rPr lang="zh-CN" altLang="en-US" sz="2133" b="1" kern="0" dirty="0">
                <a:solidFill>
                  <a:srgbClr val="376092"/>
                </a:solidFill>
                <a:latin typeface="微软雅黑" panose="020B0503020204020204" pitchFamily="34" charset="-122"/>
                <a:ea typeface="微软雅黑" panose="020B0503020204020204" pitchFamily="34" charset="-122"/>
                <a:cs typeface="+mn-ea"/>
              </a:rPr>
              <a:t>架构</a:t>
            </a:r>
          </a:p>
        </p:txBody>
      </p:sp>
      <p:sp>
        <p:nvSpPr>
          <p:cNvPr id="58" name="文本框 57">
            <a:extLst>
              <a:ext uri="{FF2B5EF4-FFF2-40B4-BE49-F238E27FC236}">
                <a16:creationId xmlns:a16="http://schemas.microsoft.com/office/drawing/2014/main" id="{86517D8B-1895-471F-8205-660D3DAE12FD}"/>
              </a:ext>
            </a:extLst>
          </p:cNvPr>
          <p:cNvSpPr txBox="1"/>
          <p:nvPr/>
        </p:nvSpPr>
        <p:spPr>
          <a:xfrm>
            <a:off x="8908817" y="2640422"/>
            <a:ext cx="2891485" cy="2677656"/>
          </a:xfrm>
          <a:prstGeom prst="rect">
            <a:avLst/>
          </a:prstGeom>
          <a:noFill/>
        </p:spPr>
        <p:txBody>
          <a:bodyPr wrap="square">
            <a:spAutoFit/>
          </a:bodyPr>
          <a:lstStyle/>
          <a:p>
            <a:r>
              <a:rPr lang="en-US" altLang="zh-CN" sz="2400" b="1" i="0" dirty="0">
                <a:effectLst/>
                <a:latin typeface="-apple-system"/>
              </a:rPr>
              <a:t>hypervisor</a:t>
            </a:r>
            <a:r>
              <a:rPr lang="zh-CN" altLang="en-US" sz="2400" b="1" i="0" dirty="0">
                <a:effectLst/>
                <a:latin typeface="-apple-system"/>
              </a:rPr>
              <a:t>：一种运行在物理服务器和操作系统之间的中间层软件，可以允许多个操作系统和应用共享一套基础物理硬件。</a:t>
            </a:r>
            <a:endParaRPr lang="zh-CN" altLang="en-US" sz="2400" b="1" dirty="0"/>
          </a:p>
        </p:txBody>
      </p:sp>
    </p:spTree>
    <p:extLst>
      <p:ext uri="{BB962C8B-B14F-4D97-AF65-F5344CB8AC3E}">
        <p14:creationId xmlns:p14="http://schemas.microsoft.com/office/powerpoint/2010/main" val="413047992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690</TotalTime>
  <Words>1723</Words>
  <Application>Microsoft Office PowerPoint</Application>
  <PresentationFormat>宽屏</PresentationFormat>
  <Paragraphs>205</Paragraphs>
  <Slides>30</Slides>
  <Notes>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-apple-system</vt:lpstr>
      <vt:lpstr>PingFang SC</vt:lpstr>
      <vt:lpstr>等线</vt:lpstr>
      <vt:lpstr>等线 Light</vt:lpstr>
      <vt:lpstr>微软雅黑</vt:lpstr>
      <vt:lpstr>Arial</vt:lpstr>
      <vt:lpstr>Calibri</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钟 书锐</dc:creator>
  <cp:lastModifiedBy>钟 书锐</cp:lastModifiedBy>
  <cp:revision>101</cp:revision>
  <dcterms:created xsi:type="dcterms:W3CDTF">2021-04-25T12:10:55Z</dcterms:created>
  <dcterms:modified xsi:type="dcterms:W3CDTF">2021-04-26T05:36:53Z</dcterms:modified>
</cp:coreProperties>
</file>