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8" r:id="rId3"/>
    <p:sldId id="272" r:id="rId4"/>
    <p:sldId id="313" r:id="rId5"/>
    <p:sldId id="257" r:id="rId6"/>
    <p:sldId id="279" r:id="rId7"/>
    <p:sldId id="276" r:id="rId8"/>
    <p:sldId id="314" r:id="rId9"/>
    <p:sldId id="325" r:id="rId10"/>
    <p:sldId id="326" r:id="rId11"/>
    <p:sldId id="328" r:id="rId12"/>
    <p:sldId id="343" r:id="rId13"/>
    <p:sldId id="327" r:id="rId14"/>
    <p:sldId id="330" r:id="rId15"/>
    <p:sldId id="342" r:id="rId16"/>
    <p:sldId id="315" r:id="rId17"/>
    <p:sldId id="317" r:id="rId18"/>
    <p:sldId id="318" r:id="rId19"/>
    <p:sldId id="319" r:id="rId20"/>
    <p:sldId id="316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栋澈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97B0"/>
    <a:srgbClr val="333F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8" autoAdjust="0"/>
    <p:restoredTop sz="94534" autoAdjust="0"/>
  </p:normalViewPr>
  <p:slideViewPr>
    <p:cSldViewPr snapToGrid="0">
      <p:cViewPr varScale="1">
        <p:scale>
          <a:sx n="69" d="100"/>
          <a:sy n="69" d="100"/>
        </p:scale>
        <p:origin x="96" y="4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3T19:50:47.71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 err="1"/>
              <a:t>unix</a:t>
            </a:r>
            <a:r>
              <a:rPr lang="en-US" altLang="zh-CN" dirty="0"/>
              <a:t> </a:t>
            </a:r>
            <a:r>
              <a:rPr lang="zh-CN" altLang="en-US" dirty="0"/>
              <a:t>系统使用环境权限</a:t>
            </a:r>
            <a:r>
              <a:rPr lang="en-US" altLang="zh-CN" dirty="0"/>
              <a:t>(ambient authority)</a:t>
            </a:r>
            <a:r>
              <a:rPr lang="zh-CN" altLang="en-US" dirty="0"/>
              <a:t>来确定访问权限，例如有一个恶意用户想要通过</a:t>
            </a:r>
            <a:r>
              <a:rPr lang="en-US" altLang="zh-CN" dirty="0" err="1"/>
              <a:t>gcc</a:t>
            </a:r>
            <a:r>
              <a:rPr lang="zh-CN" altLang="en-US" dirty="0"/>
              <a:t>改变密码文</a:t>
            </a:r>
          </a:p>
          <a:p>
            <a:r>
              <a:rPr lang="zh-CN" altLang="en-US" dirty="0"/>
              <a:t>件，他可以使用如下命令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-o /path/to/your/passwd 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zh-CN" altLang="en-US" dirty="0"/>
              <a:t>来</a:t>
            </a:r>
            <a:r>
              <a:rPr lang="en-US" altLang="zh-CN" dirty="0"/>
              <a:t>hack</a:t>
            </a:r>
            <a:r>
              <a:rPr lang="zh-CN" altLang="en-US" dirty="0"/>
              <a:t>电脑，当编译器打开其输出文件进行写入时，操作系统通过查看编译器的主体</a:t>
            </a:r>
            <a:r>
              <a:rPr lang="en-US" altLang="zh-CN" dirty="0"/>
              <a:t>ID</a:t>
            </a:r>
            <a:r>
              <a:rPr lang="zh-CN" altLang="en-US" dirty="0"/>
              <a:t>来确定访问的有效性，</a:t>
            </a:r>
          </a:p>
          <a:p>
            <a:r>
              <a:rPr lang="zh-CN" altLang="en-US" dirty="0"/>
              <a:t>以确定它是否对对象有访问权。由编译器来判断操作是否有效，使得编译器成为系统</a:t>
            </a:r>
            <a:r>
              <a:rPr lang="en-US" altLang="zh-CN" dirty="0"/>
              <a:t>TCB</a:t>
            </a:r>
            <a:r>
              <a:rPr lang="zh-CN" altLang="en-US" dirty="0"/>
              <a:t>的一部分，也就是说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必须完全信任它，在任何情况下都要做正确的事情。</a:t>
            </a:r>
          </a:p>
          <a:p>
            <a:r>
              <a:rPr lang="zh-CN" altLang="en-US" dirty="0"/>
              <a:t>一个操作的有效性是由代理</a:t>
            </a:r>
            <a:r>
              <a:rPr lang="en-US" altLang="zh-CN" dirty="0"/>
              <a:t>(</a:t>
            </a:r>
            <a:r>
              <a:rPr lang="en-US" altLang="zh-CN" dirty="0" err="1"/>
              <a:t>gcc</a:t>
            </a:r>
            <a:r>
              <a:rPr lang="en-US" altLang="zh-CN" dirty="0"/>
              <a:t>)</a:t>
            </a:r>
            <a:r>
              <a:rPr lang="zh-CN" altLang="en-US" dirty="0"/>
              <a:t>的安全状态决定的 在这种情况下，代理</a:t>
            </a:r>
            <a:r>
              <a:rPr lang="en-US" altLang="zh-CN" dirty="0"/>
              <a:t>(</a:t>
            </a:r>
            <a:r>
              <a:rPr lang="en-US" altLang="zh-CN" dirty="0" err="1"/>
              <a:t>gcc</a:t>
            </a:r>
            <a:r>
              <a:rPr lang="en-US" altLang="zh-CN" dirty="0"/>
              <a:t>)</a:t>
            </a:r>
            <a:r>
              <a:rPr lang="zh-CN" altLang="en-US" dirty="0"/>
              <a:t>是代表原始代理</a:t>
            </a:r>
            <a:r>
              <a:rPr lang="en-US" altLang="zh-CN" dirty="0"/>
              <a:t>(hacker)</a:t>
            </a:r>
            <a:r>
              <a:rPr lang="zh-CN" altLang="en-US" dirty="0"/>
              <a:t>操作的</a:t>
            </a:r>
          </a:p>
          <a:p>
            <a:r>
              <a:rPr lang="zh-CN" altLang="en-US" dirty="0"/>
              <a:t>副手。为了保证适当的安全性，访问必须由</a:t>
            </a:r>
            <a:r>
              <a:rPr lang="en-US" altLang="zh-CN" dirty="0"/>
              <a:t>hacker</a:t>
            </a:r>
            <a:r>
              <a:rPr lang="zh-CN" altLang="en-US" dirty="0"/>
              <a:t>的安全状态决定。这意味着</a:t>
            </a:r>
            <a:r>
              <a:rPr lang="en-US" altLang="zh-CN" dirty="0"/>
              <a:t>denomination(</a:t>
            </a:r>
            <a:r>
              <a:rPr lang="zh-CN" altLang="en-US" dirty="0"/>
              <a:t>对文件的引用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</a:p>
          <a:p>
            <a:r>
              <a:rPr lang="en-US" altLang="zh-CN" dirty="0"/>
              <a:t>authority(</a:t>
            </a:r>
            <a:r>
              <a:rPr lang="zh-CN" altLang="en-US" dirty="0"/>
              <a:t>对文件进行操作的权利</a:t>
            </a:r>
            <a:r>
              <a:rPr lang="en-US" altLang="zh-CN" dirty="0"/>
              <a:t>)</a:t>
            </a:r>
            <a:r>
              <a:rPr lang="zh-CN" altLang="en-US" dirty="0"/>
              <a:t>必须耦合，这个原则叫做无指定无授权。如果是这样，那么编译器就会用指</a:t>
            </a:r>
          </a:p>
          <a:p>
            <a:r>
              <a:rPr lang="zh-CN" altLang="en-US" dirty="0"/>
              <a:t>定（来自</a:t>
            </a:r>
            <a:r>
              <a:rPr lang="en-US" altLang="zh-CN" dirty="0"/>
              <a:t>hacker</a:t>
            </a:r>
            <a:r>
              <a:rPr lang="zh-CN" altLang="en-US" dirty="0"/>
              <a:t>）带来的权限来调用指定对象</a:t>
            </a:r>
            <a:r>
              <a:rPr lang="en-US" altLang="zh-CN" dirty="0"/>
              <a:t>(passwd)</a:t>
            </a:r>
            <a:r>
              <a:rPr lang="zh-CN" altLang="en-US" dirty="0"/>
              <a:t>，</a:t>
            </a:r>
            <a:r>
              <a:rPr lang="en-US" altLang="zh-CN" dirty="0"/>
              <a:t>hacker</a:t>
            </a:r>
            <a:r>
              <a:rPr lang="zh-CN" altLang="en-US" dirty="0"/>
              <a:t>就不能再迷惑副手了。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</a:t>
            </a:r>
            <a:r>
              <a:rPr lang="en-US" altLang="zh-CN" dirty="0"/>
              <a:t>IPC</a:t>
            </a:r>
          </a:p>
          <a:p>
            <a:r>
              <a:rPr lang="zh-CN" altLang="en-US" dirty="0"/>
              <a:t>进程间通信</a:t>
            </a:r>
            <a:r>
              <a:rPr lang="en-US" altLang="zh-CN" dirty="0"/>
              <a:t>(IPC)</a:t>
            </a:r>
            <a:r>
              <a:rPr lang="zh-CN" altLang="en-US" dirty="0"/>
              <a:t>是微内核机制，用于在进程间同步传输少量的数据和</a:t>
            </a:r>
            <a:r>
              <a:rPr lang="en-US" altLang="zh-CN" dirty="0"/>
              <a:t>cap</a:t>
            </a:r>
            <a:r>
              <a:rPr lang="zh-CN" altLang="en-US" dirty="0"/>
              <a:t>。在</a:t>
            </a:r>
            <a:r>
              <a:rPr lang="en-US" altLang="zh-CN" dirty="0"/>
              <a:t>seL4</a:t>
            </a:r>
            <a:r>
              <a:rPr lang="zh-CN" altLang="en-US" dirty="0"/>
              <a:t>中，</a:t>
            </a:r>
            <a:r>
              <a:rPr lang="en-US" altLang="zh-CN" dirty="0"/>
              <a:t>IPC</a:t>
            </a:r>
            <a:r>
              <a:rPr lang="zh-CN" altLang="en-US" dirty="0"/>
              <a:t>由</a:t>
            </a:r>
            <a:r>
              <a:rPr lang="en-US" altLang="zh-CN" dirty="0"/>
              <a:t>Endpoint</a:t>
            </a:r>
            <a:r>
              <a:rPr lang="zh-CN" altLang="en-US" dirty="0"/>
              <a:t>来推</a:t>
            </a:r>
          </a:p>
          <a:p>
            <a:r>
              <a:rPr lang="zh-CN" altLang="en-US" dirty="0"/>
              <a:t>动，这些端点作为一般的通信端口。对</a:t>
            </a:r>
            <a:r>
              <a:rPr lang="en-US" altLang="zh-CN" dirty="0"/>
              <a:t>Endpoint</a:t>
            </a:r>
            <a:r>
              <a:rPr lang="zh-CN" altLang="en-US" dirty="0"/>
              <a:t>的调用用于发送和接收</a:t>
            </a:r>
            <a:r>
              <a:rPr lang="en-US" altLang="zh-CN" dirty="0"/>
              <a:t>IPC</a:t>
            </a:r>
            <a:r>
              <a:rPr lang="zh-CN" altLang="en-US" dirty="0"/>
              <a:t>消息。 </a:t>
            </a:r>
            <a:r>
              <a:rPr lang="en-US" altLang="zh-CN" dirty="0"/>
              <a:t>TCB</a:t>
            </a:r>
            <a:r>
              <a:rPr lang="zh-CN" altLang="en-US" dirty="0"/>
              <a:t>可以发送和接受消息，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seL4_Send, seL4_NBSend, seL4_Recv, seL4_NBRecv</a:t>
            </a:r>
            <a:r>
              <a:rPr lang="zh-CN" altLang="en-US" dirty="0"/>
              <a:t>分别代表阻塞和非阻塞</a:t>
            </a:r>
            <a:r>
              <a:rPr lang="en-US" altLang="zh-CN" dirty="0"/>
              <a:t>IPC</a:t>
            </a:r>
          </a:p>
          <a:p>
            <a:r>
              <a:rPr lang="en-US" altLang="zh-CN" dirty="0"/>
              <a:t>Reply capability</a:t>
            </a:r>
            <a:r>
              <a:rPr lang="zh-CN" altLang="en-US" dirty="0"/>
              <a:t>接收端的</a:t>
            </a:r>
            <a:r>
              <a:rPr lang="en-US" altLang="zh-CN" dirty="0"/>
              <a:t>TCB</a:t>
            </a:r>
            <a:r>
              <a:rPr lang="zh-CN" altLang="en-US" dirty="0"/>
              <a:t>中。使用</a:t>
            </a:r>
            <a:r>
              <a:rPr lang="en-US" altLang="zh-CN" dirty="0"/>
              <a:t>seL4_Reply</a:t>
            </a:r>
            <a:r>
              <a:rPr lang="zh-CN" altLang="en-US" dirty="0"/>
              <a:t>来调用该</a:t>
            </a:r>
            <a:r>
              <a:rPr lang="en-US" altLang="zh-CN" dirty="0"/>
              <a:t>cap</a:t>
            </a:r>
            <a:r>
              <a:rPr lang="zh-CN" altLang="en-US" dirty="0"/>
              <a:t>，</a:t>
            </a:r>
            <a:r>
              <a:rPr lang="en-US" altLang="zh-CN" dirty="0"/>
              <a:t>which</a:t>
            </a:r>
            <a:r>
              <a:rPr lang="zh-CN" altLang="en-US" dirty="0"/>
              <a:t>向客户端发送一个</a:t>
            </a:r>
            <a:r>
              <a:rPr lang="en-US" altLang="zh-CN" dirty="0"/>
              <a:t>IPC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每个线程都有一个</a:t>
            </a:r>
            <a:r>
              <a:rPr lang="en-US" altLang="zh-CN" dirty="0"/>
              <a:t>IPC</a:t>
            </a:r>
            <a:r>
              <a:rPr lang="zh-CN" altLang="en-US" dirty="0"/>
              <a:t>缓冲区，它包含</a:t>
            </a:r>
            <a:r>
              <a:rPr lang="en-US" altLang="zh-CN" dirty="0"/>
              <a:t>IPC</a:t>
            </a:r>
            <a:r>
              <a:rPr lang="zh-CN" altLang="en-US" dirty="0"/>
              <a:t>消息的有效载荷，由数据和</a:t>
            </a:r>
            <a:r>
              <a:rPr lang="en-US" altLang="zh-CN" dirty="0"/>
              <a:t>cap</a:t>
            </a:r>
            <a:r>
              <a:rPr lang="zh-CN" altLang="en-US" dirty="0"/>
              <a:t>组成。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8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22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05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1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55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1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0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488AF-B351-416B-BC67-A2426D1597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5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37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  <p:sldLayoutId id="2147483852" r:id="rId8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RIG</a:t>
            </a:r>
            <a:r>
              <a:rPr lang="zh-CN" altLang="en-US" dirty="0"/>
              <a:t>小组中期报告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李清伟 张栋澈 徐昊 胡冰 陈文杰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3E08F-2C78-44BB-8D2E-894CDC8AC346}"/>
              </a:ext>
            </a:extLst>
          </p:cNvPr>
          <p:cNvSpPr/>
          <p:nvPr/>
        </p:nvSpPr>
        <p:spPr>
          <a:xfrm>
            <a:off x="3187337" y="5503817"/>
            <a:ext cx="452846" cy="278674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7FB82E-1277-4A80-90F2-22824A9C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9599" y="-282864"/>
            <a:ext cx="3689725" cy="37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Capabilities?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object-oriented</a:t>
            </a:r>
            <a:r>
              <a:rPr lang="zh-TW" altLang="en-US" dirty="0"/>
              <a:t>对象优先</a:t>
            </a:r>
          </a:p>
          <a:p>
            <a:r>
              <a:rPr lang="zh-CN" altLang="en-US" dirty="0"/>
              <a:t>内核层面检查</a:t>
            </a:r>
            <a:r>
              <a:rPr lang="en-US" altLang="zh-CN" dirty="0"/>
              <a:t>capabilities</a:t>
            </a:r>
            <a:endParaRPr lang="zh-TW" altLang="en-US" dirty="0"/>
          </a:p>
          <a:p>
            <a:r>
              <a:rPr lang="zh-TW" altLang="en-US" dirty="0"/>
              <a:t>授权模式，用户之间的授权可随时通过摧毁</a:t>
            </a:r>
            <a:r>
              <a:rPr lang="en-US" altLang="zh-CN" dirty="0"/>
              <a:t>capability</a:t>
            </a:r>
            <a:r>
              <a:rPr lang="zh-TW" altLang="en-US" dirty="0"/>
              <a:t>以取消授权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FE9047-60EA-4C2C-A2A6-2F9EF1B6D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10273076" cy="742416"/>
          </a:xfrm>
        </p:spPr>
        <p:txBody>
          <a:bodyPr/>
          <a:lstStyle/>
          <a:p>
            <a:r>
              <a:rPr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Object-oriented vs Subject-oriented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40" y="2029460"/>
            <a:ext cx="7397115" cy="222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4830445"/>
            <a:ext cx="9474835" cy="760095"/>
          </a:xfrm>
          <a:prstGeom prst="rect">
            <a:avLst/>
          </a:prstGeom>
        </p:spPr>
      </p:pic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0F9984A-5B56-464D-BCEB-E2C090CF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Capabilities?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object-oriented</a:t>
            </a:r>
            <a:r>
              <a:rPr lang="zh-TW" altLang="en-US" dirty="0">
                <a:solidFill>
                  <a:schemeClr val="bg2"/>
                </a:solidFill>
              </a:rPr>
              <a:t>对象优先</a:t>
            </a:r>
          </a:p>
          <a:p>
            <a:r>
              <a:rPr lang="zh-CN" altLang="en-US" dirty="0"/>
              <a:t>内核层面检查</a:t>
            </a:r>
            <a:r>
              <a:rPr lang="en-US" altLang="zh-CN" dirty="0"/>
              <a:t>capabilities</a:t>
            </a:r>
            <a:endParaRPr lang="zh-TW" altLang="en-US" dirty="0"/>
          </a:p>
          <a:p>
            <a:r>
              <a:rPr lang="zh-TW" altLang="en-US" dirty="0"/>
              <a:t>授权模式，用户之间的授权可随时通过摧毁</a:t>
            </a:r>
            <a:r>
              <a:rPr lang="en-US" altLang="zh-CN" dirty="0"/>
              <a:t>capability</a:t>
            </a:r>
            <a:r>
              <a:rPr lang="zh-TW" altLang="en-US" dirty="0"/>
              <a:t>以取消授权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4A5792-49F7-45C3-8D1F-74CB5A3DB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zh-CN" altLang="en-US" dirty="0"/>
              <a:t>困惑的副手问题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855" y="2454275"/>
            <a:ext cx="8883650" cy="2613025"/>
          </a:xfrm>
          <a:prstGeom prst="rect">
            <a:avLst/>
          </a:prstGeom>
        </p:spPr>
      </p:pic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4828CE0-8789-4EF4-BB8F-F7F3C955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2" y="511391"/>
            <a:ext cx="9746088" cy="742416"/>
          </a:xfrm>
        </p:spPr>
        <p:txBody>
          <a:bodyPr/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52" y="1334138"/>
            <a:ext cx="9746088" cy="4843924"/>
          </a:xfrm>
        </p:spPr>
        <p:txBody>
          <a:bodyPr>
            <a:normAutofit fontScale="72500" lnSpcReduction="20000"/>
          </a:bodyPr>
          <a:lstStyle/>
          <a:p>
            <a:r>
              <a:rPr lang="en-US" altLang="zh-CN" dirty="0" err="1"/>
              <a:t>CNode</a:t>
            </a:r>
            <a:endParaRPr lang="en-US" dirty="0"/>
          </a:p>
          <a:p>
            <a:r>
              <a:rPr lang="en-US" dirty="0"/>
              <a:t>Endpoints</a:t>
            </a:r>
          </a:p>
          <a:p>
            <a:r>
              <a:rPr lang="en-US" dirty="0"/>
              <a:t>Reply Objects</a:t>
            </a:r>
          </a:p>
          <a:p>
            <a:r>
              <a:rPr lang="en-US" sz="3600" dirty="0">
                <a:sym typeface="+mn-ea"/>
              </a:rPr>
              <a:t>Thread Control Block</a:t>
            </a:r>
          </a:p>
          <a:p>
            <a:r>
              <a:rPr lang="en-US" sz="3600" dirty="0">
                <a:sym typeface="+mn-ea"/>
              </a:rPr>
              <a:t>Scheduling Context</a:t>
            </a:r>
            <a:endParaRPr lang="en-US" sz="3600" dirty="0"/>
          </a:p>
          <a:p>
            <a:r>
              <a:rPr lang="en-US" dirty="0">
                <a:sym typeface="+mn-ea"/>
              </a:rPr>
              <a:t>Notifications</a:t>
            </a:r>
          </a:p>
          <a:p>
            <a:r>
              <a:rPr lang="en-US" dirty="0"/>
              <a:t>Interrupt</a:t>
            </a:r>
          </a:p>
          <a:p>
            <a:r>
              <a:rPr lang="en-US" altLang="zh-CN" dirty="0"/>
              <a:t>Untyped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16F62-8493-4336-86A5-43C3B584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2084070"/>
            <a:ext cx="8009890" cy="4439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928FD8-1C93-4AB4-93C0-E517E614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985" y="1195363"/>
            <a:ext cx="5649595" cy="5556885"/>
          </a:xfrm>
          <a:prstGeom prst="rect">
            <a:avLst/>
          </a:prstGeom>
        </p:spPr>
      </p:pic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CF36549-6C21-4A59-BAF0-C185A221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seL4 Capabilities &amp; </a:t>
            </a:r>
            <a:r>
              <a:rPr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FreeRTOS</a:t>
            </a:r>
            <a:endParaRPr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15" y="2063750"/>
            <a:ext cx="10312400" cy="356616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0CB84-3620-4F91-A8EA-E2E2548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43264" y="3510758"/>
              <a:ext cx="1107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2D2933"/>
                  </a:solidFill>
                  <a:cs typeface="+mn-ea"/>
                  <a:sym typeface="+mn-lt"/>
                </a:rPr>
                <a:t>多核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65AAC44C-0461-41C9-AF4C-0B4F09712CCA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16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478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FreeRTOS</a:t>
            </a:r>
            <a:r>
              <a:rPr lang="zh-CN" altLang="en-US" dirty="0"/>
              <a:t>目前只支持单核处理器。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A6A3CB-EB8D-4991-9E37-786AF76ED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6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 err="1"/>
              <a:t>FreeRTOS</a:t>
            </a:r>
            <a:r>
              <a:rPr lang="zh-CN" altLang="en-US" dirty="0"/>
              <a:t>进行扩展，使其能支持多核处理器，从而提升性能上限。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97" y="3357656"/>
            <a:ext cx="4762500" cy="319087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4DD929-D183-48F6-BB29-78E5648A3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2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锁机制</a:t>
            </a:r>
            <a:endParaRPr lang="en-US" altLang="zh-CN" dirty="0"/>
          </a:p>
          <a:p>
            <a:r>
              <a:rPr lang="zh-CN" altLang="en-US" dirty="0"/>
              <a:t>全局队列与优先级</a:t>
            </a:r>
            <a:endParaRPr lang="en-US" altLang="zh-CN" dirty="0"/>
          </a:p>
          <a:p>
            <a:r>
              <a:rPr lang="zh-CN" altLang="en-US" dirty="0"/>
              <a:t>修改可移植层部分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F3A593-CD45-4618-A022-C80555B0C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7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7" y="1820867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dirty="0"/>
              <a:t>迭代现有</a:t>
            </a:r>
            <a:r>
              <a:rPr lang="en-US" altLang="zh-CN" dirty="0"/>
              <a:t>Rust-</a:t>
            </a:r>
            <a:r>
              <a:rPr lang="en-US" altLang="zh-CN" dirty="0" err="1"/>
              <a:t>FreeRTOS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dirty="0"/>
              <a:t>capability</a:t>
            </a:r>
          </a:p>
          <a:p>
            <a:r>
              <a:rPr lang="zh-CN" altLang="en-US" dirty="0"/>
              <a:t>*实现多核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CC4D4D5-2D71-4460-8231-36B331B82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81600" y="3510758"/>
              <a:ext cx="2031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2D2933"/>
                  </a:solidFill>
                  <a:cs typeface="+mn-ea"/>
                  <a:sym typeface="+mn-lt"/>
                </a:rPr>
                <a:t>技术路线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F7B5266F-B2B4-415E-B6DC-8749E244EC8F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20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7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EE25A0-A13B-48BE-BB61-E955EAC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A3E0FA10-748A-499B-BCDC-6B6C029F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649" y="2455970"/>
            <a:ext cx="147133" cy="147705"/>
          </a:xfrm>
          <a:prstGeom prst="ellipse">
            <a:avLst/>
          </a:prstGeom>
          <a:gradFill>
            <a:gsLst>
              <a:gs pos="0">
                <a:srgbClr val="46A2D0"/>
              </a:gs>
              <a:gs pos="100000">
                <a:srgbClr val="146DAD"/>
              </a:gs>
            </a:gsLst>
            <a:lin ang="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58F26D1-8AC4-4B54-8760-850871D4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40" y="3904311"/>
            <a:ext cx="147706" cy="147134"/>
          </a:xfrm>
          <a:prstGeom prst="ellipse">
            <a:avLst/>
          </a:prstGeom>
          <a:solidFill>
            <a:srgbClr val="2D293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66D8E47-E7FC-4DFE-A1CB-7B8318CD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994" y="5245401"/>
            <a:ext cx="147133" cy="147133"/>
          </a:xfrm>
          <a:prstGeom prst="ellipse">
            <a:avLst/>
          </a:prstGeom>
          <a:gradFill>
            <a:gsLst>
              <a:gs pos="0">
                <a:srgbClr val="46A2D0"/>
              </a:gs>
              <a:gs pos="100000">
                <a:srgbClr val="146DAD"/>
              </a:gs>
            </a:gsLst>
            <a:lin ang="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66548379-7AD6-4EB5-982A-51A200A5FC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7581" y="2522092"/>
            <a:ext cx="923447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C52FCEA7-3E77-4B90-89A4-BF92A82F8F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2382" y="3968586"/>
            <a:ext cx="923447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0098F6A3-B1E4-4E53-9572-67A92EE26D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0255" y="5310951"/>
            <a:ext cx="1308741" cy="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B71FCDFC-B0C4-45AB-9375-B8644F8F2280}"/>
              </a:ext>
            </a:extLst>
          </p:cNvPr>
          <p:cNvSpPr txBox="1"/>
          <p:nvPr/>
        </p:nvSpPr>
        <p:spPr>
          <a:xfrm>
            <a:off x="1869844" y="2189499"/>
            <a:ext cx="1734854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版本迭代</a:t>
            </a:r>
          </a:p>
        </p:txBody>
      </p:sp>
      <p:sp>
        <p:nvSpPr>
          <p:cNvPr id="20" name="TextBox 48">
            <a:extLst>
              <a:ext uri="{FF2B5EF4-FFF2-40B4-BE49-F238E27FC236}">
                <a16:creationId xmlns:a16="http://schemas.microsoft.com/office/drawing/2014/main" id="{DD83150F-6207-4374-B8E1-270D02DD07BF}"/>
              </a:ext>
            </a:extLst>
          </p:cNvPr>
          <p:cNvSpPr txBox="1"/>
          <p:nvPr/>
        </p:nvSpPr>
        <p:spPr>
          <a:xfrm>
            <a:off x="7513614" y="3577569"/>
            <a:ext cx="3210611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移植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capability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FB1326FC-04F7-4B96-A1E0-192CADF4B935}"/>
              </a:ext>
            </a:extLst>
          </p:cNvPr>
          <p:cNvSpPr txBox="1"/>
          <p:nvPr/>
        </p:nvSpPr>
        <p:spPr>
          <a:xfrm>
            <a:off x="1964900" y="4960290"/>
            <a:ext cx="1329744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多核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11637B-603A-4AB9-88F8-7F235266F63E}"/>
              </a:ext>
            </a:extLst>
          </p:cNvPr>
          <p:cNvSpPr/>
          <p:nvPr/>
        </p:nvSpPr>
        <p:spPr>
          <a:xfrm>
            <a:off x="6095315" y="1979723"/>
            <a:ext cx="1042331" cy="988715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90A62B7-D6DC-4EC7-AA24-F51379D15A2C}"/>
              </a:ext>
            </a:extLst>
          </p:cNvPr>
          <p:cNvSpPr/>
          <p:nvPr/>
        </p:nvSpPr>
        <p:spPr>
          <a:xfrm>
            <a:off x="3982906" y="3368323"/>
            <a:ext cx="1042331" cy="988715"/>
          </a:xfrm>
          <a:prstGeom prst="ellipse">
            <a:avLst/>
          </a:prstGeom>
          <a:solidFill>
            <a:srgbClr val="333F5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500119A-9991-4FB5-B831-CB0B9AB24431}"/>
              </a:ext>
            </a:extLst>
          </p:cNvPr>
          <p:cNvSpPr/>
          <p:nvPr/>
        </p:nvSpPr>
        <p:spPr>
          <a:xfrm>
            <a:off x="6368499" y="4824609"/>
            <a:ext cx="1042331" cy="988715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Step</a:t>
            </a:r>
          </a:p>
          <a:p>
            <a:pPr algn="ctr"/>
            <a:r>
              <a:rPr lang="en-US" altLang="zh-CN" sz="140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2B0C6FB-2F37-4954-93AF-F7F7F218EE8E}"/>
              </a:ext>
            </a:extLst>
          </p:cNvPr>
          <p:cNvSpPr/>
          <p:nvPr/>
        </p:nvSpPr>
        <p:spPr>
          <a:xfrm>
            <a:off x="5325665" y="1376038"/>
            <a:ext cx="720029" cy="4900474"/>
          </a:xfrm>
          <a:custGeom>
            <a:avLst/>
            <a:gdLst>
              <a:gd name="connsiteX0" fmla="*/ 674703 w 798990"/>
              <a:gd name="connsiteY0" fmla="*/ 0 h 4679627"/>
              <a:gd name="connsiteX1" fmla="*/ 53266 w 798990"/>
              <a:gd name="connsiteY1" fmla="*/ 727969 h 4679627"/>
              <a:gd name="connsiteX2" fmla="*/ 745724 w 798990"/>
              <a:gd name="connsiteY2" fmla="*/ 2166152 h 4679627"/>
              <a:gd name="connsiteX3" fmla="*/ 0 w 798990"/>
              <a:gd name="connsiteY3" fmla="*/ 3613212 h 4679627"/>
              <a:gd name="connsiteX4" fmla="*/ 745724 w 798990"/>
              <a:gd name="connsiteY4" fmla="*/ 4616389 h 4679627"/>
              <a:gd name="connsiteX5" fmla="*/ 727969 w 798990"/>
              <a:gd name="connsiteY5" fmla="*/ 4580878 h 4679627"/>
              <a:gd name="connsiteX6" fmla="*/ 798990 w 798990"/>
              <a:gd name="connsiteY6" fmla="*/ 4625266 h 4679627"/>
              <a:gd name="connsiteX0" fmla="*/ 674703 w 1029809"/>
              <a:gd name="connsiteY0" fmla="*/ 0 h 4847207"/>
              <a:gd name="connsiteX1" fmla="*/ 53266 w 1029809"/>
              <a:gd name="connsiteY1" fmla="*/ 727969 h 4847207"/>
              <a:gd name="connsiteX2" fmla="*/ 745724 w 1029809"/>
              <a:gd name="connsiteY2" fmla="*/ 2166152 h 4847207"/>
              <a:gd name="connsiteX3" fmla="*/ 0 w 1029809"/>
              <a:gd name="connsiteY3" fmla="*/ 3613212 h 4847207"/>
              <a:gd name="connsiteX4" fmla="*/ 745724 w 1029809"/>
              <a:gd name="connsiteY4" fmla="*/ 4616389 h 4847207"/>
              <a:gd name="connsiteX5" fmla="*/ 727969 w 1029809"/>
              <a:gd name="connsiteY5" fmla="*/ 4580878 h 4847207"/>
              <a:gd name="connsiteX6" fmla="*/ 1029809 w 1029809"/>
              <a:gd name="connsiteY6" fmla="*/ 4847207 h 4847207"/>
              <a:gd name="connsiteX0" fmla="*/ 674703 w 1154444"/>
              <a:gd name="connsiteY0" fmla="*/ 0 h 4847207"/>
              <a:gd name="connsiteX1" fmla="*/ 53266 w 1154444"/>
              <a:gd name="connsiteY1" fmla="*/ 727969 h 4847207"/>
              <a:gd name="connsiteX2" fmla="*/ 745724 w 1154444"/>
              <a:gd name="connsiteY2" fmla="*/ 2166152 h 4847207"/>
              <a:gd name="connsiteX3" fmla="*/ 0 w 1154444"/>
              <a:gd name="connsiteY3" fmla="*/ 3613212 h 4847207"/>
              <a:gd name="connsiteX4" fmla="*/ 745724 w 1154444"/>
              <a:gd name="connsiteY4" fmla="*/ 4616389 h 4847207"/>
              <a:gd name="connsiteX5" fmla="*/ 1154097 w 1154444"/>
              <a:gd name="connsiteY5" fmla="*/ 4580878 h 4847207"/>
              <a:gd name="connsiteX6" fmla="*/ 1029809 w 1154444"/>
              <a:gd name="connsiteY6" fmla="*/ 4847207 h 4847207"/>
              <a:gd name="connsiteX0" fmla="*/ 674703 w 1154444"/>
              <a:gd name="connsiteY0" fmla="*/ 0 h 4847207"/>
              <a:gd name="connsiteX1" fmla="*/ 53266 w 1154444"/>
              <a:gd name="connsiteY1" fmla="*/ 727969 h 4847207"/>
              <a:gd name="connsiteX2" fmla="*/ 745724 w 1154444"/>
              <a:gd name="connsiteY2" fmla="*/ 2166152 h 4847207"/>
              <a:gd name="connsiteX3" fmla="*/ 0 w 1154444"/>
              <a:gd name="connsiteY3" fmla="*/ 3613212 h 4847207"/>
              <a:gd name="connsiteX4" fmla="*/ 745724 w 1154444"/>
              <a:gd name="connsiteY4" fmla="*/ 4616389 h 4847207"/>
              <a:gd name="connsiteX5" fmla="*/ 1154097 w 1154444"/>
              <a:gd name="connsiteY5" fmla="*/ 4580878 h 4847207"/>
              <a:gd name="connsiteX6" fmla="*/ 1029809 w 1154444"/>
              <a:gd name="connsiteY6" fmla="*/ 4847207 h 4847207"/>
              <a:gd name="connsiteX0" fmla="*/ 674703 w 1154097"/>
              <a:gd name="connsiteY0" fmla="*/ 0 h 4679628"/>
              <a:gd name="connsiteX1" fmla="*/ 53266 w 1154097"/>
              <a:gd name="connsiteY1" fmla="*/ 727969 h 4679628"/>
              <a:gd name="connsiteX2" fmla="*/ 745724 w 1154097"/>
              <a:gd name="connsiteY2" fmla="*/ 2166152 h 4679628"/>
              <a:gd name="connsiteX3" fmla="*/ 0 w 1154097"/>
              <a:gd name="connsiteY3" fmla="*/ 3613212 h 4679628"/>
              <a:gd name="connsiteX4" fmla="*/ 745724 w 1154097"/>
              <a:gd name="connsiteY4" fmla="*/ 4616389 h 4679628"/>
              <a:gd name="connsiteX5" fmla="*/ 1154097 w 1154097"/>
              <a:gd name="connsiteY5" fmla="*/ 4580878 h 4679628"/>
              <a:gd name="connsiteX0" fmla="*/ 674703 w 745809"/>
              <a:gd name="connsiteY0" fmla="*/ 0 h 4616389"/>
              <a:gd name="connsiteX1" fmla="*/ 53266 w 745809"/>
              <a:gd name="connsiteY1" fmla="*/ 727969 h 4616389"/>
              <a:gd name="connsiteX2" fmla="*/ 745724 w 745809"/>
              <a:gd name="connsiteY2" fmla="*/ 2166152 h 4616389"/>
              <a:gd name="connsiteX3" fmla="*/ 0 w 745809"/>
              <a:gd name="connsiteY3" fmla="*/ 3613212 h 4616389"/>
              <a:gd name="connsiteX4" fmla="*/ 745724 w 745809"/>
              <a:gd name="connsiteY4" fmla="*/ 4616389 h 4616389"/>
              <a:gd name="connsiteX0" fmla="*/ 630314 w 745809"/>
              <a:gd name="connsiteY0" fmla="*/ 0 h 5033639"/>
              <a:gd name="connsiteX1" fmla="*/ 53266 w 745809"/>
              <a:gd name="connsiteY1" fmla="*/ 1145219 h 5033639"/>
              <a:gd name="connsiteX2" fmla="*/ 745724 w 745809"/>
              <a:gd name="connsiteY2" fmla="*/ 2583402 h 5033639"/>
              <a:gd name="connsiteX3" fmla="*/ 0 w 745809"/>
              <a:gd name="connsiteY3" fmla="*/ 4030462 h 5033639"/>
              <a:gd name="connsiteX4" fmla="*/ 745724 w 745809"/>
              <a:gd name="connsiteY4" fmla="*/ 5033639 h 5033639"/>
              <a:gd name="connsiteX0" fmla="*/ 577986 w 693520"/>
              <a:gd name="connsiteY0" fmla="*/ 0 h 5033639"/>
              <a:gd name="connsiteX1" fmla="*/ 938 w 693520"/>
              <a:gd name="connsiteY1" fmla="*/ 1145219 h 5033639"/>
              <a:gd name="connsiteX2" fmla="*/ 693396 w 693520"/>
              <a:gd name="connsiteY2" fmla="*/ 2583402 h 5033639"/>
              <a:gd name="connsiteX3" fmla="*/ 63082 w 693520"/>
              <a:gd name="connsiteY3" fmla="*/ 3994951 h 5033639"/>
              <a:gd name="connsiteX4" fmla="*/ 693396 w 693520"/>
              <a:gd name="connsiteY4" fmla="*/ 5033639 h 5033639"/>
              <a:gd name="connsiteX0" fmla="*/ 577986 w 720029"/>
              <a:gd name="connsiteY0" fmla="*/ 0 h 4900474"/>
              <a:gd name="connsiteX1" fmla="*/ 938 w 720029"/>
              <a:gd name="connsiteY1" fmla="*/ 1145219 h 4900474"/>
              <a:gd name="connsiteX2" fmla="*/ 693396 w 720029"/>
              <a:gd name="connsiteY2" fmla="*/ 2583402 h 4900474"/>
              <a:gd name="connsiteX3" fmla="*/ 63082 w 720029"/>
              <a:gd name="connsiteY3" fmla="*/ 3994951 h 4900474"/>
              <a:gd name="connsiteX4" fmla="*/ 720029 w 720029"/>
              <a:gd name="connsiteY4" fmla="*/ 4900474 h 490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29" h="4900474">
                <a:moveTo>
                  <a:pt x="577986" y="0"/>
                </a:moveTo>
                <a:cubicBezTo>
                  <a:pt x="261349" y="183472"/>
                  <a:pt x="-18297" y="714652"/>
                  <a:pt x="938" y="1145219"/>
                </a:cubicBezTo>
                <a:cubicBezTo>
                  <a:pt x="20173" y="1575786"/>
                  <a:pt x="683039" y="2108447"/>
                  <a:pt x="693396" y="2583402"/>
                </a:cubicBezTo>
                <a:cubicBezTo>
                  <a:pt x="703753" y="3058357"/>
                  <a:pt x="58643" y="3608772"/>
                  <a:pt x="63082" y="3994951"/>
                </a:cubicBezTo>
                <a:cubicBezTo>
                  <a:pt x="67521" y="4381130"/>
                  <a:pt x="527680" y="4739196"/>
                  <a:pt x="720029" y="49004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1.85185E-6 L -0.0306 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1.85185E-6 L -0.03073 1.85185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1.04167E-6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2 -2.96296E-6 L -0.03059 -2.96296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-2.96296E-6 L -0.03072 -2.96296E-6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4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/>
      <p:bldP spid="20" grpId="0"/>
      <p:bldP spid="22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	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422D6-21B2-4E8E-862A-8AAB25AC14D5}"/>
              </a:ext>
            </a:extLst>
          </p:cNvPr>
          <p:cNvSpPr/>
          <p:nvPr/>
        </p:nvSpPr>
        <p:spPr>
          <a:xfrm>
            <a:off x="3133818" y="5477522"/>
            <a:ext cx="479394" cy="36398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en-US" altLang="zh-CN" dirty="0"/>
          </a:p>
          <a:p>
            <a:r>
              <a:rPr lang="en-US" altLang="zh-CN" dirty="0"/>
              <a:t>Capability in SeL4</a:t>
            </a:r>
          </a:p>
          <a:p>
            <a:r>
              <a:rPr lang="zh-CN" altLang="en-US" dirty="0"/>
              <a:t>多核</a:t>
            </a:r>
            <a:endParaRPr lang="en-US" altLang="zh-CN" dirty="0"/>
          </a:p>
          <a:p>
            <a:r>
              <a:rPr lang="zh-CN" altLang="en-US" dirty="0"/>
              <a:t>技术路线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3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891260" y="3510758"/>
              <a:ext cx="24120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err="1">
                  <a:solidFill>
                    <a:srgbClr val="2D2933"/>
                  </a:solidFill>
                  <a:cs typeface="+mn-ea"/>
                  <a:sym typeface="+mn-lt"/>
                </a:rPr>
                <a:t>FreeRTOS</a:t>
              </a:r>
              <a:endParaRPr lang="zh-CN" altLang="en-US" sz="3600" b="1" dirty="0">
                <a:solidFill>
                  <a:srgbClr val="2D2933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D0F854FA-AB11-499C-B2C7-2C771465E405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4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113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7" y="1820867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dirty="0"/>
              <a:t>轻量级实时系统内核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r>
              <a:rPr lang="zh-CN" altLang="en-US" dirty="0"/>
              <a:t>应用广泛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A0424A-33E9-43C1-93AA-1AFE8B14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67" y="510955"/>
            <a:ext cx="3933825" cy="1495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BFFB34-B5C9-4005-A1EB-9C80B562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72" y="2462831"/>
            <a:ext cx="6086681" cy="3892016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DB27764-A077-4939-AEAC-CEF0303E1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7FD01F35-FF4F-4938-BF60-06E0F4FE3330}"/>
              </a:ext>
            </a:extLst>
          </p:cNvPr>
          <p:cNvSpPr>
            <a:spLocks noEditPoints="1"/>
          </p:cNvSpPr>
          <p:nvPr/>
        </p:nvSpPr>
        <p:spPr bwMode="auto">
          <a:xfrm>
            <a:off x="3516185" y="2240267"/>
            <a:ext cx="4078522" cy="3668827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776" rtlCol="0" anchor="ctr"/>
          <a:lstStyle/>
          <a:p>
            <a:pPr algn="ctr"/>
            <a:endParaRPr lang="zh-CN" altLang="en-US" sz="1799">
              <a:solidFill>
                <a:srgbClr val="3F7EE5"/>
              </a:solidFill>
              <a:cs typeface="+mn-ea"/>
              <a:sym typeface="+mn-lt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E5172EEC-53E1-46EA-8220-B43129C6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41" y="2357306"/>
            <a:ext cx="767633" cy="765326"/>
          </a:xfrm>
          <a:prstGeom prst="ellipse">
            <a:avLst/>
          </a:prstGeom>
          <a:solidFill>
            <a:srgbClr val="333F50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B4F71456-8B46-42B9-9456-8CCC6CB5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112" y="2357306"/>
            <a:ext cx="769938" cy="765326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5AFC7430-C67B-43DF-8A48-C330B2DB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47" y="3687406"/>
            <a:ext cx="772244" cy="769937"/>
          </a:xfrm>
          <a:prstGeom prst="ellipse">
            <a:avLst/>
          </a:prstGeom>
          <a:solidFill>
            <a:srgbClr val="333F50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4437024C-A9A4-40A4-AB62-F2EE2CA7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04" y="3687406"/>
            <a:ext cx="769938" cy="769937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AFD19113-4899-4DBA-A015-D3749976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41" y="5026727"/>
            <a:ext cx="767633" cy="769937"/>
          </a:xfrm>
          <a:prstGeom prst="ellipse">
            <a:avLst/>
          </a:prstGeom>
          <a:solidFill>
            <a:srgbClr val="333F50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31EC8339-36CE-449A-AA82-772F3FEC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112" y="5026727"/>
            <a:ext cx="769938" cy="769937"/>
          </a:xfrm>
          <a:prstGeom prst="ellipse">
            <a:avLst/>
          </a:prstGeom>
          <a:solidFill>
            <a:srgbClr val="5B9BD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399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01DE9B2A-7C29-4A0F-8EA2-FAEDEE85DCAC}"/>
              </a:ext>
            </a:extLst>
          </p:cNvPr>
          <p:cNvSpPr txBox="1"/>
          <p:nvPr/>
        </p:nvSpPr>
        <p:spPr>
          <a:xfrm>
            <a:off x="1583930" y="2240266"/>
            <a:ext cx="24990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task.c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E389A4F-1214-43DD-8FEF-4FF249BC8CF0}"/>
              </a:ext>
            </a:extLst>
          </p:cNvPr>
          <p:cNvSpPr txBox="1"/>
          <p:nvPr/>
        </p:nvSpPr>
        <p:spPr>
          <a:xfrm>
            <a:off x="6977108" y="2240266"/>
            <a:ext cx="24990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list.c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F6417063-0414-43B4-906F-BD4502F42117}"/>
              </a:ext>
            </a:extLst>
          </p:cNvPr>
          <p:cNvSpPr txBox="1"/>
          <p:nvPr/>
        </p:nvSpPr>
        <p:spPr>
          <a:xfrm>
            <a:off x="822327" y="3685389"/>
            <a:ext cx="24990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queue.c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A0E22673-96B4-45B6-A452-DE68133E299C}"/>
              </a:ext>
            </a:extLst>
          </p:cNvPr>
          <p:cNvSpPr txBox="1"/>
          <p:nvPr/>
        </p:nvSpPr>
        <p:spPr>
          <a:xfrm>
            <a:off x="7789485" y="3685389"/>
            <a:ext cx="24990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timer.c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88AE2A2D-0202-4799-980A-52EAE348E5FF}"/>
              </a:ext>
            </a:extLst>
          </p:cNvPr>
          <p:cNvSpPr txBox="1"/>
          <p:nvPr/>
        </p:nvSpPr>
        <p:spPr>
          <a:xfrm>
            <a:off x="1261642" y="5022118"/>
            <a:ext cx="282137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event_groups.c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0D4CDEAC-61B9-4E37-9B1B-3686E60DF5BE}"/>
              </a:ext>
            </a:extLst>
          </p:cNvPr>
          <p:cNvSpPr txBox="1"/>
          <p:nvPr/>
        </p:nvSpPr>
        <p:spPr>
          <a:xfrm>
            <a:off x="6977108" y="5022118"/>
            <a:ext cx="3497981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*</a:t>
            </a:r>
            <a:r>
              <a:rPr lang="en-US" altLang="zh-CN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stream_buffer.c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2F879A0B-55A6-4556-95B0-F8722F8E9149}"/>
              </a:ext>
            </a:extLst>
          </p:cNvPr>
          <p:cNvSpPr>
            <a:spLocks noEditPoints="1"/>
          </p:cNvSpPr>
          <p:nvPr/>
        </p:nvSpPr>
        <p:spPr bwMode="auto">
          <a:xfrm>
            <a:off x="5027243" y="3546629"/>
            <a:ext cx="1056409" cy="1056102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2D2933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91B1A-0451-4457-B194-6228FD236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没有安全相关的措施</a:t>
            </a:r>
            <a:endParaRPr lang="en-US" altLang="zh-CN" dirty="0"/>
          </a:p>
          <a:p>
            <a:r>
              <a:rPr lang="en-US" altLang="zh-CN" dirty="0" err="1"/>
              <a:t>SafeRTOS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36E483-0D7C-4EB1-8159-86471EDD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69" y="4166513"/>
            <a:ext cx="6165114" cy="815411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D0B0532-9483-4AFF-BD86-5307AB944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731" y="-65008"/>
            <a:ext cx="9348537" cy="68439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5657120" y="0"/>
            <a:ext cx="6130999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14639" y="5428916"/>
            <a:ext cx="1204776" cy="1204776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694887" y="673525"/>
            <a:ext cx="564262" cy="564262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025098" y="2444282"/>
            <a:ext cx="664914" cy="664914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1D69F0-E4CD-4424-BDCB-89C7A98A67D0}"/>
              </a:ext>
            </a:extLst>
          </p:cNvPr>
          <p:cNvGrpSpPr/>
          <p:nvPr/>
        </p:nvGrpSpPr>
        <p:grpSpPr>
          <a:xfrm>
            <a:off x="4577272" y="2251349"/>
            <a:ext cx="3037454" cy="3031958"/>
            <a:chOff x="4577272" y="1913021"/>
            <a:chExt cx="3037454" cy="3031958"/>
          </a:xfrm>
        </p:grpSpPr>
        <p:sp>
          <p:nvSpPr>
            <p:cNvPr id="20" name="矩形 19"/>
            <p:cNvSpPr/>
            <p:nvPr/>
          </p:nvSpPr>
          <p:spPr>
            <a:xfrm>
              <a:off x="4577272" y="1913021"/>
              <a:ext cx="3037454" cy="3031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28403" y="2087188"/>
              <a:ext cx="150874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dirty="0">
                  <a:ln w="31750">
                    <a:noFill/>
                  </a:ln>
                  <a:solidFill>
                    <a:srgbClr val="2D2933"/>
                  </a:solidFill>
                  <a:effectLst>
                    <a:outerShdw blurRad="63500" dist="38100" dir="2700000" algn="tl">
                      <a:srgbClr val="000000">
                        <a:alpha val="40000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8800" dirty="0">
                <a:ln w="31750">
                  <a:noFill/>
                </a:ln>
                <a:solidFill>
                  <a:srgbClr val="2D2933"/>
                </a:solidFill>
                <a:effectLst>
                  <a:outerShdw blurRad="63500" dist="38100" dir="2700000" algn="tl">
                    <a:srgbClr val="000000">
                      <a:alpha val="4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846248" y="3510758"/>
              <a:ext cx="2502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D2933"/>
                  </a:solidFill>
                  <a:cs typeface="+mn-ea"/>
                  <a:sym typeface="+mn-lt"/>
                </a:rPr>
                <a:t>Capability</a:t>
              </a:r>
              <a:endParaRPr lang="zh-CN" altLang="en-US" sz="3600" b="1" dirty="0">
                <a:solidFill>
                  <a:srgbClr val="2D2933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732062" y="4495417"/>
            <a:ext cx="2727876" cy="0"/>
          </a:xfrm>
          <a:prstGeom prst="line">
            <a:avLst/>
          </a:prstGeom>
          <a:ln w="12700">
            <a:solidFill>
              <a:srgbClr val="2D2933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9915255" y="5467042"/>
            <a:ext cx="564262" cy="564262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933"/>
              </a:solidFill>
              <a:cs typeface="+mn-ea"/>
              <a:sym typeface="+mn-lt"/>
            </a:endParaRPr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C8054C22-0C81-40BD-81A1-A5E50007D26A}"/>
              </a:ext>
            </a:extLst>
          </p:cNvPr>
          <p:cNvSpPr txBox="1">
            <a:spLocks/>
          </p:cNvSpPr>
          <p:nvPr/>
        </p:nvSpPr>
        <p:spPr>
          <a:xfrm>
            <a:off x="11554423" y="6264275"/>
            <a:ext cx="914400" cy="593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2800" smtClean="0">
                <a:solidFill>
                  <a:srgbClr val="8997B0"/>
                </a:solidFill>
              </a:rPr>
              <a:pPr/>
              <a:t>8</a:t>
            </a:fld>
            <a:endParaRPr lang="en-US" sz="2800" dirty="0">
              <a:solidFill>
                <a:srgbClr val="89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39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seL4 capabilities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55" y="2433955"/>
            <a:ext cx="9290685" cy="2791460"/>
          </a:xfrm>
          <a:prstGeom prst="rect">
            <a:avLst/>
          </a:prstGeom>
        </p:spPr>
      </p:pic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FF4DB8D-C33D-43EA-8623-830E7CFE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94506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743</TotalTime>
  <Words>623</Words>
  <Application>Microsoft Office PowerPoint</Application>
  <PresentationFormat>宽屏</PresentationFormat>
  <Paragraphs>128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RIG小组中期报告</vt:lpstr>
      <vt:lpstr>项目目标</vt:lpstr>
      <vt:lpstr>目录</vt:lpstr>
      <vt:lpstr>PowerPoint 演示文稿</vt:lpstr>
      <vt:lpstr>FreeRTOS</vt:lpstr>
      <vt:lpstr>FreeRTOS</vt:lpstr>
      <vt:lpstr>FreeRTOS</vt:lpstr>
      <vt:lpstr>PowerPoint 演示文稿</vt:lpstr>
      <vt:lpstr>What are seL4 capabilities</vt:lpstr>
      <vt:lpstr>Why Capabilities?</vt:lpstr>
      <vt:lpstr>Object-oriented vs Subject-oriented</vt:lpstr>
      <vt:lpstr>Why Capabilities?</vt:lpstr>
      <vt:lpstr>Example: 困惑的副手问题</vt:lpstr>
      <vt:lpstr>Kernel Object</vt:lpstr>
      <vt:lpstr>seL4 Capabilities &amp; FreeRTOS</vt:lpstr>
      <vt:lpstr>PowerPoint 演示文稿</vt:lpstr>
      <vt:lpstr>多核</vt:lpstr>
      <vt:lpstr>多核</vt:lpstr>
      <vt:lpstr>多核</vt:lpstr>
      <vt:lpstr>PowerPoint 演示文稿</vt:lpstr>
      <vt:lpstr>技术路线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clarejames@qq.com</cp:lastModifiedBy>
  <cp:revision>26</cp:revision>
  <dcterms:modified xsi:type="dcterms:W3CDTF">2021-04-25T14:34:29Z</dcterms:modified>
</cp:coreProperties>
</file>