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60" r:id="rId5"/>
    <p:sldId id="276" r:id="rId6"/>
    <p:sldId id="277" r:id="rId7"/>
    <p:sldId id="278" r:id="rId8"/>
    <p:sldId id="266" r:id="rId9"/>
    <p:sldId id="261" r:id="rId10"/>
    <p:sldId id="265" r:id="rId11"/>
    <p:sldId id="263" r:id="rId12"/>
    <p:sldId id="273" r:id="rId13"/>
    <p:sldId id="262" r:id="rId14"/>
    <p:sldId id="264" r:id="rId15"/>
    <p:sldId id="267" r:id="rId16"/>
    <p:sldId id="269" r:id="rId17"/>
    <p:sldId id="275" r:id="rId18"/>
    <p:sldId id="271" r:id="rId19"/>
    <p:sldId id="274" r:id="rId20"/>
    <p:sldId id="272" r:id="rId21"/>
    <p:sldId id="270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3F52B17F-1F0A-4620-930C-B5E94251E523}" type="datetimeFigureOut">
              <a:rPr lang="zh-CN" altLang="en-US" smtClean="0"/>
              <a:t>2021/7/9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E52A5CEA-2168-4D39-8CF5-950C49253D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9793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2B17F-1F0A-4620-930C-B5E94251E523}" type="datetimeFigureOut">
              <a:rPr lang="zh-CN" altLang="en-US" smtClean="0"/>
              <a:t>2021/7/9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A5CEA-2168-4D39-8CF5-950C49253D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5113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2B17F-1F0A-4620-930C-B5E94251E523}" type="datetimeFigureOut">
              <a:rPr lang="zh-CN" altLang="en-US" smtClean="0"/>
              <a:t>2021/7/9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A5CEA-2168-4D39-8CF5-950C49253D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16265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2B17F-1F0A-4620-930C-B5E94251E523}" type="datetimeFigureOut">
              <a:rPr lang="zh-CN" altLang="en-US" smtClean="0"/>
              <a:t>2021/7/9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A5CEA-2168-4D39-8CF5-950C49253D3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383316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2B17F-1F0A-4620-930C-B5E94251E523}" type="datetimeFigureOut">
              <a:rPr lang="zh-CN" altLang="en-US" smtClean="0"/>
              <a:t>2021/7/9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A5CEA-2168-4D39-8CF5-950C49253D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40904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2B17F-1F0A-4620-930C-B5E94251E523}" type="datetimeFigureOut">
              <a:rPr lang="zh-CN" altLang="en-US" smtClean="0"/>
              <a:t>2021/7/9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A5CEA-2168-4D39-8CF5-950C49253D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89416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2B17F-1F0A-4620-930C-B5E94251E523}" type="datetimeFigureOut">
              <a:rPr lang="zh-CN" altLang="en-US" smtClean="0"/>
              <a:t>2021/7/9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A5CEA-2168-4D39-8CF5-950C49253D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11144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2B17F-1F0A-4620-930C-B5E94251E523}" type="datetimeFigureOut">
              <a:rPr lang="zh-CN" altLang="en-US" smtClean="0"/>
              <a:t>2021/7/9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A5CEA-2168-4D39-8CF5-950C49253D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49132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2B17F-1F0A-4620-930C-B5E94251E523}" type="datetimeFigureOut">
              <a:rPr lang="zh-CN" altLang="en-US" smtClean="0"/>
              <a:t>2021/7/9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A5CEA-2168-4D39-8CF5-950C49253D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3971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2B17F-1F0A-4620-930C-B5E94251E523}" type="datetimeFigureOut">
              <a:rPr lang="zh-CN" altLang="en-US" smtClean="0"/>
              <a:t>2021/7/9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A5CEA-2168-4D39-8CF5-950C49253D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6078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2B17F-1F0A-4620-930C-B5E94251E523}" type="datetimeFigureOut">
              <a:rPr lang="zh-CN" altLang="en-US" smtClean="0"/>
              <a:t>2021/7/9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A5CEA-2168-4D39-8CF5-950C49253D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7948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2B17F-1F0A-4620-930C-B5E94251E523}" type="datetimeFigureOut">
              <a:rPr lang="zh-CN" altLang="en-US" smtClean="0"/>
              <a:t>2021/7/9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A5CEA-2168-4D39-8CF5-950C49253D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0822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2B17F-1F0A-4620-930C-B5E94251E523}" type="datetimeFigureOut">
              <a:rPr lang="zh-CN" altLang="en-US" smtClean="0"/>
              <a:t>2021/7/9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A5CEA-2168-4D39-8CF5-950C49253D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7038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2B17F-1F0A-4620-930C-B5E94251E523}" type="datetimeFigureOut">
              <a:rPr lang="zh-CN" altLang="en-US" smtClean="0"/>
              <a:t>2021/7/9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A5CEA-2168-4D39-8CF5-950C49253D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2859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2B17F-1F0A-4620-930C-B5E94251E523}" type="datetimeFigureOut">
              <a:rPr lang="zh-CN" altLang="en-US" smtClean="0"/>
              <a:t>2021/7/9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A5CEA-2168-4D39-8CF5-950C49253D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6004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2B17F-1F0A-4620-930C-B5E94251E523}" type="datetimeFigureOut">
              <a:rPr lang="zh-CN" altLang="en-US" smtClean="0"/>
              <a:t>2021/7/9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A5CEA-2168-4D39-8CF5-950C49253D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4730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2B17F-1F0A-4620-930C-B5E94251E523}" type="datetimeFigureOut">
              <a:rPr lang="zh-CN" altLang="en-US" smtClean="0"/>
              <a:t>2021/7/9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A5CEA-2168-4D39-8CF5-950C49253D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5538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52B17F-1F0A-4620-930C-B5E94251E523}" type="datetimeFigureOut">
              <a:rPr lang="zh-CN" altLang="en-US" smtClean="0"/>
              <a:t>2021/7/9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2A5CEA-2168-4D39-8CF5-950C49253D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33379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29.png"/><Relationship Id="rId4" Type="http://schemas.openxmlformats.org/officeDocument/2006/relationships/image" Target="../media/image28.jp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315E63-353C-4BFA-ABF2-A5FBE0E1E7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zh-CN" dirty="0"/>
              <a:t>X-</a:t>
            </a:r>
            <a:r>
              <a:rPr lang="en-US" altLang="zh-CN" dirty="0" err="1"/>
              <a:t>selVM</a:t>
            </a:r>
            <a:r>
              <a:rPr lang="zh-CN" altLang="en-US" dirty="0"/>
              <a:t>项目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E59466C-7FD7-449E-9AE9-CC61A2B81C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小组成员：张一方 陶思成 林晨阳 吴晨源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zh-CN" altLang="en-US" dirty="0"/>
              <a:t>原小组成员：刘佳如</a:t>
            </a:r>
            <a:endParaRPr lang="en-US" altLang="zh-CN" dirty="0"/>
          </a:p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002749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D2FA9A-0EF5-4EBC-B37E-A81AF7D75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项目成果</a:t>
            </a:r>
            <a:r>
              <a:rPr lang="en-US" altLang="zh-CN" dirty="0"/>
              <a:t>——Lua</a:t>
            </a:r>
            <a:r>
              <a:rPr lang="zh-CN" altLang="en-US" dirty="0"/>
              <a:t>与</a:t>
            </a:r>
            <a:r>
              <a:rPr lang="en-US" altLang="zh-CN" dirty="0"/>
              <a:t>C</a:t>
            </a:r>
            <a:r>
              <a:rPr lang="zh-CN" altLang="en-US" dirty="0"/>
              <a:t>集成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30949E-6D26-40D8-96BB-CFA77F4266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Require</a:t>
            </a:r>
            <a:r>
              <a:rPr lang="zh-CN" altLang="en-US" dirty="0"/>
              <a:t>方法</a:t>
            </a:r>
            <a:endParaRPr lang="en-US" altLang="zh-CN" dirty="0"/>
          </a:p>
          <a:p>
            <a:pPr lvl="1"/>
            <a:r>
              <a:rPr lang="zh-CN" altLang="en-US" dirty="0"/>
              <a:t>将</a:t>
            </a:r>
            <a:r>
              <a:rPr lang="en-US" altLang="zh-CN" dirty="0"/>
              <a:t>c</a:t>
            </a:r>
            <a:r>
              <a:rPr lang="zh-CN" altLang="en-US" dirty="0"/>
              <a:t>动态库注册成</a:t>
            </a:r>
            <a:r>
              <a:rPr lang="en-US" altLang="zh-CN" dirty="0"/>
              <a:t>Lua</a:t>
            </a:r>
            <a:r>
              <a:rPr lang="zh-CN" altLang="en-US" dirty="0"/>
              <a:t>中的元组</a:t>
            </a:r>
            <a:endParaRPr lang="en-US" altLang="zh-CN" dirty="0"/>
          </a:p>
          <a:p>
            <a:r>
              <a:rPr lang="en-US" altLang="zh-CN" dirty="0"/>
              <a:t>Lua</a:t>
            </a:r>
            <a:r>
              <a:rPr lang="zh-CN" altLang="en-US" dirty="0"/>
              <a:t>与</a:t>
            </a:r>
            <a:r>
              <a:rPr lang="en-US" altLang="zh-CN" dirty="0"/>
              <a:t>C</a:t>
            </a:r>
            <a:r>
              <a:rPr lang="zh-CN" altLang="en-US" dirty="0"/>
              <a:t>的交流栈</a:t>
            </a:r>
            <a:endParaRPr lang="en-US" altLang="zh-CN" dirty="0"/>
          </a:p>
          <a:p>
            <a:pPr lvl="1"/>
            <a:r>
              <a:rPr lang="zh-CN" altLang="en-US" dirty="0"/>
              <a:t>向</a:t>
            </a:r>
            <a:r>
              <a:rPr lang="en-US" altLang="zh-CN" dirty="0"/>
              <a:t>C</a:t>
            </a:r>
            <a:r>
              <a:rPr lang="zh-CN" altLang="en-US" dirty="0"/>
              <a:t>函数传递的参数和</a:t>
            </a:r>
            <a:r>
              <a:rPr lang="en-US" altLang="zh-CN" dirty="0"/>
              <a:t>C</a:t>
            </a:r>
            <a:r>
              <a:rPr lang="zh-CN" altLang="en-US" dirty="0"/>
              <a:t>函数的返回值都压入栈中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C8F25BE-6AC9-4308-B376-B274F9D5EF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5507" y="317195"/>
            <a:ext cx="3956917" cy="5235307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9D498BC5-AAB1-4F73-9F8F-94A1E448BDF3}"/>
              </a:ext>
            </a:extLst>
          </p:cNvPr>
          <p:cNvSpPr txBox="1"/>
          <p:nvPr/>
        </p:nvSpPr>
        <p:spPr>
          <a:xfrm>
            <a:off x="7557571" y="5695720"/>
            <a:ext cx="3888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（一个符合</a:t>
            </a:r>
            <a:r>
              <a:rPr lang="en-US" altLang="zh-CN" dirty="0"/>
              <a:t>Lua</a:t>
            </a:r>
            <a:r>
              <a:rPr lang="zh-CN" altLang="en-US" dirty="0"/>
              <a:t>注册要求的</a:t>
            </a:r>
            <a:r>
              <a:rPr lang="en-US" altLang="zh-CN" dirty="0"/>
              <a:t>C</a:t>
            </a:r>
            <a:r>
              <a:rPr lang="zh-CN" altLang="en-US" dirty="0"/>
              <a:t>程序示例）</a:t>
            </a:r>
          </a:p>
        </p:txBody>
      </p:sp>
    </p:spTree>
    <p:extLst>
      <p:ext uri="{BB962C8B-B14F-4D97-AF65-F5344CB8AC3E}">
        <p14:creationId xmlns:p14="http://schemas.microsoft.com/office/powerpoint/2010/main" val="32658550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933E30-8D9A-42AC-B176-D0F90FD32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项目成果</a:t>
            </a:r>
            <a:r>
              <a:rPr lang="en-US" altLang="zh-CN" dirty="0"/>
              <a:t>——</a:t>
            </a:r>
            <a:r>
              <a:rPr lang="zh-CN" altLang="en-US" dirty="0"/>
              <a:t>改写系统调用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E93105-557A-4880-9FA5-9C26B4DB64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将</a:t>
            </a:r>
            <a:r>
              <a:rPr lang="en-US" altLang="zh-CN" dirty="0"/>
              <a:t>seL4</a:t>
            </a:r>
            <a:r>
              <a:rPr lang="zh-CN" altLang="en-US" dirty="0"/>
              <a:t>内核中的</a:t>
            </a:r>
            <a:r>
              <a:rPr lang="en-US" altLang="zh-CN" dirty="0"/>
              <a:t>API</a:t>
            </a:r>
            <a:r>
              <a:rPr lang="zh-CN" altLang="en-US" dirty="0"/>
              <a:t>部分进行改写</a:t>
            </a:r>
            <a:endParaRPr lang="en-US" altLang="zh-CN" dirty="0"/>
          </a:p>
          <a:p>
            <a:r>
              <a:rPr lang="zh-CN" altLang="en-US" dirty="0"/>
              <a:t>符合</a:t>
            </a:r>
            <a:r>
              <a:rPr lang="en-US" altLang="zh-CN" dirty="0"/>
              <a:t>Lua</a:t>
            </a:r>
            <a:r>
              <a:rPr lang="zh-CN" altLang="en-US" dirty="0"/>
              <a:t>对</a:t>
            </a:r>
            <a:r>
              <a:rPr lang="en-US" altLang="zh-CN" dirty="0"/>
              <a:t>C</a:t>
            </a:r>
            <a:r>
              <a:rPr lang="zh-CN" altLang="en-US" dirty="0"/>
              <a:t>调用的要求</a:t>
            </a:r>
            <a:endParaRPr lang="en-US" altLang="zh-CN" dirty="0"/>
          </a:p>
          <a:p>
            <a:r>
              <a:rPr lang="en-US" altLang="zh-CN" dirty="0"/>
              <a:t>API</a:t>
            </a:r>
            <a:r>
              <a:rPr lang="zh-CN" altLang="en-US" dirty="0"/>
              <a:t>测试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6BF3C18-9783-4A82-9F79-1614ACC1B0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411" y="1976088"/>
            <a:ext cx="5462283" cy="3031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3999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AEECD9-7977-4F64-A6C7-0A82C856D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项目成果</a:t>
            </a:r>
            <a:r>
              <a:rPr lang="en-US" altLang="zh-CN" dirty="0"/>
              <a:t>——</a:t>
            </a:r>
            <a:r>
              <a:rPr lang="zh-CN" altLang="en-US" dirty="0"/>
              <a:t>改写</a:t>
            </a:r>
            <a:r>
              <a:rPr lang="en-US" altLang="zh-CN" dirty="0"/>
              <a:t>sel4</a:t>
            </a:r>
            <a:r>
              <a:rPr lang="zh-CN" altLang="en-US" dirty="0"/>
              <a:t>源码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44EAB000-530C-4C73-B369-2DC1B8662D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3016" y="2647951"/>
            <a:ext cx="3882625" cy="3541712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E6A0C37-319B-428B-9B17-200E993707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7897" y="1741488"/>
            <a:ext cx="4781550" cy="301942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BE132A99-AFAB-4F04-802A-20EEFDE52A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7401" y="4810732"/>
            <a:ext cx="6296025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9266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3C4C36-C8D4-49CD-9EB3-6A477D39A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项目成果</a:t>
            </a:r>
            <a:r>
              <a:rPr lang="en-US" altLang="zh-CN" dirty="0"/>
              <a:t>——</a:t>
            </a:r>
            <a:r>
              <a:rPr lang="zh-CN" altLang="en-US" dirty="0"/>
              <a:t>内核编译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849CAA-5FF1-42F2-82BD-BBCD43C96E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 err="1"/>
              <a:t>cmake</a:t>
            </a:r>
            <a:r>
              <a:rPr lang="zh-CN" altLang="en-US" dirty="0"/>
              <a:t>和</a:t>
            </a:r>
            <a:r>
              <a:rPr lang="en-US" altLang="zh-CN" dirty="0"/>
              <a:t>ninja</a:t>
            </a:r>
            <a:r>
              <a:rPr lang="zh-CN" altLang="en-US" dirty="0"/>
              <a:t>工具完成了对原版</a:t>
            </a:r>
            <a:r>
              <a:rPr lang="en-US" altLang="zh-CN" dirty="0"/>
              <a:t>seL4</a:t>
            </a:r>
            <a:r>
              <a:rPr lang="zh-CN" altLang="en-US" dirty="0"/>
              <a:t>内核的编译</a:t>
            </a:r>
            <a:endParaRPr lang="en-US" altLang="zh-CN" dirty="0"/>
          </a:p>
          <a:p>
            <a:r>
              <a:rPr lang="zh-CN" altLang="en-US" dirty="0"/>
              <a:t>使用</a:t>
            </a:r>
            <a:r>
              <a:rPr lang="en-US" altLang="zh-CN" dirty="0"/>
              <a:t>make</a:t>
            </a:r>
            <a:r>
              <a:rPr lang="zh-CN" altLang="en-US" dirty="0"/>
              <a:t>和</a:t>
            </a:r>
            <a:r>
              <a:rPr lang="en-US" altLang="zh-CN" dirty="0" err="1"/>
              <a:t>xargo</a:t>
            </a:r>
            <a:r>
              <a:rPr lang="zh-CN" altLang="en-US" dirty="0"/>
              <a:t>对</a:t>
            </a:r>
            <a:r>
              <a:rPr lang="en-US" altLang="zh-CN" dirty="0"/>
              <a:t>rust</a:t>
            </a:r>
            <a:r>
              <a:rPr lang="zh-CN" altLang="en-US" dirty="0"/>
              <a:t>改写过的</a:t>
            </a:r>
            <a:r>
              <a:rPr lang="en-US" altLang="zh-CN" dirty="0"/>
              <a:t>seL4</a:t>
            </a:r>
            <a:r>
              <a:rPr lang="zh-CN" altLang="en-US" dirty="0"/>
              <a:t>内核进行编译</a:t>
            </a:r>
            <a:endParaRPr lang="en-US" altLang="zh-CN" dirty="0"/>
          </a:p>
          <a:p>
            <a:r>
              <a:rPr lang="zh-CN" altLang="en-US" dirty="0"/>
              <a:t>（对</a:t>
            </a:r>
            <a:r>
              <a:rPr lang="en-US" altLang="zh-CN" dirty="0"/>
              <a:t>Lua</a:t>
            </a:r>
            <a:r>
              <a:rPr lang="zh-CN" altLang="en-US" dirty="0"/>
              <a:t>和</a:t>
            </a:r>
            <a:r>
              <a:rPr lang="en-US" altLang="zh-CN" dirty="0"/>
              <a:t>rust</a:t>
            </a:r>
            <a:r>
              <a:rPr lang="zh-CN" altLang="en-US" dirty="0"/>
              <a:t>共同改写过的内核进行编译</a:t>
            </a:r>
            <a:r>
              <a:rPr lang="en-US" altLang="zh-CN" dirty="0"/>
              <a:t>……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B516075-DF38-4A1A-A848-9DE76A3D4D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437" y="3973575"/>
            <a:ext cx="10197947" cy="2511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9333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F650DA-D265-463A-B351-B5F253B6A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项目成果</a:t>
            </a:r>
            <a:r>
              <a:rPr lang="en-US" altLang="zh-CN" dirty="0"/>
              <a:t>——</a:t>
            </a:r>
            <a:r>
              <a:rPr lang="zh-CN" altLang="en-US" dirty="0"/>
              <a:t>内核测试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4DCECA-244D-4698-9F7D-34695492C5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使用官方测试包对原版</a:t>
            </a:r>
            <a:r>
              <a:rPr lang="en-US" altLang="zh-CN" dirty="0"/>
              <a:t>seL4</a:t>
            </a:r>
            <a:r>
              <a:rPr lang="zh-CN" altLang="en-US" dirty="0"/>
              <a:t>内核进行测试</a:t>
            </a:r>
            <a:endParaRPr lang="en-US" altLang="zh-CN" dirty="0"/>
          </a:p>
          <a:p>
            <a:r>
              <a:rPr lang="zh-CN" altLang="en-US" dirty="0"/>
              <a:t>使用官方测试包对</a:t>
            </a:r>
            <a:r>
              <a:rPr lang="en-US" altLang="zh-CN" dirty="0"/>
              <a:t>rust</a:t>
            </a:r>
            <a:r>
              <a:rPr lang="zh-CN" altLang="en-US" dirty="0"/>
              <a:t>改写过的内核进行测试</a:t>
            </a:r>
            <a:endParaRPr lang="en-US" altLang="zh-CN" dirty="0"/>
          </a:p>
          <a:p>
            <a:r>
              <a:rPr lang="zh-CN" altLang="en-US" dirty="0"/>
              <a:t>（测试经过</a:t>
            </a:r>
            <a:r>
              <a:rPr lang="en-US" altLang="zh-CN" dirty="0"/>
              <a:t>Lua</a:t>
            </a:r>
            <a:r>
              <a:rPr lang="zh-CN" altLang="en-US" dirty="0"/>
              <a:t>改写的</a:t>
            </a:r>
            <a:r>
              <a:rPr lang="en-US" altLang="zh-CN" dirty="0"/>
              <a:t>seL4</a:t>
            </a:r>
            <a:r>
              <a:rPr lang="zh-CN" altLang="en-US" dirty="0"/>
              <a:t>内核</a:t>
            </a:r>
            <a:r>
              <a:rPr lang="en-US" altLang="zh-CN" dirty="0"/>
              <a:t>……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8BC3CB4-2AD6-46D7-AAD0-402CF833E6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6591" y="402430"/>
            <a:ext cx="3897674" cy="553306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4E51069-9F87-4DDA-8CE6-E2D5264F1A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8171" y="402430"/>
            <a:ext cx="4314515" cy="4874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500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769260-055D-4851-B38D-53B0AEF36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项目难题</a:t>
            </a:r>
            <a:r>
              <a:rPr lang="en-US" altLang="zh-CN" dirty="0"/>
              <a:t>——C to </a:t>
            </a:r>
            <a:r>
              <a:rPr lang="en-US" altLang="zh-CN" dirty="0" err="1"/>
              <a:t>lua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2053E3-9D71-4F25-A7CE-D29070DA6B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虽然函数注册方法看起来简单易用，但是存在着一些未被提及的要求，给改写工作带来了很大的困难。</a:t>
            </a:r>
            <a:endParaRPr lang="en-US" altLang="zh-CN" dirty="0"/>
          </a:p>
          <a:p>
            <a:r>
              <a:rPr lang="zh-CN" altLang="en-US" dirty="0"/>
              <a:t>典型的隐含要求：</a:t>
            </a:r>
            <a:r>
              <a:rPr lang="en-US" altLang="zh-CN" dirty="0"/>
              <a:t>C</a:t>
            </a:r>
            <a:r>
              <a:rPr lang="zh-CN" altLang="en-US" dirty="0"/>
              <a:t>中定义在函数外的变量必须赋予初值，但是库函数中存在着大量未赋初值的</a:t>
            </a:r>
            <a:r>
              <a:rPr lang="en-US" altLang="zh-CN" dirty="0"/>
              <a:t>extern</a:t>
            </a:r>
            <a:r>
              <a:rPr lang="zh-CN" altLang="en-US" dirty="0"/>
              <a:t>变量。报错信息也过于简洁，以至于发现造成错误的原因和修复错误都耗费了大量的时间。</a:t>
            </a:r>
          </a:p>
        </p:txBody>
      </p:sp>
    </p:spTree>
    <p:extLst>
      <p:ext uri="{BB962C8B-B14F-4D97-AF65-F5344CB8AC3E}">
        <p14:creationId xmlns:p14="http://schemas.microsoft.com/office/powerpoint/2010/main" val="26077608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E30BE6-386E-4763-81E1-75E88EE50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项目难题</a:t>
            </a:r>
            <a:r>
              <a:rPr lang="en-US" altLang="zh-CN" dirty="0"/>
              <a:t>——Lua</a:t>
            </a:r>
            <a:r>
              <a:rPr lang="zh-CN" altLang="en-US" dirty="0"/>
              <a:t>内核编译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CD0C80-8698-4E48-BAB1-1BDBA839D5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在使用了</a:t>
            </a:r>
            <a:r>
              <a:rPr lang="en-US" altLang="zh-CN" dirty="0" err="1"/>
              <a:t>lua</a:t>
            </a:r>
            <a:r>
              <a:rPr lang="zh-CN" altLang="en-US" dirty="0"/>
              <a:t>函数之后，链接过程出现了许多奇妙的错误。例如头文件找不到、标准库里的一些类型没有定义、</a:t>
            </a:r>
            <a:r>
              <a:rPr lang="en-US" altLang="zh-CN" dirty="0"/>
              <a:t>Lua</a:t>
            </a:r>
            <a:r>
              <a:rPr lang="zh-CN" altLang="en-US" dirty="0"/>
              <a:t>库中的类型定义和函数定义找不到。</a:t>
            </a:r>
            <a:endParaRPr lang="en-US" altLang="zh-CN" dirty="0"/>
          </a:p>
          <a:p>
            <a:r>
              <a:rPr lang="zh-CN" altLang="en-US" dirty="0"/>
              <a:t>尝试了多种方法，包括指定新路径、移动</a:t>
            </a:r>
            <a:r>
              <a:rPr lang="zh-CN" altLang="en-US"/>
              <a:t>头文件、甚至将</a:t>
            </a:r>
            <a:r>
              <a:rPr lang="zh-CN" altLang="en-US" dirty="0"/>
              <a:t>缺少的定义直接加入对应的文件中</a:t>
            </a:r>
            <a:r>
              <a:rPr lang="en-US" altLang="zh-CN" dirty="0"/>
              <a:t>……</a:t>
            </a:r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77FFA24-280C-4A02-B227-C922D7615F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2" y="4621558"/>
            <a:ext cx="9597679" cy="132204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A33D96BE-D656-4758-AA6E-2C3038E0FE7E}"/>
              </a:ext>
            </a:extLst>
          </p:cNvPr>
          <p:cNvSpPr txBox="1"/>
          <p:nvPr/>
        </p:nvSpPr>
        <p:spPr>
          <a:xfrm>
            <a:off x="2379643" y="6103345"/>
            <a:ext cx="6951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（典型报错展示：没有找到标准库文件）</a:t>
            </a:r>
          </a:p>
        </p:txBody>
      </p:sp>
    </p:spTree>
    <p:extLst>
      <p:ext uri="{BB962C8B-B14F-4D97-AF65-F5344CB8AC3E}">
        <p14:creationId xmlns:p14="http://schemas.microsoft.com/office/powerpoint/2010/main" val="14288063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CE7D19-41C9-426B-ACA0-2BC22BAB3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项目难题</a:t>
            </a:r>
            <a:r>
              <a:rPr lang="en-US" altLang="zh-CN" dirty="0"/>
              <a:t>——Lua</a:t>
            </a:r>
            <a:r>
              <a:rPr lang="zh-CN" altLang="en-US" dirty="0"/>
              <a:t>内核编译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DD47F5-3A16-4CDC-B998-1ADAD91658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45B75C6-4737-4420-873D-5367510D39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008" y="2249487"/>
            <a:ext cx="10602805" cy="57158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BD49C644-482F-4EB7-A5B9-6C3AA2A2EE84}"/>
              </a:ext>
            </a:extLst>
          </p:cNvPr>
          <p:cNvSpPr txBox="1"/>
          <p:nvPr/>
        </p:nvSpPr>
        <p:spPr>
          <a:xfrm>
            <a:off x="2621280" y="3037840"/>
            <a:ext cx="708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（典型报错展示：标注库类型未定义）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AA96D1A5-DB42-43CE-A8E7-DD9A1D6C1B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5773" y="3559571"/>
            <a:ext cx="7697274" cy="609685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FD7A545E-B7D0-4689-9965-CD698E530257}"/>
              </a:ext>
            </a:extLst>
          </p:cNvPr>
          <p:cNvSpPr txBox="1"/>
          <p:nvPr/>
        </p:nvSpPr>
        <p:spPr>
          <a:xfrm>
            <a:off x="3371530" y="4405936"/>
            <a:ext cx="5445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（典型报错展示：标注库函数重定义）</a:t>
            </a:r>
          </a:p>
        </p:txBody>
      </p:sp>
    </p:spTree>
    <p:extLst>
      <p:ext uri="{BB962C8B-B14F-4D97-AF65-F5344CB8AC3E}">
        <p14:creationId xmlns:p14="http://schemas.microsoft.com/office/powerpoint/2010/main" val="21772348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2164E6-6306-4CD2-B284-CEAC6DEDA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总结：收获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AB0F56-BBEE-47CA-8162-50F042E1B8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对于</a:t>
            </a:r>
            <a:r>
              <a:rPr lang="en-US" altLang="zh-CN" dirty="0"/>
              <a:t>seL4</a:t>
            </a:r>
            <a:r>
              <a:rPr lang="zh-CN" altLang="en-US" dirty="0"/>
              <a:t>有了更加清晰的认识</a:t>
            </a:r>
            <a:endParaRPr lang="en-US" altLang="zh-CN" dirty="0"/>
          </a:p>
          <a:p>
            <a:r>
              <a:rPr lang="zh-CN" altLang="en-US" dirty="0"/>
              <a:t>学会了</a:t>
            </a:r>
            <a:r>
              <a:rPr lang="en-US" altLang="zh-CN" dirty="0"/>
              <a:t>Lua</a:t>
            </a:r>
            <a:r>
              <a:rPr lang="zh-CN" altLang="en-US" dirty="0"/>
              <a:t>语言</a:t>
            </a:r>
            <a:endParaRPr lang="en-US" altLang="zh-CN" dirty="0"/>
          </a:p>
          <a:p>
            <a:r>
              <a:rPr lang="zh-CN" altLang="en-US" dirty="0"/>
              <a:t>在尝试编译内核的过程中对于编译和链接流程有了更深刻的理解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28C4CC6-0396-45BD-812F-B30FD178E4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1549" y="3822041"/>
            <a:ext cx="2905125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9148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5A1488-B40C-450B-A38F-119B03D62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教训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A8CEB4-375F-4347-B9A7-FF001927B3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可行性调研要充分</a:t>
            </a:r>
            <a:endParaRPr lang="en-US" altLang="zh-CN" dirty="0"/>
          </a:p>
          <a:p>
            <a:r>
              <a:rPr lang="zh-CN" altLang="en-US" dirty="0"/>
              <a:t>时间规划要明确</a:t>
            </a:r>
            <a:endParaRPr lang="en-US" altLang="zh-CN" dirty="0"/>
          </a:p>
          <a:p>
            <a:r>
              <a:rPr lang="zh-CN" altLang="en-US" dirty="0"/>
              <a:t>对自己的实力认识要清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66EE79B-208A-4FD1-81DC-0FDC5DD24B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1155" y="2045293"/>
            <a:ext cx="2767414" cy="2767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752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41A051-72AD-4B9B-9276-66E6D877D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0695A1-4CC3-422A-BA24-0FAD057259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背景介绍</a:t>
            </a:r>
            <a:endParaRPr lang="en-US" altLang="zh-CN" dirty="0"/>
          </a:p>
          <a:p>
            <a:r>
              <a:rPr lang="zh-CN" altLang="en-US" dirty="0"/>
              <a:t>项目成果</a:t>
            </a:r>
            <a:endParaRPr lang="en-US" altLang="zh-CN" dirty="0"/>
          </a:p>
          <a:p>
            <a:r>
              <a:rPr lang="zh-CN" altLang="en-US" dirty="0"/>
              <a:t>项目难题</a:t>
            </a:r>
            <a:endParaRPr lang="en-US" altLang="zh-CN" dirty="0"/>
          </a:p>
          <a:p>
            <a:r>
              <a:rPr lang="zh-CN" altLang="en-US" dirty="0"/>
              <a:t>成果展示</a:t>
            </a:r>
            <a:endParaRPr lang="en-US" altLang="zh-CN" dirty="0"/>
          </a:p>
          <a:p>
            <a:r>
              <a:rPr lang="zh-CN" altLang="en-US" dirty="0"/>
              <a:t>总结</a:t>
            </a:r>
          </a:p>
        </p:txBody>
      </p:sp>
    </p:spTree>
    <p:extLst>
      <p:ext uri="{BB962C8B-B14F-4D97-AF65-F5344CB8AC3E}">
        <p14:creationId xmlns:p14="http://schemas.microsoft.com/office/powerpoint/2010/main" val="13391856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BF9012-07B4-4159-88F9-2413ACA42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总结：遗憾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4A4154-80E0-43BD-82EC-BD5571BF74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在连续数日的全力尝试之后，仍然未能成功链接成内核。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109A1F2-E00F-4822-BFAF-F71BEFA91B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8159" y="3177013"/>
            <a:ext cx="2759905" cy="2766587"/>
          </a:xfrm>
          <a:prstGeom prst="rect">
            <a:avLst/>
          </a:prstGeom>
        </p:spPr>
      </p:pic>
      <p:pic>
        <p:nvPicPr>
          <p:cNvPr id="10" name="f489f586-239a-11eb-8e0c-b212701f41e1">
            <a:hlinkClick r:id="" action="ppaction://media"/>
            <a:extLst>
              <a:ext uri="{FF2B5EF4-FFF2-40B4-BE49-F238E27FC236}">
                <a16:creationId xmlns:a16="http://schemas.microsoft.com/office/drawing/2014/main" id="{873187B5-0887-40FE-A70D-9948C0EA31E6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295600" y="3178950"/>
            <a:ext cx="4980188" cy="2778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043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1000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10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0" fill="hold" display="0">
                  <p:stCondLst>
                    <p:cond delay="indefinite"/>
                  </p:stCondLst>
                </p:cTn>
                <p:tgtEl>
                  <p:spTgt spid="10"/>
                </p:tgtEl>
              </p:cMediaNode>
            </p:video>
            <p:seq concurrent="1" nextAc="seek">
              <p:cTn id="11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" fill="hold">
                      <p:stCondLst>
                        <p:cond delay="0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5" dur="1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470FFC-21E8-44EC-83F2-550EBE524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sz="4800" dirty="0"/>
              <a:t>THANKS</a:t>
            </a:r>
            <a:endParaRPr lang="zh-CN" altLang="en-US" sz="48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12F5BA-C4D9-48F9-937C-CD877C7A66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B242E55-B293-41E4-A7B8-6172A616A80F}"/>
              </a:ext>
            </a:extLst>
          </p:cNvPr>
          <p:cNvSpPr/>
          <p:nvPr/>
        </p:nvSpPr>
        <p:spPr>
          <a:xfrm>
            <a:off x="4746914" y="2967335"/>
            <a:ext cx="2698175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96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Q&amp;A</a:t>
            </a:r>
            <a:endParaRPr lang="zh-CN" altLang="en-US" sz="96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67728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8C9269-C1EB-4D1E-B937-F04E24633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项目背景</a:t>
            </a:r>
            <a:r>
              <a:rPr lang="en-US" altLang="zh-CN" dirty="0"/>
              <a:t>——seL4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D9AB48-5332-4C23-B770-7273B9F602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seL4</a:t>
            </a:r>
            <a:r>
              <a:rPr lang="zh-CN" altLang="en-US" dirty="0"/>
              <a:t>微内核</a:t>
            </a:r>
            <a:endParaRPr lang="en-US" altLang="zh-CN" dirty="0"/>
          </a:p>
          <a:p>
            <a:r>
              <a:rPr lang="en-US" altLang="zh-CN" dirty="0"/>
              <a:t>Security Performance Proof</a:t>
            </a:r>
          </a:p>
          <a:p>
            <a:r>
              <a:rPr lang="en-US" altLang="zh-CN" dirty="0"/>
              <a:t>Open Source</a:t>
            </a:r>
          </a:p>
          <a:p>
            <a:r>
              <a:rPr lang="en-US" altLang="zh-CN" dirty="0"/>
              <a:t>Applications</a:t>
            </a:r>
            <a:endParaRPr lang="zh-CN" altLang="en-US" dirty="0"/>
          </a:p>
        </p:txBody>
      </p:sp>
      <p:pic>
        <p:nvPicPr>
          <p:cNvPr id="7" name="图形 6">
            <a:extLst>
              <a:ext uri="{FF2B5EF4-FFF2-40B4-BE49-F238E27FC236}">
                <a16:creationId xmlns:a16="http://schemas.microsoft.com/office/drawing/2014/main" id="{1E47CEF0-0C1C-415E-B9D6-9346E47224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16065" y="2456180"/>
            <a:ext cx="3891280" cy="1945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264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F7FBB9-72C8-478A-9962-FEF82B5D2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项目背景</a:t>
            </a:r>
            <a:r>
              <a:rPr lang="en-US" altLang="zh-CN" dirty="0"/>
              <a:t>——Lua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105D8B-483C-4BAE-9043-EA367807A5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脚本语言</a:t>
            </a:r>
            <a:endParaRPr lang="en-US" altLang="zh-CN" dirty="0"/>
          </a:p>
          <a:p>
            <a:r>
              <a:rPr lang="en-US" altLang="zh-CN" dirty="0"/>
              <a:t>Lua</a:t>
            </a:r>
            <a:r>
              <a:rPr lang="zh-CN" altLang="en-US" dirty="0"/>
              <a:t>指令集</a:t>
            </a:r>
            <a:endParaRPr lang="en-US" altLang="zh-CN" dirty="0"/>
          </a:p>
          <a:p>
            <a:r>
              <a:rPr lang="en-US" altLang="zh-CN" dirty="0"/>
              <a:t>Lua</a:t>
            </a:r>
            <a:r>
              <a:rPr lang="zh-CN" altLang="en-US" dirty="0"/>
              <a:t>虚拟机</a:t>
            </a:r>
            <a:endParaRPr lang="en-US" altLang="zh-CN" dirty="0"/>
          </a:p>
          <a:p>
            <a:r>
              <a:rPr lang="zh-CN" altLang="en-US" dirty="0"/>
              <a:t>与</a:t>
            </a:r>
            <a:r>
              <a:rPr lang="en-US" altLang="zh-CN" dirty="0"/>
              <a:t>C</a:t>
            </a:r>
            <a:r>
              <a:rPr lang="zh-CN" altLang="en-US" dirty="0"/>
              <a:t>集成</a:t>
            </a:r>
          </a:p>
        </p:txBody>
      </p:sp>
      <p:pic>
        <p:nvPicPr>
          <p:cNvPr id="4" name="图片 3" descr="luaa">
            <a:extLst>
              <a:ext uri="{FF2B5EF4-FFF2-40B4-BE49-F238E27FC236}">
                <a16:creationId xmlns:a16="http://schemas.microsoft.com/office/drawing/2014/main" id="{17256FB3-8859-4EE8-B19F-DD5E39BA3C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6358" y="2047191"/>
            <a:ext cx="2713722" cy="2713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441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4BA2B2-35A4-4417-AEFD-38FBE92D9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项目背景</a:t>
            </a:r>
            <a:r>
              <a:rPr lang="en-US" altLang="zh-CN" dirty="0"/>
              <a:t>——Lua</a:t>
            </a:r>
            <a:r>
              <a:rPr lang="zh-CN" altLang="en-US" dirty="0"/>
              <a:t>的实现</a:t>
            </a:r>
            <a:r>
              <a:rPr lang="en-US" altLang="zh-CN" dirty="0"/>
              <a:t> </a:t>
            </a:r>
            <a:r>
              <a:rPr lang="zh-CN" altLang="en-US" dirty="0"/>
              <a:t>源码</a:t>
            </a:r>
            <a:r>
              <a:rPr lang="en-US" altLang="zh-CN" dirty="0"/>
              <a:t>-&gt;</a:t>
            </a:r>
            <a:r>
              <a:rPr lang="zh-CN" altLang="en-US" dirty="0"/>
              <a:t>字节码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90BB95-2D04-4C33-A1D0-F43CA5F5FE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140000"/>
              </a:lnSpc>
            </a:pPr>
            <a:r>
              <a:rPr lang="en-US" altLang="zh-CN" sz="3100" dirty="0"/>
              <a:t>Source Code  ----&gt;  </a:t>
            </a:r>
            <a:r>
              <a:rPr lang="en-US" altLang="zh-CN" sz="3100" dirty="0" err="1"/>
              <a:t>ByteCode</a:t>
            </a:r>
            <a:endParaRPr lang="en-US" altLang="zh-CN" sz="3100" dirty="0"/>
          </a:p>
          <a:p>
            <a:pPr>
              <a:lnSpc>
                <a:spcPct val="140000"/>
              </a:lnSpc>
            </a:pPr>
            <a:r>
              <a:rPr lang="en-US" altLang="zh-CN" sz="3100" dirty="0"/>
              <a:t>      </a:t>
            </a:r>
            <a:r>
              <a:rPr lang="zh-CN" altLang="en-US" sz="3100" dirty="0"/>
              <a:t>一边解析，一边编译</a:t>
            </a:r>
            <a:endParaRPr lang="en-US" altLang="zh-CN" sz="3100" dirty="0"/>
          </a:p>
          <a:p>
            <a:pPr>
              <a:lnSpc>
                <a:spcPct val="140000"/>
              </a:lnSpc>
            </a:pPr>
            <a:endParaRPr lang="en-US" altLang="zh-CN" sz="3100" dirty="0"/>
          </a:p>
          <a:p>
            <a:pPr>
              <a:lnSpc>
                <a:spcPct val="140000"/>
              </a:lnSpc>
            </a:pPr>
            <a:r>
              <a:rPr lang="zh-CN" altLang="en-US" sz="3100" dirty="0"/>
              <a:t>核心函数</a:t>
            </a:r>
            <a:r>
              <a:rPr lang="en-US" altLang="zh-CN" sz="3100" dirty="0"/>
              <a:t>: </a:t>
            </a:r>
            <a:r>
              <a:rPr lang="en-US" altLang="zh-CN" sz="3100" dirty="0" err="1"/>
              <a:t>statlist</a:t>
            </a:r>
            <a:r>
              <a:rPr lang="en-US" altLang="zh-CN" sz="3100" dirty="0"/>
              <a:t> ()</a:t>
            </a:r>
            <a:r>
              <a:rPr lang="zh-CN" altLang="en-US" sz="3100" dirty="0"/>
              <a:t> </a:t>
            </a:r>
            <a:r>
              <a:rPr lang="en-US" altLang="zh-CN" sz="3100" dirty="0"/>
              <a:t> in </a:t>
            </a:r>
            <a:r>
              <a:rPr lang="en-US" altLang="zh-CN" sz="3100" dirty="0" err="1"/>
              <a:t>lfunc.c</a:t>
            </a:r>
            <a:r>
              <a:rPr lang="en-US" altLang="zh-CN" sz="3100" dirty="0"/>
              <a:t> </a:t>
            </a:r>
          </a:p>
          <a:p>
            <a:pPr marL="228600" lvl="1">
              <a:lnSpc>
                <a:spcPct val="140000"/>
              </a:lnSpc>
              <a:spcBef>
                <a:spcPts val="1000"/>
              </a:spcBef>
            </a:pPr>
            <a:r>
              <a:rPr lang="zh-CN" altLang="en-US" sz="3100" dirty="0"/>
              <a:t>根据语法块将代码翻译为字节码</a:t>
            </a:r>
          </a:p>
          <a:p>
            <a:pPr marL="228600" lvl="1">
              <a:lnSpc>
                <a:spcPct val="140000"/>
              </a:lnSpc>
              <a:spcBef>
                <a:spcPts val="1000"/>
              </a:spcBef>
            </a:pPr>
            <a:r>
              <a:rPr lang="zh-CN" altLang="en-US" sz="3100" dirty="0"/>
              <a:t>使用</a:t>
            </a:r>
            <a:r>
              <a:rPr lang="en-US" altLang="zh-CN" sz="3100" dirty="0"/>
              <a:t> </a:t>
            </a:r>
            <a:r>
              <a:rPr lang="en-US" altLang="zh-CN" sz="3100" dirty="0" err="1"/>
              <a:t>luaX_next</a:t>
            </a:r>
            <a:r>
              <a:rPr lang="en-US" altLang="zh-CN" sz="3100" dirty="0"/>
              <a:t> </a:t>
            </a:r>
            <a:r>
              <a:rPr lang="zh-CN" altLang="en-US" sz="3100" dirty="0"/>
              <a:t>函数分割</a:t>
            </a:r>
            <a:r>
              <a:rPr lang="en-US" altLang="zh-CN" sz="3100" dirty="0"/>
              <a:t>Token</a:t>
            </a:r>
          </a:p>
          <a:p>
            <a:pPr marL="228600" lvl="1">
              <a:lnSpc>
                <a:spcPct val="140000"/>
              </a:lnSpc>
              <a:spcBef>
                <a:spcPts val="1000"/>
              </a:spcBef>
            </a:pPr>
            <a:r>
              <a:rPr lang="zh-CN" altLang="en-US" sz="3100" dirty="0"/>
              <a:t>遇见嵌套语法块时递归调用进行回退</a:t>
            </a:r>
            <a:endParaRPr lang="en-US" altLang="zh-CN" sz="3100" dirty="0"/>
          </a:p>
          <a:p>
            <a:endParaRPr lang="zh-CN" altLang="en-US" dirty="0"/>
          </a:p>
        </p:txBody>
      </p:sp>
      <p:pic>
        <p:nvPicPr>
          <p:cNvPr id="4" name="图片 3" descr="20200401190901864">
            <a:extLst>
              <a:ext uri="{FF2B5EF4-FFF2-40B4-BE49-F238E27FC236}">
                <a16:creationId xmlns:a16="http://schemas.microsoft.com/office/drawing/2014/main" id="{1F668AC1-A0B9-451A-86F0-FFC421BAECC0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6439168" y="2097088"/>
            <a:ext cx="4970780" cy="327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0036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66C296-AEB0-477A-B6C7-FEEC2607E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项目背景</a:t>
            </a:r>
            <a:r>
              <a:rPr lang="en-US" altLang="zh-CN" dirty="0">
                <a:sym typeface="+mn-ea"/>
              </a:rPr>
              <a:t>——Lua</a:t>
            </a:r>
            <a:r>
              <a:rPr lang="zh-CN" altLang="en-US" dirty="0">
                <a:sym typeface="+mn-ea"/>
              </a:rPr>
              <a:t>的实现</a:t>
            </a:r>
            <a:r>
              <a:rPr lang="en-US" altLang="zh-CN" dirty="0">
                <a:sym typeface="+mn-ea"/>
              </a:rPr>
              <a:t> Bytecode-&gt;Opcode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9A69FF-073A-4181-9BE2-7862CC3538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>
              <a:lnSpc>
                <a:spcPct val="140000"/>
              </a:lnSpc>
            </a:pPr>
            <a:r>
              <a:rPr lang="zh-CN" altLang="en-US" sz="3800" dirty="0"/>
              <a:t>核心函数luaK_codeABC和luaK_codeABx</a:t>
            </a:r>
          </a:p>
          <a:p>
            <a:pPr>
              <a:lnSpc>
                <a:spcPct val="140000"/>
              </a:lnSpc>
            </a:pPr>
            <a:endParaRPr lang="zh-CN" altLang="en-US" sz="3800" dirty="0"/>
          </a:p>
          <a:p>
            <a:pPr>
              <a:lnSpc>
                <a:spcPct val="140000"/>
              </a:lnSpc>
            </a:pPr>
            <a:r>
              <a:rPr lang="zh-CN" altLang="en-US" sz="3800" dirty="0"/>
              <a:t>解析完毕的指令集，都会放置到</a:t>
            </a:r>
          </a:p>
          <a:p>
            <a:pPr>
              <a:lnSpc>
                <a:spcPct val="140000"/>
              </a:lnSpc>
            </a:pPr>
            <a:r>
              <a:rPr lang="zh-CN" altLang="en-US" sz="3800" dirty="0"/>
              <a:t>     Proto-&gt;code[n]上</a:t>
            </a:r>
          </a:p>
          <a:p>
            <a:pPr>
              <a:lnSpc>
                <a:spcPct val="140000"/>
              </a:lnSpc>
            </a:pPr>
            <a:endParaRPr lang="zh-CN" altLang="en-US" sz="3800" dirty="0"/>
          </a:p>
          <a:p>
            <a:pPr>
              <a:lnSpc>
                <a:spcPct val="140000"/>
              </a:lnSpc>
            </a:pPr>
            <a:r>
              <a:rPr lang="zh-CN" altLang="en-US" sz="3800" dirty="0"/>
              <a:t>如果是常量，则先设置到Lua的</a:t>
            </a:r>
          </a:p>
          <a:p>
            <a:pPr>
              <a:lnSpc>
                <a:spcPct val="140000"/>
              </a:lnSpc>
            </a:pPr>
            <a:r>
              <a:rPr lang="zh-CN" altLang="en-US" sz="3800" dirty="0"/>
              <a:t>     栈上lua_State。同时也将值设置</a:t>
            </a:r>
          </a:p>
          <a:p>
            <a:pPr>
              <a:lnSpc>
                <a:spcPct val="140000"/>
              </a:lnSpc>
            </a:pPr>
            <a:r>
              <a:rPr lang="zh-CN" altLang="en-US" sz="3800" dirty="0"/>
              <a:t>     到Proto-&gt;k[n]上</a:t>
            </a:r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6CF9649-C876-43A9-BA6E-A705F63309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9328" y="1976755"/>
            <a:ext cx="4909820" cy="3245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96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0BC941-ADF9-4CE1-A39B-0211384B3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项目背景</a:t>
            </a:r>
            <a:r>
              <a:rPr lang="en-US" altLang="zh-CN" dirty="0">
                <a:sym typeface="+mn-ea"/>
              </a:rPr>
              <a:t>——Lua</a:t>
            </a:r>
            <a:r>
              <a:rPr lang="zh-CN" altLang="en-US" dirty="0">
                <a:sym typeface="+mn-ea"/>
              </a:rPr>
              <a:t>解释器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981A90-F9ED-4CBA-9B9B-52225FC1EE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7"/>
            <a:ext cx="4954587" cy="3541714"/>
          </a:xfrm>
        </p:spPr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zh-CN" altLang="en-US" sz="2400" dirty="0"/>
              <a:t>Lua采用了一种最简单的指令分派方式(switch-case),由于它指令数较少,因此也获得了较好的执行效率</a:t>
            </a:r>
          </a:p>
          <a:p>
            <a:pPr marL="228600" lvl="1">
              <a:spcBef>
                <a:spcPts val="1000"/>
              </a:spcBef>
            </a:pPr>
            <a:endParaRPr lang="zh-CN" altLang="en-US" sz="2400" dirty="0"/>
          </a:p>
          <a:p>
            <a:pPr marL="228600" lvl="1">
              <a:spcBef>
                <a:spcPts val="1000"/>
              </a:spcBef>
            </a:pPr>
            <a:r>
              <a:rPr lang="zh-CN" altLang="en-US" sz="2400" dirty="0"/>
              <a:t>假如把解释器核心看作一个FDX循环（fetch-decode/dispatch-execute loop）</a:t>
            </a:r>
          </a:p>
          <a:p>
            <a:pPr marL="342900" lvl="1" indent="-342900" algn="l">
              <a:buSzTx/>
            </a:pPr>
            <a:endParaRPr lang="zh-CN" altLang="en-US" sz="2400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2308395-CF2B-4297-9D76-FE3510B4B5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3562" y="1990407"/>
            <a:ext cx="4237990" cy="287718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A566EB6-E69B-4558-9F2A-3C900E8408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142129"/>
            <a:ext cx="1562465" cy="2364150"/>
          </a:xfrm>
          <a:prstGeom prst="rect">
            <a:avLst/>
          </a:prstGeom>
        </p:spPr>
      </p:pic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397CF6BE-67D8-42B8-8695-F561B6F98E28}"/>
              </a:ext>
            </a:extLst>
          </p:cNvPr>
          <p:cNvCxnSpPr>
            <a:cxnSpLocks/>
          </p:cNvCxnSpPr>
          <p:nvPr/>
        </p:nvCxnSpPr>
        <p:spPr>
          <a:xfrm flipH="1">
            <a:off x="7569565" y="3501707"/>
            <a:ext cx="533400" cy="242015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00521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8E6924-A0A0-488D-B44C-66F48AECD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项目成果</a:t>
            </a:r>
            <a:r>
              <a:rPr lang="en-US" altLang="zh-CN" dirty="0"/>
              <a:t>——</a:t>
            </a:r>
            <a:r>
              <a:rPr lang="zh-CN" altLang="en-US" dirty="0"/>
              <a:t>学习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07D206-DF27-4C54-9692-565519BCBA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7"/>
            <a:ext cx="2831148" cy="3541714"/>
          </a:xfrm>
        </p:spPr>
        <p:txBody>
          <a:bodyPr/>
          <a:lstStyle/>
          <a:p>
            <a:r>
              <a:rPr lang="en-US" altLang="zh-CN" dirty="0"/>
              <a:t>seL4 API</a:t>
            </a:r>
          </a:p>
          <a:p>
            <a:r>
              <a:rPr lang="en-US" altLang="zh-CN" dirty="0"/>
              <a:t>seL4</a:t>
            </a:r>
            <a:r>
              <a:rPr lang="zh-CN" altLang="en-US" dirty="0"/>
              <a:t>平台特性</a:t>
            </a:r>
            <a:endParaRPr lang="en-US" altLang="zh-CN" dirty="0"/>
          </a:p>
          <a:p>
            <a:r>
              <a:rPr lang="en-US" altLang="zh-CN" dirty="0"/>
              <a:t>seL4</a:t>
            </a:r>
            <a:r>
              <a:rPr lang="zh-CN" altLang="en-US" dirty="0"/>
              <a:t>编译</a:t>
            </a:r>
            <a:endParaRPr lang="en-US" altLang="zh-CN" dirty="0"/>
          </a:p>
          <a:p>
            <a:r>
              <a:rPr lang="en-US" altLang="zh-CN" dirty="0"/>
              <a:t>seL4</a:t>
            </a:r>
            <a:r>
              <a:rPr lang="zh-CN" altLang="en-US" dirty="0"/>
              <a:t>功能测试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F7741102-A051-4501-BF60-DDDDC354CD1A}"/>
              </a:ext>
            </a:extLst>
          </p:cNvPr>
          <p:cNvSpPr txBox="1">
            <a:spLocks/>
          </p:cNvSpPr>
          <p:nvPr/>
        </p:nvSpPr>
        <p:spPr>
          <a:xfrm>
            <a:off x="3823653" y="2249487"/>
            <a:ext cx="2831148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Lua</a:t>
            </a:r>
            <a:r>
              <a:rPr lang="zh-CN" altLang="en-US" dirty="0"/>
              <a:t>语法</a:t>
            </a:r>
            <a:endParaRPr lang="en-US" altLang="zh-CN" dirty="0"/>
          </a:p>
          <a:p>
            <a:r>
              <a:rPr lang="en-US" altLang="zh-CN" dirty="0"/>
              <a:t>Lua</a:t>
            </a:r>
            <a:r>
              <a:rPr lang="zh-CN" altLang="en-US" dirty="0"/>
              <a:t>虚拟机机制</a:t>
            </a:r>
            <a:endParaRPr lang="en-US" altLang="zh-CN" dirty="0"/>
          </a:p>
          <a:p>
            <a:r>
              <a:rPr lang="en-US" altLang="zh-CN" dirty="0"/>
              <a:t>Lua</a:t>
            </a:r>
            <a:r>
              <a:rPr lang="zh-CN" altLang="en-US" dirty="0"/>
              <a:t>与</a:t>
            </a:r>
            <a:r>
              <a:rPr lang="en-US" altLang="zh-CN" dirty="0"/>
              <a:t>C</a:t>
            </a:r>
            <a:r>
              <a:rPr lang="zh-CN" altLang="en-US" dirty="0"/>
              <a:t>接口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9183D41C-CA95-44A4-A295-3E9BE94B77B7}"/>
              </a:ext>
            </a:extLst>
          </p:cNvPr>
          <p:cNvSpPr txBox="1">
            <a:spLocks/>
          </p:cNvSpPr>
          <p:nvPr/>
        </p:nvSpPr>
        <p:spPr>
          <a:xfrm>
            <a:off x="6803867" y="2249487"/>
            <a:ext cx="2831148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err="1"/>
              <a:t>Cmake</a:t>
            </a:r>
            <a:endParaRPr lang="en-US" altLang="zh-CN" dirty="0"/>
          </a:p>
          <a:p>
            <a:r>
              <a:rPr lang="en-US" altLang="zh-CN" dirty="0"/>
              <a:t>Ninja </a:t>
            </a:r>
          </a:p>
          <a:p>
            <a:r>
              <a:rPr lang="en-US" altLang="zh-CN" dirty="0"/>
              <a:t>make</a:t>
            </a:r>
          </a:p>
          <a:p>
            <a:r>
              <a:rPr lang="zh-CN" altLang="en-US" dirty="0"/>
              <a:t>处理各式各样的编译错误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DBB23D6-953D-4EA2-9BE0-ABD5860D6E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960" y="982346"/>
            <a:ext cx="6929120" cy="280989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596DE29-5299-46F1-8623-DF1EBE23AD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7768" y="977905"/>
            <a:ext cx="4909078" cy="34290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0A8800CC-C7EC-4F3D-A598-002227273B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2060" y="958173"/>
            <a:ext cx="6124786" cy="3972986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BA2FB7EF-B8C6-40D1-A5B4-9086BB0957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85325" y="958173"/>
            <a:ext cx="8198755" cy="3972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483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2AB5D7-3E42-4213-A0E0-4D6957130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项目成果</a:t>
            </a:r>
            <a:r>
              <a:rPr lang="en-US" altLang="zh-CN" dirty="0"/>
              <a:t>——Lua</a:t>
            </a:r>
            <a:r>
              <a:rPr lang="zh-CN" altLang="en-US" dirty="0"/>
              <a:t>与</a:t>
            </a:r>
            <a:r>
              <a:rPr lang="en-US" altLang="zh-CN" dirty="0"/>
              <a:t>C</a:t>
            </a:r>
            <a:r>
              <a:rPr lang="zh-CN" altLang="en-US" dirty="0"/>
              <a:t>集成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8CE84B-723A-4AAD-ACC1-6DE819742A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Lua</a:t>
            </a:r>
            <a:r>
              <a:rPr lang="zh-CN" altLang="en-US" dirty="0"/>
              <a:t>元组类型</a:t>
            </a:r>
            <a:endParaRPr lang="en-US" altLang="zh-CN" dirty="0"/>
          </a:p>
          <a:p>
            <a:pPr lvl="1"/>
            <a:r>
              <a:rPr lang="zh-CN" altLang="en-US" dirty="0"/>
              <a:t>函数可以作为元素加入元组</a:t>
            </a:r>
            <a:endParaRPr lang="en-US" altLang="zh-CN" dirty="0"/>
          </a:p>
          <a:p>
            <a:r>
              <a:rPr lang="en-US" altLang="zh-CN" dirty="0"/>
              <a:t>Lua</a:t>
            </a:r>
            <a:r>
              <a:rPr lang="zh-CN" altLang="en-US" dirty="0"/>
              <a:t>模块</a:t>
            </a:r>
            <a:endParaRPr lang="en-US" altLang="zh-CN" dirty="0"/>
          </a:p>
          <a:p>
            <a:pPr lvl="1"/>
            <a:r>
              <a:rPr lang="en-US" altLang="zh-CN" dirty="0"/>
              <a:t>C</a:t>
            </a:r>
            <a:r>
              <a:rPr lang="zh-CN" altLang="en-US" dirty="0"/>
              <a:t>程序可以作为模块注册到</a:t>
            </a:r>
            <a:r>
              <a:rPr lang="en-US" altLang="zh-CN" dirty="0"/>
              <a:t>Lua</a:t>
            </a:r>
            <a:r>
              <a:rPr lang="zh-CN" altLang="en-US" dirty="0"/>
              <a:t>程序中</a:t>
            </a:r>
            <a:endParaRPr lang="en-US" altLang="zh-CN" dirty="0"/>
          </a:p>
          <a:p>
            <a:r>
              <a:rPr lang="en-US" altLang="zh-CN" dirty="0"/>
              <a:t>C</a:t>
            </a:r>
            <a:r>
              <a:rPr lang="zh-CN" altLang="en-US" dirty="0"/>
              <a:t>动态链接库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2C4280C-350E-4141-8925-F883476EA3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2495" y="2249487"/>
            <a:ext cx="5424289" cy="1952744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0289B1BF-1655-48AD-A185-4390FD297D7D}"/>
              </a:ext>
            </a:extLst>
          </p:cNvPr>
          <p:cNvSpPr txBox="1"/>
          <p:nvPr/>
        </p:nvSpPr>
        <p:spPr>
          <a:xfrm>
            <a:off x="6334699" y="4307595"/>
            <a:ext cx="5221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（一段注册有</a:t>
            </a:r>
            <a:r>
              <a:rPr lang="en-US" altLang="zh-CN" dirty="0"/>
              <a:t>C</a:t>
            </a:r>
            <a:r>
              <a:rPr lang="zh-CN" altLang="en-US" dirty="0"/>
              <a:t>模块的</a:t>
            </a:r>
            <a:r>
              <a:rPr lang="en-US" altLang="zh-CN" dirty="0"/>
              <a:t>Lua</a:t>
            </a:r>
            <a:r>
              <a:rPr lang="zh-CN" altLang="en-US" dirty="0"/>
              <a:t>代码示例）</a:t>
            </a:r>
          </a:p>
        </p:txBody>
      </p:sp>
    </p:spTree>
    <p:extLst>
      <p:ext uri="{BB962C8B-B14F-4D97-AF65-F5344CB8AC3E}">
        <p14:creationId xmlns:p14="http://schemas.microsoft.com/office/powerpoint/2010/main" val="361436453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10800,&quot;width&quot;:16415}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电路">
  <a:themeElements>
    <a:clrScheme name="电路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电路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电路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电路</Template>
  <TotalTime>720</TotalTime>
  <Words>736</Words>
  <Application>Microsoft Office PowerPoint</Application>
  <PresentationFormat>宽屏</PresentationFormat>
  <Paragraphs>101</Paragraphs>
  <Slides>21</Slides>
  <Notes>0</Notes>
  <HiddenSlides>0</HiddenSlides>
  <MMClips>1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4" baseType="lpstr">
      <vt:lpstr>Arial</vt:lpstr>
      <vt:lpstr>Tw Cen MT</vt:lpstr>
      <vt:lpstr>电路</vt:lpstr>
      <vt:lpstr>X-selVM项目</vt:lpstr>
      <vt:lpstr>目录</vt:lpstr>
      <vt:lpstr>项目背景——seL4</vt:lpstr>
      <vt:lpstr>项目背景——Lua</vt:lpstr>
      <vt:lpstr>项目背景——Lua的实现 源码-&gt;字节码 </vt:lpstr>
      <vt:lpstr>项目背景——Lua的实现 Bytecode-&gt;Opcode</vt:lpstr>
      <vt:lpstr>项目背景——Lua解释器</vt:lpstr>
      <vt:lpstr>项目成果——学习</vt:lpstr>
      <vt:lpstr>项目成果——Lua与C集成</vt:lpstr>
      <vt:lpstr>项目成果——Lua与C集成</vt:lpstr>
      <vt:lpstr>项目成果——改写系统调用</vt:lpstr>
      <vt:lpstr>项目成果——改写sel4源码</vt:lpstr>
      <vt:lpstr>项目成果——内核编译</vt:lpstr>
      <vt:lpstr>项目成果——内核测试</vt:lpstr>
      <vt:lpstr>项目难题——C to lua</vt:lpstr>
      <vt:lpstr>项目难题——Lua内核编译</vt:lpstr>
      <vt:lpstr>项目难题——Lua内核编译</vt:lpstr>
      <vt:lpstr>总结：收获</vt:lpstr>
      <vt:lpstr>教训</vt:lpstr>
      <vt:lpstr>总结：遗憾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X-selVM</dc:title>
  <dc:creator>369515341@qq.com</dc:creator>
  <cp:lastModifiedBy>369515341@qq.com</cp:lastModifiedBy>
  <cp:revision>57</cp:revision>
  <dcterms:created xsi:type="dcterms:W3CDTF">2021-07-08T06:11:14Z</dcterms:created>
  <dcterms:modified xsi:type="dcterms:W3CDTF">2021-07-09T02:47:42Z</dcterms:modified>
</cp:coreProperties>
</file>