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83" r:id="rId2"/>
    <p:sldId id="285" r:id="rId3"/>
    <p:sldId id="286" r:id="rId4"/>
    <p:sldId id="282" r:id="rId5"/>
    <p:sldId id="265" r:id="rId6"/>
    <p:sldId id="266" r:id="rId7"/>
    <p:sldId id="287" r:id="rId8"/>
    <p:sldId id="256" r:id="rId9"/>
    <p:sldId id="288" r:id="rId10"/>
    <p:sldId id="290" r:id="rId11"/>
    <p:sldId id="262" r:id="rId12"/>
    <p:sldId id="304" r:id="rId13"/>
    <p:sldId id="305" r:id="rId14"/>
    <p:sldId id="306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318" r:id="rId24"/>
    <p:sldId id="319" r:id="rId25"/>
    <p:sldId id="320" r:id="rId26"/>
    <p:sldId id="321" r:id="rId27"/>
    <p:sldId id="322" r:id="rId28"/>
    <p:sldId id="324" r:id="rId29"/>
    <p:sldId id="325" r:id="rId30"/>
    <p:sldId id="327" r:id="rId31"/>
    <p:sldId id="328" r:id="rId32"/>
    <p:sldId id="329" r:id="rId33"/>
    <p:sldId id="330" r:id="rId34"/>
    <p:sldId id="331" r:id="rId35"/>
    <p:sldId id="291" r:id="rId36"/>
    <p:sldId id="272" r:id="rId37"/>
    <p:sldId id="296" r:id="rId38"/>
    <p:sldId id="293" r:id="rId39"/>
    <p:sldId id="294" r:id="rId40"/>
    <p:sldId id="284" r:id="rId41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3320" autoAdjust="0"/>
  </p:normalViewPr>
  <p:slideViewPr>
    <p:cSldViewPr snapToGrid="0" showGuides="1">
      <p:cViewPr varScale="1">
        <p:scale>
          <a:sx n="53" d="100"/>
          <a:sy n="53" d="100"/>
        </p:scale>
        <p:origin x="1036" y="36"/>
      </p:cViewPr>
      <p:guideLst>
        <p:guide orient="horz" pos="2069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0" y="1320137"/>
            <a:ext cx="121920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/>
              <a:t>2023</a:t>
            </a:r>
            <a:r>
              <a:rPr lang="zh-CN" altLang="en-US" sz="6000" dirty="0"/>
              <a:t>春操作系统</a:t>
            </a:r>
            <a:r>
              <a:rPr lang="en-US" altLang="zh-CN" sz="6000" dirty="0"/>
              <a:t>H</a:t>
            </a:r>
            <a:br>
              <a:rPr lang="en-US" altLang="zh-CN" sz="6000" dirty="0"/>
            </a:br>
            <a:r>
              <a:rPr lang="en-US" altLang="zh-CN" sz="8800" dirty="0" err="1">
                <a:latin typeface="幼圆" panose="02010509060101010101" pitchFamily="49" charset="-122"/>
                <a:ea typeface="幼圆" panose="02010509060101010101" pitchFamily="49" charset="-122"/>
              </a:rPr>
              <a:t>ArceOS</a:t>
            </a:r>
            <a:r>
              <a:rPr lang="zh-CN" altLang="en-US" sz="8800" dirty="0">
                <a:latin typeface="幼圆" panose="02010509060101010101" pitchFamily="49" charset="-122"/>
                <a:ea typeface="幼圆" panose="02010509060101010101" pitchFamily="49" charset="-122"/>
              </a:rPr>
              <a:t>的完善与优化</a:t>
            </a:r>
            <a:endParaRPr lang="zh-CN" altLang="en-US" sz="88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flipH="1">
            <a:off x="2826797" y="3813127"/>
            <a:ext cx="6485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/>
              <a:t>汇报人：舒英特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小组成员：舒英特、陈骆鑫、张学涵、徐翊然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https://github.com/OSH-2023/Actus_Neopiritus</a:t>
            </a:r>
            <a:endParaRPr lang="zh-CN" altLang="en-US" sz="2000" b="1" dirty="0"/>
          </a:p>
        </p:txBody>
      </p:sp>
      <p:sp>
        <p:nvSpPr>
          <p:cNvPr id="21" name="任意多边形: 形状 2"/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/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29325" y="900198"/>
            <a:ext cx="2169865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2F330D-4A1B-44BA-DEE7-9B4E02F4F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07" y="1696947"/>
            <a:ext cx="4488406" cy="246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C326B2-9ACC-589F-D458-6BCC0814E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3" t="21357" r="5699" b="24820"/>
          <a:stretch/>
        </p:blipFill>
        <p:spPr>
          <a:xfrm>
            <a:off x="366532" y="4502199"/>
            <a:ext cx="5729468" cy="2083443"/>
          </a:xfrm>
          <a:prstGeom prst="rect">
            <a:avLst/>
          </a:prstGeom>
        </p:spPr>
      </p:pic>
      <p:pic>
        <p:nvPicPr>
          <p:cNvPr id="2052" name="Picture 4" descr="Tock OS 的图像结果">
            <a:extLst>
              <a:ext uri="{FF2B5EF4-FFF2-40B4-BE49-F238E27FC236}">
                <a16:creationId xmlns:a16="http://schemas.microsoft.com/office/drawing/2014/main" id="{4B85F6A1-D2D8-1D6D-68E2-C6BD4511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842" y="3832566"/>
            <a:ext cx="3170942" cy="292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46D7CE-FD2B-DF02-EB73-D5D313BAE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842" y="217869"/>
            <a:ext cx="3360213" cy="33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0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31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07349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项目设计</a:t>
            </a:r>
          </a:p>
        </p:txBody>
      </p:sp>
      <p:sp>
        <p:nvSpPr>
          <p:cNvPr id="4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3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C0C27F-E06B-D1C2-ACA1-5E65CBB8A06E}"/>
              </a:ext>
            </a:extLst>
          </p:cNvPr>
          <p:cNvSpPr/>
          <p:nvPr/>
        </p:nvSpPr>
        <p:spPr>
          <a:xfrm>
            <a:off x="4824431" y="3436308"/>
            <a:ext cx="2497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Ext2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文件系统的实现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7689DA8-CE19-B8CE-D4E7-31270851D2F4}"/>
              </a:ext>
            </a:extLst>
          </p:cNvPr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FCB509-A0A6-5A1E-C6A6-D0F8FA8D4534}"/>
              </a:ext>
            </a:extLst>
          </p:cNvPr>
          <p:cNvSpPr/>
          <p:nvPr/>
        </p:nvSpPr>
        <p:spPr>
          <a:xfrm>
            <a:off x="4824431" y="3982602"/>
            <a:ext cx="1936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MLFQ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调度算法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ABF8BE3-3B1D-761A-E8E9-BA4DC8391860}"/>
              </a:ext>
            </a:extLst>
          </p:cNvPr>
          <p:cNvSpPr/>
          <p:nvPr/>
        </p:nvSpPr>
        <p:spPr>
          <a:xfrm>
            <a:off x="4407337" y="397598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5EF1C-C062-1430-8FBB-423250F242D8}"/>
              </a:ext>
            </a:extLst>
          </p:cNvPr>
          <p:cNvSpPr/>
          <p:nvPr/>
        </p:nvSpPr>
        <p:spPr>
          <a:xfrm>
            <a:off x="4824431" y="453462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内存分配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430EA14-F9D3-A44E-0F14-ED31C4856E96}"/>
              </a:ext>
            </a:extLst>
          </p:cNvPr>
          <p:cNvSpPr/>
          <p:nvPr/>
        </p:nvSpPr>
        <p:spPr>
          <a:xfrm>
            <a:off x="4407337" y="4529973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FD2A57-10B5-FF5B-9678-C73BF3D66C66}"/>
              </a:ext>
            </a:extLst>
          </p:cNvPr>
          <p:cNvSpPr/>
          <p:nvPr/>
        </p:nvSpPr>
        <p:spPr>
          <a:xfrm>
            <a:off x="4824431" y="5104597"/>
            <a:ext cx="201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(*)Arm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硬件实现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BFB077-164F-127A-E31A-96A96463A403}"/>
              </a:ext>
            </a:extLst>
          </p:cNvPr>
          <p:cNvSpPr/>
          <p:nvPr/>
        </p:nvSpPr>
        <p:spPr>
          <a:xfrm>
            <a:off x="4407337" y="5097976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/>
      <p:bldP spid="5" grpId="0" bldLvl="0" animBg="1"/>
      <p:bldP spid="6" grpId="0"/>
      <p:bldP spid="7" grpId="0" bldLvl="0" animBg="1"/>
      <p:bldP spid="8" grpId="0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</p:txBody>
      </p:sp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49207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	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文件系统最早由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Rémy Card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1993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年设计并实现。它是对原始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Ext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文件系统的改进，支持更大的文件系统容量、更高的性能和更好的可靠性。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文件系统被广泛用于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Linux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系统上的硬盘驱动器分区，适用于各种应用场景。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	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文件系统采用基于磁盘的数据结构来组织文件和目录。它使用超级块、组描述符、索引节点（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inode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）和数据块来存储文件系统的元数据和用户数据。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采用分组的方式组织数据块，每个分组包含一组数据块、索引节点和目录。这种组织方式提供了更高的文件系统效率和灵活性，非常适合应用在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之上。</a:t>
            </a:r>
          </a:p>
        </p:txBody>
      </p:sp>
    </p:spTree>
    <p:extLst>
      <p:ext uri="{BB962C8B-B14F-4D97-AF65-F5344CB8AC3E}">
        <p14:creationId xmlns:p14="http://schemas.microsoft.com/office/powerpoint/2010/main" val="308356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</p:txBody>
      </p:sp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3258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中，主要使用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ulib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libax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中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库中的函数（类似于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rust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中的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std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）访问文件系统，这些函数被模块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/module/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axfs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实现。该模块提供了一套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vfs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（虚拟文件系统）接口。新的文件系统只需正确实现这些接口，并在文件系统的初始化过程中，用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#cfg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选择对应的文件系统就可以挂在新的文件系统。因此在该模块中使用一些包装类就可以无缝对接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代码实现。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D086B4-24E5-2C1B-C559-E18DF9BD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19" y="4564638"/>
            <a:ext cx="5758981" cy="17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4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</p:txBody>
      </p:sp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648182" y="1886673"/>
            <a:ext cx="5162309" cy="38127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真正实现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文件系统具体内容是在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/crates/ext2fs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当中。这个箱子借鉴了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easy-fs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的文件系统库，借助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BlockDevice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的接口实现了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Layout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Bitmap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、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Inode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Cache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等核心内容，并向外提供对应接口。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/module/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axfs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使用这些接口，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42A78D-15E2-B7EB-040D-BEFFC185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98" y="1954197"/>
            <a:ext cx="5861064" cy="34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0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1923DA2-C675-9223-8419-C4983AA8E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4" y="1973966"/>
            <a:ext cx="5516504" cy="36225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E561A5-2445-6D37-23B7-E36011B56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01" y="1973967"/>
            <a:ext cx="5531939" cy="36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3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27047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目前支持的调度算法有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FIFO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作为专用系统，相对公平性，有的指标可能更重要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提供更多选择！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添加多级反馈队列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(Multi-Level Feedback Queue, MLFQ)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调度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3EA51E-95F2-A405-264C-341C4A36FDC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295101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38127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1962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年，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Corbato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提出，之后以此获得图灵奖；用于兼容分时操作系统（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Compatible Time-Sharing System, CTSS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），被用于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Solaris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操作系统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应用场景：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交互式任务：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I/O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密集型，工作短时间后主动请求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I/O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而让出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CPU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计算式任务：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CPU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密集型，很少主动让出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CPU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所有权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目标：降低交互式任务的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响应时间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，同时尽可能降低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周转时间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29FE34-8709-5358-E7F9-0200B5AEB4F4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353366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10427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进程进入系统时，放在最高优先级；如果进程用完整个时间片，降低其优先级，否则保持在相同优先级不变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45BEF5-167D-5843-45E0-1CF09195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3" y="2887053"/>
            <a:ext cx="3518703" cy="33573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6A0EFFF-7EE4-0500-C013-84C30003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95" y="2819362"/>
            <a:ext cx="3483900" cy="34250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B420E1-133F-7402-D174-697B7DEE5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25" y="2863837"/>
            <a:ext cx="3783814" cy="33805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433AC52-C4C4-6DB3-9499-0C00699D8E6E}"/>
              </a:ext>
            </a:extLst>
          </p:cNvPr>
          <p:cNvSpPr txBox="1"/>
          <p:nvPr/>
        </p:nvSpPr>
        <p:spPr>
          <a:xfrm>
            <a:off x="4626568" y="6263833"/>
            <a:ext cx="25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长</a:t>
            </a:r>
            <a:r>
              <a:rPr lang="en-US" altLang="zh-CN" dirty="0"/>
              <a:t>+</a:t>
            </a:r>
            <a:r>
              <a:rPr lang="zh-CN" altLang="en-US" dirty="0"/>
              <a:t>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C318FE-AB69-D64B-B3BB-81AE4485F74F}"/>
              </a:ext>
            </a:extLst>
          </p:cNvPr>
          <p:cNvSpPr txBox="1"/>
          <p:nvPr/>
        </p:nvSpPr>
        <p:spPr>
          <a:xfrm>
            <a:off x="1101524" y="6263833"/>
            <a:ext cx="25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长任务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5A1E6A-D0F7-433F-F85B-0A4F20E25EFD}"/>
              </a:ext>
            </a:extLst>
          </p:cNvPr>
          <p:cNvSpPr txBox="1"/>
          <p:nvPr/>
        </p:nvSpPr>
        <p:spPr>
          <a:xfrm>
            <a:off x="8509324" y="6280527"/>
            <a:ext cx="25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交互式任务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A906D8-DD00-6C2B-383F-5F35E743D54A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372952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4887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每经过一段时间，提升所有任务至最高优先级！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5656DC-A633-0075-986F-60C99C35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32" y="3126113"/>
            <a:ext cx="6172735" cy="284250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0A10A53-0C05-B8EA-6F35-3AC39CFC287E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13351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20"/>
          <p:cNvSpPr/>
          <p:nvPr/>
        </p:nvSpPr>
        <p:spPr>
          <a:xfrm rot="2001767">
            <a:off x="9105615" y="1066962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122"/>
          <p:cNvSpPr/>
          <p:nvPr/>
        </p:nvSpPr>
        <p:spPr>
          <a:xfrm>
            <a:off x="-2470562" y="3071153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124"/>
          <p:cNvSpPr/>
          <p:nvPr/>
        </p:nvSpPr>
        <p:spPr>
          <a:xfrm>
            <a:off x="-4096162" y="310018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28186" y="337581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85"/>
          <p:cNvSpPr/>
          <p:nvPr/>
        </p:nvSpPr>
        <p:spPr>
          <a:xfrm>
            <a:off x="3805093" y="1"/>
            <a:ext cx="3968423" cy="1933574"/>
          </a:xfrm>
          <a:custGeom>
            <a:avLst/>
            <a:gdLst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0-1" fmla="*/ 0 w 3968423"/>
              <a:gd name="connsiteY0-2" fmla="*/ 19051 h 1952625"/>
              <a:gd name="connsiteX1-3" fmla="*/ 304945 w 3968423"/>
              <a:gd name="connsiteY1-4" fmla="*/ 0 h 1952625"/>
              <a:gd name="connsiteX2-5" fmla="*/ 3968423 w 3968423"/>
              <a:gd name="connsiteY2-6" fmla="*/ 19051 h 1952625"/>
              <a:gd name="connsiteX3-7" fmla="*/ 3946431 w 3968423"/>
              <a:gd name="connsiteY3-8" fmla="*/ 181047 h 1952625"/>
              <a:gd name="connsiteX4-9" fmla="*/ 1984212 w 3968423"/>
              <a:gd name="connsiteY4-10" fmla="*/ 1952625 h 1952625"/>
              <a:gd name="connsiteX5" fmla="*/ 21992 w 3968423"/>
              <a:gd name="connsiteY5" fmla="*/ 181047 h 1952625"/>
              <a:gd name="connsiteX6" fmla="*/ 0 w 3968423"/>
              <a:gd name="connsiteY6" fmla="*/ 19051 h 1952625"/>
              <a:gd name="connsiteX0-11" fmla="*/ 0 w 3968423"/>
              <a:gd name="connsiteY0-12" fmla="*/ 0 h 1933574"/>
              <a:gd name="connsiteX1-13" fmla="*/ 3968423 w 3968423"/>
              <a:gd name="connsiteY1-14" fmla="*/ 0 h 1933574"/>
              <a:gd name="connsiteX2-15" fmla="*/ 3946431 w 3968423"/>
              <a:gd name="connsiteY2-16" fmla="*/ 161996 h 1933574"/>
              <a:gd name="connsiteX3-17" fmla="*/ 1984212 w 3968423"/>
              <a:gd name="connsiteY3-18" fmla="*/ 1933574 h 1933574"/>
              <a:gd name="connsiteX4-19" fmla="*/ 21992 w 3968423"/>
              <a:gd name="connsiteY4-20" fmla="*/ 161996 h 1933574"/>
              <a:gd name="connsiteX5-21" fmla="*/ 0 w 3968423"/>
              <a:gd name="connsiteY5-22" fmla="*/ 0 h 1933574"/>
              <a:gd name="connsiteX0-23" fmla="*/ 0 w 3968423"/>
              <a:gd name="connsiteY0-24" fmla="*/ 14289 h 1947863"/>
              <a:gd name="connsiteX1-25" fmla="*/ 328757 w 3968423"/>
              <a:gd name="connsiteY1-26" fmla="*/ 0 h 1947863"/>
              <a:gd name="connsiteX2-27" fmla="*/ 3968423 w 3968423"/>
              <a:gd name="connsiteY2-28" fmla="*/ 14289 h 1947863"/>
              <a:gd name="connsiteX3-29" fmla="*/ 3946431 w 3968423"/>
              <a:gd name="connsiteY3-30" fmla="*/ 176285 h 1947863"/>
              <a:gd name="connsiteX4-31" fmla="*/ 1984212 w 3968423"/>
              <a:gd name="connsiteY4-32" fmla="*/ 1947863 h 1947863"/>
              <a:gd name="connsiteX5-33" fmla="*/ 21992 w 3968423"/>
              <a:gd name="connsiteY5-34" fmla="*/ 176285 h 1947863"/>
              <a:gd name="connsiteX6-35" fmla="*/ 0 w 3968423"/>
              <a:gd name="connsiteY6-36" fmla="*/ 14289 h 1947863"/>
              <a:gd name="connsiteX0-37" fmla="*/ 328757 w 3968423"/>
              <a:gd name="connsiteY0-38" fmla="*/ 0 h 1947863"/>
              <a:gd name="connsiteX1-39" fmla="*/ 3968423 w 3968423"/>
              <a:gd name="connsiteY1-40" fmla="*/ 14289 h 1947863"/>
              <a:gd name="connsiteX2-41" fmla="*/ 3946431 w 3968423"/>
              <a:gd name="connsiteY2-42" fmla="*/ 176285 h 1947863"/>
              <a:gd name="connsiteX3-43" fmla="*/ 1984212 w 3968423"/>
              <a:gd name="connsiteY3-44" fmla="*/ 1947863 h 1947863"/>
              <a:gd name="connsiteX4-45" fmla="*/ 21992 w 3968423"/>
              <a:gd name="connsiteY4-46" fmla="*/ 176285 h 1947863"/>
              <a:gd name="connsiteX5-47" fmla="*/ 0 w 3968423"/>
              <a:gd name="connsiteY5-48" fmla="*/ 14289 h 1947863"/>
              <a:gd name="connsiteX6-49" fmla="*/ 420197 w 3968423"/>
              <a:gd name="connsiteY6-50" fmla="*/ 91440 h 1947863"/>
              <a:gd name="connsiteX0-51" fmla="*/ 328757 w 3968423"/>
              <a:gd name="connsiteY0-52" fmla="*/ 0 h 1947863"/>
              <a:gd name="connsiteX1-53" fmla="*/ 3968423 w 3968423"/>
              <a:gd name="connsiteY1-54" fmla="*/ 14289 h 1947863"/>
              <a:gd name="connsiteX2-55" fmla="*/ 3946431 w 3968423"/>
              <a:gd name="connsiteY2-56" fmla="*/ 176285 h 1947863"/>
              <a:gd name="connsiteX3-57" fmla="*/ 1984212 w 3968423"/>
              <a:gd name="connsiteY3-58" fmla="*/ 1947863 h 1947863"/>
              <a:gd name="connsiteX4-59" fmla="*/ 21992 w 3968423"/>
              <a:gd name="connsiteY4-60" fmla="*/ 176285 h 1947863"/>
              <a:gd name="connsiteX5-61" fmla="*/ 0 w 3968423"/>
              <a:gd name="connsiteY5-62" fmla="*/ 14289 h 1947863"/>
              <a:gd name="connsiteX0-63" fmla="*/ 3968423 w 3968423"/>
              <a:gd name="connsiteY0-64" fmla="*/ 0 h 1933574"/>
              <a:gd name="connsiteX1-65" fmla="*/ 3946431 w 3968423"/>
              <a:gd name="connsiteY1-66" fmla="*/ 161996 h 1933574"/>
              <a:gd name="connsiteX2-67" fmla="*/ 1984212 w 3968423"/>
              <a:gd name="connsiteY2-68" fmla="*/ 1933574 h 1933574"/>
              <a:gd name="connsiteX3-69" fmla="*/ 21992 w 3968423"/>
              <a:gd name="connsiteY3-70" fmla="*/ 161996 h 1933574"/>
              <a:gd name="connsiteX4-71" fmla="*/ 0 w 3968423"/>
              <a:gd name="connsiteY4-72" fmla="*/ 0 h 1933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68423" h="1933574">
                <a:moveTo>
                  <a:pt x="3968423" y="0"/>
                </a:moveTo>
                <a:lnTo>
                  <a:pt x="3946431" y="161996"/>
                </a:lnTo>
                <a:cubicBezTo>
                  <a:pt x="3764638" y="1172055"/>
                  <a:pt x="2955217" y="1933574"/>
                  <a:pt x="1984212" y="1933574"/>
                </a:cubicBezTo>
                <a:cubicBezTo>
                  <a:pt x="1013203" y="1933574"/>
                  <a:pt x="203783" y="1172055"/>
                  <a:pt x="21992" y="161996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186"/>
          <p:cNvSpPr/>
          <p:nvPr/>
        </p:nvSpPr>
        <p:spPr>
          <a:xfrm>
            <a:off x="4414949" y="1"/>
            <a:ext cx="3901235" cy="1719263"/>
          </a:xfrm>
          <a:custGeom>
            <a:avLst/>
            <a:gdLst>
              <a:gd name="connsiteX0" fmla="*/ 0 w 3901235"/>
              <a:gd name="connsiteY0" fmla="*/ 0 h 1719263"/>
              <a:gd name="connsiteX1" fmla="*/ 3901235 w 3901235"/>
              <a:gd name="connsiteY1" fmla="*/ 0 h 1719263"/>
              <a:gd name="connsiteX2" fmla="*/ 3871510 w 3901235"/>
              <a:gd name="connsiteY2" fmla="*/ 134033 h 1719263"/>
              <a:gd name="connsiteX3" fmla="*/ 1950618 w 3901235"/>
              <a:gd name="connsiteY3" fmla="*/ 1719263 h 1719263"/>
              <a:gd name="connsiteX4" fmla="*/ 29725 w 3901235"/>
              <a:gd name="connsiteY4" fmla="*/ 134033 h 1719263"/>
              <a:gd name="connsiteX0-1" fmla="*/ 0 w 3901235"/>
              <a:gd name="connsiteY0-2" fmla="*/ 4764 h 1724027"/>
              <a:gd name="connsiteX1-3" fmla="*/ 971439 w 3901235"/>
              <a:gd name="connsiteY1-4" fmla="*/ 0 h 1724027"/>
              <a:gd name="connsiteX2-5" fmla="*/ 3901235 w 3901235"/>
              <a:gd name="connsiteY2-6" fmla="*/ 4764 h 1724027"/>
              <a:gd name="connsiteX3-7" fmla="*/ 3871510 w 3901235"/>
              <a:gd name="connsiteY3-8" fmla="*/ 138797 h 1724027"/>
              <a:gd name="connsiteX4-9" fmla="*/ 1950618 w 3901235"/>
              <a:gd name="connsiteY4-10" fmla="*/ 1724027 h 1724027"/>
              <a:gd name="connsiteX5" fmla="*/ 29725 w 3901235"/>
              <a:gd name="connsiteY5" fmla="*/ 138797 h 1724027"/>
              <a:gd name="connsiteX6" fmla="*/ 0 w 3901235"/>
              <a:gd name="connsiteY6" fmla="*/ 4764 h 1724027"/>
              <a:gd name="connsiteX0-11" fmla="*/ 971439 w 3901235"/>
              <a:gd name="connsiteY0-12" fmla="*/ 0 h 1724027"/>
              <a:gd name="connsiteX1-13" fmla="*/ 3901235 w 3901235"/>
              <a:gd name="connsiteY1-14" fmla="*/ 4764 h 1724027"/>
              <a:gd name="connsiteX2-15" fmla="*/ 3871510 w 3901235"/>
              <a:gd name="connsiteY2-16" fmla="*/ 138797 h 1724027"/>
              <a:gd name="connsiteX3-17" fmla="*/ 1950618 w 3901235"/>
              <a:gd name="connsiteY3-18" fmla="*/ 1724027 h 1724027"/>
              <a:gd name="connsiteX4-19" fmla="*/ 29725 w 3901235"/>
              <a:gd name="connsiteY4-20" fmla="*/ 138797 h 1724027"/>
              <a:gd name="connsiteX5-21" fmla="*/ 0 w 3901235"/>
              <a:gd name="connsiteY5-22" fmla="*/ 4764 h 1724027"/>
              <a:gd name="connsiteX6-23" fmla="*/ 1062879 w 3901235"/>
              <a:gd name="connsiteY6-24" fmla="*/ 91440 h 1724027"/>
              <a:gd name="connsiteX0-25" fmla="*/ 971439 w 3901235"/>
              <a:gd name="connsiteY0-26" fmla="*/ 0 h 1724027"/>
              <a:gd name="connsiteX1-27" fmla="*/ 3901235 w 3901235"/>
              <a:gd name="connsiteY1-28" fmla="*/ 4764 h 1724027"/>
              <a:gd name="connsiteX2-29" fmla="*/ 3871510 w 3901235"/>
              <a:gd name="connsiteY2-30" fmla="*/ 138797 h 1724027"/>
              <a:gd name="connsiteX3-31" fmla="*/ 1950618 w 3901235"/>
              <a:gd name="connsiteY3-32" fmla="*/ 1724027 h 1724027"/>
              <a:gd name="connsiteX4-33" fmla="*/ 29725 w 3901235"/>
              <a:gd name="connsiteY4-34" fmla="*/ 138797 h 1724027"/>
              <a:gd name="connsiteX5-35" fmla="*/ 0 w 3901235"/>
              <a:gd name="connsiteY5-36" fmla="*/ 4764 h 1724027"/>
              <a:gd name="connsiteX0-37" fmla="*/ 3901235 w 3901235"/>
              <a:gd name="connsiteY0-38" fmla="*/ 0 h 1719263"/>
              <a:gd name="connsiteX1-39" fmla="*/ 3871510 w 3901235"/>
              <a:gd name="connsiteY1-40" fmla="*/ 134033 h 1719263"/>
              <a:gd name="connsiteX2-41" fmla="*/ 1950618 w 3901235"/>
              <a:gd name="connsiteY2-42" fmla="*/ 1719263 h 1719263"/>
              <a:gd name="connsiteX3-43" fmla="*/ 29725 w 3901235"/>
              <a:gd name="connsiteY3-44" fmla="*/ 134033 h 1719263"/>
              <a:gd name="connsiteX4-45" fmla="*/ 0 w 3901235"/>
              <a:gd name="connsiteY4-46" fmla="*/ 0 h 1719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1235" h="1719263">
                <a:moveTo>
                  <a:pt x="3901235" y="0"/>
                </a:moveTo>
                <a:lnTo>
                  <a:pt x="3871510" y="134033"/>
                </a:lnTo>
                <a:cubicBezTo>
                  <a:pt x="3629235" y="1049959"/>
                  <a:pt x="2860935" y="1719263"/>
                  <a:pt x="1950618" y="1719263"/>
                </a:cubicBezTo>
                <a:cubicBezTo>
                  <a:pt x="1040298" y="1719263"/>
                  <a:pt x="271998" y="1049959"/>
                  <a:pt x="29725" y="13403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87"/>
          <p:cNvSpPr/>
          <p:nvPr/>
        </p:nvSpPr>
        <p:spPr>
          <a:xfrm>
            <a:off x="4294786" y="0"/>
            <a:ext cx="3592905" cy="1725984"/>
          </a:xfrm>
          <a:custGeom>
            <a:avLst/>
            <a:gdLst>
              <a:gd name="connsiteX0" fmla="*/ 0 w 3592905"/>
              <a:gd name="connsiteY0" fmla="*/ 0 h 1725984"/>
              <a:gd name="connsiteX1" fmla="*/ 3592905 w 3592905"/>
              <a:gd name="connsiteY1" fmla="*/ 0 h 1725984"/>
              <a:gd name="connsiteX2" fmla="*/ 3587358 w 3592905"/>
              <a:gd name="connsiteY2" fmla="*/ 109844 h 1725984"/>
              <a:gd name="connsiteX3" fmla="*/ 1796452 w 3592905"/>
              <a:gd name="connsiteY3" fmla="*/ 1725984 h 1725984"/>
              <a:gd name="connsiteX4" fmla="*/ 5547 w 3592905"/>
              <a:gd name="connsiteY4" fmla="*/ 109844 h 172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905" h="1725984">
                <a:moveTo>
                  <a:pt x="0" y="0"/>
                </a:moveTo>
                <a:lnTo>
                  <a:pt x="3592905" y="0"/>
                </a:lnTo>
                <a:lnTo>
                  <a:pt x="3587358" y="109844"/>
                </a:lnTo>
                <a:cubicBezTo>
                  <a:pt x="3495170" y="1017606"/>
                  <a:pt x="2728536" y="1725984"/>
                  <a:pt x="1796452" y="1725984"/>
                </a:cubicBezTo>
                <a:cubicBezTo>
                  <a:pt x="864368" y="1725984"/>
                  <a:pt x="97735" y="1017606"/>
                  <a:pt x="5547" y="109844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423012" y="298047"/>
            <a:ext cx="1336454" cy="1005661"/>
            <a:chOff x="5378243" y="298047"/>
            <a:chExt cx="1336454" cy="1005661"/>
          </a:xfrm>
        </p:grpSpPr>
        <p:sp>
          <p:nvSpPr>
            <p:cNvPr id="13" name="矩形 12"/>
            <p:cNvSpPr/>
            <p:nvPr/>
          </p:nvSpPr>
          <p:spPr>
            <a:xfrm>
              <a:off x="5378243" y="29804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49743" y="53426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录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5603081" y="1001316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6210300" y="379810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椭圆 16"/>
          <p:cNvSpPr/>
          <p:nvPr/>
        </p:nvSpPr>
        <p:spPr>
          <a:xfrm>
            <a:off x="4218102" y="1144930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411196" y="362491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744457" y="3311229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106711" y="366980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702501" y="2873716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594052" y="439515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3719" y="37261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项目简介</a:t>
            </a:r>
          </a:p>
        </p:txBody>
      </p:sp>
      <p:sp>
        <p:nvSpPr>
          <p:cNvPr id="33" name="矩形 32"/>
          <p:cNvSpPr/>
          <p:nvPr/>
        </p:nvSpPr>
        <p:spPr>
          <a:xfrm>
            <a:off x="2959322" y="40861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项目调研</a:t>
            </a:r>
          </a:p>
        </p:txBody>
      </p:sp>
      <p:sp>
        <p:nvSpPr>
          <p:cNvPr id="34" name="矩形 33"/>
          <p:cNvSpPr/>
          <p:nvPr/>
        </p:nvSpPr>
        <p:spPr>
          <a:xfrm>
            <a:off x="4908588" y="3630861"/>
            <a:ext cx="1901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项目设计</a:t>
            </a:r>
          </a:p>
        </p:txBody>
      </p:sp>
      <p:sp>
        <p:nvSpPr>
          <p:cNvPr id="36" name="矩形 35"/>
          <p:cNvSpPr/>
          <p:nvPr/>
        </p:nvSpPr>
        <p:spPr>
          <a:xfrm>
            <a:off x="7578127" y="38999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未来展望</a:t>
            </a:r>
          </a:p>
        </p:txBody>
      </p:sp>
      <p:sp>
        <p:nvSpPr>
          <p:cNvPr id="38" name="矩形 37"/>
          <p:cNvSpPr/>
          <p:nvPr/>
        </p:nvSpPr>
        <p:spPr>
          <a:xfrm>
            <a:off x="10065468" y="4712469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45B84-19F3-BCB5-77BC-D14156487E18}"/>
              </a:ext>
            </a:extLst>
          </p:cNvPr>
          <p:cNvSpPr txBox="1">
            <a:spLocks/>
          </p:cNvSpPr>
          <p:nvPr/>
        </p:nvSpPr>
        <p:spPr>
          <a:xfrm>
            <a:off x="706056" y="1608881"/>
            <a:ext cx="4606724" cy="45680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任务调度结构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libax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提供模仿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std::thread API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的任务模块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该模块实际为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axtask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 module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的封装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axtask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的调度部分调用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scheduler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实现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lvl="1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只需要在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scheduler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中提供算法的接口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需要正确实现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BaseScheduler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 trait</a:t>
            </a: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9D7812-DCBF-AF19-691F-C904D8E7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4516"/>
            <a:ext cx="4606723" cy="56489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58016C-6425-7390-F7E4-C3732978FEAA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3982191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77B66C-81A8-1C86-6B84-9225A89B1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14" y="1951649"/>
            <a:ext cx="3901096" cy="36271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B0F411-E58E-3210-A535-41C37ECD6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" r="15052"/>
          <a:stretch/>
        </p:blipFill>
        <p:spPr>
          <a:xfrm>
            <a:off x="243210" y="1847477"/>
            <a:ext cx="7025691" cy="41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8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D6F173-F62F-6620-DDC4-9A7992AD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553" y="1262399"/>
            <a:ext cx="8342585" cy="2546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347D59-8330-8EEB-7EB6-E4453596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046" y="4110337"/>
            <a:ext cx="8501597" cy="25418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BFC98B-68A4-0BE7-6668-67CCAD073895}"/>
              </a:ext>
            </a:extLst>
          </p:cNvPr>
          <p:cNvSpPr txBox="1"/>
          <p:nvPr/>
        </p:nvSpPr>
        <p:spPr>
          <a:xfrm>
            <a:off x="629862" y="1797139"/>
            <a:ext cx="2037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对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SJF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的近似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（计算式短任务与长任务）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647914-36E5-8C18-A5B7-84B6F5BEA9BC}"/>
              </a:ext>
            </a:extLst>
          </p:cNvPr>
          <p:cNvSpPr txBox="1"/>
          <p:nvPr/>
        </p:nvSpPr>
        <p:spPr>
          <a:xfrm>
            <a:off x="629862" y="4596428"/>
            <a:ext cx="203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响应时间测试</a:t>
            </a: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（交互式任务与计算式长任务）</a:t>
            </a:r>
          </a:p>
        </p:txBody>
      </p:sp>
    </p:spTree>
    <p:extLst>
      <p:ext uri="{BB962C8B-B14F-4D97-AF65-F5344CB8AC3E}">
        <p14:creationId xmlns:p14="http://schemas.microsoft.com/office/powerpoint/2010/main" val="2186357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D2120C-9B04-35D3-5219-6658A2A9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78" y="3042042"/>
            <a:ext cx="5796551" cy="27747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2238789" y="2179104"/>
            <a:ext cx="716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饥饿测试（永不停止的交互式任务与计算式长任务）</a:t>
            </a:r>
          </a:p>
        </p:txBody>
      </p:sp>
    </p:spTree>
    <p:extLst>
      <p:ext uri="{BB962C8B-B14F-4D97-AF65-F5344CB8AC3E}">
        <p14:creationId xmlns:p14="http://schemas.microsoft.com/office/powerpoint/2010/main" val="424439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1099596" y="1597306"/>
            <a:ext cx="9745882" cy="377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Allocator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）是一个用于管理唯一标识符（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）的分配与回收的工具。其功能主要包括：</a:t>
            </a: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分配唯一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：每次请求一个新的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时，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分配器会生成一个尚未分配的唯一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。这个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通常是一个自增的整数。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释放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：当某个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不再使用时，可以将其归还给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分配器。这样，在需要新的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时，分配器可以重用这些已释放的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，从而减少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耗尽的风险。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确保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唯一性：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分配器需要确保在任何时候，分配出去的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都是唯一的。</a:t>
            </a:r>
          </a:p>
        </p:txBody>
      </p:sp>
    </p:spTree>
    <p:extLst>
      <p:ext uri="{BB962C8B-B14F-4D97-AF65-F5344CB8AC3E}">
        <p14:creationId xmlns:p14="http://schemas.microsoft.com/office/powerpoint/2010/main" val="330303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1099596" y="1597306"/>
            <a:ext cx="97458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在操作系统中，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分配器主要用于管理系统资源的标识符，确保了每个资源能够被准确识别和管理。其有如下应用：</a:t>
            </a: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进程和线程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分配：操作系统为每个进程和线程分配一个唯一的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，称为进程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PID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）和线程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TID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）。这些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用于标识和管理各种进程和线程，例如调度、同步和资源分配。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文件描述符分配：操作系统为每个打开的文件和套接字分配一个唯一的整数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，称为文件描述符（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File Descriptor, FD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）。文件描述符用于表示打开的文件或套接字，并通过系统调用（如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read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write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和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close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）进行操作。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内存页表项分配：在虚拟内存管理中，操作系统需要为每个内存页分配一个唯一的虚拟地址。为了实现这一目标，操作系统使用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分配器来分配和管理虚拟地址空间中的页面。</a:t>
            </a:r>
          </a:p>
        </p:txBody>
      </p:sp>
    </p:spTree>
    <p:extLst>
      <p:ext uri="{BB962C8B-B14F-4D97-AF65-F5344CB8AC3E}">
        <p14:creationId xmlns:p14="http://schemas.microsoft.com/office/powerpoint/2010/main" val="15105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462988" y="3009418"/>
            <a:ext cx="2847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在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arceOS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中，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分配器源码位于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`crates/allocator/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src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`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。其中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分配器需要实现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7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个功能：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C8CC58-AA56-F2E6-F54E-BB6D169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69" y="1382413"/>
            <a:ext cx="7537837" cy="49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42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7421245" y="1700652"/>
            <a:ext cx="32737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经过权衡考量，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IdAllocator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采用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BitmapPageAllocator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的变种实现分配，可以实现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1M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空间的分配和销毁。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该分配器基于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16-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叉的线段树算法索引每一个比特，最重要的是实现连续比特的分配。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CD2EEA-3D91-FC00-B053-1C1CAEBAC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00" y="1700652"/>
            <a:ext cx="62388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2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 rot="10800000" flipV="1">
            <a:off x="474561" y="1783424"/>
            <a:ext cx="34955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BitMap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分配算法的关键在于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特性和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BitAllocCascade16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两个结构体，其中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BitAllocCascade16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由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个相同的下层节点组成，上层发出的分配任务一层层交给对应的下层完成，直至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包含一个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u16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完成最终的分配。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3AEBD8C8-1042-156E-E307-0241F467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06" y="1664620"/>
            <a:ext cx="6838933" cy="388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755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架构支持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3258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一开始项目计划实现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MIPS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支持，但是查阅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RUST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文档发现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rust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对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MIPS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支持不好。根据官方文档的说明，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rust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不直接支持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MIPS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汇编内嵌，如果要内嵌汇编则需要利用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RUST-C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接口，先用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语言内嵌汇编码，再用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rust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调用。同时，官方文档显示，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RUST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官方对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MIPS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的支持为第三等级，由此最终改为支持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架构。具体计划为支持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armv7A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架构，具体计划支持平台为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arm Cortex-A8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20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2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407344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1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1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1111D2-CC67-A5B4-481D-28E0E6D8F6D8}"/>
              </a:ext>
            </a:extLst>
          </p:cNvPr>
          <p:cNvSpPr txBox="1"/>
          <p:nvPr/>
        </p:nvSpPr>
        <p:spPr>
          <a:xfrm>
            <a:off x="4407344" y="3290124"/>
            <a:ext cx="5789952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基于组件化设计的思路，用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Rust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语言的丰富语言特征，设计实现不同功能的独立操作系统内核模块和操作系统框架，可形成不同特征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形态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架构的操作系统内核。让领域操作系统易于定制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开发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复用。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架构支持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43667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利用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`grep`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搜索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`aarch64`,`x86`,`riscv`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这三个关键词查找与架构有关文件，最终发现需要修改文件分为五类：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1.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中断关闭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页表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3.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程序控制块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4.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启动时系统配置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5.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启动前系统基础配置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本次仅支持了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5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及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的一部分。下面依次讨论：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89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架构支持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10427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1.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仅需要实现两个函数，既关闭中断及开启中断。根据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armv7A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架构手册，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的中断分为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FIQ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IRQ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两类，关闭时都需要置位。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3F8F79-3E9E-3596-D824-35261E64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061" y="2582153"/>
            <a:ext cx="4356625" cy="40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72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架构支持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49207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页表部分主要是需要将架构专用页表转换为通用页表。根据架构手册，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支持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`Short-descriptor translation table format`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`Long-descriptor translation table format`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，但是根据手册后者属于扩展内容，不一定都支持，由此仅支持前者。在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`Short-descriptor translation table format`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内部，又分为三种格式，分别为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`Page table`,`Section`,`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Supersection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`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，本次实现仅支持第一个。使用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`Page table`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时事实上第一次访存得到的是一级页表项（二级描述符）的入口地址，还需二次访存得到具体的物理帧。而一级页也分为两个大小，需要分别支持。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972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架构支持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示, 示意图&#10;&#10;描述已自动生成">
            <a:extLst>
              <a:ext uri="{FF2B5EF4-FFF2-40B4-BE49-F238E27FC236}">
                <a16:creationId xmlns:a16="http://schemas.microsoft.com/office/drawing/2014/main" id="{DD85E695-A283-C9B1-48CF-D6A4DCEE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89" y="1190057"/>
            <a:ext cx="7652986" cy="53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99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架构支持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E0F5C43E-D747-6767-60BB-6421A0726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877449"/>
            <a:ext cx="94202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40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31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07351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未来展望</a:t>
            </a:r>
          </a:p>
        </p:txBody>
      </p:sp>
      <p:sp>
        <p:nvSpPr>
          <p:cNvPr id="4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4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C0C27F-E06B-D1C2-ACA1-5E65CBB8A06E}"/>
              </a:ext>
            </a:extLst>
          </p:cNvPr>
          <p:cNvSpPr/>
          <p:nvPr/>
        </p:nvSpPr>
        <p:spPr>
          <a:xfrm>
            <a:off x="4824431" y="3436308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支持中断驱动的设备</a:t>
            </a:r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IO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7689DA8-CE19-B8CE-D4E7-31270851D2F4}"/>
              </a:ext>
            </a:extLst>
          </p:cNvPr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FCB509-A0A6-5A1E-C6A6-D0F8FA8D4534}"/>
              </a:ext>
            </a:extLst>
          </p:cNvPr>
          <p:cNvSpPr/>
          <p:nvPr/>
        </p:nvSpPr>
        <p:spPr>
          <a:xfrm>
            <a:off x="4824431" y="3982602"/>
            <a:ext cx="2628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开发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更多驱动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ABF8BE3-3B1D-761A-E8E9-BA4DC8391860}"/>
              </a:ext>
            </a:extLst>
          </p:cNvPr>
          <p:cNvSpPr/>
          <p:nvPr/>
        </p:nvSpPr>
        <p:spPr>
          <a:xfrm>
            <a:off x="4407337" y="397598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5EF1C-C062-1430-8FBB-423250F242D8}"/>
              </a:ext>
            </a:extLst>
          </p:cNvPr>
          <p:cNvSpPr/>
          <p:nvPr/>
        </p:nvSpPr>
        <p:spPr>
          <a:xfrm>
            <a:off x="4824431" y="453462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移植常见应用并开展测试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430EA14-F9D3-A44E-0F14-ED31C4856E96}"/>
              </a:ext>
            </a:extLst>
          </p:cNvPr>
          <p:cNvSpPr/>
          <p:nvPr/>
        </p:nvSpPr>
        <p:spPr>
          <a:xfrm>
            <a:off x="4407337" y="4529973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18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/>
      <p:bldP spid="5" grpId="0" bldLvl="0" animBg="1"/>
      <p:bldP spid="6" grpId="0"/>
      <p:bldP spid="7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155354" y="2537798"/>
            <a:ext cx="2366382" cy="200129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学论网-www.xuelun.me"/>
          <p:cNvSpPr txBox="1"/>
          <p:nvPr/>
        </p:nvSpPr>
        <p:spPr>
          <a:xfrm>
            <a:off x="2638064" y="599315"/>
            <a:ext cx="6609352" cy="56593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支持中断驱动的设备</a:t>
            </a:r>
            <a:r>
              <a:rPr lang="en-US" altLang="zh-CN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IO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目前，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操作系统底层支持硬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软中断处理、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pci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总线协议和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mmio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机制，但不支持中断驱动的设备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IO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，导致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不能支持部分设备，极大的阻碍了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的发展与进步。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开发</a:t>
            </a:r>
            <a:r>
              <a:rPr lang="en-US" altLang="zh-CN" sz="2800" b="1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更多驱动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目前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主要运行在虚拟机环境中，尚未支持蓝牙、鼠标、键盘等驱动，导致其实用性不高，只能用于教育性用途。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738037" y="2887410"/>
            <a:ext cx="1415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未来展望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E5F57E-3EB4-57CA-FEC8-90765464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744" y="3947575"/>
            <a:ext cx="2672902" cy="2672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A6877D-710D-FDFD-671A-9E132408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970" y="756098"/>
            <a:ext cx="2444449" cy="2672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155354" y="2537798"/>
            <a:ext cx="2366382" cy="200129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学论网-www.xuelun.me"/>
          <p:cNvSpPr txBox="1"/>
          <p:nvPr/>
        </p:nvSpPr>
        <p:spPr>
          <a:xfrm>
            <a:off x="2695177" y="2030476"/>
            <a:ext cx="6609352" cy="27970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移植常见应用并开展测试</a:t>
            </a:r>
            <a:endParaRPr lang="en-US" altLang="zh-CN" sz="2800" b="1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目前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缺少实用的应用程序。移植（或新开发）的程序可以以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Unikernal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模式编译运行在虚拟机上，相比于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Docker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等传统方法性能大大提升，应用前景广阔。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738037" y="2887410"/>
            <a:ext cx="1415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未来展望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320982-2B16-E45E-FE59-0FE38FD5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598" y="661454"/>
            <a:ext cx="2228850" cy="2228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9776C5-6A8D-B959-C74B-2DC41BCE7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36" y="3429000"/>
            <a:ext cx="2313912" cy="30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6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2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407346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项目总结</a:t>
            </a:r>
          </a:p>
        </p:txBody>
      </p:sp>
      <p:sp>
        <p:nvSpPr>
          <p:cNvPr id="1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5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78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CB9E908-3F3B-F920-4C2A-65543C82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19" y="1623736"/>
            <a:ext cx="10428790" cy="445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​本次大作业虽未能成功实现硬件部分，但仍然实现了期望目标的主要功能，包括文件系统、进程调度和内存分配，填补了原先项目的空白。后续的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ArceOS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开发者可以基于这些功能开发更多、更丰富的模块，壮大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ArceOS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的生态圈。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多数大作业作品或许难以被广泛应用，但其中的教育意义不可忽视。在本次大作业的实现中，我们小组充分地熟悉掌握了操作系统开发的工具链，践行了分工合作的精神，这些能力和品质对我们的影响是深远的。</a:t>
            </a:r>
          </a:p>
        </p:txBody>
      </p:sp>
      <p:sp>
        <p:nvSpPr>
          <p:cNvPr id="4" name="深色1">
            <a:extLst>
              <a:ext uri="{FF2B5EF4-FFF2-40B4-BE49-F238E27FC236}">
                <a16:creationId xmlns:a16="http://schemas.microsoft.com/office/drawing/2014/main" id="{107F04F8-61D3-0378-E5A0-FCE811718192}"/>
              </a:ext>
            </a:extLst>
          </p:cNvPr>
          <p:cNvSpPr/>
          <p:nvPr/>
        </p:nvSpPr>
        <p:spPr>
          <a:xfrm>
            <a:off x="741019" y="1059331"/>
            <a:ext cx="10428789" cy="423936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</p:spTree>
    <p:extLst>
      <p:ext uri="{BB962C8B-B14F-4D97-AF65-F5344CB8AC3E}">
        <p14:creationId xmlns:p14="http://schemas.microsoft.com/office/powerpoint/2010/main" val="47556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1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07348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项目调研</a:t>
            </a:r>
            <a:endParaRPr lang="zh-CN" altLang="en-US" sz="6000" kern="1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24431" y="34363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项目背景</a:t>
            </a:r>
          </a:p>
        </p:txBody>
      </p:sp>
      <p:sp>
        <p:nvSpPr>
          <p:cNvPr id="37" name="椭圆 36"/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24431" y="433637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重要性分析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407337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2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2EB8C7-A74C-EDB1-E016-CE31EF5E6944}"/>
              </a:ext>
            </a:extLst>
          </p:cNvPr>
          <p:cNvSpPr/>
          <p:nvPr/>
        </p:nvSpPr>
        <p:spPr>
          <a:xfrm>
            <a:off x="4824431" y="521880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相关工作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55DF0E1-1B28-37C4-1964-8667D6730B91}"/>
              </a:ext>
            </a:extLst>
          </p:cNvPr>
          <p:cNvSpPr/>
          <p:nvPr/>
        </p:nvSpPr>
        <p:spPr>
          <a:xfrm>
            <a:off x="4407337" y="521415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bldLvl="0" animBg="1"/>
      <p:bldP spid="42" grpId="0"/>
      <p:bldP spid="43" grpId="0" bldLvl="0" animBg="1"/>
      <p:bldP spid="2" grpId="0"/>
      <p:bldP spid="3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"/>
          <p:cNvSpPr/>
          <p:nvPr/>
        </p:nvSpPr>
        <p:spPr>
          <a:xfrm>
            <a:off x="-1422399" y="378076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3"/>
          <p:cNvSpPr/>
          <p:nvPr/>
        </p:nvSpPr>
        <p:spPr>
          <a:xfrm>
            <a:off x="-3047999" y="380979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欢迎各位同学提问</a:t>
            </a:r>
          </a:p>
        </p:txBody>
      </p:sp>
      <p:sp>
        <p:nvSpPr>
          <p:cNvPr id="32" name="椭圆 31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69121" y="5126490"/>
            <a:ext cx="932162" cy="269884"/>
            <a:chOff x="859010" y="4001457"/>
            <a:chExt cx="3340768" cy="344678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 rot="2703315">
            <a:off x="3052681" y="3501443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278490" y="4997491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工业机器人</a:t>
            </a:r>
          </a:p>
        </p:txBody>
      </p:sp>
      <p:sp>
        <p:nvSpPr>
          <p:cNvPr id="54" name="TextBox 18"/>
          <p:cNvSpPr txBox="1"/>
          <p:nvPr/>
        </p:nvSpPr>
        <p:spPr>
          <a:xfrm>
            <a:off x="3175174" y="2576262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机器学习</a:t>
            </a:r>
          </a:p>
        </p:txBody>
      </p:sp>
      <p:sp>
        <p:nvSpPr>
          <p:cNvPr id="57" name="TextBox 18"/>
          <p:cNvSpPr txBox="1"/>
          <p:nvPr/>
        </p:nvSpPr>
        <p:spPr>
          <a:xfrm>
            <a:off x="637850" y="4281705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机密计算</a:t>
            </a:r>
          </a:p>
        </p:txBody>
      </p:sp>
      <p:sp>
        <p:nvSpPr>
          <p:cNvPr id="60" name="TextBox 18"/>
          <p:cNvSpPr txBox="1"/>
          <p:nvPr/>
        </p:nvSpPr>
        <p:spPr>
          <a:xfrm>
            <a:off x="3900942" y="3241475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自动驾驶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4A024F-5E20-49DC-3E08-64C92B09440B}"/>
              </a:ext>
            </a:extLst>
          </p:cNvPr>
          <p:cNvSpPr/>
          <p:nvPr/>
        </p:nvSpPr>
        <p:spPr>
          <a:xfrm>
            <a:off x="29325" y="893233"/>
            <a:ext cx="4694579" cy="655639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操作系统的新需求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0DE70-FF8B-4B59-EDF1-C9FA67A2AE17}"/>
              </a:ext>
            </a:extLst>
          </p:cNvPr>
          <p:cNvSpPr txBox="1"/>
          <p:nvPr/>
        </p:nvSpPr>
        <p:spPr>
          <a:xfrm>
            <a:off x="5946061" y="1045105"/>
            <a:ext cx="4846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ea typeface="思源黑体 CN Medium" panose="020B0600000000000000"/>
              </a:rPr>
              <a:t>现有操作系统</a:t>
            </a:r>
            <a:r>
              <a:rPr lang="en-US" altLang="zh-CN" sz="4000" dirty="0">
                <a:ea typeface="思源黑体 CN Medium" panose="020B0600000000000000"/>
              </a:rPr>
              <a:t>Linux</a:t>
            </a:r>
            <a:r>
              <a:rPr lang="zh-CN" altLang="en-US" sz="4000" dirty="0">
                <a:ea typeface="思源黑体 CN Medium" panose="020B0600000000000000"/>
              </a:rPr>
              <a:t>、</a:t>
            </a:r>
            <a:r>
              <a:rPr lang="en-US" altLang="zh-CN" sz="4000" dirty="0">
                <a:ea typeface="思源黑体 CN Medium" panose="020B0600000000000000"/>
              </a:rPr>
              <a:t>Windows</a:t>
            </a:r>
            <a:r>
              <a:rPr lang="zh-CN" altLang="en-US" sz="4000" dirty="0">
                <a:ea typeface="思源黑体 CN Medium" panose="020B0600000000000000"/>
              </a:rPr>
              <a:t>、</a:t>
            </a:r>
            <a:r>
              <a:rPr lang="en-US" altLang="zh-CN" sz="4000" dirty="0">
                <a:ea typeface="思源黑体 CN Medium" panose="020B0600000000000000"/>
              </a:rPr>
              <a:t>RTOS</a:t>
            </a:r>
            <a:r>
              <a:rPr lang="zh-CN" altLang="en-US" sz="4000" dirty="0">
                <a:ea typeface="思源黑体 CN Medium" panose="020B0600000000000000"/>
              </a:rPr>
              <a:t>等</a:t>
            </a:r>
            <a:r>
              <a:rPr lang="zh-CN" altLang="en-US" sz="4000" b="1" dirty="0">
                <a:solidFill>
                  <a:srgbClr val="FF0000"/>
                </a:solidFill>
                <a:ea typeface="思源黑体 CN Medium" panose="020B0600000000000000"/>
              </a:rPr>
              <a:t>不能</a:t>
            </a:r>
            <a:r>
              <a:rPr lang="zh-CN" altLang="en-US" sz="4000" dirty="0">
                <a:ea typeface="思源黑体 CN Medium" panose="020B0600000000000000"/>
              </a:rPr>
              <a:t>完全满足这些需求！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D806FE-28D3-6ECE-AB2F-8157F8E8F5A0}"/>
              </a:ext>
            </a:extLst>
          </p:cNvPr>
          <p:cNvSpPr/>
          <p:nvPr/>
        </p:nvSpPr>
        <p:spPr>
          <a:xfrm rot="2703315">
            <a:off x="2358364" y="2807030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55D019-01A1-52F7-79E9-155EF51460C1}"/>
              </a:ext>
            </a:extLst>
          </p:cNvPr>
          <p:cNvSpPr/>
          <p:nvPr/>
        </p:nvSpPr>
        <p:spPr>
          <a:xfrm rot="2703315">
            <a:off x="2357345" y="4104274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D5EEA0-3346-6556-5B34-13E9AE74DA6D}"/>
              </a:ext>
            </a:extLst>
          </p:cNvPr>
          <p:cNvSpPr/>
          <p:nvPr/>
        </p:nvSpPr>
        <p:spPr>
          <a:xfrm rot="2703315">
            <a:off x="1663028" y="3409861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147F13C-E610-5F8E-8810-4672331E8AD7}"/>
              </a:ext>
            </a:extLst>
          </p:cNvPr>
          <p:cNvGrpSpPr/>
          <p:nvPr/>
        </p:nvGrpSpPr>
        <p:grpSpPr>
          <a:xfrm>
            <a:off x="1159753" y="4401132"/>
            <a:ext cx="932162" cy="269884"/>
            <a:chOff x="859010" y="4001457"/>
            <a:chExt cx="3340768" cy="344678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3FF4FDE-4670-7454-BA18-094BD406B06A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5573F58-1F43-CA6B-431F-A2C46F225389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504E82F-1E10-511F-F624-A5342CCD9D8A}"/>
              </a:ext>
            </a:extLst>
          </p:cNvPr>
          <p:cNvGrpSpPr/>
          <p:nvPr/>
        </p:nvGrpSpPr>
        <p:grpSpPr>
          <a:xfrm rot="10800000">
            <a:off x="3363452" y="2975428"/>
            <a:ext cx="932162" cy="269884"/>
            <a:chOff x="859010" y="4001457"/>
            <a:chExt cx="3340768" cy="344678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051DA7D-6B53-DE69-3A2A-F6C25274419D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70EE706-70C8-A022-2D37-18DF6C27B827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1BBEB2A-F676-376D-2DA5-8C7E67737611}"/>
              </a:ext>
            </a:extLst>
          </p:cNvPr>
          <p:cNvGrpSpPr/>
          <p:nvPr/>
        </p:nvGrpSpPr>
        <p:grpSpPr>
          <a:xfrm rot="10800000">
            <a:off x="4076099" y="3634875"/>
            <a:ext cx="932162" cy="269884"/>
            <a:chOff x="859010" y="4001457"/>
            <a:chExt cx="3340768" cy="344678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9920D7E-6AA9-6FDB-9E39-432F6A97D6EA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3353391-8B1F-E588-C15F-0AD0BFB6187E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B0F1B713-25EA-3A3F-204C-E421889D1086}"/>
              </a:ext>
            </a:extLst>
          </p:cNvPr>
          <p:cNvSpPr txBox="1"/>
          <p:nvPr/>
        </p:nvSpPr>
        <p:spPr>
          <a:xfrm>
            <a:off x="5735915" y="4132166"/>
            <a:ext cx="115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更快的开发？</a:t>
            </a: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4651BFBB-968D-6FF7-D60D-6912B31E9D1C}"/>
              </a:ext>
            </a:extLst>
          </p:cNvPr>
          <p:cNvSpPr/>
          <p:nvPr/>
        </p:nvSpPr>
        <p:spPr>
          <a:xfrm>
            <a:off x="7033502" y="4401132"/>
            <a:ext cx="1782502" cy="3079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A0E4CF9-8F98-9573-5950-FBA9F6CE3806}"/>
              </a:ext>
            </a:extLst>
          </p:cNvPr>
          <p:cNvSpPr txBox="1"/>
          <p:nvPr/>
        </p:nvSpPr>
        <p:spPr>
          <a:xfrm>
            <a:off x="9223915" y="4132166"/>
            <a:ext cx="121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a typeface="思源黑体 CN Medium" panose="020B0600000000000000"/>
              </a:rPr>
              <a:t>组件化、定制化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A7F35E1-8EEF-3605-CA78-DC9792C691D8}"/>
              </a:ext>
            </a:extLst>
          </p:cNvPr>
          <p:cNvSpPr txBox="1"/>
          <p:nvPr/>
        </p:nvSpPr>
        <p:spPr>
          <a:xfrm>
            <a:off x="5735915" y="5383012"/>
            <a:ext cx="115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更安全，更鲁棒？</a:t>
            </a:r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B5DED9F5-0DA3-6609-E86E-AB9C9C04A22A}"/>
              </a:ext>
            </a:extLst>
          </p:cNvPr>
          <p:cNvSpPr/>
          <p:nvPr/>
        </p:nvSpPr>
        <p:spPr>
          <a:xfrm>
            <a:off x="7033502" y="5644520"/>
            <a:ext cx="1782502" cy="3079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F751166-6B3F-4433-E676-4295AF7352A6}"/>
              </a:ext>
            </a:extLst>
          </p:cNvPr>
          <p:cNvSpPr txBox="1"/>
          <p:nvPr/>
        </p:nvSpPr>
        <p:spPr>
          <a:xfrm>
            <a:off x="9223915" y="5567677"/>
            <a:ext cx="141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ea typeface="思源黑体 CN Medium" panose="020B0600000000000000"/>
              </a:rPr>
              <a:t>Unikenel</a:t>
            </a:r>
            <a:endParaRPr lang="zh-CN" altLang="en-US" sz="2400" b="1" dirty="0">
              <a:solidFill>
                <a:srgbClr val="FF0000"/>
              </a:solidFill>
              <a:ea typeface="思源黑体 CN Medium" panose="020B06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1" grpId="0"/>
      <p:bldP spid="54" grpId="0"/>
      <p:bldP spid="57" grpId="0"/>
      <p:bldP spid="60" grpId="0"/>
      <p:bldP spid="8" grpId="0"/>
      <p:bldP spid="11" grpId="0" animBg="1"/>
      <p:bldP spid="13" grpId="0" animBg="1"/>
      <p:bldP spid="14" grpId="0" animBg="1"/>
      <p:bldP spid="48" grpId="0"/>
      <p:bldP spid="49" grpId="0" animBg="1"/>
      <p:bldP spid="88" grpId="0"/>
      <p:bldP spid="89" grpId="0"/>
      <p:bldP spid="90" grpId="0" animBg="1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色1"/>
          <p:cNvSpPr/>
          <p:nvPr/>
        </p:nvSpPr>
        <p:spPr>
          <a:xfrm>
            <a:off x="741020" y="1037108"/>
            <a:ext cx="5194002" cy="446159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组件化操作系统</a:t>
            </a:r>
          </a:p>
        </p:txBody>
      </p:sp>
      <p:sp>
        <p:nvSpPr>
          <p:cNvPr id="19" name="学论网-www.xuelun.me"/>
          <p:cNvSpPr txBox="1"/>
          <p:nvPr/>
        </p:nvSpPr>
        <p:spPr>
          <a:xfrm>
            <a:off x="741020" y="1662609"/>
            <a:ext cx="5194002" cy="3258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组件化操作系统能够快速适配未来多种多样的处理器、加速器、外设和应用需求，在开发的便捷性、性能和安全性等方面优于已有的通用操作系统。“组件化的定制操作系统”也是我们工作的根本理论依据。</a:t>
            </a: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8216DEC-ED15-308B-9CB0-5A1C280F8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705" y="288150"/>
            <a:ext cx="4867275" cy="615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色1"/>
          <p:cNvSpPr/>
          <p:nvPr/>
        </p:nvSpPr>
        <p:spPr>
          <a:xfrm>
            <a:off x="741020" y="1037108"/>
            <a:ext cx="5194002" cy="446159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Unikernel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学论网-www.xuelun.me"/>
          <p:cNvSpPr txBox="1"/>
          <p:nvPr/>
        </p:nvSpPr>
        <p:spPr>
          <a:xfrm>
            <a:off x="741020" y="1662609"/>
            <a:ext cx="5194002" cy="43667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Unikernel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由库操作系统组成，是一个特殊的、单地址空间的机器镜像。开发者从中选择模块化栈和最小库集合，组成应用需要的最小化系统架构来运行。。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Unikernel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具有性能优、代码短、启动快、安全性高的优势，可以减小不必要的代码逻辑，让最简单的操作系统来运行应用。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6F42F-DDEF-2111-94C1-9163C60C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55" y="1830909"/>
            <a:ext cx="50387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4100" y="1845834"/>
            <a:ext cx="3044143" cy="4111968"/>
            <a:chOff x="1250574" y="2331238"/>
            <a:chExt cx="1728611" cy="1932906"/>
          </a:xfrm>
        </p:grpSpPr>
        <p:sp>
          <p:nvSpPr>
            <p:cNvPr id="28" name="TextBox 18"/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Ucore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学论网-www.xuelun.me"/>
            <p:cNvSpPr txBox="1"/>
            <p:nvPr/>
          </p:nvSpPr>
          <p:spPr>
            <a:xfrm>
              <a:off x="1327571" y="2548467"/>
              <a:ext cx="1574617" cy="1715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是清华大学计算机系副教授陈瑜所写的操作系统，也被称为「麻雀」，因为这个操作系统包含虚存管理、进程管理、处理器调度、同步互斥、进程间通信、文件系统等主要内核功能，总的内核代码量（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C+asm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）不会超过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5K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行，充分体现了「麻雀虽小，五脏俱全」的精神。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29326" y="900198"/>
            <a:ext cx="7470410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项目的基础：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Ucore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Rcore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637E549-EF01-5F40-A14E-A10526F5E545}"/>
              </a:ext>
            </a:extLst>
          </p:cNvPr>
          <p:cNvGrpSpPr/>
          <p:nvPr/>
        </p:nvGrpSpPr>
        <p:grpSpPr>
          <a:xfrm>
            <a:off x="4133316" y="1776982"/>
            <a:ext cx="3044143" cy="3072826"/>
            <a:chOff x="1250574" y="2331238"/>
            <a:chExt cx="1728611" cy="1444438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074F279F-DF6E-0A01-A15C-9AF0E83EBB32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Rcore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学论网-www.xuelun.me">
              <a:extLst>
                <a:ext uri="{FF2B5EF4-FFF2-40B4-BE49-F238E27FC236}">
                  <a16:creationId xmlns:a16="http://schemas.microsoft.com/office/drawing/2014/main" id="{10C348F6-2364-1B4F-BD87-EB40F9539897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1948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是基于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重新实现的兼容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Linux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内核，诞生于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2018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年，目前已在清华计算机系的操作系统教学实验中试点应用。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具有以下功能：网络堆栈、文件系统、信号系统、异步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IO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、内核模块。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6076B6-EF07-C3C3-08FE-68D4477C7DB3}"/>
              </a:ext>
            </a:extLst>
          </p:cNvPr>
          <p:cNvGrpSpPr/>
          <p:nvPr/>
        </p:nvGrpSpPr>
        <p:grpSpPr>
          <a:xfrm>
            <a:off x="7688126" y="1776981"/>
            <a:ext cx="3044143" cy="4180821"/>
            <a:chOff x="1250574" y="2331238"/>
            <a:chExt cx="1728611" cy="1965272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CA936141-87A0-7E46-D94B-BB5DE8B51B2D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ArceOS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学论网-www.xuelun.me">
              <a:extLst>
                <a:ext uri="{FF2B5EF4-FFF2-40B4-BE49-F238E27FC236}">
                  <a16:creationId xmlns:a16="http://schemas.microsoft.com/office/drawing/2014/main" id="{7C8BF99F-AD84-CB06-C87E-3DEE0D37D8E5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715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的一个子项目，是一个受到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Unicraft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启发，用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编写的实验性模块化操作系统（或单内核）。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提供了一套组件化的操作系统框架和各种内核组件的实现，支持形成不同形态的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正在迅速地开发，在 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Github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仓库中能找到实时信息，为我们的开发提供了参考。</a:t>
              </a:r>
            </a:p>
          </p:txBody>
        </p:sp>
      </p:grpSp>
      <p:pic>
        <p:nvPicPr>
          <p:cNvPr id="61" name="图片 60" descr="图片包含 图示&#10;&#10;描述已自动生成">
            <a:extLst>
              <a:ext uri="{FF2B5EF4-FFF2-40B4-BE49-F238E27FC236}">
                <a16:creationId xmlns:a16="http://schemas.microsoft.com/office/drawing/2014/main" id="{D80CEFFC-52ED-C2AC-C8F8-6FF992C9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43" y="5421375"/>
            <a:ext cx="3794724" cy="1072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2906" y="2210764"/>
            <a:ext cx="3044143" cy="4481299"/>
            <a:chOff x="1250574" y="2331238"/>
            <a:chExt cx="1728611" cy="2106517"/>
          </a:xfrm>
        </p:grpSpPr>
        <p:sp>
          <p:nvSpPr>
            <p:cNvPr id="28" name="TextBox 18"/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Rust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学论网-www.xuelun.me"/>
            <p:cNvSpPr txBox="1"/>
            <p:nvPr/>
          </p:nvSpPr>
          <p:spPr>
            <a:xfrm>
              <a:off x="1327571" y="2548467"/>
              <a:ext cx="1574617" cy="1889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适合操作系统开发的新兴编程语言，本项目的主角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就是基于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开发。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语言具有与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一样的硬件控制能力，且大大强化了安全编程。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的程序效率与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相近，但其现代性、抽象表达能力高于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语言，故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的程序开发效率高于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，在内存管理、类型系统、编程范式、标准库等方面也优于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语言。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29325" y="900198"/>
            <a:ext cx="6730289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有用的语言和工具：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6076B6-EF07-C3C3-08FE-68D4477C7DB3}"/>
              </a:ext>
            </a:extLst>
          </p:cNvPr>
          <p:cNvGrpSpPr/>
          <p:nvPr/>
        </p:nvGrpSpPr>
        <p:grpSpPr>
          <a:xfrm>
            <a:off x="7656932" y="2141911"/>
            <a:ext cx="3044143" cy="4550152"/>
            <a:chOff x="1250574" y="2331238"/>
            <a:chExt cx="1728611" cy="2138883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CA936141-87A0-7E46-D94B-BB5DE8B51B2D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Qemu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学论网-www.xuelun.me">
              <a:extLst>
                <a:ext uri="{FF2B5EF4-FFF2-40B4-BE49-F238E27FC236}">
                  <a16:creationId xmlns:a16="http://schemas.microsoft.com/office/drawing/2014/main" id="{7C8BF99F-AD84-CB06-C87E-3DEE0D37D8E5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889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由于特定架构的硬件实体难以获得，本项目针对不同架构的开发必须依赖虚拟机程序进行实验。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Qemu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是一款开源的虚拟机程序，能够测试操作系统在不同硬件环境下的表现。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Qemu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提供全系统仿真和用户模式仿真两种操作模式，能够在任意支持的架构上为任何机器运行一个完整的操作系统，是本项目的最佳选择。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9C5D0B6-D35F-A348-AD9F-069E4F7F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04" y="1853143"/>
            <a:ext cx="3893478" cy="194673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A318CA8A-C702-168A-D589-BE8B294CEC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DFE2ED2-C671-82F2-8D5F-A8604F521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23" y="4104153"/>
            <a:ext cx="3397326" cy="226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15a8a5-4a47-488b-bb7b-ac5bb6e57d8c"/>
  <p:tag name="COMMONDATA" val="eyJoZGlkIjoiY2IxYWJkNDE4MmE5YWM3MTY5OGE0OGU1NGUyM2RlM2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2331</Words>
  <Application>Microsoft Office PowerPoint</Application>
  <PresentationFormat>宽屏</PresentationFormat>
  <Paragraphs>163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等线</vt:lpstr>
      <vt:lpstr>等线 Light</vt:lpstr>
      <vt:lpstr>思源黑体 CN Medium</vt:lpstr>
      <vt:lpstr>思源黑体 CN Normal</vt:lpstr>
      <vt:lpstr>微软雅黑</vt:lpstr>
      <vt:lpstr>幼圆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 ADMIN</cp:lastModifiedBy>
  <cp:revision>345</cp:revision>
  <dcterms:created xsi:type="dcterms:W3CDTF">2021-01-31T06:17:00Z</dcterms:created>
  <dcterms:modified xsi:type="dcterms:W3CDTF">2023-07-09T04:11:51Z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9B6469C2496446049ABFAC0BB7167A44_12</vt:lpwstr>
  </property>
  <property fmtid="{D5CDD505-2E9C-101B-9397-08002B2CF9AE}" pid="3" name="KSOProductBuildVer">
    <vt:lpwstr>2052-11.1.0.14036</vt:lpwstr>
  </property>
</Properties>
</file>