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83" r:id="rId2"/>
    <p:sldId id="285" r:id="rId3"/>
    <p:sldId id="286" r:id="rId4"/>
    <p:sldId id="282" r:id="rId5"/>
    <p:sldId id="265" r:id="rId6"/>
    <p:sldId id="266" r:id="rId7"/>
    <p:sldId id="287" r:id="rId8"/>
    <p:sldId id="256" r:id="rId9"/>
    <p:sldId id="288" r:id="rId10"/>
    <p:sldId id="259" r:id="rId11"/>
    <p:sldId id="260" r:id="rId12"/>
    <p:sldId id="273" r:id="rId13"/>
    <p:sldId id="262" r:id="rId14"/>
    <p:sldId id="272" r:id="rId15"/>
    <p:sldId id="289" r:id="rId16"/>
    <p:sldId id="274" r:id="rId17"/>
    <p:sldId id="284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3320" autoAdjust="0"/>
  </p:normalViewPr>
  <p:slideViewPr>
    <p:cSldViewPr snapToGrid="0" showGuides="1">
      <p:cViewPr varScale="1">
        <p:scale>
          <a:sx n="55" d="100"/>
          <a:sy n="55" d="100"/>
        </p:scale>
        <p:origin x="1056" y="40"/>
      </p:cViewPr>
      <p:guideLst>
        <p:guide orient="horz" pos="2069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826799" y="1320137"/>
            <a:ext cx="65384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/>
              <a:t>2023</a:t>
            </a:r>
            <a:r>
              <a:rPr lang="zh-CN" altLang="en-US" sz="6000" dirty="0"/>
              <a:t>春操作系统</a:t>
            </a:r>
            <a:r>
              <a:rPr lang="en-US" altLang="zh-CN" sz="6000" dirty="0"/>
              <a:t>H</a:t>
            </a:r>
            <a:br>
              <a:rPr lang="en-US" altLang="zh-CN" sz="6000" dirty="0"/>
            </a:br>
            <a:r>
              <a:rPr lang="zh-CN" altLang="en-US" sz="9600" dirty="0">
                <a:latin typeface="华光美黑_CNKI" panose="02000500000000000000" pitchFamily="2" charset="-122"/>
                <a:ea typeface="华光美黑_CNKI" panose="02000500000000000000" pitchFamily="2" charset="-122"/>
              </a:rPr>
              <a:t>中期汇报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flipH="1">
            <a:off x="2826797" y="3813127"/>
            <a:ext cx="6485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/>
              <a:t>汇报人：舒英特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小组成员：舒英特、陈骆鑫、张学涵、徐翊然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https://github.com/OSH-2023/Actus_Neopiritus</a:t>
            </a:r>
            <a:endParaRPr lang="zh-CN" altLang="en-US" sz="2000" b="1" dirty="0"/>
          </a:p>
        </p:txBody>
      </p:sp>
      <p:sp>
        <p:nvSpPr>
          <p:cNvPr id="21" name="任意多边形: 形状 2"/>
          <p:cNvSpPr/>
          <p:nvPr/>
        </p:nvSpPr>
        <p:spPr>
          <a:xfrm>
            <a:off x="-1422399" y="410461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3"/>
          <p:cNvSpPr/>
          <p:nvPr/>
        </p:nvSpPr>
        <p:spPr>
          <a:xfrm>
            <a:off x="-3047999" y="413364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1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07346" y="2274461"/>
            <a:ext cx="32624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sp>
        <p:nvSpPr>
          <p:cNvPr id="40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3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38A0C5-43B6-A9E1-FBDE-9DFB3086BDDB}"/>
              </a:ext>
            </a:extLst>
          </p:cNvPr>
          <p:cNvSpPr/>
          <p:nvPr/>
        </p:nvSpPr>
        <p:spPr>
          <a:xfrm>
            <a:off x="4824431" y="3436308"/>
            <a:ext cx="2592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践行组件化</a:t>
            </a:r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的思想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49F672B-E8F6-01FF-4B35-7EC545E5AC2B}"/>
              </a:ext>
            </a:extLst>
          </p:cNvPr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058C02-1F58-46EE-9D5C-08B2F741C5F1}"/>
              </a:ext>
            </a:extLst>
          </p:cNvPr>
          <p:cNvSpPr/>
          <p:nvPr/>
        </p:nvSpPr>
        <p:spPr>
          <a:xfrm>
            <a:off x="4824431" y="4336378"/>
            <a:ext cx="2372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完善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的功能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E9005A2-6D39-EC41-7C77-3B56F6A60298}"/>
              </a:ext>
            </a:extLst>
          </p:cNvPr>
          <p:cNvSpPr/>
          <p:nvPr/>
        </p:nvSpPr>
        <p:spPr>
          <a:xfrm>
            <a:off x="4407337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662615-5A74-55AD-16FC-65788EA497BB}"/>
              </a:ext>
            </a:extLst>
          </p:cNvPr>
          <p:cNvSpPr/>
          <p:nvPr/>
        </p:nvSpPr>
        <p:spPr>
          <a:xfrm>
            <a:off x="4824431" y="5218802"/>
            <a:ext cx="2885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增强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跨平台能力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940E0D6-B7EA-4D2A-A307-7C6779C92F05}"/>
              </a:ext>
            </a:extLst>
          </p:cNvPr>
          <p:cNvSpPr/>
          <p:nvPr/>
        </p:nvSpPr>
        <p:spPr>
          <a:xfrm>
            <a:off x="4407337" y="521415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  <p:bldP spid="10" grpId="0"/>
      <p:bldP spid="11" grpId="0" bldLvl="0" animBg="1"/>
      <p:bldP spid="12" grpId="0"/>
      <p:bldP spid="1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1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407350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52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4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0A81E0-E14F-D728-8F34-3B3982E4BD3B}"/>
              </a:ext>
            </a:extLst>
          </p:cNvPr>
          <p:cNvSpPr/>
          <p:nvPr/>
        </p:nvSpPr>
        <p:spPr>
          <a:xfrm>
            <a:off x="4824431" y="3436308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充分完成项目调研、可行性分析等工作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1D18C59-0F98-1D94-0C7B-0FDBA8C7596E}"/>
              </a:ext>
            </a:extLst>
          </p:cNvPr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891947-C03A-1837-0DA5-BE2445D1D11B}"/>
              </a:ext>
            </a:extLst>
          </p:cNvPr>
          <p:cNvSpPr/>
          <p:nvPr/>
        </p:nvSpPr>
        <p:spPr>
          <a:xfrm>
            <a:off x="4824431" y="4336378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全组同学熟悉</a:t>
            </a:r>
            <a:r>
              <a:rPr lang="en-US" altLang="zh-CN" sz="200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Rust</a:t>
            </a:r>
            <a:r>
              <a:rPr lang="zh-CN" altLang="en-US" sz="200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编程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F43F4C6-71E2-0013-683B-1EE7CD539A32}"/>
              </a:ext>
            </a:extLst>
          </p:cNvPr>
          <p:cNvSpPr/>
          <p:nvPr/>
        </p:nvSpPr>
        <p:spPr>
          <a:xfrm>
            <a:off x="4407337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C3CEAA-73D7-9510-928E-A355A33A8B0D}"/>
              </a:ext>
            </a:extLst>
          </p:cNvPr>
          <p:cNvSpPr/>
          <p:nvPr/>
        </p:nvSpPr>
        <p:spPr>
          <a:xfrm>
            <a:off x="4824431" y="5218802"/>
            <a:ext cx="4816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搭建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环境，成功运行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D6523B4-988C-17C8-9769-C9A34617D8FA}"/>
              </a:ext>
            </a:extLst>
          </p:cNvPr>
          <p:cNvSpPr/>
          <p:nvPr/>
        </p:nvSpPr>
        <p:spPr>
          <a:xfrm>
            <a:off x="4407337" y="521415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/>
      <p:bldP spid="5" grpId="0" bldLvl="0" animBg="1"/>
      <p:bldP spid="6" grpId="0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629B433-34FF-7264-AF38-E846E981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7" y="1000674"/>
            <a:ext cx="4712156" cy="31286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E8B075-85B6-E382-570E-16102AB6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928" y="2141318"/>
            <a:ext cx="5499304" cy="3680868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7E09BCCA-2712-2371-2B46-3E6457D9C3C6}"/>
              </a:ext>
            </a:extLst>
          </p:cNvPr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992E76D-B82D-BF42-00FF-E34FCD6C1757}"/>
              </a:ext>
            </a:extLst>
          </p:cNvPr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9B4B65-FEAB-439E-3CEE-93884AE03459}"/>
              </a:ext>
            </a:extLst>
          </p:cNvPr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4196625-30FF-8075-CB1E-F1D10981E84F}"/>
              </a:ext>
            </a:extLst>
          </p:cNvPr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6BBE826-BF97-6218-BF0C-B7D7F9ADAF9B}"/>
              </a:ext>
            </a:extLst>
          </p:cNvPr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7C8DE43-C4E8-B325-FA5E-D33A2CFC0235}"/>
              </a:ext>
            </a:extLst>
          </p:cNvPr>
          <p:cNvCxnSpPr/>
          <p:nvPr/>
        </p:nvCxnSpPr>
        <p:spPr>
          <a:xfrm>
            <a:off x="3534554" y="595927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31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07349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项目计划</a:t>
            </a:r>
          </a:p>
        </p:txBody>
      </p:sp>
      <p:sp>
        <p:nvSpPr>
          <p:cNvPr id="4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5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C0C27F-E06B-D1C2-ACA1-5E65CBB8A06E}"/>
              </a:ext>
            </a:extLst>
          </p:cNvPr>
          <p:cNvSpPr/>
          <p:nvPr/>
        </p:nvSpPr>
        <p:spPr>
          <a:xfrm>
            <a:off x="4824431" y="3436308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创新内核算法，更换系统组件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7689DA8-CE19-B8CE-D4E7-31270851D2F4}"/>
              </a:ext>
            </a:extLst>
          </p:cNvPr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FCB509-A0A6-5A1E-C6A6-D0F8FA8D4534}"/>
              </a:ext>
            </a:extLst>
          </p:cNvPr>
          <p:cNvSpPr/>
          <p:nvPr/>
        </p:nvSpPr>
        <p:spPr>
          <a:xfrm>
            <a:off x="4824431" y="398260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对多种架构提供支持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ABF8BE3-3B1D-761A-E8E9-BA4DC8391860}"/>
              </a:ext>
            </a:extLst>
          </p:cNvPr>
          <p:cNvSpPr/>
          <p:nvPr/>
        </p:nvSpPr>
        <p:spPr>
          <a:xfrm>
            <a:off x="4407337" y="397598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5EF1C-C062-1430-8FBB-423250F242D8}"/>
              </a:ext>
            </a:extLst>
          </p:cNvPr>
          <p:cNvSpPr/>
          <p:nvPr/>
        </p:nvSpPr>
        <p:spPr>
          <a:xfrm>
            <a:off x="4824431" y="4534624"/>
            <a:ext cx="3063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(*)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实现中断驱动的设备</a:t>
            </a:r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IO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430EA14-F9D3-A44E-0F14-ED31C4856E96}"/>
              </a:ext>
            </a:extLst>
          </p:cNvPr>
          <p:cNvSpPr/>
          <p:nvPr/>
        </p:nvSpPr>
        <p:spPr>
          <a:xfrm>
            <a:off x="4407337" y="4529973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FD2A57-10B5-FF5B-9678-C73BF3D66C66}"/>
              </a:ext>
            </a:extLst>
          </p:cNvPr>
          <p:cNvSpPr/>
          <p:nvPr/>
        </p:nvSpPr>
        <p:spPr>
          <a:xfrm>
            <a:off x="4824431" y="5104597"/>
            <a:ext cx="2915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(*)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开发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更多驱动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BFB077-164F-127A-E31A-96A96463A403}"/>
              </a:ext>
            </a:extLst>
          </p:cNvPr>
          <p:cNvSpPr/>
          <p:nvPr/>
        </p:nvSpPr>
        <p:spPr>
          <a:xfrm>
            <a:off x="4407337" y="5097976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62F335-E098-8597-AE23-4346CC31AA51}"/>
              </a:ext>
            </a:extLst>
          </p:cNvPr>
          <p:cNvSpPr/>
          <p:nvPr/>
        </p:nvSpPr>
        <p:spPr>
          <a:xfrm>
            <a:off x="4824431" y="5684964"/>
            <a:ext cx="4454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(*)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移植更多应用，测试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的功能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9C978D-3F4B-B1D1-685A-06148216E174}"/>
              </a:ext>
            </a:extLst>
          </p:cNvPr>
          <p:cNvSpPr/>
          <p:nvPr/>
        </p:nvSpPr>
        <p:spPr>
          <a:xfrm>
            <a:off x="4407337" y="5680313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/>
      <p:bldP spid="5" grpId="0" bldLvl="0" animBg="1"/>
      <p:bldP spid="6" grpId="0"/>
      <p:bldP spid="7" grpId="0" bldLvl="0" animBg="1"/>
      <p:bldP spid="8" grpId="0"/>
      <p:bldP spid="9" grpId="0" bldLvl="0" animBg="1"/>
      <p:bldP spid="10" grpId="0"/>
      <p:bldP spid="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496522" y="1620729"/>
            <a:ext cx="2825120" cy="25471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538417" y="1149834"/>
            <a:ext cx="6929215" cy="759848"/>
          </a:xfrm>
          <a:prstGeom prst="roundRect">
            <a:avLst>
              <a:gd name="adj" fmla="val 50000"/>
            </a:avLst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3461923" y="1379052"/>
            <a:ext cx="921060" cy="2874651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学论网-www.xuelun.me"/>
          <p:cNvSpPr txBox="1"/>
          <p:nvPr/>
        </p:nvSpPr>
        <p:spPr>
          <a:xfrm>
            <a:off x="4858280" y="1257957"/>
            <a:ext cx="6609352" cy="4072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内存分配</a:t>
            </a:r>
            <a:r>
              <a:rPr lang="en-US" altLang="zh-CN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——</a:t>
            </a:r>
            <a:r>
              <a:rPr lang="en-US" altLang="zh-CN" sz="20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IdAllocator</a:t>
            </a: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实现；不同架构页表实现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1111322" y="2232588"/>
            <a:ext cx="2150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算法和组件</a:t>
            </a:r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584CB77D-DEC7-E599-AE5A-D0D17D3540C7}"/>
              </a:ext>
            </a:extLst>
          </p:cNvPr>
          <p:cNvSpPr/>
          <p:nvPr/>
        </p:nvSpPr>
        <p:spPr>
          <a:xfrm>
            <a:off x="4538418" y="2436454"/>
            <a:ext cx="6929215" cy="759848"/>
          </a:xfrm>
          <a:prstGeom prst="roundRect">
            <a:avLst>
              <a:gd name="adj" fmla="val 50000"/>
            </a:avLst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学论网-www.xuelun.me">
            <a:extLst>
              <a:ext uri="{FF2B5EF4-FFF2-40B4-BE49-F238E27FC236}">
                <a16:creationId xmlns:a16="http://schemas.microsoft.com/office/drawing/2014/main" id="{DC98B3E9-6623-CB1C-F81D-8306F95A53FC}"/>
              </a:ext>
            </a:extLst>
          </p:cNvPr>
          <p:cNvSpPr txBox="1"/>
          <p:nvPr/>
        </p:nvSpPr>
        <p:spPr>
          <a:xfrm>
            <a:off x="4858280" y="2544577"/>
            <a:ext cx="6372895" cy="4072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</a:t>
            </a:r>
            <a:r>
              <a:rPr lang="en-US" altLang="zh-CN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更完善的</a:t>
            </a:r>
            <a:r>
              <a:rPr lang="en-US" altLang="zh-CN" sz="20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ext</a:t>
            </a: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系统；虚拟设备</a:t>
            </a: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8C341CD1-5D0C-1380-D7E4-81AD4AFF2E80}"/>
              </a:ext>
            </a:extLst>
          </p:cNvPr>
          <p:cNvSpPr/>
          <p:nvPr/>
        </p:nvSpPr>
        <p:spPr>
          <a:xfrm>
            <a:off x="4538417" y="3722254"/>
            <a:ext cx="6929215" cy="759848"/>
          </a:xfrm>
          <a:prstGeom prst="roundRect">
            <a:avLst>
              <a:gd name="adj" fmla="val 50000"/>
            </a:avLst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学论网-www.xuelun.me">
            <a:extLst>
              <a:ext uri="{FF2B5EF4-FFF2-40B4-BE49-F238E27FC236}">
                <a16:creationId xmlns:a16="http://schemas.microsoft.com/office/drawing/2014/main" id="{F51E4744-A19B-09D1-CDA7-D58F1ADC80E1}"/>
              </a:ext>
            </a:extLst>
          </p:cNvPr>
          <p:cNvSpPr txBox="1"/>
          <p:nvPr/>
        </p:nvSpPr>
        <p:spPr>
          <a:xfrm>
            <a:off x="4858280" y="3804663"/>
            <a:ext cx="6453918" cy="4072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进程调度</a:t>
            </a:r>
            <a:r>
              <a:rPr lang="en-US" altLang="zh-CN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优先级调度算法、多级反馈队列轮转算法等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D3BF2C1-B089-8987-D026-3382D409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22" y="4816033"/>
            <a:ext cx="2408724" cy="175381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7492139-3614-C3DC-2667-CDCC5592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537" y="4790116"/>
            <a:ext cx="1321406" cy="180564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0CE044E-B64C-E25E-46E4-5B0C672F6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234" y="4837216"/>
            <a:ext cx="2596922" cy="1732634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3F311A76-2D4E-6DC0-0C65-D9DD8EA3FA2B}"/>
              </a:ext>
            </a:extLst>
          </p:cNvPr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E980EB-E54B-6FE4-C7E6-D4EE978E44CA}"/>
              </a:ext>
            </a:extLst>
          </p:cNvPr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4D6FE6E-9DD7-5F56-0DF1-ABE70FC4A1B7}"/>
              </a:ext>
            </a:extLst>
          </p:cNvPr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8623DD6-E024-DFF9-A626-B9E413856F0F}"/>
              </a:ext>
            </a:extLst>
          </p:cNvPr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916AC7-33BA-E42D-8BED-BBED2DA31654}"/>
              </a:ext>
            </a:extLst>
          </p:cNvPr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EFC5B8A-0BBD-8FF8-B417-99840D01DC43}"/>
              </a:ext>
            </a:extLst>
          </p:cNvPr>
          <p:cNvCxnSpPr>
            <a:cxnSpLocks/>
          </p:cNvCxnSpPr>
          <p:nvPr/>
        </p:nvCxnSpPr>
        <p:spPr>
          <a:xfrm>
            <a:off x="4461157" y="595927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5" grpId="0" animBg="1"/>
      <p:bldP spid="16" grpId="0"/>
      <p:bldP spid="18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4023E93-205A-DBB1-EB5F-CDEC04136707}"/>
              </a:ext>
            </a:extLst>
          </p:cNvPr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FEF805-11FF-20B4-9532-ACDDB13AFCD0}"/>
              </a:ext>
            </a:extLst>
          </p:cNvPr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159EB7-D9BA-EF8A-7900-9A687130E939}"/>
              </a:ext>
            </a:extLst>
          </p:cNvPr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77D8EA-A9C9-B427-D385-814D11A038F1}"/>
              </a:ext>
            </a:extLst>
          </p:cNvPr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D0CA87-FBEE-432C-9445-EAF83E2C16EC}"/>
              </a:ext>
            </a:extLst>
          </p:cNvPr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D231C3-C020-F4C7-56F0-220A11275BED}"/>
              </a:ext>
            </a:extLst>
          </p:cNvPr>
          <p:cNvCxnSpPr>
            <a:cxnSpLocks/>
          </p:cNvCxnSpPr>
          <p:nvPr/>
        </p:nvCxnSpPr>
        <p:spPr>
          <a:xfrm>
            <a:off x="4461157" y="595927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6FB3D34-5716-5DA1-6AA7-4ECE94F88D83}"/>
              </a:ext>
            </a:extLst>
          </p:cNvPr>
          <p:cNvSpPr/>
          <p:nvPr/>
        </p:nvSpPr>
        <p:spPr>
          <a:xfrm>
            <a:off x="29326" y="893233"/>
            <a:ext cx="3176862" cy="655639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架构的支持</a:t>
            </a:r>
          </a:p>
        </p:txBody>
      </p:sp>
      <p:sp>
        <p:nvSpPr>
          <p:cNvPr id="20" name="流程图: 决策 19">
            <a:extLst>
              <a:ext uri="{FF2B5EF4-FFF2-40B4-BE49-F238E27FC236}">
                <a16:creationId xmlns:a16="http://schemas.microsoft.com/office/drawing/2014/main" id="{CB99D980-E063-22FF-B633-5A94E8E12845}"/>
              </a:ext>
            </a:extLst>
          </p:cNvPr>
          <p:cNvSpPr/>
          <p:nvPr/>
        </p:nvSpPr>
        <p:spPr>
          <a:xfrm>
            <a:off x="6096000" y="1850725"/>
            <a:ext cx="1911276" cy="1787446"/>
          </a:xfrm>
          <a:prstGeom prst="flowChartDecisi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amd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流程图: 决策 20">
            <a:extLst>
              <a:ext uri="{FF2B5EF4-FFF2-40B4-BE49-F238E27FC236}">
                <a16:creationId xmlns:a16="http://schemas.microsoft.com/office/drawing/2014/main" id="{8F2401F2-1E6E-F767-CA1E-3381027A6B98}"/>
              </a:ext>
            </a:extLst>
          </p:cNvPr>
          <p:cNvSpPr/>
          <p:nvPr/>
        </p:nvSpPr>
        <p:spPr>
          <a:xfrm>
            <a:off x="5852704" y="3842773"/>
            <a:ext cx="2321374" cy="2261424"/>
          </a:xfrm>
          <a:prstGeom prst="flowChartDecisi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risc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-v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流程图: 决策 23">
            <a:extLst>
              <a:ext uri="{FF2B5EF4-FFF2-40B4-BE49-F238E27FC236}">
                <a16:creationId xmlns:a16="http://schemas.microsoft.com/office/drawing/2014/main" id="{0AD9F29E-49BA-96CA-07EC-1FE84E0CB6DD}"/>
              </a:ext>
            </a:extLst>
          </p:cNvPr>
          <p:cNvSpPr/>
          <p:nvPr/>
        </p:nvSpPr>
        <p:spPr>
          <a:xfrm>
            <a:off x="3938330" y="2299847"/>
            <a:ext cx="2915215" cy="2839928"/>
          </a:xfrm>
          <a:prstGeom prst="flowChartDecision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mips</a:t>
            </a:r>
            <a:endParaRPr lang="en-US" altLang="zh-CN" sz="36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3CD491CB-D79F-4979-FC1C-4C1E773EFBDD}"/>
              </a:ext>
            </a:extLst>
          </p:cNvPr>
          <p:cNvSpPr/>
          <p:nvPr/>
        </p:nvSpPr>
        <p:spPr>
          <a:xfrm>
            <a:off x="7158877" y="3031303"/>
            <a:ext cx="1560894" cy="1459764"/>
          </a:xfrm>
          <a:prstGeom prst="flowChartDecision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x86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E6BAD4D-5B38-1AD3-7361-4AC8BE77AE49}"/>
              </a:ext>
            </a:extLst>
          </p:cNvPr>
          <p:cNvSpPr txBox="1"/>
          <p:nvPr/>
        </p:nvSpPr>
        <p:spPr>
          <a:xfrm>
            <a:off x="605478" y="3719811"/>
            <a:ext cx="2375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Medium" panose="020B0600000000000000"/>
              </a:rPr>
              <a:t>我们的目标：</a:t>
            </a:r>
            <a:endParaRPr lang="en-US" altLang="zh-CN" sz="2400" dirty="0">
              <a:ea typeface="思源黑体 CN Medium" panose="020B0600000000000000"/>
            </a:endParaRPr>
          </a:p>
          <a:p>
            <a:r>
              <a:rPr lang="zh-CN" altLang="en-US" sz="2400" dirty="0">
                <a:ea typeface="思源黑体 CN Medium" panose="020B0600000000000000"/>
              </a:rPr>
              <a:t>为架构添加添加</a:t>
            </a:r>
            <a:r>
              <a:rPr lang="en-US" altLang="zh-CN" sz="3600" b="1" dirty="0" err="1">
                <a:solidFill>
                  <a:srgbClr val="FF0000"/>
                </a:solidFill>
                <a:ea typeface="思源黑体 CN Medium" panose="020B0600000000000000"/>
              </a:rPr>
              <a:t>mips</a:t>
            </a:r>
            <a:r>
              <a:rPr lang="zh-CN" altLang="en-US" sz="2400" dirty="0">
                <a:ea typeface="思源黑体 CN Medium" panose="020B0600000000000000"/>
              </a:rPr>
              <a:t>支持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89968B0-860F-7137-DC1B-AB8BC3811BE8}"/>
              </a:ext>
            </a:extLst>
          </p:cNvPr>
          <p:cNvCxnSpPr>
            <a:cxnSpLocks/>
          </p:cNvCxnSpPr>
          <p:nvPr/>
        </p:nvCxnSpPr>
        <p:spPr>
          <a:xfrm flipH="1">
            <a:off x="632625" y="5136146"/>
            <a:ext cx="4741486" cy="3629"/>
          </a:xfrm>
          <a:prstGeom prst="line">
            <a:avLst/>
          </a:prstGeom>
          <a:ln w="3175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12BF52F-D8DC-78CF-DDF5-604D81DA7E6E}"/>
              </a:ext>
            </a:extLst>
          </p:cNvPr>
          <p:cNvSpPr txBox="1"/>
          <p:nvPr/>
        </p:nvSpPr>
        <p:spPr>
          <a:xfrm>
            <a:off x="8598418" y="1311873"/>
            <a:ext cx="1221393" cy="47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Medium" panose="020B0600000000000000"/>
              </a:rPr>
              <a:t>已实现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F571591-E419-E252-48A2-6C05502C05DF}"/>
              </a:ext>
            </a:extLst>
          </p:cNvPr>
          <p:cNvSpPr txBox="1"/>
          <p:nvPr/>
        </p:nvSpPr>
        <p:spPr>
          <a:xfrm>
            <a:off x="8598417" y="5630199"/>
            <a:ext cx="1221393" cy="47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Medium" panose="020B0600000000000000"/>
              </a:rPr>
              <a:t>已实现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7A2B05-70E9-2B05-E309-51532EA36E96}"/>
              </a:ext>
            </a:extLst>
          </p:cNvPr>
          <p:cNvSpPr txBox="1"/>
          <p:nvPr/>
        </p:nvSpPr>
        <p:spPr>
          <a:xfrm>
            <a:off x="9791600" y="3175574"/>
            <a:ext cx="1221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思源黑体 CN Medium" panose="020B0600000000000000"/>
              </a:rPr>
              <a:t>1</a:t>
            </a:r>
            <a:r>
              <a:rPr lang="zh-CN" altLang="en-US" sz="2400" dirty="0">
                <a:ea typeface="思源黑体 CN Medium" panose="020B0600000000000000"/>
              </a:rPr>
              <a:t>个月内刚被实现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BF443AF-E57C-A964-430B-996ED032F54E}"/>
              </a:ext>
            </a:extLst>
          </p:cNvPr>
          <p:cNvCxnSpPr>
            <a:cxnSpLocks/>
          </p:cNvCxnSpPr>
          <p:nvPr/>
        </p:nvCxnSpPr>
        <p:spPr>
          <a:xfrm flipH="1">
            <a:off x="7051638" y="1850725"/>
            <a:ext cx="2647947" cy="0"/>
          </a:xfrm>
          <a:prstGeom prst="line">
            <a:avLst/>
          </a:prstGeom>
          <a:ln w="3175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2D08A0D-EEB1-4A7E-E34A-60B647622865}"/>
              </a:ext>
            </a:extLst>
          </p:cNvPr>
          <p:cNvCxnSpPr>
            <a:cxnSpLocks/>
          </p:cNvCxnSpPr>
          <p:nvPr/>
        </p:nvCxnSpPr>
        <p:spPr>
          <a:xfrm flipH="1">
            <a:off x="7051638" y="6104197"/>
            <a:ext cx="2739962" cy="0"/>
          </a:xfrm>
          <a:prstGeom prst="line">
            <a:avLst/>
          </a:prstGeom>
          <a:ln w="3175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E1DBDCC-DA0D-1693-8725-9F7364A78D2C}"/>
              </a:ext>
            </a:extLst>
          </p:cNvPr>
          <p:cNvCxnSpPr>
            <a:cxnSpLocks/>
          </p:cNvCxnSpPr>
          <p:nvPr/>
        </p:nvCxnSpPr>
        <p:spPr>
          <a:xfrm flipH="1">
            <a:off x="8007276" y="4439795"/>
            <a:ext cx="2775268" cy="0"/>
          </a:xfrm>
          <a:prstGeom prst="line">
            <a:avLst/>
          </a:prstGeom>
          <a:ln w="3175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80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7" grpId="0" animBg="1"/>
      <p:bldP spid="41" grpId="0"/>
      <p:bldP spid="47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875948" y="2152251"/>
            <a:ext cx="1452057" cy="1450598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AC42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63262" y="3038166"/>
            <a:ext cx="1822733" cy="1819815"/>
            <a:chOff x="5102225" y="2441575"/>
            <a:chExt cx="1982788" cy="1979613"/>
          </a:xfrm>
          <a:solidFill>
            <a:srgbClr val="000000">
              <a:alpha val="60000"/>
            </a:srgbClr>
          </a:solidFill>
        </p:grpSpPr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rgbClr val="AC4243"/>
            </a:soli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48955" y="2708158"/>
            <a:ext cx="1452057" cy="1450598"/>
            <a:chOff x="5305425" y="2638425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AC4243"/>
            </a:soli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26" name="肘形连接符 25"/>
          <p:cNvCxnSpPr/>
          <p:nvPr/>
        </p:nvCxnSpPr>
        <p:spPr>
          <a:xfrm rot="10800000" flipV="1">
            <a:off x="2949993" y="3048752"/>
            <a:ext cx="1036097" cy="620874"/>
          </a:xfrm>
          <a:prstGeom prst="bentConnector3">
            <a:avLst>
              <a:gd name="adj1" fmla="val 25936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cxnSpLocks/>
          </p:cNvCxnSpPr>
          <p:nvPr/>
        </p:nvCxnSpPr>
        <p:spPr>
          <a:xfrm rot="10800000" flipV="1">
            <a:off x="4015976" y="4829344"/>
            <a:ext cx="1597036" cy="107938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10800000" flipV="1">
            <a:off x="7711380" y="3379173"/>
            <a:ext cx="1441830" cy="410203"/>
          </a:xfrm>
          <a:prstGeom prst="bentConnector3">
            <a:avLst>
              <a:gd name="adj1" fmla="val 65563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733537" y="2048720"/>
            <a:ext cx="2514311" cy="2291742"/>
            <a:chOff x="-1743928" y="4884750"/>
            <a:chExt cx="2514311" cy="2291742"/>
          </a:xfrm>
        </p:grpSpPr>
        <p:sp>
          <p:nvSpPr>
            <p:cNvPr id="33" name="TextBox 18"/>
            <p:cNvSpPr txBox="1"/>
            <p:nvPr/>
          </p:nvSpPr>
          <p:spPr>
            <a:xfrm>
              <a:off x="-1561366" y="4884750"/>
              <a:ext cx="2191063" cy="43627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Medium" panose="020B0600000000000000" pitchFamily="34" charset="-122"/>
                </a:rPr>
                <a:t>中断驱动的设备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Medium" panose="020B0600000000000000" pitchFamily="34" charset="-122"/>
                </a:rPr>
                <a:t>IO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学论网-www.xuelun.me"/>
            <p:cNvSpPr txBox="1"/>
            <p:nvPr/>
          </p:nvSpPr>
          <p:spPr>
            <a:xfrm>
              <a:off x="-1743928" y="5384206"/>
              <a:ext cx="2514311" cy="17922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在有余力的情况下，实现中断驱动的设备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IO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，提升系统对外设的控制能力。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258955" y="4857979"/>
            <a:ext cx="2514311" cy="872199"/>
            <a:chOff x="-1743928" y="4919298"/>
            <a:chExt cx="2514311" cy="872199"/>
          </a:xfrm>
        </p:grpSpPr>
        <p:sp>
          <p:nvSpPr>
            <p:cNvPr id="36" name="TextBox 18"/>
            <p:cNvSpPr txBox="1"/>
            <p:nvPr/>
          </p:nvSpPr>
          <p:spPr>
            <a:xfrm>
              <a:off x="-1743928" y="4919298"/>
              <a:ext cx="2514311" cy="43627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Medium" panose="020B0600000000000000" pitchFamily="34" charset="-122"/>
                </a:rPr>
                <a:t>ArceOS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Medium" panose="020B0600000000000000" pitchFamily="34" charset="-122"/>
                </a:rPr>
                <a:t>更多驱动</a:t>
              </a:r>
            </a:p>
          </p:txBody>
        </p:sp>
        <p:sp>
          <p:nvSpPr>
            <p:cNvPr id="37" name="学论网-www.xuelun.me"/>
            <p:cNvSpPr txBox="1"/>
            <p:nvPr/>
          </p:nvSpPr>
          <p:spPr>
            <a:xfrm>
              <a:off x="-1743928" y="5384206"/>
              <a:ext cx="2514311" cy="407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键鼠、蓝牙、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USB……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432295" y="3647874"/>
            <a:ext cx="2514311" cy="1248513"/>
            <a:chOff x="-1743928" y="5004649"/>
            <a:chExt cx="2514311" cy="1248513"/>
          </a:xfrm>
        </p:grpSpPr>
        <p:sp>
          <p:nvSpPr>
            <p:cNvPr id="39" name="TextBox 18"/>
            <p:cNvSpPr txBox="1"/>
            <p:nvPr/>
          </p:nvSpPr>
          <p:spPr>
            <a:xfrm>
              <a:off x="-1743928" y="5004649"/>
              <a:ext cx="2514311" cy="43627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Medium" panose="020B0600000000000000" pitchFamily="34" charset="-122"/>
                </a:rPr>
                <a:t>更多应用和功能测试</a:t>
              </a:r>
            </a:p>
          </p:txBody>
        </p:sp>
        <p:sp>
          <p:nvSpPr>
            <p:cNvPr id="40" name="学论网-www.xuelun.me"/>
            <p:cNvSpPr txBox="1"/>
            <p:nvPr/>
          </p:nvSpPr>
          <p:spPr>
            <a:xfrm>
              <a:off x="-1743928" y="5384206"/>
              <a:ext cx="2514311" cy="8689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git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、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ssh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、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busybox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……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2F68F53-080F-547F-7259-845512A9986B}"/>
              </a:ext>
            </a:extLst>
          </p:cNvPr>
          <p:cNvSpPr/>
          <p:nvPr/>
        </p:nvSpPr>
        <p:spPr>
          <a:xfrm>
            <a:off x="29326" y="893233"/>
            <a:ext cx="3176862" cy="655639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选做项目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8882E6-B5F7-EAEC-9361-6E731C3B33A7}"/>
              </a:ext>
            </a:extLst>
          </p:cNvPr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754C25-A810-ECD1-E7FB-C36AF96D34B1}"/>
              </a:ext>
            </a:extLst>
          </p:cNvPr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907FCE-6986-DD15-4945-F4D700F12C6C}"/>
              </a:ext>
            </a:extLst>
          </p:cNvPr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F168E7F-73EA-ED9A-5371-F6FB16FA853D}"/>
              </a:ext>
            </a:extLst>
          </p:cNvPr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BBC533-9718-A635-F1D9-68A0B41DD1CA}"/>
              </a:ext>
            </a:extLst>
          </p:cNvPr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BB52FF5-B87C-FECA-FD6D-0D236203ED51}"/>
              </a:ext>
            </a:extLst>
          </p:cNvPr>
          <p:cNvCxnSpPr>
            <a:cxnSpLocks/>
          </p:cNvCxnSpPr>
          <p:nvPr/>
        </p:nvCxnSpPr>
        <p:spPr>
          <a:xfrm>
            <a:off x="4461157" y="595927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"/>
          <p:cNvSpPr/>
          <p:nvPr/>
        </p:nvSpPr>
        <p:spPr>
          <a:xfrm>
            <a:off x="-1422399" y="378076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3"/>
          <p:cNvSpPr/>
          <p:nvPr/>
        </p:nvSpPr>
        <p:spPr>
          <a:xfrm>
            <a:off x="-3047999" y="380979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826799" y="2753052"/>
            <a:ext cx="653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谢谢您的聆听</a:t>
            </a:r>
          </a:p>
        </p:txBody>
      </p:sp>
      <p:sp>
        <p:nvSpPr>
          <p:cNvPr id="32" name="椭圆 31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20"/>
          <p:cNvSpPr/>
          <p:nvPr/>
        </p:nvSpPr>
        <p:spPr>
          <a:xfrm rot="2001767">
            <a:off x="9105615" y="1066962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122"/>
          <p:cNvSpPr/>
          <p:nvPr/>
        </p:nvSpPr>
        <p:spPr>
          <a:xfrm>
            <a:off x="-2470562" y="3071153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124"/>
          <p:cNvSpPr/>
          <p:nvPr/>
        </p:nvSpPr>
        <p:spPr>
          <a:xfrm>
            <a:off x="-4096162" y="3100182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28186" y="337581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85"/>
          <p:cNvSpPr/>
          <p:nvPr/>
        </p:nvSpPr>
        <p:spPr>
          <a:xfrm>
            <a:off x="3805093" y="1"/>
            <a:ext cx="3968423" cy="1933574"/>
          </a:xfrm>
          <a:custGeom>
            <a:avLst/>
            <a:gdLst>
              <a:gd name="connsiteX0" fmla="*/ 0 w 3968423"/>
              <a:gd name="connsiteY0" fmla="*/ 0 h 1933574"/>
              <a:gd name="connsiteX1" fmla="*/ 3968423 w 3968423"/>
              <a:gd name="connsiteY1" fmla="*/ 0 h 1933574"/>
              <a:gd name="connsiteX2" fmla="*/ 3946431 w 3968423"/>
              <a:gd name="connsiteY2" fmla="*/ 161996 h 1933574"/>
              <a:gd name="connsiteX3" fmla="*/ 1984212 w 3968423"/>
              <a:gd name="connsiteY3" fmla="*/ 1933574 h 1933574"/>
              <a:gd name="connsiteX4" fmla="*/ 21992 w 3968423"/>
              <a:gd name="connsiteY4" fmla="*/ 161996 h 1933574"/>
              <a:gd name="connsiteX0-1" fmla="*/ 0 w 3968423"/>
              <a:gd name="connsiteY0-2" fmla="*/ 19051 h 1952625"/>
              <a:gd name="connsiteX1-3" fmla="*/ 304945 w 3968423"/>
              <a:gd name="connsiteY1-4" fmla="*/ 0 h 1952625"/>
              <a:gd name="connsiteX2-5" fmla="*/ 3968423 w 3968423"/>
              <a:gd name="connsiteY2-6" fmla="*/ 19051 h 1952625"/>
              <a:gd name="connsiteX3-7" fmla="*/ 3946431 w 3968423"/>
              <a:gd name="connsiteY3-8" fmla="*/ 181047 h 1952625"/>
              <a:gd name="connsiteX4-9" fmla="*/ 1984212 w 3968423"/>
              <a:gd name="connsiteY4-10" fmla="*/ 1952625 h 1952625"/>
              <a:gd name="connsiteX5" fmla="*/ 21992 w 3968423"/>
              <a:gd name="connsiteY5" fmla="*/ 181047 h 1952625"/>
              <a:gd name="connsiteX6" fmla="*/ 0 w 3968423"/>
              <a:gd name="connsiteY6" fmla="*/ 19051 h 1952625"/>
              <a:gd name="connsiteX0-11" fmla="*/ 0 w 3968423"/>
              <a:gd name="connsiteY0-12" fmla="*/ 0 h 1933574"/>
              <a:gd name="connsiteX1-13" fmla="*/ 3968423 w 3968423"/>
              <a:gd name="connsiteY1-14" fmla="*/ 0 h 1933574"/>
              <a:gd name="connsiteX2-15" fmla="*/ 3946431 w 3968423"/>
              <a:gd name="connsiteY2-16" fmla="*/ 161996 h 1933574"/>
              <a:gd name="connsiteX3-17" fmla="*/ 1984212 w 3968423"/>
              <a:gd name="connsiteY3-18" fmla="*/ 1933574 h 1933574"/>
              <a:gd name="connsiteX4-19" fmla="*/ 21992 w 3968423"/>
              <a:gd name="connsiteY4-20" fmla="*/ 161996 h 1933574"/>
              <a:gd name="connsiteX5-21" fmla="*/ 0 w 3968423"/>
              <a:gd name="connsiteY5-22" fmla="*/ 0 h 1933574"/>
              <a:gd name="connsiteX0-23" fmla="*/ 0 w 3968423"/>
              <a:gd name="connsiteY0-24" fmla="*/ 14289 h 1947863"/>
              <a:gd name="connsiteX1-25" fmla="*/ 328757 w 3968423"/>
              <a:gd name="connsiteY1-26" fmla="*/ 0 h 1947863"/>
              <a:gd name="connsiteX2-27" fmla="*/ 3968423 w 3968423"/>
              <a:gd name="connsiteY2-28" fmla="*/ 14289 h 1947863"/>
              <a:gd name="connsiteX3-29" fmla="*/ 3946431 w 3968423"/>
              <a:gd name="connsiteY3-30" fmla="*/ 176285 h 1947863"/>
              <a:gd name="connsiteX4-31" fmla="*/ 1984212 w 3968423"/>
              <a:gd name="connsiteY4-32" fmla="*/ 1947863 h 1947863"/>
              <a:gd name="connsiteX5-33" fmla="*/ 21992 w 3968423"/>
              <a:gd name="connsiteY5-34" fmla="*/ 176285 h 1947863"/>
              <a:gd name="connsiteX6-35" fmla="*/ 0 w 3968423"/>
              <a:gd name="connsiteY6-36" fmla="*/ 14289 h 1947863"/>
              <a:gd name="connsiteX0-37" fmla="*/ 328757 w 3968423"/>
              <a:gd name="connsiteY0-38" fmla="*/ 0 h 1947863"/>
              <a:gd name="connsiteX1-39" fmla="*/ 3968423 w 3968423"/>
              <a:gd name="connsiteY1-40" fmla="*/ 14289 h 1947863"/>
              <a:gd name="connsiteX2-41" fmla="*/ 3946431 w 3968423"/>
              <a:gd name="connsiteY2-42" fmla="*/ 176285 h 1947863"/>
              <a:gd name="connsiteX3-43" fmla="*/ 1984212 w 3968423"/>
              <a:gd name="connsiteY3-44" fmla="*/ 1947863 h 1947863"/>
              <a:gd name="connsiteX4-45" fmla="*/ 21992 w 3968423"/>
              <a:gd name="connsiteY4-46" fmla="*/ 176285 h 1947863"/>
              <a:gd name="connsiteX5-47" fmla="*/ 0 w 3968423"/>
              <a:gd name="connsiteY5-48" fmla="*/ 14289 h 1947863"/>
              <a:gd name="connsiteX6-49" fmla="*/ 420197 w 3968423"/>
              <a:gd name="connsiteY6-50" fmla="*/ 91440 h 1947863"/>
              <a:gd name="connsiteX0-51" fmla="*/ 328757 w 3968423"/>
              <a:gd name="connsiteY0-52" fmla="*/ 0 h 1947863"/>
              <a:gd name="connsiteX1-53" fmla="*/ 3968423 w 3968423"/>
              <a:gd name="connsiteY1-54" fmla="*/ 14289 h 1947863"/>
              <a:gd name="connsiteX2-55" fmla="*/ 3946431 w 3968423"/>
              <a:gd name="connsiteY2-56" fmla="*/ 176285 h 1947863"/>
              <a:gd name="connsiteX3-57" fmla="*/ 1984212 w 3968423"/>
              <a:gd name="connsiteY3-58" fmla="*/ 1947863 h 1947863"/>
              <a:gd name="connsiteX4-59" fmla="*/ 21992 w 3968423"/>
              <a:gd name="connsiteY4-60" fmla="*/ 176285 h 1947863"/>
              <a:gd name="connsiteX5-61" fmla="*/ 0 w 3968423"/>
              <a:gd name="connsiteY5-62" fmla="*/ 14289 h 1947863"/>
              <a:gd name="connsiteX0-63" fmla="*/ 3968423 w 3968423"/>
              <a:gd name="connsiteY0-64" fmla="*/ 0 h 1933574"/>
              <a:gd name="connsiteX1-65" fmla="*/ 3946431 w 3968423"/>
              <a:gd name="connsiteY1-66" fmla="*/ 161996 h 1933574"/>
              <a:gd name="connsiteX2-67" fmla="*/ 1984212 w 3968423"/>
              <a:gd name="connsiteY2-68" fmla="*/ 1933574 h 1933574"/>
              <a:gd name="connsiteX3-69" fmla="*/ 21992 w 3968423"/>
              <a:gd name="connsiteY3-70" fmla="*/ 161996 h 1933574"/>
              <a:gd name="connsiteX4-71" fmla="*/ 0 w 3968423"/>
              <a:gd name="connsiteY4-72" fmla="*/ 0 h 1933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68423" h="1933574">
                <a:moveTo>
                  <a:pt x="3968423" y="0"/>
                </a:moveTo>
                <a:lnTo>
                  <a:pt x="3946431" y="161996"/>
                </a:lnTo>
                <a:cubicBezTo>
                  <a:pt x="3764638" y="1172055"/>
                  <a:pt x="2955217" y="1933574"/>
                  <a:pt x="1984212" y="1933574"/>
                </a:cubicBezTo>
                <a:cubicBezTo>
                  <a:pt x="1013203" y="1933574"/>
                  <a:pt x="203783" y="1172055"/>
                  <a:pt x="21992" y="161996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186"/>
          <p:cNvSpPr/>
          <p:nvPr/>
        </p:nvSpPr>
        <p:spPr>
          <a:xfrm>
            <a:off x="4414949" y="1"/>
            <a:ext cx="3901235" cy="1719263"/>
          </a:xfrm>
          <a:custGeom>
            <a:avLst/>
            <a:gdLst>
              <a:gd name="connsiteX0" fmla="*/ 0 w 3901235"/>
              <a:gd name="connsiteY0" fmla="*/ 0 h 1719263"/>
              <a:gd name="connsiteX1" fmla="*/ 3901235 w 3901235"/>
              <a:gd name="connsiteY1" fmla="*/ 0 h 1719263"/>
              <a:gd name="connsiteX2" fmla="*/ 3871510 w 3901235"/>
              <a:gd name="connsiteY2" fmla="*/ 134033 h 1719263"/>
              <a:gd name="connsiteX3" fmla="*/ 1950618 w 3901235"/>
              <a:gd name="connsiteY3" fmla="*/ 1719263 h 1719263"/>
              <a:gd name="connsiteX4" fmla="*/ 29725 w 3901235"/>
              <a:gd name="connsiteY4" fmla="*/ 134033 h 1719263"/>
              <a:gd name="connsiteX0-1" fmla="*/ 0 w 3901235"/>
              <a:gd name="connsiteY0-2" fmla="*/ 4764 h 1724027"/>
              <a:gd name="connsiteX1-3" fmla="*/ 971439 w 3901235"/>
              <a:gd name="connsiteY1-4" fmla="*/ 0 h 1724027"/>
              <a:gd name="connsiteX2-5" fmla="*/ 3901235 w 3901235"/>
              <a:gd name="connsiteY2-6" fmla="*/ 4764 h 1724027"/>
              <a:gd name="connsiteX3-7" fmla="*/ 3871510 w 3901235"/>
              <a:gd name="connsiteY3-8" fmla="*/ 138797 h 1724027"/>
              <a:gd name="connsiteX4-9" fmla="*/ 1950618 w 3901235"/>
              <a:gd name="connsiteY4-10" fmla="*/ 1724027 h 1724027"/>
              <a:gd name="connsiteX5" fmla="*/ 29725 w 3901235"/>
              <a:gd name="connsiteY5" fmla="*/ 138797 h 1724027"/>
              <a:gd name="connsiteX6" fmla="*/ 0 w 3901235"/>
              <a:gd name="connsiteY6" fmla="*/ 4764 h 1724027"/>
              <a:gd name="connsiteX0-11" fmla="*/ 971439 w 3901235"/>
              <a:gd name="connsiteY0-12" fmla="*/ 0 h 1724027"/>
              <a:gd name="connsiteX1-13" fmla="*/ 3901235 w 3901235"/>
              <a:gd name="connsiteY1-14" fmla="*/ 4764 h 1724027"/>
              <a:gd name="connsiteX2-15" fmla="*/ 3871510 w 3901235"/>
              <a:gd name="connsiteY2-16" fmla="*/ 138797 h 1724027"/>
              <a:gd name="connsiteX3-17" fmla="*/ 1950618 w 3901235"/>
              <a:gd name="connsiteY3-18" fmla="*/ 1724027 h 1724027"/>
              <a:gd name="connsiteX4-19" fmla="*/ 29725 w 3901235"/>
              <a:gd name="connsiteY4-20" fmla="*/ 138797 h 1724027"/>
              <a:gd name="connsiteX5-21" fmla="*/ 0 w 3901235"/>
              <a:gd name="connsiteY5-22" fmla="*/ 4764 h 1724027"/>
              <a:gd name="connsiteX6-23" fmla="*/ 1062879 w 3901235"/>
              <a:gd name="connsiteY6-24" fmla="*/ 91440 h 1724027"/>
              <a:gd name="connsiteX0-25" fmla="*/ 971439 w 3901235"/>
              <a:gd name="connsiteY0-26" fmla="*/ 0 h 1724027"/>
              <a:gd name="connsiteX1-27" fmla="*/ 3901235 w 3901235"/>
              <a:gd name="connsiteY1-28" fmla="*/ 4764 h 1724027"/>
              <a:gd name="connsiteX2-29" fmla="*/ 3871510 w 3901235"/>
              <a:gd name="connsiteY2-30" fmla="*/ 138797 h 1724027"/>
              <a:gd name="connsiteX3-31" fmla="*/ 1950618 w 3901235"/>
              <a:gd name="connsiteY3-32" fmla="*/ 1724027 h 1724027"/>
              <a:gd name="connsiteX4-33" fmla="*/ 29725 w 3901235"/>
              <a:gd name="connsiteY4-34" fmla="*/ 138797 h 1724027"/>
              <a:gd name="connsiteX5-35" fmla="*/ 0 w 3901235"/>
              <a:gd name="connsiteY5-36" fmla="*/ 4764 h 1724027"/>
              <a:gd name="connsiteX0-37" fmla="*/ 3901235 w 3901235"/>
              <a:gd name="connsiteY0-38" fmla="*/ 0 h 1719263"/>
              <a:gd name="connsiteX1-39" fmla="*/ 3871510 w 3901235"/>
              <a:gd name="connsiteY1-40" fmla="*/ 134033 h 1719263"/>
              <a:gd name="connsiteX2-41" fmla="*/ 1950618 w 3901235"/>
              <a:gd name="connsiteY2-42" fmla="*/ 1719263 h 1719263"/>
              <a:gd name="connsiteX3-43" fmla="*/ 29725 w 3901235"/>
              <a:gd name="connsiteY3-44" fmla="*/ 134033 h 1719263"/>
              <a:gd name="connsiteX4-45" fmla="*/ 0 w 3901235"/>
              <a:gd name="connsiteY4-46" fmla="*/ 0 h 1719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1235" h="1719263">
                <a:moveTo>
                  <a:pt x="3901235" y="0"/>
                </a:moveTo>
                <a:lnTo>
                  <a:pt x="3871510" y="134033"/>
                </a:lnTo>
                <a:cubicBezTo>
                  <a:pt x="3629235" y="1049959"/>
                  <a:pt x="2860935" y="1719263"/>
                  <a:pt x="1950618" y="1719263"/>
                </a:cubicBezTo>
                <a:cubicBezTo>
                  <a:pt x="1040298" y="1719263"/>
                  <a:pt x="271998" y="1049959"/>
                  <a:pt x="29725" y="134033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87"/>
          <p:cNvSpPr/>
          <p:nvPr/>
        </p:nvSpPr>
        <p:spPr>
          <a:xfrm>
            <a:off x="4294786" y="0"/>
            <a:ext cx="3592905" cy="1725984"/>
          </a:xfrm>
          <a:custGeom>
            <a:avLst/>
            <a:gdLst>
              <a:gd name="connsiteX0" fmla="*/ 0 w 3592905"/>
              <a:gd name="connsiteY0" fmla="*/ 0 h 1725984"/>
              <a:gd name="connsiteX1" fmla="*/ 3592905 w 3592905"/>
              <a:gd name="connsiteY1" fmla="*/ 0 h 1725984"/>
              <a:gd name="connsiteX2" fmla="*/ 3587358 w 3592905"/>
              <a:gd name="connsiteY2" fmla="*/ 109844 h 1725984"/>
              <a:gd name="connsiteX3" fmla="*/ 1796452 w 3592905"/>
              <a:gd name="connsiteY3" fmla="*/ 1725984 h 1725984"/>
              <a:gd name="connsiteX4" fmla="*/ 5547 w 3592905"/>
              <a:gd name="connsiteY4" fmla="*/ 109844 h 172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905" h="1725984">
                <a:moveTo>
                  <a:pt x="0" y="0"/>
                </a:moveTo>
                <a:lnTo>
                  <a:pt x="3592905" y="0"/>
                </a:lnTo>
                <a:lnTo>
                  <a:pt x="3587358" y="109844"/>
                </a:lnTo>
                <a:cubicBezTo>
                  <a:pt x="3495170" y="1017606"/>
                  <a:pt x="2728536" y="1725984"/>
                  <a:pt x="1796452" y="1725984"/>
                </a:cubicBezTo>
                <a:cubicBezTo>
                  <a:pt x="864368" y="1725984"/>
                  <a:pt x="97735" y="1017606"/>
                  <a:pt x="5547" y="109844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423012" y="298047"/>
            <a:ext cx="1336454" cy="1005661"/>
            <a:chOff x="5378243" y="298047"/>
            <a:chExt cx="1336454" cy="1005661"/>
          </a:xfrm>
        </p:grpSpPr>
        <p:sp>
          <p:nvSpPr>
            <p:cNvPr id="13" name="矩形 12"/>
            <p:cNvSpPr/>
            <p:nvPr/>
          </p:nvSpPr>
          <p:spPr>
            <a:xfrm>
              <a:off x="5378243" y="298047"/>
              <a:ext cx="7649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49743" y="534267"/>
              <a:ext cx="7649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录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5603081" y="1001316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6210300" y="379810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椭圆 16"/>
          <p:cNvSpPr/>
          <p:nvPr/>
        </p:nvSpPr>
        <p:spPr>
          <a:xfrm>
            <a:off x="4218102" y="1144930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411196" y="362491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744457" y="3311229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106711" y="366980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702501" y="2873716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594052" y="439515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3719" y="372618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33" name="矩形 32"/>
          <p:cNvSpPr/>
          <p:nvPr/>
        </p:nvSpPr>
        <p:spPr>
          <a:xfrm>
            <a:off x="2959322" y="40861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34" name="矩形 33"/>
          <p:cNvSpPr/>
          <p:nvPr/>
        </p:nvSpPr>
        <p:spPr>
          <a:xfrm>
            <a:off x="4908588" y="3630861"/>
            <a:ext cx="1901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sp>
        <p:nvSpPr>
          <p:cNvPr id="36" name="矩形 35"/>
          <p:cNvSpPr/>
          <p:nvPr/>
        </p:nvSpPr>
        <p:spPr>
          <a:xfrm>
            <a:off x="7578127" y="38999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38" name="矩形 37"/>
          <p:cNvSpPr/>
          <p:nvPr/>
        </p:nvSpPr>
        <p:spPr>
          <a:xfrm>
            <a:off x="10065467" y="4712469"/>
            <a:ext cx="121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2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407344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1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1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1111D2-CC67-A5B4-481D-28E0E6D8F6D8}"/>
              </a:ext>
            </a:extLst>
          </p:cNvPr>
          <p:cNvSpPr txBox="1"/>
          <p:nvPr/>
        </p:nvSpPr>
        <p:spPr>
          <a:xfrm>
            <a:off x="4407344" y="3290124"/>
            <a:ext cx="5789952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基于组件化设计的思路，用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Rust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语言的丰富语言特征，设计实现不同功能的独立操作系统内核模块和操作系统框架，可形成不同特征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形态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架构的操作系统内核。让领域操作系统易于定制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开发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复用。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1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07348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36" name="矩形 35"/>
          <p:cNvSpPr/>
          <p:nvPr/>
        </p:nvSpPr>
        <p:spPr>
          <a:xfrm>
            <a:off x="4824431" y="3436308"/>
            <a:ext cx="4426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操作系统新需求：组件化、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Unikernel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24431" y="4336378"/>
            <a:ext cx="4555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项目的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基础：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Ucore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Rcore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407337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2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2EB8C7-A74C-EDB1-E016-CE31EF5E6944}"/>
              </a:ext>
            </a:extLst>
          </p:cNvPr>
          <p:cNvSpPr/>
          <p:nvPr/>
        </p:nvSpPr>
        <p:spPr>
          <a:xfrm>
            <a:off x="4824431" y="5218802"/>
            <a:ext cx="4091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有用的语言和工具：</a:t>
            </a:r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Rust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Qemu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55DF0E1-1B28-37C4-1964-8667D6730B91}"/>
              </a:ext>
            </a:extLst>
          </p:cNvPr>
          <p:cNvSpPr/>
          <p:nvPr/>
        </p:nvSpPr>
        <p:spPr>
          <a:xfrm>
            <a:off x="4407337" y="521415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bldLvl="0" animBg="1"/>
      <p:bldP spid="42" grpId="0"/>
      <p:bldP spid="43" grpId="0" bldLvl="0" animBg="1"/>
      <p:bldP spid="2" grpId="0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69121" y="5126490"/>
            <a:ext cx="932162" cy="269884"/>
            <a:chOff x="859010" y="4001457"/>
            <a:chExt cx="3340768" cy="344678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 rot="2703315">
            <a:off x="3052681" y="3501443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278490" y="4997491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工业机器人</a:t>
            </a:r>
          </a:p>
        </p:txBody>
      </p:sp>
      <p:sp>
        <p:nvSpPr>
          <p:cNvPr id="54" name="TextBox 18"/>
          <p:cNvSpPr txBox="1"/>
          <p:nvPr/>
        </p:nvSpPr>
        <p:spPr>
          <a:xfrm>
            <a:off x="3175174" y="2576262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机器学习</a:t>
            </a:r>
          </a:p>
        </p:txBody>
      </p:sp>
      <p:sp>
        <p:nvSpPr>
          <p:cNvPr id="57" name="TextBox 18"/>
          <p:cNvSpPr txBox="1"/>
          <p:nvPr/>
        </p:nvSpPr>
        <p:spPr>
          <a:xfrm>
            <a:off x="637850" y="4281705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机密计算</a:t>
            </a:r>
          </a:p>
        </p:txBody>
      </p:sp>
      <p:sp>
        <p:nvSpPr>
          <p:cNvPr id="60" name="TextBox 18"/>
          <p:cNvSpPr txBox="1"/>
          <p:nvPr/>
        </p:nvSpPr>
        <p:spPr>
          <a:xfrm>
            <a:off x="3900942" y="3241475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自动驾驶</a:t>
            </a:r>
          </a:p>
        </p:txBody>
      </p:sp>
      <p:sp>
        <p:nvSpPr>
          <p:cNvPr id="81" name="矩形 80"/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100" name="矩形 99"/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101" name="矩形 100"/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102" name="矩形 101"/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103" name="矩形 102"/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105" name="直接连接符 104"/>
          <p:cNvCxnSpPr/>
          <p:nvPr/>
        </p:nvCxnSpPr>
        <p:spPr>
          <a:xfrm>
            <a:off x="1578433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A4A024F-5E20-49DC-3E08-64C92B09440B}"/>
              </a:ext>
            </a:extLst>
          </p:cNvPr>
          <p:cNvSpPr/>
          <p:nvPr/>
        </p:nvSpPr>
        <p:spPr>
          <a:xfrm>
            <a:off x="29325" y="893233"/>
            <a:ext cx="4694579" cy="655639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操作系统的新需求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0DE70-FF8B-4B59-EDF1-C9FA67A2AE17}"/>
              </a:ext>
            </a:extLst>
          </p:cNvPr>
          <p:cNvSpPr txBox="1"/>
          <p:nvPr/>
        </p:nvSpPr>
        <p:spPr>
          <a:xfrm>
            <a:off x="5946061" y="1045105"/>
            <a:ext cx="4846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ea typeface="思源黑体 CN Medium" panose="020B0600000000000000"/>
              </a:rPr>
              <a:t>现有操作系统</a:t>
            </a:r>
            <a:r>
              <a:rPr lang="en-US" altLang="zh-CN" sz="4000" dirty="0">
                <a:ea typeface="思源黑体 CN Medium" panose="020B0600000000000000"/>
              </a:rPr>
              <a:t>Linux</a:t>
            </a:r>
            <a:r>
              <a:rPr lang="zh-CN" altLang="en-US" sz="4000" dirty="0">
                <a:ea typeface="思源黑体 CN Medium" panose="020B0600000000000000"/>
              </a:rPr>
              <a:t>、</a:t>
            </a:r>
            <a:r>
              <a:rPr lang="en-US" altLang="zh-CN" sz="4000" dirty="0">
                <a:ea typeface="思源黑体 CN Medium" panose="020B0600000000000000"/>
              </a:rPr>
              <a:t>Windows</a:t>
            </a:r>
            <a:r>
              <a:rPr lang="zh-CN" altLang="en-US" sz="4000" dirty="0">
                <a:ea typeface="思源黑体 CN Medium" panose="020B0600000000000000"/>
              </a:rPr>
              <a:t>、</a:t>
            </a:r>
            <a:r>
              <a:rPr lang="en-US" altLang="zh-CN" sz="4000" dirty="0">
                <a:ea typeface="思源黑体 CN Medium" panose="020B0600000000000000"/>
              </a:rPr>
              <a:t>RTOS</a:t>
            </a:r>
            <a:r>
              <a:rPr lang="zh-CN" altLang="en-US" sz="4000" dirty="0">
                <a:ea typeface="思源黑体 CN Medium" panose="020B0600000000000000"/>
              </a:rPr>
              <a:t>等</a:t>
            </a:r>
            <a:r>
              <a:rPr lang="zh-CN" altLang="en-US" sz="4000" b="1" dirty="0">
                <a:solidFill>
                  <a:srgbClr val="FF0000"/>
                </a:solidFill>
                <a:ea typeface="思源黑体 CN Medium" panose="020B0600000000000000"/>
              </a:rPr>
              <a:t>不能</a:t>
            </a:r>
            <a:r>
              <a:rPr lang="zh-CN" altLang="en-US" sz="4000" dirty="0">
                <a:ea typeface="思源黑体 CN Medium" panose="020B0600000000000000"/>
              </a:rPr>
              <a:t>完全满足这些需求！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D806FE-28D3-6ECE-AB2F-8157F8E8F5A0}"/>
              </a:ext>
            </a:extLst>
          </p:cNvPr>
          <p:cNvSpPr/>
          <p:nvPr/>
        </p:nvSpPr>
        <p:spPr>
          <a:xfrm rot="2703315">
            <a:off x="2358364" y="2807030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55D019-01A1-52F7-79E9-155EF51460C1}"/>
              </a:ext>
            </a:extLst>
          </p:cNvPr>
          <p:cNvSpPr/>
          <p:nvPr/>
        </p:nvSpPr>
        <p:spPr>
          <a:xfrm rot="2703315">
            <a:off x="2357345" y="4104274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D5EEA0-3346-6556-5B34-13E9AE74DA6D}"/>
              </a:ext>
            </a:extLst>
          </p:cNvPr>
          <p:cNvSpPr/>
          <p:nvPr/>
        </p:nvSpPr>
        <p:spPr>
          <a:xfrm rot="2703315">
            <a:off x="1663028" y="3409861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147F13C-E610-5F8E-8810-4672331E8AD7}"/>
              </a:ext>
            </a:extLst>
          </p:cNvPr>
          <p:cNvGrpSpPr/>
          <p:nvPr/>
        </p:nvGrpSpPr>
        <p:grpSpPr>
          <a:xfrm>
            <a:off x="1159753" y="4401132"/>
            <a:ext cx="932162" cy="269884"/>
            <a:chOff x="859010" y="4001457"/>
            <a:chExt cx="3340768" cy="344678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3FF4FDE-4670-7454-BA18-094BD406B06A}"/>
                </a:ext>
              </a:extLst>
            </p:cNvPr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5573F58-1F43-CA6B-431F-A2C46F225389}"/>
                </a:ext>
              </a:extLst>
            </p:cNvPr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504E82F-1E10-511F-F624-A5342CCD9D8A}"/>
              </a:ext>
            </a:extLst>
          </p:cNvPr>
          <p:cNvGrpSpPr/>
          <p:nvPr/>
        </p:nvGrpSpPr>
        <p:grpSpPr>
          <a:xfrm rot="10800000">
            <a:off x="3363452" y="2975428"/>
            <a:ext cx="932162" cy="269884"/>
            <a:chOff x="859010" y="4001457"/>
            <a:chExt cx="3340768" cy="344678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051DA7D-6B53-DE69-3A2A-F6C25274419D}"/>
                </a:ext>
              </a:extLst>
            </p:cNvPr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70EE706-70C8-A022-2D37-18DF6C27B827}"/>
                </a:ext>
              </a:extLst>
            </p:cNvPr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1BBEB2A-F676-376D-2DA5-8C7E67737611}"/>
              </a:ext>
            </a:extLst>
          </p:cNvPr>
          <p:cNvGrpSpPr/>
          <p:nvPr/>
        </p:nvGrpSpPr>
        <p:grpSpPr>
          <a:xfrm rot="10800000">
            <a:off x="4076099" y="3634875"/>
            <a:ext cx="932162" cy="269884"/>
            <a:chOff x="859010" y="4001457"/>
            <a:chExt cx="3340768" cy="344678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9920D7E-6AA9-6FDB-9E39-432F6A97D6EA}"/>
                </a:ext>
              </a:extLst>
            </p:cNvPr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3353391-8B1F-E588-C15F-0AD0BFB6187E}"/>
                </a:ext>
              </a:extLst>
            </p:cNvPr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B0F1B713-25EA-3A3F-204C-E421889D1086}"/>
              </a:ext>
            </a:extLst>
          </p:cNvPr>
          <p:cNvSpPr txBox="1"/>
          <p:nvPr/>
        </p:nvSpPr>
        <p:spPr>
          <a:xfrm>
            <a:off x="5735915" y="4132166"/>
            <a:ext cx="115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Medium" panose="020B0600000000000000"/>
              </a:rPr>
              <a:t>更快的开发？</a:t>
            </a: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4651BFBB-968D-6FF7-D60D-6912B31E9D1C}"/>
              </a:ext>
            </a:extLst>
          </p:cNvPr>
          <p:cNvSpPr/>
          <p:nvPr/>
        </p:nvSpPr>
        <p:spPr>
          <a:xfrm>
            <a:off x="7033502" y="4401132"/>
            <a:ext cx="1782502" cy="3079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A0E4CF9-8F98-9573-5950-FBA9F6CE3806}"/>
              </a:ext>
            </a:extLst>
          </p:cNvPr>
          <p:cNvSpPr txBox="1"/>
          <p:nvPr/>
        </p:nvSpPr>
        <p:spPr>
          <a:xfrm>
            <a:off x="9223915" y="4132166"/>
            <a:ext cx="1216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a typeface="思源黑体 CN Medium" panose="020B0600000000000000"/>
              </a:rPr>
              <a:t>组件化、定制化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A7F35E1-8EEF-3605-CA78-DC9792C691D8}"/>
              </a:ext>
            </a:extLst>
          </p:cNvPr>
          <p:cNvSpPr txBox="1"/>
          <p:nvPr/>
        </p:nvSpPr>
        <p:spPr>
          <a:xfrm>
            <a:off x="5735915" y="5383012"/>
            <a:ext cx="115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Medium" panose="020B0600000000000000"/>
              </a:rPr>
              <a:t>更安全，更鲁棒？</a:t>
            </a:r>
          </a:p>
        </p:txBody>
      </p:sp>
      <p:sp>
        <p:nvSpPr>
          <p:cNvPr id="90" name="箭头: 右 89">
            <a:extLst>
              <a:ext uri="{FF2B5EF4-FFF2-40B4-BE49-F238E27FC236}">
                <a16:creationId xmlns:a16="http://schemas.microsoft.com/office/drawing/2014/main" id="{B5DED9F5-0DA3-6609-E86E-AB9C9C04A22A}"/>
              </a:ext>
            </a:extLst>
          </p:cNvPr>
          <p:cNvSpPr/>
          <p:nvPr/>
        </p:nvSpPr>
        <p:spPr>
          <a:xfrm>
            <a:off x="7033502" y="5651978"/>
            <a:ext cx="1782502" cy="3079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F751166-6B3F-4433-E676-4295AF7352A6}"/>
              </a:ext>
            </a:extLst>
          </p:cNvPr>
          <p:cNvSpPr txBox="1"/>
          <p:nvPr/>
        </p:nvSpPr>
        <p:spPr>
          <a:xfrm>
            <a:off x="9223915" y="5383012"/>
            <a:ext cx="1216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ea typeface="思源黑体 CN Medium" panose="020B0600000000000000"/>
              </a:rPr>
              <a:t>Unikernel</a:t>
            </a:r>
            <a:endParaRPr lang="zh-CN" altLang="en-US" sz="2400" b="1" dirty="0">
              <a:solidFill>
                <a:srgbClr val="FF0000"/>
              </a:solidFill>
              <a:ea typeface="思源黑体 CN Medium" panose="020B06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1" grpId="0"/>
      <p:bldP spid="54" grpId="0"/>
      <p:bldP spid="57" grpId="0"/>
      <p:bldP spid="60" grpId="0"/>
      <p:bldP spid="8" grpId="0"/>
      <p:bldP spid="11" grpId="0" animBg="1"/>
      <p:bldP spid="13" grpId="0" animBg="1"/>
      <p:bldP spid="14" grpId="0" animBg="1"/>
      <p:bldP spid="48" grpId="0"/>
      <p:bldP spid="49" grpId="0" animBg="1"/>
      <p:bldP spid="88" grpId="0"/>
      <p:bldP spid="89" grpId="0"/>
      <p:bldP spid="90" grpId="0" animBg="1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色1"/>
          <p:cNvSpPr/>
          <p:nvPr/>
        </p:nvSpPr>
        <p:spPr>
          <a:xfrm>
            <a:off x="741020" y="1037108"/>
            <a:ext cx="5194002" cy="446159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组件化操作系统</a:t>
            </a:r>
          </a:p>
        </p:txBody>
      </p:sp>
      <p:sp>
        <p:nvSpPr>
          <p:cNvPr id="19" name="学论网-www.xuelun.me"/>
          <p:cNvSpPr txBox="1"/>
          <p:nvPr/>
        </p:nvSpPr>
        <p:spPr>
          <a:xfrm>
            <a:off x="741020" y="1662609"/>
            <a:ext cx="5194002" cy="3258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组件化操作系统能够快速适配未来多种多样的处理器、加速器、外设和应用需求，在开发的便捷性、性能和安全性等方面优于已有的通用操作系统。“组件化的定制操作系统”也是我们工作的根本理论依据。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815966-4912-61A4-5B0B-36CDBB1C7BF0}"/>
              </a:ext>
            </a:extLst>
          </p:cNvPr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6F8855-9292-D85B-0FDE-2D991DFD85E2}"/>
              </a:ext>
            </a:extLst>
          </p:cNvPr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631231-CC6D-0963-5C06-5D000A05EA1D}"/>
              </a:ext>
            </a:extLst>
          </p:cNvPr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5C286A-AD8C-F5C0-0652-F8527F8BB145}"/>
              </a:ext>
            </a:extLst>
          </p:cNvPr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2E2D69-6438-7836-BFF6-C53B9AD9CCC9}"/>
              </a:ext>
            </a:extLst>
          </p:cNvPr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D48D1AC-EDAE-0AC0-579C-2C66963AE611}"/>
              </a:ext>
            </a:extLst>
          </p:cNvPr>
          <p:cNvCxnSpPr/>
          <p:nvPr/>
        </p:nvCxnSpPr>
        <p:spPr>
          <a:xfrm>
            <a:off x="1578433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>
            <a:extLst>
              <a:ext uri="{FF2B5EF4-FFF2-40B4-BE49-F238E27FC236}">
                <a16:creationId xmlns:a16="http://schemas.microsoft.com/office/drawing/2014/main" id="{18216DEC-ED15-308B-9CB0-5A1C280F8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3705" y="288150"/>
            <a:ext cx="4867275" cy="615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色1"/>
          <p:cNvSpPr/>
          <p:nvPr/>
        </p:nvSpPr>
        <p:spPr>
          <a:xfrm>
            <a:off x="741020" y="1037108"/>
            <a:ext cx="5194002" cy="446159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Unikernel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学论网-www.xuelun.me"/>
          <p:cNvSpPr txBox="1"/>
          <p:nvPr/>
        </p:nvSpPr>
        <p:spPr>
          <a:xfrm>
            <a:off x="741020" y="1662609"/>
            <a:ext cx="5194002" cy="43667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Unikernel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由库操作系统组成，是一个特殊的、单地址空间的机器镜像。开发者从中选择模块化栈和最小库集合，组成应用需要的最小化系统架构来运行。。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Unikernel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具有性能优、代码短、启动快、安全性高的优势，可以减小不必要的代码逻辑，让最简单的操作系统来运行应用。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815966-4912-61A4-5B0B-36CDBB1C7BF0}"/>
              </a:ext>
            </a:extLst>
          </p:cNvPr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6F8855-9292-D85B-0FDE-2D991DFD85E2}"/>
              </a:ext>
            </a:extLst>
          </p:cNvPr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631231-CC6D-0963-5C06-5D000A05EA1D}"/>
              </a:ext>
            </a:extLst>
          </p:cNvPr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5C286A-AD8C-F5C0-0652-F8527F8BB145}"/>
              </a:ext>
            </a:extLst>
          </p:cNvPr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2E2D69-6438-7836-BFF6-C53B9AD9CCC9}"/>
              </a:ext>
            </a:extLst>
          </p:cNvPr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D48D1AC-EDAE-0AC0-579C-2C66963AE611}"/>
              </a:ext>
            </a:extLst>
          </p:cNvPr>
          <p:cNvCxnSpPr/>
          <p:nvPr/>
        </p:nvCxnSpPr>
        <p:spPr>
          <a:xfrm>
            <a:off x="1578433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E06F42F-DDEF-2111-94C1-9163C60C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55" y="1830909"/>
            <a:ext cx="50387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6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4100" y="1845834"/>
            <a:ext cx="3044143" cy="4111968"/>
            <a:chOff x="1250574" y="2331238"/>
            <a:chExt cx="1728611" cy="1932906"/>
          </a:xfrm>
        </p:grpSpPr>
        <p:sp>
          <p:nvSpPr>
            <p:cNvPr id="28" name="TextBox 18"/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Ucore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学论网-www.xuelun.me"/>
            <p:cNvSpPr txBox="1"/>
            <p:nvPr/>
          </p:nvSpPr>
          <p:spPr>
            <a:xfrm>
              <a:off x="1327571" y="2548467"/>
              <a:ext cx="1574617" cy="17156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是清华大学计算机系副教授陈瑜所写的操作系统，也被称为「麻雀」，因为这个操作系统包含虚存管理、进程管理、处理器调度、同步互斥、进程间通信、文件系统等主要内核功能，总的内核代码量（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C+asm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）不会超过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5K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行，充分体现了「麻雀虽小，五脏俱全」的精神。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AD55952-EE7E-CA31-BDD4-D8ED49932620}"/>
              </a:ext>
            </a:extLst>
          </p:cNvPr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598E87-1A9D-E365-16CF-9770E310CD40}"/>
              </a:ext>
            </a:extLst>
          </p:cNvPr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35DBEF-66D4-A7BB-C00A-48D741A4C24C}"/>
              </a:ext>
            </a:extLst>
          </p:cNvPr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DA47C6-942E-AE17-E2E0-E84F72683D4F}"/>
              </a:ext>
            </a:extLst>
          </p:cNvPr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0800AC-8021-6D56-278E-9AAEA32DA703}"/>
              </a:ext>
            </a:extLst>
          </p:cNvPr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0BAD50F-4504-C98C-F357-1B424CFE0EE6}"/>
              </a:ext>
            </a:extLst>
          </p:cNvPr>
          <p:cNvCxnSpPr/>
          <p:nvPr/>
        </p:nvCxnSpPr>
        <p:spPr>
          <a:xfrm>
            <a:off x="1578433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29326" y="900198"/>
            <a:ext cx="7470410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项目的基础：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Ucore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Rcore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637E549-EF01-5F40-A14E-A10526F5E545}"/>
              </a:ext>
            </a:extLst>
          </p:cNvPr>
          <p:cNvGrpSpPr/>
          <p:nvPr/>
        </p:nvGrpSpPr>
        <p:grpSpPr>
          <a:xfrm>
            <a:off x="4133316" y="1776982"/>
            <a:ext cx="3044143" cy="3072826"/>
            <a:chOff x="1250574" y="2331238"/>
            <a:chExt cx="1728611" cy="1444438"/>
          </a:xfrm>
        </p:grpSpPr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074F279F-DF6E-0A01-A15C-9AF0E83EBB32}"/>
                </a:ext>
              </a:extLst>
            </p:cNvPr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Rcore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1" name="学论网-www.xuelun.me">
              <a:extLst>
                <a:ext uri="{FF2B5EF4-FFF2-40B4-BE49-F238E27FC236}">
                  <a16:creationId xmlns:a16="http://schemas.microsoft.com/office/drawing/2014/main" id="{10C348F6-2364-1B4F-BD87-EB40F9539897}"/>
                </a:ext>
              </a:extLst>
            </p:cNvPr>
            <p:cNvSpPr txBox="1"/>
            <p:nvPr/>
          </p:nvSpPr>
          <p:spPr>
            <a:xfrm>
              <a:off x="1327571" y="2580833"/>
              <a:ext cx="1574617" cy="11948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是基于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重新实现的兼容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Linux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内核，诞生于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2018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年，目前已在清华计算机系的操作系统教学实验中试点应用。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rCore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具有以下功能：网络堆栈、文件系统、信号系统、异步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IO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、内核模块。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6076B6-EF07-C3C3-08FE-68D4477C7DB3}"/>
              </a:ext>
            </a:extLst>
          </p:cNvPr>
          <p:cNvGrpSpPr/>
          <p:nvPr/>
        </p:nvGrpSpPr>
        <p:grpSpPr>
          <a:xfrm>
            <a:off x="7688126" y="1776981"/>
            <a:ext cx="3044143" cy="4180821"/>
            <a:chOff x="1250574" y="2331238"/>
            <a:chExt cx="1728611" cy="1965272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CA936141-87A0-7E46-D94B-BB5DE8B51B2D}"/>
                </a:ext>
              </a:extLst>
            </p:cNvPr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ArceOS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学论网-www.xuelun.me">
              <a:extLst>
                <a:ext uri="{FF2B5EF4-FFF2-40B4-BE49-F238E27FC236}">
                  <a16:creationId xmlns:a16="http://schemas.microsoft.com/office/drawing/2014/main" id="{7C8BF99F-AD84-CB06-C87E-3DEE0D37D8E5}"/>
                </a:ext>
              </a:extLst>
            </p:cNvPr>
            <p:cNvSpPr txBox="1"/>
            <p:nvPr/>
          </p:nvSpPr>
          <p:spPr>
            <a:xfrm>
              <a:off x="1327571" y="2580833"/>
              <a:ext cx="1574617" cy="17156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的一个子项目，是一个受到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Unicraft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启发，用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编写的实验性模块化操作系统（或单内核）。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提供了一套组件化的操作系统框架和各种内核组件的实现，支持形成不同形态的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正在迅速地开发，在 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Github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仓库中能找到实时信息，为我们的开发提供了参考。</a:t>
              </a:r>
            </a:p>
          </p:txBody>
        </p:sp>
      </p:grpSp>
      <p:pic>
        <p:nvPicPr>
          <p:cNvPr id="61" name="图片 60" descr="图片包含 图示&#10;&#10;描述已自动生成">
            <a:extLst>
              <a:ext uri="{FF2B5EF4-FFF2-40B4-BE49-F238E27FC236}">
                <a16:creationId xmlns:a16="http://schemas.microsoft.com/office/drawing/2014/main" id="{D80CEFFC-52ED-C2AC-C8F8-6FF992C92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43" y="5421375"/>
            <a:ext cx="3794724" cy="1072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2906" y="2210764"/>
            <a:ext cx="3044143" cy="4481299"/>
            <a:chOff x="1250574" y="2331238"/>
            <a:chExt cx="1728611" cy="2106517"/>
          </a:xfrm>
        </p:grpSpPr>
        <p:sp>
          <p:nvSpPr>
            <p:cNvPr id="28" name="TextBox 18"/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Rust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学论网-www.xuelun.me"/>
            <p:cNvSpPr txBox="1"/>
            <p:nvPr/>
          </p:nvSpPr>
          <p:spPr>
            <a:xfrm>
              <a:off x="1327571" y="2548467"/>
              <a:ext cx="1574617" cy="1889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适合操作系统开发的新兴编程语言，本项目的主角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就是基于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开发。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语言具有与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一样的硬件控制能力，且大大强化了安全编程。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的程序效率与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相近，但其现代性、抽象表达能力高于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语言，故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的程序开发效率高于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，在内存管理、类型系统、编程范式、标准库等方面也优于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语言。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AD55952-EE7E-CA31-BDD4-D8ED49932620}"/>
              </a:ext>
            </a:extLst>
          </p:cNvPr>
          <p:cNvSpPr/>
          <p:nvPr/>
        </p:nvSpPr>
        <p:spPr>
          <a:xfrm>
            <a:off x="496522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598E87-1A9D-E365-16CF-9770E310CD40}"/>
              </a:ext>
            </a:extLst>
          </p:cNvPr>
          <p:cNvSpPr/>
          <p:nvPr/>
        </p:nvSpPr>
        <p:spPr>
          <a:xfrm>
            <a:off x="1465866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项目背景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35DBEF-66D4-A7BB-C00A-48D741A4C24C}"/>
              </a:ext>
            </a:extLst>
          </p:cNvPr>
          <p:cNvSpPr/>
          <p:nvPr/>
        </p:nvSpPr>
        <p:spPr>
          <a:xfrm>
            <a:off x="3404554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项目进展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DA47C6-942E-AE17-E2E0-E84F72683D4F}"/>
              </a:ext>
            </a:extLst>
          </p:cNvPr>
          <p:cNvSpPr/>
          <p:nvPr/>
        </p:nvSpPr>
        <p:spPr>
          <a:xfrm>
            <a:off x="4322602" y="28815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项目计划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0800AC-8021-6D56-278E-9AAEA32DA703}"/>
              </a:ext>
            </a:extLst>
          </p:cNvPr>
          <p:cNvSpPr/>
          <p:nvPr/>
        </p:nvSpPr>
        <p:spPr>
          <a:xfrm>
            <a:off x="2435210" y="2881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项目意义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0BAD50F-4504-C98C-F357-1B424CFE0EE6}"/>
              </a:ext>
            </a:extLst>
          </p:cNvPr>
          <p:cNvCxnSpPr/>
          <p:nvPr/>
        </p:nvCxnSpPr>
        <p:spPr>
          <a:xfrm>
            <a:off x="1578433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29325" y="900198"/>
            <a:ext cx="6730289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有用的语言和工具：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6076B6-EF07-C3C3-08FE-68D4477C7DB3}"/>
              </a:ext>
            </a:extLst>
          </p:cNvPr>
          <p:cNvGrpSpPr/>
          <p:nvPr/>
        </p:nvGrpSpPr>
        <p:grpSpPr>
          <a:xfrm>
            <a:off x="7656932" y="2141911"/>
            <a:ext cx="3044143" cy="4550152"/>
            <a:chOff x="1250574" y="2331238"/>
            <a:chExt cx="1728611" cy="2138883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CA936141-87A0-7E46-D94B-BB5DE8B51B2D}"/>
                </a:ext>
              </a:extLst>
            </p:cNvPr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Qemu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学论网-www.xuelun.me">
              <a:extLst>
                <a:ext uri="{FF2B5EF4-FFF2-40B4-BE49-F238E27FC236}">
                  <a16:creationId xmlns:a16="http://schemas.microsoft.com/office/drawing/2014/main" id="{7C8BF99F-AD84-CB06-C87E-3DEE0D37D8E5}"/>
                </a:ext>
              </a:extLst>
            </p:cNvPr>
            <p:cNvSpPr txBox="1"/>
            <p:nvPr/>
          </p:nvSpPr>
          <p:spPr>
            <a:xfrm>
              <a:off x="1327571" y="2580833"/>
              <a:ext cx="1574617" cy="1889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由于特定架构的硬件实体难以获得，本项目针对不同架构的开发必须依赖虚拟机程序进行实验。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Qemu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是一款开源的虚拟机程序，能够测试操作系统在不同硬件环境下的表现。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Qemu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提供全系统仿真和用户模式仿真两种操作模式，能够在任意支持的架构上为任何机器运行一个完整的操作系统，是本项目的最佳选择。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9C5D0B6-D35F-A348-AD9F-069E4F7F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04" y="1853143"/>
            <a:ext cx="3893478" cy="1946739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A318CA8A-C702-168A-D589-BE8B294CEC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DFE2ED2-C671-82F2-8D5F-A8604F521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23" y="4104153"/>
            <a:ext cx="3397326" cy="226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98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15a8a5-4a47-488b-bb7b-ac5bb6e57d8c"/>
  <p:tag name="COMMONDATA" val="eyJoZGlkIjoiY2IxYWJkNDE4MmE5YWM3MTY5OGE0OGU1NGUyM2RlM2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971</Words>
  <Application>Microsoft Office PowerPoint</Application>
  <PresentationFormat>宽屏</PresentationFormat>
  <Paragraphs>143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华光美黑_CNKI</vt:lpstr>
      <vt:lpstr>思源黑体 CN Medium</vt:lpstr>
      <vt:lpstr>思源黑体 CN Normal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1072224392@qq.com</cp:lastModifiedBy>
  <cp:revision>188</cp:revision>
  <dcterms:created xsi:type="dcterms:W3CDTF">2021-01-31T06:17:00Z</dcterms:created>
  <dcterms:modified xsi:type="dcterms:W3CDTF">2023-05-05T15:17:51Z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9B6469C2496446049ABFAC0BB7167A44_12</vt:lpwstr>
  </property>
  <property fmtid="{D5CDD505-2E9C-101B-9397-08002B2CF9AE}" pid="3" name="KSOProductBuildVer">
    <vt:lpwstr>2052-11.1.0.14036</vt:lpwstr>
  </property>
</Properties>
</file>