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83" r:id="rId2"/>
    <p:sldId id="285" r:id="rId3"/>
    <p:sldId id="286" r:id="rId4"/>
    <p:sldId id="282" r:id="rId5"/>
    <p:sldId id="265" r:id="rId6"/>
    <p:sldId id="266" r:id="rId7"/>
    <p:sldId id="287" r:id="rId8"/>
    <p:sldId id="256" r:id="rId9"/>
    <p:sldId id="288" r:id="rId10"/>
    <p:sldId id="259" r:id="rId11"/>
    <p:sldId id="260" r:id="rId12"/>
    <p:sldId id="273" r:id="rId13"/>
    <p:sldId id="262" r:id="rId14"/>
    <p:sldId id="272" r:id="rId15"/>
    <p:sldId id="289" r:id="rId16"/>
    <p:sldId id="274" r:id="rId17"/>
    <p:sldId id="284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4243"/>
    <a:srgbClr val="AB1E21"/>
    <a:srgbClr val="308ACA"/>
    <a:srgbClr val="EEF0EF"/>
    <a:srgbClr val="E6E6E6"/>
    <a:srgbClr val="C427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3320" autoAdjust="0"/>
  </p:normalViewPr>
  <p:slideViewPr>
    <p:cSldViewPr snapToGrid="0" showGuides="1">
      <p:cViewPr varScale="1">
        <p:scale>
          <a:sx n="55" d="100"/>
          <a:sy n="55" d="100"/>
        </p:scale>
        <p:origin x="1056" y="40"/>
      </p:cViewPr>
      <p:guideLst>
        <p:guide orient="horz" pos="2069"/>
        <p:guide pos="438"/>
        <p:guide pos="72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49E12-936C-4168-A750-6B81F73359E3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F934A-2A99-4710-800F-F319DDB5C6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5CE6B-FF6A-471E-9C4A-73362186D6C7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22F73-3844-4250-B3F7-C596D703A3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10761323" y="1202532"/>
            <a:ext cx="389278" cy="38927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826799" y="1320137"/>
            <a:ext cx="653840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/>
              <a:t>2023</a:t>
            </a:r>
            <a:r>
              <a:rPr lang="zh-CN" altLang="en-US" sz="6000" dirty="0"/>
              <a:t>春操作系统</a:t>
            </a:r>
            <a:r>
              <a:rPr lang="en-US" altLang="zh-CN" sz="6000" dirty="0"/>
              <a:t>H</a:t>
            </a:r>
            <a:br>
              <a:rPr lang="en-US" altLang="zh-CN" sz="6000" dirty="0"/>
            </a:br>
            <a:r>
              <a:rPr lang="zh-CN" altLang="en-US" sz="9600" dirty="0">
                <a:latin typeface="华光美黑_CNKI" panose="02000500000000000000" pitchFamily="2" charset="-122"/>
                <a:ea typeface="华光美黑_CNKI" panose="02000500000000000000" pitchFamily="2" charset="-122"/>
              </a:rPr>
              <a:t>中期汇报</a:t>
            </a:r>
            <a:endParaRPr lang="zh-CN" alt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694741" y="3233939"/>
            <a:ext cx="194120" cy="1941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2501709" y="3286582"/>
            <a:ext cx="94318" cy="9431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9311862" y="3222590"/>
            <a:ext cx="194120" cy="1941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9595972" y="3275233"/>
            <a:ext cx="94318" cy="9431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344523" y="817902"/>
            <a:ext cx="356620" cy="3566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646350" y="5476986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0333151" y="3059454"/>
            <a:ext cx="452100" cy="452100"/>
          </a:xfrm>
          <a:prstGeom prst="ellipse">
            <a:avLst/>
          </a:prstGeom>
          <a:solidFill>
            <a:schemeClr val="bg1"/>
          </a:solidFill>
          <a:ln>
            <a:solidFill>
              <a:srgbClr val="AC42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190637" y="1558131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8787379" y="1478302"/>
            <a:ext cx="153420" cy="1534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7"/>
          <p:cNvSpPr/>
          <p:nvPr/>
        </p:nvSpPr>
        <p:spPr>
          <a:xfrm rot="2001767">
            <a:off x="10705817" y="1962311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任意多边形: 形状 49"/>
          <p:cNvSpPr/>
          <p:nvPr/>
        </p:nvSpPr>
        <p:spPr>
          <a:xfrm rot="2001767">
            <a:off x="8342563" y="399356"/>
            <a:ext cx="471236" cy="474114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 flipH="1">
            <a:off x="2826797" y="3813127"/>
            <a:ext cx="64850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/>
              <a:t>汇报人：舒英特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小组成员：舒英特、陈骆鑫、张学涵、徐翊然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https://github.com/OSH-2023/Actus_Neopiritus</a:t>
            </a:r>
            <a:endParaRPr lang="zh-CN" altLang="en-US" sz="2000" b="1" dirty="0"/>
          </a:p>
        </p:txBody>
      </p:sp>
      <p:sp>
        <p:nvSpPr>
          <p:cNvPr id="21" name="任意多边形: 形状 2"/>
          <p:cNvSpPr/>
          <p:nvPr/>
        </p:nvSpPr>
        <p:spPr>
          <a:xfrm>
            <a:off x="-1422399" y="4104616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3"/>
          <p:cNvSpPr/>
          <p:nvPr/>
        </p:nvSpPr>
        <p:spPr>
          <a:xfrm>
            <a:off x="-3047999" y="4133645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-871877" y="2044360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0785251" y="4148461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97121" y="1253167"/>
            <a:ext cx="2559495" cy="4063749"/>
            <a:chOff x="1022470" y="1481251"/>
            <a:chExt cx="2066102" cy="4063749"/>
          </a:xfrm>
        </p:grpSpPr>
        <p:sp>
          <p:nvSpPr>
            <p:cNvPr id="19" name="任意多边形: 形状 185"/>
            <p:cNvSpPr/>
            <p:nvPr/>
          </p:nvSpPr>
          <p:spPr>
            <a:xfrm rot="16200000">
              <a:off x="64703" y="2439018"/>
              <a:ext cx="3981636" cy="2066102"/>
            </a:xfrm>
            <a:custGeom>
              <a:avLst/>
              <a:gdLst>
                <a:gd name="connsiteX0" fmla="*/ 0 w 3968423"/>
                <a:gd name="connsiteY0" fmla="*/ 0 h 1933574"/>
                <a:gd name="connsiteX1" fmla="*/ 3968423 w 3968423"/>
                <a:gd name="connsiteY1" fmla="*/ 0 h 1933574"/>
                <a:gd name="connsiteX2" fmla="*/ 3946431 w 3968423"/>
                <a:gd name="connsiteY2" fmla="*/ 161996 h 1933574"/>
                <a:gd name="connsiteX3" fmla="*/ 1984212 w 3968423"/>
                <a:gd name="connsiteY3" fmla="*/ 1933574 h 1933574"/>
                <a:gd name="connsiteX4" fmla="*/ 21992 w 3968423"/>
                <a:gd name="connsiteY4" fmla="*/ 161996 h 1933574"/>
                <a:gd name="connsiteX0-1" fmla="*/ 0 w 3968423"/>
                <a:gd name="connsiteY0-2" fmla="*/ 19051 h 1952625"/>
                <a:gd name="connsiteX1-3" fmla="*/ 304945 w 3968423"/>
                <a:gd name="connsiteY1-4" fmla="*/ 0 h 1952625"/>
                <a:gd name="connsiteX2-5" fmla="*/ 3968423 w 3968423"/>
                <a:gd name="connsiteY2-6" fmla="*/ 19051 h 1952625"/>
                <a:gd name="connsiteX3-7" fmla="*/ 3946431 w 3968423"/>
                <a:gd name="connsiteY3-8" fmla="*/ 181047 h 1952625"/>
                <a:gd name="connsiteX4-9" fmla="*/ 1984212 w 3968423"/>
                <a:gd name="connsiteY4-10" fmla="*/ 1952625 h 1952625"/>
                <a:gd name="connsiteX5" fmla="*/ 21992 w 3968423"/>
                <a:gd name="connsiteY5" fmla="*/ 181047 h 1952625"/>
                <a:gd name="connsiteX6" fmla="*/ 0 w 3968423"/>
                <a:gd name="connsiteY6" fmla="*/ 19051 h 1952625"/>
                <a:gd name="connsiteX0-11" fmla="*/ 0 w 3968423"/>
                <a:gd name="connsiteY0-12" fmla="*/ 0 h 1933574"/>
                <a:gd name="connsiteX1-13" fmla="*/ 3968423 w 3968423"/>
                <a:gd name="connsiteY1-14" fmla="*/ 0 h 1933574"/>
                <a:gd name="connsiteX2-15" fmla="*/ 3946431 w 3968423"/>
                <a:gd name="connsiteY2-16" fmla="*/ 161996 h 1933574"/>
                <a:gd name="connsiteX3-17" fmla="*/ 1984212 w 3968423"/>
                <a:gd name="connsiteY3-18" fmla="*/ 1933574 h 1933574"/>
                <a:gd name="connsiteX4-19" fmla="*/ 21992 w 3968423"/>
                <a:gd name="connsiteY4-20" fmla="*/ 161996 h 1933574"/>
                <a:gd name="connsiteX5-21" fmla="*/ 0 w 3968423"/>
                <a:gd name="connsiteY5-22" fmla="*/ 0 h 1933574"/>
                <a:gd name="connsiteX0-23" fmla="*/ 0 w 3968423"/>
                <a:gd name="connsiteY0-24" fmla="*/ 14289 h 1947863"/>
                <a:gd name="connsiteX1-25" fmla="*/ 328757 w 3968423"/>
                <a:gd name="connsiteY1-26" fmla="*/ 0 h 1947863"/>
                <a:gd name="connsiteX2-27" fmla="*/ 3968423 w 3968423"/>
                <a:gd name="connsiteY2-28" fmla="*/ 14289 h 1947863"/>
                <a:gd name="connsiteX3-29" fmla="*/ 3946431 w 3968423"/>
                <a:gd name="connsiteY3-30" fmla="*/ 176285 h 1947863"/>
                <a:gd name="connsiteX4-31" fmla="*/ 1984212 w 3968423"/>
                <a:gd name="connsiteY4-32" fmla="*/ 1947863 h 1947863"/>
                <a:gd name="connsiteX5-33" fmla="*/ 21992 w 3968423"/>
                <a:gd name="connsiteY5-34" fmla="*/ 176285 h 1947863"/>
                <a:gd name="connsiteX6-35" fmla="*/ 0 w 3968423"/>
                <a:gd name="connsiteY6-36" fmla="*/ 14289 h 1947863"/>
                <a:gd name="connsiteX0-37" fmla="*/ 328757 w 3968423"/>
                <a:gd name="connsiteY0-38" fmla="*/ 0 h 1947863"/>
                <a:gd name="connsiteX1-39" fmla="*/ 3968423 w 3968423"/>
                <a:gd name="connsiteY1-40" fmla="*/ 14289 h 1947863"/>
                <a:gd name="connsiteX2-41" fmla="*/ 3946431 w 3968423"/>
                <a:gd name="connsiteY2-42" fmla="*/ 176285 h 1947863"/>
                <a:gd name="connsiteX3-43" fmla="*/ 1984212 w 3968423"/>
                <a:gd name="connsiteY3-44" fmla="*/ 1947863 h 1947863"/>
                <a:gd name="connsiteX4-45" fmla="*/ 21992 w 3968423"/>
                <a:gd name="connsiteY4-46" fmla="*/ 176285 h 1947863"/>
                <a:gd name="connsiteX5-47" fmla="*/ 0 w 3968423"/>
                <a:gd name="connsiteY5-48" fmla="*/ 14289 h 1947863"/>
                <a:gd name="connsiteX6-49" fmla="*/ 420197 w 3968423"/>
                <a:gd name="connsiteY6-50" fmla="*/ 91440 h 1947863"/>
                <a:gd name="connsiteX0-51" fmla="*/ 328757 w 3968423"/>
                <a:gd name="connsiteY0-52" fmla="*/ 0 h 1947863"/>
                <a:gd name="connsiteX1-53" fmla="*/ 3968423 w 3968423"/>
                <a:gd name="connsiteY1-54" fmla="*/ 14289 h 1947863"/>
                <a:gd name="connsiteX2-55" fmla="*/ 3946431 w 3968423"/>
                <a:gd name="connsiteY2-56" fmla="*/ 176285 h 1947863"/>
                <a:gd name="connsiteX3-57" fmla="*/ 1984212 w 3968423"/>
                <a:gd name="connsiteY3-58" fmla="*/ 1947863 h 1947863"/>
                <a:gd name="connsiteX4-59" fmla="*/ 21992 w 3968423"/>
                <a:gd name="connsiteY4-60" fmla="*/ 176285 h 1947863"/>
                <a:gd name="connsiteX5-61" fmla="*/ 0 w 3968423"/>
                <a:gd name="connsiteY5-62" fmla="*/ 14289 h 1947863"/>
                <a:gd name="connsiteX0-63" fmla="*/ 3968423 w 3968423"/>
                <a:gd name="connsiteY0-64" fmla="*/ 0 h 1933574"/>
                <a:gd name="connsiteX1-65" fmla="*/ 3946431 w 3968423"/>
                <a:gd name="connsiteY1-66" fmla="*/ 161996 h 1933574"/>
                <a:gd name="connsiteX2-67" fmla="*/ 1984212 w 3968423"/>
                <a:gd name="connsiteY2-68" fmla="*/ 1933574 h 1933574"/>
                <a:gd name="connsiteX3-69" fmla="*/ 21992 w 3968423"/>
                <a:gd name="connsiteY3-70" fmla="*/ 161996 h 1933574"/>
                <a:gd name="connsiteX4-71" fmla="*/ 0 w 3968423"/>
                <a:gd name="connsiteY4-72" fmla="*/ 0 h 1933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68423" h="1933574">
                  <a:moveTo>
                    <a:pt x="3968423" y="0"/>
                  </a:moveTo>
                  <a:lnTo>
                    <a:pt x="3946431" y="161996"/>
                  </a:lnTo>
                  <a:cubicBezTo>
                    <a:pt x="3764638" y="1172055"/>
                    <a:pt x="2955217" y="1933574"/>
                    <a:pt x="1984212" y="1933574"/>
                  </a:cubicBezTo>
                  <a:cubicBezTo>
                    <a:pt x="1013203" y="1933574"/>
                    <a:pt x="203783" y="1172055"/>
                    <a:pt x="21992" y="161996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86"/>
            <p:cNvSpPr/>
            <p:nvPr/>
          </p:nvSpPr>
          <p:spPr>
            <a:xfrm rot="16200000">
              <a:off x="101594" y="2669337"/>
              <a:ext cx="3914225" cy="1837102"/>
            </a:xfrm>
            <a:custGeom>
              <a:avLst/>
              <a:gdLst>
                <a:gd name="connsiteX0" fmla="*/ 0 w 3901235"/>
                <a:gd name="connsiteY0" fmla="*/ 0 h 1719263"/>
                <a:gd name="connsiteX1" fmla="*/ 3901235 w 3901235"/>
                <a:gd name="connsiteY1" fmla="*/ 0 h 1719263"/>
                <a:gd name="connsiteX2" fmla="*/ 3871510 w 3901235"/>
                <a:gd name="connsiteY2" fmla="*/ 134033 h 1719263"/>
                <a:gd name="connsiteX3" fmla="*/ 1950618 w 3901235"/>
                <a:gd name="connsiteY3" fmla="*/ 1719263 h 1719263"/>
                <a:gd name="connsiteX4" fmla="*/ 29725 w 3901235"/>
                <a:gd name="connsiteY4" fmla="*/ 134033 h 1719263"/>
                <a:gd name="connsiteX0-1" fmla="*/ 0 w 3901235"/>
                <a:gd name="connsiteY0-2" fmla="*/ 4764 h 1724027"/>
                <a:gd name="connsiteX1-3" fmla="*/ 971439 w 3901235"/>
                <a:gd name="connsiteY1-4" fmla="*/ 0 h 1724027"/>
                <a:gd name="connsiteX2-5" fmla="*/ 3901235 w 3901235"/>
                <a:gd name="connsiteY2-6" fmla="*/ 4764 h 1724027"/>
                <a:gd name="connsiteX3-7" fmla="*/ 3871510 w 3901235"/>
                <a:gd name="connsiteY3-8" fmla="*/ 138797 h 1724027"/>
                <a:gd name="connsiteX4-9" fmla="*/ 1950618 w 3901235"/>
                <a:gd name="connsiteY4-10" fmla="*/ 1724027 h 1724027"/>
                <a:gd name="connsiteX5" fmla="*/ 29725 w 3901235"/>
                <a:gd name="connsiteY5" fmla="*/ 138797 h 1724027"/>
                <a:gd name="connsiteX6" fmla="*/ 0 w 3901235"/>
                <a:gd name="connsiteY6" fmla="*/ 4764 h 1724027"/>
                <a:gd name="connsiteX0-11" fmla="*/ 971439 w 3901235"/>
                <a:gd name="connsiteY0-12" fmla="*/ 0 h 1724027"/>
                <a:gd name="connsiteX1-13" fmla="*/ 3901235 w 3901235"/>
                <a:gd name="connsiteY1-14" fmla="*/ 4764 h 1724027"/>
                <a:gd name="connsiteX2-15" fmla="*/ 3871510 w 3901235"/>
                <a:gd name="connsiteY2-16" fmla="*/ 138797 h 1724027"/>
                <a:gd name="connsiteX3-17" fmla="*/ 1950618 w 3901235"/>
                <a:gd name="connsiteY3-18" fmla="*/ 1724027 h 1724027"/>
                <a:gd name="connsiteX4-19" fmla="*/ 29725 w 3901235"/>
                <a:gd name="connsiteY4-20" fmla="*/ 138797 h 1724027"/>
                <a:gd name="connsiteX5-21" fmla="*/ 0 w 3901235"/>
                <a:gd name="connsiteY5-22" fmla="*/ 4764 h 1724027"/>
                <a:gd name="connsiteX6-23" fmla="*/ 1062879 w 3901235"/>
                <a:gd name="connsiteY6-24" fmla="*/ 91440 h 1724027"/>
                <a:gd name="connsiteX0-25" fmla="*/ 971439 w 3901235"/>
                <a:gd name="connsiteY0-26" fmla="*/ 0 h 1724027"/>
                <a:gd name="connsiteX1-27" fmla="*/ 3901235 w 3901235"/>
                <a:gd name="connsiteY1-28" fmla="*/ 4764 h 1724027"/>
                <a:gd name="connsiteX2-29" fmla="*/ 3871510 w 3901235"/>
                <a:gd name="connsiteY2-30" fmla="*/ 138797 h 1724027"/>
                <a:gd name="connsiteX3-31" fmla="*/ 1950618 w 3901235"/>
                <a:gd name="connsiteY3-32" fmla="*/ 1724027 h 1724027"/>
                <a:gd name="connsiteX4-33" fmla="*/ 29725 w 3901235"/>
                <a:gd name="connsiteY4-34" fmla="*/ 138797 h 1724027"/>
                <a:gd name="connsiteX5-35" fmla="*/ 0 w 3901235"/>
                <a:gd name="connsiteY5-36" fmla="*/ 4764 h 1724027"/>
                <a:gd name="connsiteX0-37" fmla="*/ 3901235 w 3901235"/>
                <a:gd name="connsiteY0-38" fmla="*/ 0 h 1719263"/>
                <a:gd name="connsiteX1-39" fmla="*/ 3871510 w 3901235"/>
                <a:gd name="connsiteY1-40" fmla="*/ 134033 h 1719263"/>
                <a:gd name="connsiteX2-41" fmla="*/ 1950618 w 3901235"/>
                <a:gd name="connsiteY2-42" fmla="*/ 1719263 h 1719263"/>
                <a:gd name="connsiteX3-43" fmla="*/ 29725 w 3901235"/>
                <a:gd name="connsiteY3-44" fmla="*/ 134033 h 1719263"/>
                <a:gd name="connsiteX4-45" fmla="*/ 0 w 3901235"/>
                <a:gd name="connsiteY4-46" fmla="*/ 0 h 17192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01235" h="1719263">
                  <a:moveTo>
                    <a:pt x="3901235" y="0"/>
                  </a:moveTo>
                  <a:lnTo>
                    <a:pt x="3871510" y="134033"/>
                  </a:lnTo>
                  <a:cubicBezTo>
                    <a:pt x="3629235" y="1049959"/>
                    <a:pt x="2860935" y="1719263"/>
                    <a:pt x="1950618" y="1719263"/>
                  </a:cubicBezTo>
                  <a:cubicBezTo>
                    <a:pt x="1040298" y="1719263"/>
                    <a:pt x="271998" y="1049959"/>
                    <a:pt x="29725" y="134033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AC42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椭圆 20"/>
          <p:cNvSpPr/>
          <p:nvPr/>
        </p:nvSpPr>
        <p:spPr>
          <a:xfrm>
            <a:off x="-759511" y="1885309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4007576" y="1481250"/>
            <a:ext cx="0" cy="3737552"/>
          </a:xfrm>
          <a:prstGeom prst="line">
            <a:avLst/>
          </a:prstGeom>
          <a:ln w="19050">
            <a:solidFill>
              <a:srgbClr val="AC424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407346" y="2274461"/>
            <a:ext cx="326243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6000" kern="1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项目意义</a:t>
            </a:r>
          </a:p>
        </p:txBody>
      </p:sp>
      <p:sp>
        <p:nvSpPr>
          <p:cNvPr id="40" name="任意多边形: 形状 120"/>
          <p:cNvSpPr/>
          <p:nvPr/>
        </p:nvSpPr>
        <p:spPr>
          <a:xfrm rot="18201767">
            <a:off x="2498891" y="1017834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6200000">
            <a:off x="6536383" y="1404540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16200000">
            <a:off x="1566654" y="4983591"/>
            <a:ext cx="140946" cy="140946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-44213" y="2934527"/>
            <a:ext cx="2372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PART 3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485210" y="5481711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38A0C5-43B6-A9E1-FBDE-9DFB3086BDDB}"/>
              </a:ext>
            </a:extLst>
          </p:cNvPr>
          <p:cNvSpPr/>
          <p:nvPr/>
        </p:nvSpPr>
        <p:spPr>
          <a:xfrm>
            <a:off x="4824431" y="3436308"/>
            <a:ext cx="25923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践行组件化</a:t>
            </a:r>
            <a:r>
              <a:rPr lang="en-US" altLang="zh-CN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OS</a:t>
            </a:r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的思想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49F672B-E8F6-01FF-4B35-7EC545E5AC2B}"/>
              </a:ext>
            </a:extLst>
          </p:cNvPr>
          <p:cNvSpPr/>
          <p:nvPr/>
        </p:nvSpPr>
        <p:spPr>
          <a:xfrm>
            <a:off x="4407337" y="3431657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058C02-1F58-46EE-9D5C-08B2F741C5F1}"/>
              </a:ext>
            </a:extLst>
          </p:cNvPr>
          <p:cNvSpPr/>
          <p:nvPr/>
        </p:nvSpPr>
        <p:spPr>
          <a:xfrm>
            <a:off x="4824431" y="4336378"/>
            <a:ext cx="2372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完善</a:t>
            </a:r>
            <a:r>
              <a:rPr lang="en-US" altLang="zh-CN" sz="2000" dirty="0" err="1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ArceOS</a:t>
            </a:r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的功能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E9005A2-6D39-EC41-7C77-3B56F6A60298}"/>
              </a:ext>
            </a:extLst>
          </p:cNvPr>
          <p:cNvSpPr/>
          <p:nvPr/>
        </p:nvSpPr>
        <p:spPr>
          <a:xfrm>
            <a:off x="4407337" y="4329757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A662615-5A74-55AD-16FC-65788EA497BB}"/>
              </a:ext>
            </a:extLst>
          </p:cNvPr>
          <p:cNvSpPr/>
          <p:nvPr/>
        </p:nvSpPr>
        <p:spPr>
          <a:xfrm>
            <a:off x="4824431" y="5218802"/>
            <a:ext cx="28852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增强</a:t>
            </a:r>
            <a:r>
              <a:rPr lang="en-US" altLang="zh-CN" sz="2000" dirty="0" err="1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ArceOS</a:t>
            </a:r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跨平台能力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940E0D6-B7EA-4D2A-A307-7C6779C92F05}"/>
              </a:ext>
            </a:extLst>
          </p:cNvPr>
          <p:cNvSpPr/>
          <p:nvPr/>
        </p:nvSpPr>
        <p:spPr>
          <a:xfrm>
            <a:off x="4407337" y="5214151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ldLvl="0" animBg="1"/>
      <p:bldP spid="10" grpId="0"/>
      <p:bldP spid="11" grpId="0" bldLvl="0" animBg="1"/>
      <p:bldP spid="12" grpId="0"/>
      <p:bldP spid="1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97121" y="1253167"/>
            <a:ext cx="2559495" cy="4063749"/>
            <a:chOff x="1022470" y="1481251"/>
            <a:chExt cx="2066102" cy="4063749"/>
          </a:xfrm>
        </p:grpSpPr>
        <p:sp>
          <p:nvSpPr>
            <p:cNvPr id="19" name="任意多边形: 形状 185"/>
            <p:cNvSpPr/>
            <p:nvPr/>
          </p:nvSpPr>
          <p:spPr>
            <a:xfrm rot="16200000">
              <a:off x="64703" y="2439018"/>
              <a:ext cx="3981636" cy="2066102"/>
            </a:xfrm>
            <a:custGeom>
              <a:avLst/>
              <a:gdLst>
                <a:gd name="connsiteX0" fmla="*/ 0 w 3968423"/>
                <a:gd name="connsiteY0" fmla="*/ 0 h 1933574"/>
                <a:gd name="connsiteX1" fmla="*/ 3968423 w 3968423"/>
                <a:gd name="connsiteY1" fmla="*/ 0 h 1933574"/>
                <a:gd name="connsiteX2" fmla="*/ 3946431 w 3968423"/>
                <a:gd name="connsiteY2" fmla="*/ 161996 h 1933574"/>
                <a:gd name="connsiteX3" fmla="*/ 1984212 w 3968423"/>
                <a:gd name="connsiteY3" fmla="*/ 1933574 h 1933574"/>
                <a:gd name="connsiteX4" fmla="*/ 21992 w 3968423"/>
                <a:gd name="connsiteY4" fmla="*/ 161996 h 1933574"/>
                <a:gd name="connsiteX0-1" fmla="*/ 0 w 3968423"/>
                <a:gd name="connsiteY0-2" fmla="*/ 19051 h 1952625"/>
                <a:gd name="connsiteX1-3" fmla="*/ 304945 w 3968423"/>
                <a:gd name="connsiteY1-4" fmla="*/ 0 h 1952625"/>
                <a:gd name="connsiteX2-5" fmla="*/ 3968423 w 3968423"/>
                <a:gd name="connsiteY2-6" fmla="*/ 19051 h 1952625"/>
                <a:gd name="connsiteX3-7" fmla="*/ 3946431 w 3968423"/>
                <a:gd name="connsiteY3-8" fmla="*/ 181047 h 1952625"/>
                <a:gd name="connsiteX4-9" fmla="*/ 1984212 w 3968423"/>
                <a:gd name="connsiteY4-10" fmla="*/ 1952625 h 1952625"/>
                <a:gd name="connsiteX5" fmla="*/ 21992 w 3968423"/>
                <a:gd name="connsiteY5" fmla="*/ 181047 h 1952625"/>
                <a:gd name="connsiteX6" fmla="*/ 0 w 3968423"/>
                <a:gd name="connsiteY6" fmla="*/ 19051 h 1952625"/>
                <a:gd name="connsiteX0-11" fmla="*/ 0 w 3968423"/>
                <a:gd name="connsiteY0-12" fmla="*/ 0 h 1933574"/>
                <a:gd name="connsiteX1-13" fmla="*/ 3968423 w 3968423"/>
                <a:gd name="connsiteY1-14" fmla="*/ 0 h 1933574"/>
                <a:gd name="connsiteX2-15" fmla="*/ 3946431 w 3968423"/>
                <a:gd name="connsiteY2-16" fmla="*/ 161996 h 1933574"/>
                <a:gd name="connsiteX3-17" fmla="*/ 1984212 w 3968423"/>
                <a:gd name="connsiteY3-18" fmla="*/ 1933574 h 1933574"/>
                <a:gd name="connsiteX4-19" fmla="*/ 21992 w 3968423"/>
                <a:gd name="connsiteY4-20" fmla="*/ 161996 h 1933574"/>
                <a:gd name="connsiteX5-21" fmla="*/ 0 w 3968423"/>
                <a:gd name="connsiteY5-22" fmla="*/ 0 h 1933574"/>
                <a:gd name="connsiteX0-23" fmla="*/ 0 w 3968423"/>
                <a:gd name="connsiteY0-24" fmla="*/ 14289 h 1947863"/>
                <a:gd name="connsiteX1-25" fmla="*/ 328757 w 3968423"/>
                <a:gd name="connsiteY1-26" fmla="*/ 0 h 1947863"/>
                <a:gd name="connsiteX2-27" fmla="*/ 3968423 w 3968423"/>
                <a:gd name="connsiteY2-28" fmla="*/ 14289 h 1947863"/>
                <a:gd name="connsiteX3-29" fmla="*/ 3946431 w 3968423"/>
                <a:gd name="connsiteY3-30" fmla="*/ 176285 h 1947863"/>
                <a:gd name="connsiteX4-31" fmla="*/ 1984212 w 3968423"/>
                <a:gd name="connsiteY4-32" fmla="*/ 1947863 h 1947863"/>
                <a:gd name="connsiteX5-33" fmla="*/ 21992 w 3968423"/>
                <a:gd name="connsiteY5-34" fmla="*/ 176285 h 1947863"/>
                <a:gd name="connsiteX6-35" fmla="*/ 0 w 3968423"/>
                <a:gd name="connsiteY6-36" fmla="*/ 14289 h 1947863"/>
                <a:gd name="connsiteX0-37" fmla="*/ 328757 w 3968423"/>
                <a:gd name="connsiteY0-38" fmla="*/ 0 h 1947863"/>
                <a:gd name="connsiteX1-39" fmla="*/ 3968423 w 3968423"/>
                <a:gd name="connsiteY1-40" fmla="*/ 14289 h 1947863"/>
                <a:gd name="connsiteX2-41" fmla="*/ 3946431 w 3968423"/>
                <a:gd name="connsiteY2-42" fmla="*/ 176285 h 1947863"/>
                <a:gd name="connsiteX3-43" fmla="*/ 1984212 w 3968423"/>
                <a:gd name="connsiteY3-44" fmla="*/ 1947863 h 1947863"/>
                <a:gd name="connsiteX4-45" fmla="*/ 21992 w 3968423"/>
                <a:gd name="connsiteY4-46" fmla="*/ 176285 h 1947863"/>
                <a:gd name="connsiteX5-47" fmla="*/ 0 w 3968423"/>
                <a:gd name="connsiteY5-48" fmla="*/ 14289 h 1947863"/>
                <a:gd name="connsiteX6-49" fmla="*/ 420197 w 3968423"/>
                <a:gd name="connsiteY6-50" fmla="*/ 91440 h 1947863"/>
                <a:gd name="connsiteX0-51" fmla="*/ 328757 w 3968423"/>
                <a:gd name="connsiteY0-52" fmla="*/ 0 h 1947863"/>
                <a:gd name="connsiteX1-53" fmla="*/ 3968423 w 3968423"/>
                <a:gd name="connsiteY1-54" fmla="*/ 14289 h 1947863"/>
                <a:gd name="connsiteX2-55" fmla="*/ 3946431 w 3968423"/>
                <a:gd name="connsiteY2-56" fmla="*/ 176285 h 1947863"/>
                <a:gd name="connsiteX3-57" fmla="*/ 1984212 w 3968423"/>
                <a:gd name="connsiteY3-58" fmla="*/ 1947863 h 1947863"/>
                <a:gd name="connsiteX4-59" fmla="*/ 21992 w 3968423"/>
                <a:gd name="connsiteY4-60" fmla="*/ 176285 h 1947863"/>
                <a:gd name="connsiteX5-61" fmla="*/ 0 w 3968423"/>
                <a:gd name="connsiteY5-62" fmla="*/ 14289 h 1947863"/>
                <a:gd name="connsiteX0-63" fmla="*/ 3968423 w 3968423"/>
                <a:gd name="connsiteY0-64" fmla="*/ 0 h 1933574"/>
                <a:gd name="connsiteX1-65" fmla="*/ 3946431 w 3968423"/>
                <a:gd name="connsiteY1-66" fmla="*/ 161996 h 1933574"/>
                <a:gd name="connsiteX2-67" fmla="*/ 1984212 w 3968423"/>
                <a:gd name="connsiteY2-68" fmla="*/ 1933574 h 1933574"/>
                <a:gd name="connsiteX3-69" fmla="*/ 21992 w 3968423"/>
                <a:gd name="connsiteY3-70" fmla="*/ 161996 h 1933574"/>
                <a:gd name="connsiteX4-71" fmla="*/ 0 w 3968423"/>
                <a:gd name="connsiteY4-72" fmla="*/ 0 h 1933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68423" h="1933574">
                  <a:moveTo>
                    <a:pt x="3968423" y="0"/>
                  </a:moveTo>
                  <a:lnTo>
                    <a:pt x="3946431" y="161996"/>
                  </a:lnTo>
                  <a:cubicBezTo>
                    <a:pt x="3764638" y="1172055"/>
                    <a:pt x="2955217" y="1933574"/>
                    <a:pt x="1984212" y="1933574"/>
                  </a:cubicBezTo>
                  <a:cubicBezTo>
                    <a:pt x="1013203" y="1933574"/>
                    <a:pt x="203783" y="1172055"/>
                    <a:pt x="21992" y="161996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86"/>
            <p:cNvSpPr/>
            <p:nvPr/>
          </p:nvSpPr>
          <p:spPr>
            <a:xfrm rot="16200000">
              <a:off x="101594" y="2669337"/>
              <a:ext cx="3914225" cy="1837102"/>
            </a:xfrm>
            <a:custGeom>
              <a:avLst/>
              <a:gdLst>
                <a:gd name="connsiteX0" fmla="*/ 0 w 3901235"/>
                <a:gd name="connsiteY0" fmla="*/ 0 h 1719263"/>
                <a:gd name="connsiteX1" fmla="*/ 3901235 w 3901235"/>
                <a:gd name="connsiteY1" fmla="*/ 0 h 1719263"/>
                <a:gd name="connsiteX2" fmla="*/ 3871510 w 3901235"/>
                <a:gd name="connsiteY2" fmla="*/ 134033 h 1719263"/>
                <a:gd name="connsiteX3" fmla="*/ 1950618 w 3901235"/>
                <a:gd name="connsiteY3" fmla="*/ 1719263 h 1719263"/>
                <a:gd name="connsiteX4" fmla="*/ 29725 w 3901235"/>
                <a:gd name="connsiteY4" fmla="*/ 134033 h 1719263"/>
                <a:gd name="connsiteX0-1" fmla="*/ 0 w 3901235"/>
                <a:gd name="connsiteY0-2" fmla="*/ 4764 h 1724027"/>
                <a:gd name="connsiteX1-3" fmla="*/ 971439 w 3901235"/>
                <a:gd name="connsiteY1-4" fmla="*/ 0 h 1724027"/>
                <a:gd name="connsiteX2-5" fmla="*/ 3901235 w 3901235"/>
                <a:gd name="connsiteY2-6" fmla="*/ 4764 h 1724027"/>
                <a:gd name="connsiteX3-7" fmla="*/ 3871510 w 3901235"/>
                <a:gd name="connsiteY3-8" fmla="*/ 138797 h 1724027"/>
                <a:gd name="connsiteX4-9" fmla="*/ 1950618 w 3901235"/>
                <a:gd name="connsiteY4-10" fmla="*/ 1724027 h 1724027"/>
                <a:gd name="connsiteX5" fmla="*/ 29725 w 3901235"/>
                <a:gd name="connsiteY5" fmla="*/ 138797 h 1724027"/>
                <a:gd name="connsiteX6" fmla="*/ 0 w 3901235"/>
                <a:gd name="connsiteY6" fmla="*/ 4764 h 1724027"/>
                <a:gd name="connsiteX0-11" fmla="*/ 971439 w 3901235"/>
                <a:gd name="connsiteY0-12" fmla="*/ 0 h 1724027"/>
                <a:gd name="connsiteX1-13" fmla="*/ 3901235 w 3901235"/>
                <a:gd name="connsiteY1-14" fmla="*/ 4764 h 1724027"/>
                <a:gd name="connsiteX2-15" fmla="*/ 3871510 w 3901235"/>
                <a:gd name="connsiteY2-16" fmla="*/ 138797 h 1724027"/>
                <a:gd name="connsiteX3-17" fmla="*/ 1950618 w 3901235"/>
                <a:gd name="connsiteY3-18" fmla="*/ 1724027 h 1724027"/>
                <a:gd name="connsiteX4-19" fmla="*/ 29725 w 3901235"/>
                <a:gd name="connsiteY4-20" fmla="*/ 138797 h 1724027"/>
                <a:gd name="connsiteX5-21" fmla="*/ 0 w 3901235"/>
                <a:gd name="connsiteY5-22" fmla="*/ 4764 h 1724027"/>
                <a:gd name="connsiteX6-23" fmla="*/ 1062879 w 3901235"/>
                <a:gd name="connsiteY6-24" fmla="*/ 91440 h 1724027"/>
                <a:gd name="connsiteX0-25" fmla="*/ 971439 w 3901235"/>
                <a:gd name="connsiteY0-26" fmla="*/ 0 h 1724027"/>
                <a:gd name="connsiteX1-27" fmla="*/ 3901235 w 3901235"/>
                <a:gd name="connsiteY1-28" fmla="*/ 4764 h 1724027"/>
                <a:gd name="connsiteX2-29" fmla="*/ 3871510 w 3901235"/>
                <a:gd name="connsiteY2-30" fmla="*/ 138797 h 1724027"/>
                <a:gd name="connsiteX3-31" fmla="*/ 1950618 w 3901235"/>
                <a:gd name="connsiteY3-32" fmla="*/ 1724027 h 1724027"/>
                <a:gd name="connsiteX4-33" fmla="*/ 29725 w 3901235"/>
                <a:gd name="connsiteY4-34" fmla="*/ 138797 h 1724027"/>
                <a:gd name="connsiteX5-35" fmla="*/ 0 w 3901235"/>
                <a:gd name="connsiteY5-36" fmla="*/ 4764 h 1724027"/>
                <a:gd name="connsiteX0-37" fmla="*/ 3901235 w 3901235"/>
                <a:gd name="connsiteY0-38" fmla="*/ 0 h 1719263"/>
                <a:gd name="connsiteX1-39" fmla="*/ 3871510 w 3901235"/>
                <a:gd name="connsiteY1-40" fmla="*/ 134033 h 1719263"/>
                <a:gd name="connsiteX2-41" fmla="*/ 1950618 w 3901235"/>
                <a:gd name="connsiteY2-42" fmla="*/ 1719263 h 1719263"/>
                <a:gd name="connsiteX3-43" fmla="*/ 29725 w 3901235"/>
                <a:gd name="connsiteY3-44" fmla="*/ 134033 h 1719263"/>
                <a:gd name="connsiteX4-45" fmla="*/ 0 w 3901235"/>
                <a:gd name="connsiteY4-46" fmla="*/ 0 h 17192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01235" h="1719263">
                  <a:moveTo>
                    <a:pt x="3901235" y="0"/>
                  </a:moveTo>
                  <a:lnTo>
                    <a:pt x="3871510" y="134033"/>
                  </a:lnTo>
                  <a:cubicBezTo>
                    <a:pt x="3629235" y="1049959"/>
                    <a:pt x="2860935" y="1719263"/>
                    <a:pt x="1950618" y="1719263"/>
                  </a:cubicBezTo>
                  <a:cubicBezTo>
                    <a:pt x="1040298" y="1719263"/>
                    <a:pt x="271998" y="1049959"/>
                    <a:pt x="29725" y="134033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AC42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5" name="椭圆 24"/>
          <p:cNvSpPr/>
          <p:nvPr/>
        </p:nvSpPr>
        <p:spPr>
          <a:xfrm>
            <a:off x="-759511" y="1885309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4007576" y="1481250"/>
            <a:ext cx="0" cy="3737552"/>
          </a:xfrm>
          <a:prstGeom prst="line">
            <a:avLst/>
          </a:prstGeom>
          <a:ln w="19050">
            <a:solidFill>
              <a:srgbClr val="AC424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407350" y="2274461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6000" kern="1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项目进展</a:t>
            </a:r>
          </a:p>
        </p:txBody>
      </p:sp>
      <p:sp>
        <p:nvSpPr>
          <p:cNvPr id="52" name="任意多边形: 形状 120"/>
          <p:cNvSpPr/>
          <p:nvPr/>
        </p:nvSpPr>
        <p:spPr>
          <a:xfrm rot="18201767">
            <a:off x="2498891" y="1017834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rot="16200000">
            <a:off x="6536383" y="1404540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rot="16200000">
            <a:off x="1566654" y="4983591"/>
            <a:ext cx="140946" cy="140946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-44213" y="2934527"/>
            <a:ext cx="2372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PART 4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2485210" y="5481711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70A81E0-E14F-D728-8F34-3B3982E4BD3B}"/>
              </a:ext>
            </a:extLst>
          </p:cNvPr>
          <p:cNvSpPr/>
          <p:nvPr/>
        </p:nvSpPr>
        <p:spPr>
          <a:xfrm>
            <a:off x="4824431" y="3436308"/>
            <a:ext cx="45448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充分完成项目调研、可行性分析等工作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1D18C59-0F98-1D94-0C7B-0FDBA8C7596E}"/>
              </a:ext>
            </a:extLst>
          </p:cNvPr>
          <p:cNvSpPr/>
          <p:nvPr/>
        </p:nvSpPr>
        <p:spPr>
          <a:xfrm>
            <a:off x="4407337" y="3431657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891947-C03A-1837-0DA5-BE2445D1D11B}"/>
              </a:ext>
            </a:extLst>
          </p:cNvPr>
          <p:cNvSpPr/>
          <p:nvPr/>
        </p:nvSpPr>
        <p:spPr>
          <a:xfrm>
            <a:off x="4824431" y="4336378"/>
            <a:ext cx="27767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全组同学熟悉</a:t>
            </a:r>
            <a:r>
              <a:rPr lang="en-US" altLang="zh-CN" sz="200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Rust</a:t>
            </a:r>
            <a:r>
              <a:rPr lang="zh-CN" altLang="en-US" sz="200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编程</a:t>
            </a:r>
            <a:endParaRPr lang="zh-CN" altLang="en-US" sz="2000" dirty="0">
              <a:solidFill>
                <a:srgbClr val="AB1E2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F43F4C6-71E2-0013-683B-1EE7CD539A32}"/>
              </a:ext>
            </a:extLst>
          </p:cNvPr>
          <p:cNvSpPr/>
          <p:nvPr/>
        </p:nvSpPr>
        <p:spPr>
          <a:xfrm>
            <a:off x="4407337" y="4329757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C3CEAA-73D7-9510-928E-A355A33A8B0D}"/>
              </a:ext>
            </a:extLst>
          </p:cNvPr>
          <p:cNvSpPr/>
          <p:nvPr/>
        </p:nvSpPr>
        <p:spPr>
          <a:xfrm>
            <a:off x="4824431" y="5218802"/>
            <a:ext cx="48164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搭建</a:t>
            </a:r>
            <a:r>
              <a:rPr lang="en-US" altLang="zh-CN" sz="2000" dirty="0" err="1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ArceOS</a:t>
            </a:r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环境，成功运行</a:t>
            </a:r>
            <a:r>
              <a:rPr lang="en-US" altLang="zh-CN" sz="2000" dirty="0" err="1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ArceOS</a:t>
            </a:r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项目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D6523B4-988C-17C8-9769-C9A34617D8FA}"/>
              </a:ext>
            </a:extLst>
          </p:cNvPr>
          <p:cNvSpPr/>
          <p:nvPr/>
        </p:nvSpPr>
        <p:spPr>
          <a:xfrm>
            <a:off x="4407337" y="5214151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nimBg="1"/>
      <p:bldP spid="4" grpId="0"/>
      <p:bldP spid="5" grpId="0" bldLvl="0" animBg="1"/>
      <p:bldP spid="6" grpId="0"/>
      <p:bldP spid="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629B433-34FF-7264-AF38-E846E981C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27" y="1000674"/>
            <a:ext cx="4712156" cy="31286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E8B075-85B6-E382-570E-16102AB6A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928" y="2141318"/>
            <a:ext cx="5499304" cy="3680868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7E09BCCA-2712-2371-2B46-3E6457D9C3C6}"/>
              </a:ext>
            </a:extLst>
          </p:cNvPr>
          <p:cNvSpPr/>
          <p:nvPr/>
        </p:nvSpPr>
        <p:spPr>
          <a:xfrm>
            <a:off x="496522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项目概述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992E76D-B82D-BF42-00FF-E34FCD6C1757}"/>
              </a:ext>
            </a:extLst>
          </p:cNvPr>
          <p:cNvSpPr/>
          <p:nvPr/>
        </p:nvSpPr>
        <p:spPr>
          <a:xfrm>
            <a:off x="1465866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项目背景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69B4B65-FEAB-439E-3CEE-93884AE03459}"/>
              </a:ext>
            </a:extLst>
          </p:cNvPr>
          <p:cNvSpPr/>
          <p:nvPr/>
        </p:nvSpPr>
        <p:spPr>
          <a:xfrm>
            <a:off x="3404554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项目进展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4196625-30FF-8075-CB1E-F1D10981E84F}"/>
              </a:ext>
            </a:extLst>
          </p:cNvPr>
          <p:cNvSpPr/>
          <p:nvPr/>
        </p:nvSpPr>
        <p:spPr>
          <a:xfrm>
            <a:off x="4322602" y="288150"/>
            <a:ext cx="10054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项目计划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6BBE826-BF97-6218-BF0C-B7D7F9ADAF9B}"/>
              </a:ext>
            </a:extLst>
          </p:cNvPr>
          <p:cNvSpPr/>
          <p:nvPr/>
        </p:nvSpPr>
        <p:spPr>
          <a:xfrm>
            <a:off x="2435210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项目意义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7C8DE43-C4E8-B325-FA5E-D33A2CFC0235}"/>
              </a:ext>
            </a:extLst>
          </p:cNvPr>
          <p:cNvCxnSpPr/>
          <p:nvPr/>
        </p:nvCxnSpPr>
        <p:spPr>
          <a:xfrm>
            <a:off x="3534554" y="595927"/>
            <a:ext cx="657739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97121" y="1253167"/>
            <a:ext cx="2559495" cy="4063749"/>
            <a:chOff x="1022470" y="1481251"/>
            <a:chExt cx="2066102" cy="4063749"/>
          </a:xfrm>
        </p:grpSpPr>
        <p:sp>
          <p:nvSpPr>
            <p:cNvPr id="31" name="任意多边形: 形状 185"/>
            <p:cNvSpPr/>
            <p:nvPr/>
          </p:nvSpPr>
          <p:spPr>
            <a:xfrm rot="16200000">
              <a:off x="64703" y="2439018"/>
              <a:ext cx="3981636" cy="2066102"/>
            </a:xfrm>
            <a:custGeom>
              <a:avLst/>
              <a:gdLst>
                <a:gd name="connsiteX0" fmla="*/ 0 w 3968423"/>
                <a:gd name="connsiteY0" fmla="*/ 0 h 1933574"/>
                <a:gd name="connsiteX1" fmla="*/ 3968423 w 3968423"/>
                <a:gd name="connsiteY1" fmla="*/ 0 h 1933574"/>
                <a:gd name="connsiteX2" fmla="*/ 3946431 w 3968423"/>
                <a:gd name="connsiteY2" fmla="*/ 161996 h 1933574"/>
                <a:gd name="connsiteX3" fmla="*/ 1984212 w 3968423"/>
                <a:gd name="connsiteY3" fmla="*/ 1933574 h 1933574"/>
                <a:gd name="connsiteX4" fmla="*/ 21992 w 3968423"/>
                <a:gd name="connsiteY4" fmla="*/ 161996 h 1933574"/>
                <a:gd name="connsiteX0-1" fmla="*/ 0 w 3968423"/>
                <a:gd name="connsiteY0-2" fmla="*/ 19051 h 1952625"/>
                <a:gd name="connsiteX1-3" fmla="*/ 304945 w 3968423"/>
                <a:gd name="connsiteY1-4" fmla="*/ 0 h 1952625"/>
                <a:gd name="connsiteX2-5" fmla="*/ 3968423 w 3968423"/>
                <a:gd name="connsiteY2-6" fmla="*/ 19051 h 1952625"/>
                <a:gd name="connsiteX3-7" fmla="*/ 3946431 w 3968423"/>
                <a:gd name="connsiteY3-8" fmla="*/ 181047 h 1952625"/>
                <a:gd name="connsiteX4-9" fmla="*/ 1984212 w 3968423"/>
                <a:gd name="connsiteY4-10" fmla="*/ 1952625 h 1952625"/>
                <a:gd name="connsiteX5" fmla="*/ 21992 w 3968423"/>
                <a:gd name="connsiteY5" fmla="*/ 181047 h 1952625"/>
                <a:gd name="connsiteX6" fmla="*/ 0 w 3968423"/>
                <a:gd name="connsiteY6" fmla="*/ 19051 h 1952625"/>
                <a:gd name="connsiteX0-11" fmla="*/ 0 w 3968423"/>
                <a:gd name="connsiteY0-12" fmla="*/ 0 h 1933574"/>
                <a:gd name="connsiteX1-13" fmla="*/ 3968423 w 3968423"/>
                <a:gd name="connsiteY1-14" fmla="*/ 0 h 1933574"/>
                <a:gd name="connsiteX2-15" fmla="*/ 3946431 w 3968423"/>
                <a:gd name="connsiteY2-16" fmla="*/ 161996 h 1933574"/>
                <a:gd name="connsiteX3-17" fmla="*/ 1984212 w 3968423"/>
                <a:gd name="connsiteY3-18" fmla="*/ 1933574 h 1933574"/>
                <a:gd name="connsiteX4-19" fmla="*/ 21992 w 3968423"/>
                <a:gd name="connsiteY4-20" fmla="*/ 161996 h 1933574"/>
                <a:gd name="connsiteX5-21" fmla="*/ 0 w 3968423"/>
                <a:gd name="connsiteY5-22" fmla="*/ 0 h 1933574"/>
                <a:gd name="connsiteX0-23" fmla="*/ 0 w 3968423"/>
                <a:gd name="connsiteY0-24" fmla="*/ 14289 h 1947863"/>
                <a:gd name="connsiteX1-25" fmla="*/ 328757 w 3968423"/>
                <a:gd name="connsiteY1-26" fmla="*/ 0 h 1947863"/>
                <a:gd name="connsiteX2-27" fmla="*/ 3968423 w 3968423"/>
                <a:gd name="connsiteY2-28" fmla="*/ 14289 h 1947863"/>
                <a:gd name="connsiteX3-29" fmla="*/ 3946431 w 3968423"/>
                <a:gd name="connsiteY3-30" fmla="*/ 176285 h 1947863"/>
                <a:gd name="connsiteX4-31" fmla="*/ 1984212 w 3968423"/>
                <a:gd name="connsiteY4-32" fmla="*/ 1947863 h 1947863"/>
                <a:gd name="connsiteX5-33" fmla="*/ 21992 w 3968423"/>
                <a:gd name="connsiteY5-34" fmla="*/ 176285 h 1947863"/>
                <a:gd name="connsiteX6-35" fmla="*/ 0 w 3968423"/>
                <a:gd name="connsiteY6-36" fmla="*/ 14289 h 1947863"/>
                <a:gd name="connsiteX0-37" fmla="*/ 328757 w 3968423"/>
                <a:gd name="connsiteY0-38" fmla="*/ 0 h 1947863"/>
                <a:gd name="connsiteX1-39" fmla="*/ 3968423 w 3968423"/>
                <a:gd name="connsiteY1-40" fmla="*/ 14289 h 1947863"/>
                <a:gd name="connsiteX2-41" fmla="*/ 3946431 w 3968423"/>
                <a:gd name="connsiteY2-42" fmla="*/ 176285 h 1947863"/>
                <a:gd name="connsiteX3-43" fmla="*/ 1984212 w 3968423"/>
                <a:gd name="connsiteY3-44" fmla="*/ 1947863 h 1947863"/>
                <a:gd name="connsiteX4-45" fmla="*/ 21992 w 3968423"/>
                <a:gd name="connsiteY4-46" fmla="*/ 176285 h 1947863"/>
                <a:gd name="connsiteX5-47" fmla="*/ 0 w 3968423"/>
                <a:gd name="connsiteY5-48" fmla="*/ 14289 h 1947863"/>
                <a:gd name="connsiteX6-49" fmla="*/ 420197 w 3968423"/>
                <a:gd name="connsiteY6-50" fmla="*/ 91440 h 1947863"/>
                <a:gd name="connsiteX0-51" fmla="*/ 328757 w 3968423"/>
                <a:gd name="connsiteY0-52" fmla="*/ 0 h 1947863"/>
                <a:gd name="connsiteX1-53" fmla="*/ 3968423 w 3968423"/>
                <a:gd name="connsiteY1-54" fmla="*/ 14289 h 1947863"/>
                <a:gd name="connsiteX2-55" fmla="*/ 3946431 w 3968423"/>
                <a:gd name="connsiteY2-56" fmla="*/ 176285 h 1947863"/>
                <a:gd name="connsiteX3-57" fmla="*/ 1984212 w 3968423"/>
                <a:gd name="connsiteY3-58" fmla="*/ 1947863 h 1947863"/>
                <a:gd name="connsiteX4-59" fmla="*/ 21992 w 3968423"/>
                <a:gd name="connsiteY4-60" fmla="*/ 176285 h 1947863"/>
                <a:gd name="connsiteX5-61" fmla="*/ 0 w 3968423"/>
                <a:gd name="connsiteY5-62" fmla="*/ 14289 h 1947863"/>
                <a:gd name="connsiteX0-63" fmla="*/ 3968423 w 3968423"/>
                <a:gd name="connsiteY0-64" fmla="*/ 0 h 1933574"/>
                <a:gd name="connsiteX1-65" fmla="*/ 3946431 w 3968423"/>
                <a:gd name="connsiteY1-66" fmla="*/ 161996 h 1933574"/>
                <a:gd name="connsiteX2-67" fmla="*/ 1984212 w 3968423"/>
                <a:gd name="connsiteY2-68" fmla="*/ 1933574 h 1933574"/>
                <a:gd name="connsiteX3-69" fmla="*/ 21992 w 3968423"/>
                <a:gd name="connsiteY3-70" fmla="*/ 161996 h 1933574"/>
                <a:gd name="connsiteX4-71" fmla="*/ 0 w 3968423"/>
                <a:gd name="connsiteY4-72" fmla="*/ 0 h 1933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68423" h="1933574">
                  <a:moveTo>
                    <a:pt x="3968423" y="0"/>
                  </a:moveTo>
                  <a:lnTo>
                    <a:pt x="3946431" y="161996"/>
                  </a:lnTo>
                  <a:cubicBezTo>
                    <a:pt x="3764638" y="1172055"/>
                    <a:pt x="2955217" y="1933574"/>
                    <a:pt x="1984212" y="1933574"/>
                  </a:cubicBezTo>
                  <a:cubicBezTo>
                    <a:pt x="1013203" y="1933574"/>
                    <a:pt x="203783" y="1172055"/>
                    <a:pt x="21992" y="161996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186"/>
            <p:cNvSpPr/>
            <p:nvPr/>
          </p:nvSpPr>
          <p:spPr>
            <a:xfrm rot="16200000">
              <a:off x="101594" y="2669337"/>
              <a:ext cx="3914225" cy="1837102"/>
            </a:xfrm>
            <a:custGeom>
              <a:avLst/>
              <a:gdLst>
                <a:gd name="connsiteX0" fmla="*/ 0 w 3901235"/>
                <a:gd name="connsiteY0" fmla="*/ 0 h 1719263"/>
                <a:gd name="connsiteX1" fmla="*/ 3901235 w 3901235"/>
                <a:gd name="connsiteY1" fmla="*/ 0 h 1719263"/>
                <a:gd name="connsiteX2" fmla="*/ 3871510 w 3901235"/>
                <a:gd name="connsiteY2" fmla="*/ 134033 h 1719263"/>
                <a:gd name="connsiteX3" fmla="*/ 1950618 w 3901235"/>
                <a:gd name="connsiteY3" fmla="*/ 1719263 h 1719263"/>
                <a:gd name="connsiteX4" fmla="*/ 29725 w 3901235"/>
                <a:gd name="connsiteY4" fmla="*/ 134033 h 1719263"/>
                <a:gd name="connsiteX0-1" fmla="*/ 0 w 3901235"/>
                <a:gd name="connsiteY0-2" fmla="*/ 4764 h 1724027"/>
                <a:gd name="connsiteX1-3" fmla="*/ 971439 w 3901235"/>
                <a:gd name="connsiteY1-4" fmla="*/ 0 h 1724027"/>
                <a:gd name="connsiteX2-5" fmla="*/ 3901235 w 3901235"/>
                <a:gd name="connsiteY2-6" fmla="*/ 4764 h 1724027"/>
                <a:gd name="connsiteX3-7" fmla="*/ 3871510 w 3901235"/>
                <a:gd name="connsiteY3-8" fmla="*/ 138797 h 1724027"/>
                <a:gd name="connsiteX4-9" fmla="*/ 1950618 w 3901235"/>
                <a:gd name="connsiteY4-10" fmla="*/ 1724027 h 1724027"/>
                <a:gd name="connsiteX5" fmla="*/ 29725 w 3901235"/>
                <a:gd name="connsiteY5" fmla="*/ 138797 h 1724027"/>
                <a:gd name="connsiteX6" fmla="*/ 0 w 3901235"/>
                <a:gd name="connsiteY6" fmla="*/ 4764 h 1724027"/>
                <a:gd name="connsiteX0-11" fmla="*/ 971439 w 3901235"/>
                <a:gd name="connsiteY0-12" fmla="*/ 0 h 1724027"/>
                <a:gd name="connsiteX1-13" fmla="*/ 3901235 w 3901235"/>
                <a:gd name="connsiteY1-14" fmla="*/ 4764 h 1724027"/>
                <a:gd name="connsiteX2-15" fmla="*/ 3871510 w 3901235"/>
                <a:gd name="connsiteY2-16" fmla="*/ 138797 h 1724027"/>
                <a:gd name="connsiteX3-17" fmla="*/ 1950618 w 3901235"/>
                <a:gd name="connsiteY3-18" fmla="*/ 1724027 h 1724027"/>
                <a:gd name="connsiteX4-19" fmla="*/ 29725 w 3901235"/>
                <a:gd name="connsiteY4-20" fmla="*/ 138797 h 1724027"/>
                <a:gd name="connsiteX5-21" fmla="*/ 0 w 3901235"/>
                <a:gd name="connsiteY5-22" fmla="*/ 4764 h 1724027"/>
                <a:gd name="connsiteX6-23" fmla="*/ 1062879 w 3901235"/>
                <a:gd name="connsiteY6-24" fmla="*/ 91440 h 1724027"/>
                <a:gd name="connsiteX0-25" fmla="*/ 971439 w 3901235"/>
                <a:gd name="connsiteY0-26" fmla="*/ 0 h 1724027"/>
                <a:gd name="connsiteX1-27" fmla="*/ 3901235 w 3901235"/>
                <a:gd name="connsiteY1-28" fmla="*/ 4764 h 1724027"/>
                <a:gd name="connsiteX2-29" fmla="*/ 3871510 w 3901235"/>
                <a:gd name="connsiteY2-30" fmla="*/ 138797 h 1724027"/>
                <a:gd name="connsiteX3-31" fmla="*/ 1950618 w 3901235"/>
                <a:gd name="connsiteY3-32" fmla="*/ 1724027 h 1724027"/>
                <a:gd name="connsiteX4-33" fmla="*/ 29725 w 3901235"/>
                <a:gd name="connsiteY4-34" fmla="*/ 138797 h 1724027"/>
                <a:gd name="connsiteX5-35" fmla="*/ 0 w 3901235"/>
                <a:gd name="connsiteY5-36" fmla="*/ 4764 h 1724027"/>
                <a:gd name="connsiteX0-37" fmla="*/ 3901235 w 3901235"/>
                <a:gd name="connsiteY0-38" fmla="*/ 0 h 1719263"/>
                <a:gd name="connsiteX1-39" fmla="*/ 3871510 w 3901235"/>
                <a:gd name="connsiteY1-40" fmla="*/ 134033 h 1719263"/>
                <a:gd name="connsiteX2-41" fmla="*/ 1950618 w 3901235"/>
                <a:gd name="connsiteY2-42" fmla="*/ 1719263 h 1719263"/>
                <a:gd name="connsiteX3-43" fmla="*/ 29725 w 3901235"/>
                <a:gd name="connsiteY3-44" fmla="*/ 134033 h 1719263"/>
                <a:gd name="connsiteX4-45" fmla="*/ 0 w 3901235"/>
                <a:gd name="connsiteY4-46" fmla="*/ 0 h 17192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01235" h="1719263">
                  <a:moveTo>
                    <a:pt x="3901235" y="0"/>
                  </a:moveTo>
                  <a:lnTo>
                    <a:pt x="3871510" y="134033"/>
                  </a:lnTo>
                  <a:cubicBezTo>
                    <a:pt x="3629235" y="1049959"/>
                    <a:pt x="2860935" y="1719263"/>
                    <a:pt x="1950618" y="1719263"/>
                  </a:cubicBezTo>
                  <a:cubicBezTo>
                    <a:pt x="1040298" y="1719263"/>
                    <a:pt x="271998" y="1049959"/>
                    <a:pt x="29725" y="134033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AC42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3" name="椭圆 32"/>
          <p:cNvSpPr/>
          <p:nvPr/>
        </p:nvSpPr>
        <p:spPr>
          <a:xfrm>
            <a:off x="-759511" y="1885309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4007576" y="1481250"/>
            <a:ext cx="0" cy="3737552"/>
          </a:xfrm>
          <a:prstGeom prst="line">
            <a:avLst/>
          </a:prstGeom>
          <a:ln w="19050">
            <a:solidFill>
              <a:srgbClr val="AC424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407349" y="2274461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6000" kern="1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项目计划</a:t>
            </a:r>
          </a:p>
        </p:txBody>
      </p:sp>
      <p:sp>
        <p:nvSpPr>
          <p:cNvPr id="48" name="任意多边形: 形状 120"/>
          <p:cNvSpPr/>
          <p:nvPr/>
        </p:nvSpPr>
        <p:spPr>
          <a:xfrm rot="18201767">
            <a:off x="2498891" y="1017834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6200000">
            <a:off x="6536383" y="1404540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16200000">
            <a:off x="1566654" y="4983591"/>
            <a:ext cx="140946" cy="140946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-44213" y="2934527"/>
            <a:ext cx="2372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PART 5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485210" y="5481711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6C0C27F-E06B-D1C2-ACA1-5E65CBB8A06E}"/>
              </a:ext>
            </a:extLst>
          </p:cNvPr>
          <p:cNvSpPr/>
          <p:nvPr/>
        </p:nvSpPr>
        <p:spPr>
          <a:xfrm>
            <a:off x="4824431" y="3436308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创新内核算法，更换系统组件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7689DA8-CE19-B8CE-D4E7-31270851D2F4}"/>
              </a:ext>
            </a:extLst>
          </p:cNvPr>
          <p:cNvSpPr/>
          <p:nvPr/>
        </p:nvSpPr>
        <p:spPr>
          <a:xfrm>
            <a:off x="4407337" y="3431657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FCB509-A0A6-5A1E-C6A6-D0F8FA8D4534}"/>
              </a:ext>
            </a:extLst>
          </p:cNvPr>
          <p:cNvSpPr/>
          <p:nvPr/>
        </p:nvSpPr>
        <p:spPr>
          <a:xfrm>
            <a:off x="4824431" y="3982602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对多种架构提供支持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ABF8BE3-3B1D-761A-E8E9-BA4DC8391860}"/>
              </a:ext>
            </a:extLst>
          </p:cNvPr>
          <p:cNvSpPr/>
          <p:nvPr/>
        </p:nvSpPr>
        <p:spPr>
          <a:xfrm>
            <a:off x="4407337" y="3975981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15EF1C-C062-1430-8FBB-423250F242D8}"/>
              </a:ext>
            </a:extLst>
          </p:cNvPr>
          <p:cNvSpPr/>
          <p:nvPr/>
        </p:nvSpPr>
        <p:spPr>
          <a:xfrm>
            <a:off x="4824431" y="4534624"/>
            <a:ext cx="30636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(*)</a:t>
            </a:r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实现中断驱动的设备</a:t>
            </a:r>
            <a:r>
              <a:rPr lang="en-US" altLang="zh-CN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IO</a:t>
            </a:r>
            <a:endParaRPr lang="zh-CN" altLang="en-US" sz="2000" dirty="0">
              <a:solidFill>
                <a:srgbClr val="AB1E2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430EA14-F9D3-A44E-0F14-ED31C4856E96}"/>
              </a:ext>
            </a:extLst>
          </p:cNvPr>
          <p:cNvSpPr/>
          <p:nvPr/>
        </p:nvSpPr>
        <p:spPr>
          <a:xfrm>
            <a:off x="4407337" y="4529973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2FD2A57-10B5-FF5B-9678-C73BF3D66C66}"/>
              </a:ext>
            </a:extLst>
          </p:cNvPr>
          <p:cNvSpPr/>
          <p:nvPr/>
        </p:nvSpPr>
        <p:spPr>
          <a:xfrm>
            <a:off x="4824431" y="5104597"/>
            <a:ext cx="29157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(*)</a:t>
            </a:r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开发</a:t>
            </a:r>
            <a:r>
              <a:rPr lang="en-US" altLang="zh-CN" sz="2000" dirty="0" err="1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ArceOS</a:t>
            </a:r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更多驱动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6BFB077-164F-127A-E31A-96A96463A403}"/>
              </a:ext>
            </a:extLst>
          </p:cNvPr>
          <p:cNvSpPr/>
          <p:nvPr/>
        </p:nvSpPr>
        <p:spPr>
          <a:xfrm>
            <a:off x="4407337" y="5097976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62F335-E098-8597-AE23-4346CC31AA51}"/>
              </a:ext>
            </a:extLst>
          </p:cNvPr>
          <p:cNvSpPr/>
          <p:nvPr/>
        </p:nvSpPr>
        <p:spPr>
          <a:xfrm>
            <a:off x="4824431" y="5684964"/>
            <a:ext cx="44546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(*)</a:t>
            </a:r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移植更多应用，测试</a:t>
            </a:r>
            <a:r>
              <a:rPr lang="en-US" altLang="zh-CN" sz="2000" dirty="0" err="1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ArceOS</a:t>
            </a:r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的功能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19C978D-3F4B-B1D1-685A-06148216E174}"/>
              </a:ext>
            </a:extLst>
          </p:cNvPr>
          <p:cNvSpPr/>
          <p:nvPr/>
        </p:nvSpPr>
        <p:spPr>
          <a:xfrm>
            <a:off x="4407337" y="5680313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5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nimBg="1"/>
      <p:bldP spid="4" grpId="0"/>
      <p:bldP spid="5" grpId="0" bldLvl="0" animBg="1"/>
      <p:bldP spid="6" grpId="0"/>
      <p:bldP spid="7" grpId="0" bldLvl="0" animBg="1"/>
      <p:bldP spid="8" grpId="0"/>
      <p:bldP spid="9" grpId="0" bldLvl="0" animBg="1"/>
      <p:bldP spid="10" grpId="0"/>
      <p:bldP spid="1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496522" y="1620729"/>
            <a:ext cx="2825120" cy="254715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AC4243"/>
          </a:soli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538417" y="1149834"/>
            <a:ext cx="6929215" cy="759848"/>
          </a:xfrm>
          <a:prstGeom prst="roundRect">
            <a:avLst>
              <a:gd name="adj" fmla="val 50000"/>
            </a:avLst>
          </a:prstGeom>
          <a:solidFill>
            <a:srgbClr val="AC4243"/>
          </a:soli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3461923" y="1379052"/>
            <a:ext cx="921060" cy="2874651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学论网-www.xuelun.me"/>
          <p:cNvSpPr txBox="1"/>
          <p:nvPr/>
        </p:nvSpPr>
        <p:spPr>
          <a:xfrm>
            <a:off x="4858280" y="1257957"/>
            <a:ext cx="6609352" cy="40729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内存分配</a:t>
            </a:r>
            <a:r>
              <a:rPr lang="en-US" altLang="zh-CN" sz="2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——</a:t>
            </a:r>
            <a:r>
              <a:rPr lang="en-US" altLang="zh-CN" sz="20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IdAllocator</a:t>
            </a:r>
            <a:r>
              <a:rPr lang="zh-CN" altLang="en-US" sz="2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实现；不同架构页表实现</a:t>
            </a:r>
          </a:p>
        </p:txBody>
      </p:sp>
      <p:sp>
        <p:nvSpPr>
          <p:cNvPr id="22" name="文本框 21"/>
          <p:cNvSpPr txBox="1"/>
          <p:nvPr/>
        </p:nvSpPr>
        <p:spPr>
          <a:xfrm flipH="1">
            <a:off x="1111322" y="2232588"/>
            <a:ext cx="21506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算法和组件</a:t>
            </a:r>
          </a:p>
        </p:txBody>
      </p:sp>
      <p:sp>
        <p:nvSpPr>
          <p:cNvPr id="15" name="圆角矩形 3">
            <a:extLst>
              <a:ext uri="{FF2B5EF4-FFF2-40B4-BE49-F238E27FC236}">
                <a16:creationId xmlns:a16="http://schemas.microsoft.com/office/drawing/2014/main" id="{584CB77D-DEC7-E599-AE5A-D0D17D3540C7}"/>
              </a:ext>
            </a:extLst>
          </p:cNvPr>
          <p:cNvSpPr/>
          <p:nvPr/>
        </p:nvSpPr>
        <p:spPr>
          <a:xfrm>
            <a:off x="4538418" y="2436454"/>
            <a:ext cx="6929215" cy="759848"/>
          </a:xfrm>
          <a:prstGeom prst="roundRect">
            <a:avLst>
              <a:gd name="adj" fmla="val 50000"/>
            </a:avLst>
          </a:prstGeom>
          <a:solidFill>
            <a:srgbClr val="AC4243"/>
          </a:soli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6" name="学论网-www.xuelun.me">
            <a:extLst>
              <a:ext uri="{FF2B5EF4-FFF2-40B4-BE49-F238E27FC236}">
                <a16:creationId xmlns:a16="http://schemas.microsoft.com/office/drawing/2014/main" id="{DC98B3E9-6623-CB1C-F81D-8306F95A53FC}"/>
              </a:ext>
            </a:extLst>
          </p:cNvPr>
          <p:cNvSpPr txBox="1"/>
          <p:nvPr/>
        </p:nvSpPr>
        <p:spPr>
          <a:xfrm>
            <a:off x="4858280" y="2544577"/>
            <a:ext cx="6372895" cy="40729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文件系统</a:t>
            </a:r>
            <a:r>
              <a:rPr lang="en-US" altLang="zh-CN" sz="2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更完善的</a:t>
            </a:r>
            <a:r>
              <a:rPr lang="en-US" altLang="zh-CN" sz="20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ext</a:t>
            </a:r>
            <a:r>
              <a:rPr lang="zh-CN" altLang="en-US" sz="2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系统；虚拟设备</a:t>
            </a:r>
          </a:p>
        </p:txBody>
      </p:sp>
      <p:sp>
        <p:nvSpPr>
          <p:cNvPr id="18" name="圆角矩形 3">
            <a:extLst>
              <a:ext uri="{FF2B5EF4-FFF2-40B4-BE49-F238E27FC236}">
                <a16:creationId xmlns:a16="http://schemas.microsoft.com/office/drawing/2014/main" id="{8C341CD1-5D0C-1380-D7E4-81AD4AFF2E80}"/>
              </a:ext>
            </a:extLst>
          </p:cNvPr>
          <p:cNvSpPr/>
          <p:nvPr/>
        </p:nvSpPr>
        <p:spPr>
          <a:xfrm>
            <a:off x="4538417" y="3722254"/>
            <a:ext cx="6929215" cy="759848"/>
          </a:xfrm>
          <a:prstGeom prst="roundRect">
            <a:avLst>
              <a:gd name="adj" fmla="val 50000"/>
            </a:avLst>
          </a:prstGeom>
          <a:solidFill>
            <a:srgbClr val="AC4243"/>
          </a:soli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3" name="学论网-www.xuelun.me">
            <a:extLst>
              <a:ext uri="{FF2B5EF4-FFF2-40B4-BE49-F238E27FC236}">
                <a16:creationId xmlns:a16="http://schemas.microsoft.com/office/drawing/2014/main" id="{F51E4744-A19B-09D1-CDA7-D58F1ADC80E1}"/>
              </a:ext>
            </a:extLst>
          </p:cNvPr>
          <p:cNvSpPr txBox="1"/>
          <p:nvPr/>
        </p:nvSpPr>
        <p:spPr>
          <a:xfrm>
            <a:off x="4858280" y="3804663"/>
            <a:ext cx="6453918" cy="40729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进程调度</a:t>
            </a:r>
            <a:r>
              <a:rPr lang="en-US" altLang="zh-CN" sz="2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优先级调度算法、多级反馈队列轮转算法等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8D3BF2C1-B089-8987-D026-3382D409D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22" y="4816033"/>
            <a:ext cx="2408724" cy="175381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7492139-3614-C3DC-2667-CDCC5592A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537" y="4790116"/>
            <a:ext cx="1321406" cy="1805649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30CE044E-B64C-E25E-46E4-5B0C672F6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1234" y="4837216"/>
            <a:ext cx="2596922" cy="1732634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3F311A76-2D4E-6DC0-0C65-D9DD8EA3FA2B}"/>
              </a:ext>
            </a:extLst>
          </p:cNvPr>
          <p:cNvSpPr/>
          <p:nvPr/>
        </p:nvSpPr>
        <p:spPr>
          <a:xfrm>
            <a:off x="496522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项目概述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DE980EB-E54B-6FE4-C7E6-D4EE978E44CA}"/>
              </a:ext>
            </a:extLst>
          </p:cNvPr>
          <p:cNvSpPr/>
          <p:nvPr/>
        </p:nvSpPr>
        <p:spPr>
          <a:xfrm>
            <a:off x="1465866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项目背景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4D6FE6E-9DD7-5F56-0DF1-ABE70FC4A1B7}"/>
              </a:ext>
            </a:extLst>
          </p:cNvPr>
          <p:cNvSpPr/>
          <p:nvPr/>
        </p:nvSpPr>
        <p:spPr>
          <a:xfrm>
            <a:off x="3404554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项目进展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8623DD6-E024-DFF9-A626-B9E413856F0F}"/>
              </a:ext>
            </a:extLst>
          </p:cNvPr>
          <p:cNvSpPr/>
          <p:nvPr/>
        </p:nvSpPr>
        <p:spPr>
          <a:xfrm>
            <a:off x="4322602" y="288150"/>
            <a:ext cx="10054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项目计划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A916AC7-33BA-E42D-8BED-BBED2DA31654}"/>
              </a:ext>
            </a:extLst>
          </p:cNvPr>
          <p:cNvSpPr/>
          <p:nvPr/>
        </p:nvSpPr>
        <p:spPr>
          <a:xfrm>
            <a:off x="2435210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项目意义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EFC5B8A-0BBD-8FF8-B417-99840D01DC43}"/>
              </a:ext>
            </a:extLst>
          </p:cNvPr>
          <p:cNvCxnSpPr>
            <a:cxnSpLocks/>
          </p:cNvCxnSpPr>
          <p:nvPr/>
        </p:nvCxnSpPr>
        <p:spPr>
          <a:xfrm>
            <a:off x="4461157" y="595927"/>
            <a:ext cx="657739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/>
      <p:bldP spid="15" grpId="0" animBg="1"/>
      <p:bldP spid="16" grpId="0"/>
      <p:bldP spid="18" grpId="0" animBg="1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4023E93-205A-DBB1-EB5F-CDEC04136707}"/>
              </a:ext>
            </a:extLst>
          </p:cNvPr>
          <p:cNvSpPr/>
          <p:nvPr/>
        </p:nvSpPr>
        <p:spPr>
          <a:xfrm>
            <a:off x="496522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项目概述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FEF805-11FF-20B4-9532-ACDDB13AFCD0}"/>
              </a:ext>
            </a:extLst>
          </p:cNvPr>
          <p:cNvSpPr/>
          <p:nvPr/>
        </p:nvSpPr>
        <p:spPr>
          <a:xfrm>
            <a:off x="1465866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项目背景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159EB7-D9BA-EF8A-7900-9A687130E939}"/>
              </a:ext>
            </a:extLst>
          </p:cNvPr>
          <p:cNvSpPr/>
          <p:nvPr/>
        </p:nvSpPr>
        <p:spPr>
          <a:xfrm>
            <a:off x="3404554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项目进展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577D8EA-A9C9-B427-D385-814D11A038F1}"/>
              </a:ext>
            </a:extLst>
          </p:cNvPr>
          <p:cNvSpPr/>
          <p:nvPr/>
        </p:nvSpPr>
        <p:spPr>
          <a:xfrm>
            <a:off x="4322602" y="288150"/>
            <a:ext cx="10054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项目计划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BD0CA87-FBEE-432C-9445-EAF83E2C16EC}"/>
              </a:ext>
            </a:extLst>
          </p:cNvPr>
          <p:cNvSpPr/>
          <p:nvPr/>
        </p:nvSpPr>
        <p:spPr>
          <a:xfrm>
            <a:off x="2435210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项目意义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1D231C3-C020-F4C7-56F0-220A11275BED}"/>
              </a:ext>
            </a:extLst>
          </p:cNvPr>
          <p:cNvCxnSpPr>
            <a:cxnSpLocks/>
          </p:cNvCxnSpPr>
          <p:nvPr/>
        </p:nvCxnSpPr>
        <p:spPr>
          <a:xfrm>
            <a:off x="4461157" y="595927"/>
            <a:ext cx="657739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6FB3D34-5716-5DA1-6AA7-4ECE94F88D83}"/>
              </a:ext>
            </a:extLst>
          </p:cNvPr>
          <p:cNvSpPr/>
          <p:nvPr/>
        </p:nvSpPr>
        <p:spPr>
          <a:xfrm>
            <a:off x="29326" y="893233"/>
            <a:ext cx="3176862" cy="655639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架构的支持</a:t>
            </a:r>
          </a:p>
        </p:txBody>
      </p:sp>
      <p:sp>
        <p:nvSpPr>
          <p:cNvPr id="20" name="流程图: 决策 19">
            <a:extLst>
              <a:ext uri="{FF2B5EF4-FFF2-40B4-BE49-F238E27FC236}">
                <a16:creationId xmlns:a16="http://schemas.microsoft.com/office/drawing/2014/main" id="{CB99D980-E063-22FF-B633-5A94E8E12845}"/>
              </a:ext>
            </a:extLst>
          </p:cNvPr>
          <p:cNvSpPr/>
          <p:nvPr/>
        </p:nvSpPr>
        <p:spPr>
          <a:xfrm>
            <a:off x="6096000" y="1850725"/>
            <a:ext cx="1911276" cy="1787446"/>
          </a:xfrm>
          <a:prstGeom prst="flowChartDecisi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arm</a:t>
            </a:r>
            <a:endParaRPr lang="zh-CN" altLang="en-US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1" name="流程图: 决策 20">
            <a:extLst>
              <a:ext uri="{FF2B5EF4-FFF2-40B4-BE49-F238E27FC236}">
                <a16:creationId xmlns:a16="http://schemas.microsoft.com/office/drawing/2014/main" id="{8F2401F2-1E6E-F767-CA1E-3381027A6B98}"/>
              </a:ext>
            </a:extLst>
          </p:cNvPr>
          <p:cNvSpPr/>
          <p:nvPr/>
        </p:nvSpPr>
        <p:spPr>
          <a:xfrm>
            <a:off x="5852704" y="3842773"/>
            <a:ext cx="2321374" cy="2261424"/>
          </a:xfrm>
          <a:prstGeom prst="flowChartDecisi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risc</a:t>
            </a:r>
            <a:r>
              <a:rPr lang="en-US" altLang="zh-CN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-v</a:t>
            </a:r>
            <a:endParaRPr lang="zh-CN" altLang="en-US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4" name="流程图: 决策 23">
            <a:extLst>
              <a:ext uri="{FF2B5EF4-FFF2-40B4-BE49-F238E27FC236}">
                <a16:creationId xmlns:a16="http://schemas.microsoft.com/office/drawing/2014/main" id="{0AD9F29E-49BA-96CA-07EC-1FE84E0CB6DD}"/>
              </a:ext>
            </a:extLst>
          </p:cNvPr>
          <p:cNvSpPr/>
          <p:nvPr/>
        </p:nvSpPr>
        <p:spPr>
          <a:xfrm>
            <a:off x="3938330" y="2299847"/>
            <a:ext cx="2915215" cy="2839928"/>
          </a:xfrm>
          <a:prstGeom prst="flowChartDecision">
            <a:avLst/>
          </a:prstGeom>
          <a:solidFill>
            <a:srgbClr val="AC4243"/>
          </a:soli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err="1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mips</a:t>
            </a:r>
            <a:endParaRPr lang="en-US" altLang="zh-CN" sz="36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7" name="流程图: 决策 26">
            <a:extLst>
              <a:ext uri="{FF2B5EF4-FFF2-40B4-BE49-F238E27FC236}">
                <a16:creationId xmlns:a16="http://schemas.microsoft.com/office/drawing/2014/main" id="{3CD491CB-D79F-4979-FC1C-4C1E773EFBDD}"/>
              </a:ext>
            </a:extLst>
          </p:cNvPr>
          <p:cNvSpPr/>
          <p:nvPr/>
        </p:nvSpPr>
        <p:spPr>
          <a:xfrm>
            <a:off x="7158877" y="3031303"/>
            <a:ext cx="1560894" cy="1459764"/>
          </a:xfrm>
          <a:prstGeom prst="flowChartDecision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x86</a:t>
            </a:r>
            <a:endParaRPr lang="zh-CN" altLang="en-US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E6BAD4D-5B38-1AD3-7361-4AC8BE77AE49}"/>
              </a:ext>
            </a:extLst>
          </p:cNvPr>
          <p:cNvSpPr txBox="1"/>
          <p:nvPr/>
        </p:nvSpPr>
        <p:spPr>
          <a:xfrm>
            <a:off x="605478" y="3719811"/>
            <a:ext cx="23756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思源黑体 CN Medium" panose="020B0600000000000000"/>
              </a:rPr>
              <a:t>我们的目标：</a:t>
            </a:r>
            <a:endParaRPr lang="en-US" altLang="zh-CN" sz="2400" dirty="0">
              <a:ea typeface="思源黑体 CN Medium" panose="020B0600000000000000"/>
            </a:endParaRPr>
          </a:p>
          <a:p>
            <a:r>
              <a:rPr lang="zh-CN" altLang="en-US" sz="2400" dirty="0">
                <a:ea typeface="思源黑体 CN Medium" panose="020B0600000000000000"/>
              </a:rPr>
              <a:t>为架构添加添加</a:t>
            </a:r>
            <a:r>
              <a:rPr lang="en-US" altLang="zh-CN" sz="3600" b="1" dirty="0" err="1">
                <a:solidFill>
                  <a:srgbClr val="FF0000"/>
                </a:solidFill>
                <a:ea typeface="思源黑体 CN Medium" panose="020B0600000000000000"/>
              </a:rPr>
              <a:t>mips</a:t>
            </a:r>
            <a:r>
              <a:rPr lang="zh-CN" altLang="en-US" sz="2400" dirty="0">
                <a:ea typeface="思源黑体 CN Medium" panose="020B0600000000000000"/>
              </a:rPr>
              <a:t>支持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89968B0-860F-7137-DC1B-AB8BC3811BE8}"/>
              </a:ext>
            </a:extLst>
          </p:cNvPr>
          <p:cNvCxnSpPr>
            <a:cxnSpLocks/>
          </p:cNvCxnSpPr>
          <p:nvPr/>
        </p:nvCxnSpPr>
        <p:spPr>
          <a:xfrm flipH="1">
            <a:off x="632625" y="5136146"/>
            <a:ext cx="4741486" cy="3629"/>
          </a:xfrm>
          <a:prstGeom prst="line">
            <a:avLst/>
          </a:prstGeom>
          <a:ln w="3175"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312BF52F-D8DC-78CF-DDF5-604D81DA7E6E}"/>
              </a:ext>
            </a:extLst>
          </p:cNvPr>
          <p:cNvSpPr txBox="1"/>
          <p:nvPr/>
        </p:nvSpPr>
        <p:spPr>
          <a:xfrm>
            <a:off x="8598418" y="1311873"/>
            <a:ext cx="1221393" cy="47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思源黑体 CN Medium" panose="020B0600000000000000"/>
              </a:rPr>
              <a:t>已实现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F571591-E419-E252-48A2-6C05502C05DF}"/>
              </a:ext>
            </a:extLst>
          </p:cNvPr>
          <p:cNvSpPr txBox="1"/>
          <p:nvPr/>
        </p:nvSpPr>
        <p:spPr>
          <a:xfrm>
            <a:off x="8598417" y="5630199"/>
            <a:ext cx="1221393" cy="47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思源黑体 CN Medium" panose="020B0600000000000000"/>
              </a:rPr>
              <a:t>已实现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07A2B05-70E9-2B05-E309-51532EA36E96}"/>
              </a:ext>
            </a:extLst>
          </p:cNvPr>
          <p:cNvSpPr txBox="1"/>
          <p:nvPr/>
        </p:nvSpPr>
        <p:spPr>
          <a:xfrm>
            <a:off x="9791600" y="3175574"/>
            <a:ext cx="1221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a typeface="思源黑体 CN Medium" panose="020B0600000000000000"/>
              </a:rPr>
              <a:t>1</a:t>
            </a:r>
            <a:r>
              <a:rPr lang="zh-CN" altLang="en-US" sz="2400" dirty="0">
                <a:ea typeface="思源黑体 CN Medium" panose="020B0600000000000000"/>
              </a:rPr>
              <a:t>个月内刚被实现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CBF443AF-E57C-A964-430B-996ED032F54E}"/>
              </a:ext>
            </a:extLst>
          </p:cNvPr>
          <p:cNvCxnSpPr>
            <a:cxnSpLocks/>
          </p:cNvCxnSpPr>
          <p:nvPr/>
        </p:nvCxnSpPr>
        <p:spPr>
          <a:xfrm flipH="1">
            <a:off x="7051638" y="1850725"/>
            <a:ext cx="2647947" cy="0"/>
          </a:xfrm>
          <a:prstGeom prst="line">
            <a:avLst/>
          </a:prstGeom>
          <a:ln w="3175"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62D08A0D-EEB1-4A7E-E34A-60B647622865}"/>
              </a:ext>
            </a:extLst>
          </p:cNvPr>
          <p:cNvCxnSpPr>
            <a:cxnSpLocks/>
          </p:cNvCxnSpPr>
          <p:nvPr/>
        </p:nvCxnSpPr>
        <p:spPr>
          <a:xfrm flipH="1">
            <a:off x="7051638" y="6104197"/>
            <a:ext cx="2739962" cy="0"/>
          </a:xfrm>
          <a:prstGeom prst="line">
            <a:avLst/>
          </a:prstGeom>
          <a:ln w="3175"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AE1DBDCC-DA0D-1693-8725-9F7364A78D2C}"/>
              </a:ext>
            </a:extLst>
          </p:cNvPr>
          <p:cNvCxnSpPr>
            <a:cxnSpLocks/>
          </p:cNvCxnSpPr>
          <p:nvPr/>
        </p:nvCxnSpPr>
        <p:spPr>
          <a:xfrm flipH="1">
            <a:off x="8007276" y="4439795"/>
            <a:ext cx="2775268" cy="0"/>
          </a:xfrm>
          <a:prstGeom prst="line">
            <a:avLst/>
          </a:prstGeom>
          <a:ln w="3175"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80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7" grpId="0" animBg="1"/>
      <p:bldP spid="41" grpId="0"/>
      <p:bldP spid="47" grpId="0"/>
      <p:bldP spid="48" grpId="0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875948" y="2152251"/>
            <a:ext cx="1452057" cy="1450598"/>
            <a:chOff x="5305425" y="2638424"/>
            <a:chExt cx="1579563" cy="1577975"/>
          </a:xfrm>
          <a:solidFill>
            <a:srgbClr val="000000">
              <a:alpha val="60000"/>
            </a:srgbClr>
          </a:solidFill>
        </p:grpSpPr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5305425" y="2638424"/>
              <a:ext cx="1579563" cy="1577975"/>
            </a:xfrm>
            <a:custGeom>
              <a:avLst/>
              <a:gdLst>
                <a:gd name="T0" fmla="*/ 421 w 421"/>
                <a:gd name="T1" fmla="*/ 229 h 421"/>
                <a:gd name="T2" fmla="*/ 398 w 421"/>
                <a:gd name="T3" fmla="*/ 188 h 421"/>
                <a:gd name="T4" fmla="*/ 367 w 421"/>
                <a:gd name="T5" fmla="*/ 146 h 421"/>
                <a:gd name="T6" fmla="*/ 402 w 421"/>
                <a:gd name="T7" fmla="*/ 122 h 421"/>
                <a:gd name="T8" fmla="*/ 361 w 421"/>
                <a:gd name="T9" fmla="*/ 97 h 421"/>
                <a:gd name="T10" fmla="*/ 314 w 421"/>
                <a:gd name="T11" fmla="*/ 77 h 421"/>
                <a:gd name="T12" fmla="*/ 332 w 421"/>
                <a:gd name="T13" fmla="*/ 38 h 421"/>
                <a:gd name="T14" fmla="*/ 285 w 421"/>
                <a:gd name="T15" fmla="*/ 37 h 421"/>
                <a:gd name="T16" fmla="*/ 233 w 421"/>
                <a:gd name="T17" fmla="*/ 43 h 421"/>
                <a:gd name="T18" fmla="*/ 229 w 421"/>
                <a:gd name="T19" fmla="*/ 0 h 421"/>
                <a:gd name="T20" fmla="*/ 188 w 421"/>
                <a:gd name="T21" fmla="*/ 23 h 421"/>
                <a:gd name="T22" fmla="*/ 146 w 421"/>
                <a:gd name="T23" fmla="*/ 54 h 421"/>
                <a:gd name="T24" fmla="*/ 122 w 421"/>
                <a:gd name="T25" fmla="*/ 19 h 421"/>
                <a:gd name="T26" fmla="*/ 98 w 421"/>
                <a:gd name="T27" fmla="*/ 60 h 421"/>
                <a:gd name="T28" fmla="*/ 77 w 421"/>
                <a:gd name="T29" fmla="*/ 107 h 421"/>
                <a:gd name="T30" fmla="*/ 38 w 421"/>
                <a:gd name="T31" fmla="*/ 89 h 421"/>
                <a:gd name="T32" fmla="*/ 37 w 421"/>
                <a:gd name="T33" fmla="*/ 136 h 421"/>
                <a:gd name="T34" fmla="*/ 43 w 421"/>
                <a:gd name="T35" fmla="*/ 188 h 421"/>
                <a:gd name="T36" fmla="*/ 0 w 421"/>
                <a:gd name="T37" fmla="*/ 192 h 421"/>
                <a:gd name="T38" fmla="*/ 24 w 421"/>
                <a:gd name="T39" fmla="*/ 233 h 421"/>
                <a:gd name="T40" fmla="*/ 54 w 421"/>
                <a:gd name="T41" fmla="*/ 274 h 421"/>
                <a:gd name="T42" fmla="*/ 19 w 421"/>
                <a:gd name="T43" fmla="*/ 299 h 421"/>
                <a:gd name="T44" fmla="*/ 60 w 421"/>
                <a:gd name="T45" fmla="*/ 323 h 421"/>
                <a:gd name="T46" fmla="*/ 107 w 421"/>
                <a:gd name="T47" fmla="*/ 344 h 421"/>
                <a:gd name="T48" fmla="*/ 89 w 421"/>
                <a:gd name="T49" fmla="*/ 383 h 421"/>
                <a:gd name="T50" fmla="*/ 137 w 421"/>
                <a:gd name="T51" fmla="*/ 384 h 421"/>
                <a:gd name="T52" fmla="*/ 188 w 421"/>
                <a:gd name="T53" fmla="*/ 378 h 421"/>
                <a:gd name="T54" fmla="*/ 192 w 421"/>
                <a:gd name="T55" fmla="*/ 421 h 421"/>
                <a:gd name="T56" fmla="*/ 233 w 421"/>
                <a:gd name="T57" fmla="*/ 397 h 421"/>
                <a:gd name="T58" fmla="*/ 275 w 421"/>
                <a:gd name="T59" fmla="*/ 367 h 421"/>
                <a:gd name="T60" fmla="*/ 299 w 421"/>
                <a:gd name="T61" fmla="*/ 402 h 421"/>
                <a:gd name="T62" fmla="*/ 324 w 421"/>
                <a:gd name="T63" fmla="*/ 361 h 421"/>
                <a:gd name="T64" fmla="*/ 344 w 421"/>
                <a:gd name="T65" fmla="*/ 314 h 421"/>
                <a:gd name="T66" fmla="*/ 383 w 421"/>
                <a:gd name="T67" fmla="*/ 332 h 421"/>
                <a:gd name="T68" fmla="*/ 384 w 421"/>
                <a:gd name="T69" fmla="*/ 284 h 421"/>
                <a:gd name="T70" fmla="*/ 378 w 421"/>
                <a:gd name="T71" fmla="*/ 233 h 421"/>
                <a:gd name="T72" fmla="*/ 211 w 421"/>
                <a:gd name="T73" fmla="*/ 236 h 421"/>
                <a:gd name="T74" fmla="*/ 211 w 421"/>
                <a:gd name="T75" fmla="*/ 185 h 421"/>
                <a:gd name="T76" fmla="*/ 211 w 421"/>
                <a:gd name="T77" fmla="*/ 23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421">
                  <a:moveTo>
                    <a:pt x="398" y="233"/>
                  </a:moveTo>
                  <a:cubicBezTo>
                    <a:pt x="421" y="229"/>
                    <a:pt x="421" y="229"/>
                    <a:pt x="421" y="229"/>
                  </a:cubicBezTo>
                  <a:cubicBezTo>
                    <a:pt x="421" y="192"/>
                    <a:pt x="421" y="192"/>
                    <a:pt x="421" y="192"/>
                  </a:cubicBezTo>
                  <a:cubicBezTo>
                    <a:pt x="398" y="188"/>
                    <a:pt x="398" y="188"/>
                    <a:pt x="398" y="188"/>
                  </a:cubicBezTo>
                  <a:cubicBezTo>
                    <a:pt x="378" y="188"/>
                    <a:pt x="378" y="188"/>
                    <a:pt x="378" y="188"/>
                  </a:cubicBezTo>
                  <a:cubicBezTo>
                    <a:pt x="376" y="173"/>
                    <a:pt x="372" y="159"/>
                    <a:pt x="367" y="14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402" y="122"/>
                    <a:pt x="402" y="122"/>
                    <a:pt x="402" y="122"/>
                  </a:cubicBezTo>
                  <a:cubicBezTo>
                    <a:pt x="383" y="89"/>
                    <a:pt x="383" y="89"/>
                    <a:pt x="383" y="89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44" y="107"/>
                    <a:pt x="344" y="107"/>
                    <a:pt x="344" y="107"/>
                  </a:cubicBezTo>
                  <a:cubicBezTo>
                    <a:pt x="336" y="96"/>
                    <a:pt x="325" y="85"/>
                    <a:pt x="314" y="77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32" y="38"/>
                    <a:pt x="332" y="38"/>
                    <a:pt x="332" y="38"/>
                  </a:cubicBezTo>
                  <a:cubicBezTo>
                    <a:pt x="299" y="19"/>
                    <a:pt x="299" y="19"/>
                    <a:pt x="299" y="1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62" y="49"/>
                    <a:pt x="248" y="45"/>
                    <a:pt x="233" y="43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73" y="45"/>
                    <a:pt x="160" y="49"/>
                    <a:pt x="146" y="54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96" y="85"/>
                    <a:pt x="86" y="96"/>
                    <a:pt x="77" y="10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49" y="159"/>
                    <a:pt x="45" y="173"/>
                    <a:pt x="43" y="188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43" y="233"/>
                    <a:pt x="43" y="233"/>
                    <a:pt x="43" y="233"/>
                  </a:cubicBezTo>
                  <a:cubicBezTo>
                    <a:pt x="45" y="247"/>
                    <a:pt x="49" y="261"/>
                    <a:pt x="54" y="274"/>
                  </a:cubicBezTo>
                  <a:cubicBezTo>
                    <a:pt x="37" y="284"/>
                    <a:pt x="37" y="284"/>
                    <a:pt x="37" y="284"/>
                  </a:cubicBezTo>
                  <a:cubicBezTo>
                    <a:pt x="19" y="299"/>
                    <a:pt x="19" y="299"/>
                    <a:pt x="19" y="299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60" y="323"/>
                    <a:pt x="60" y="323"/>
                    <a:pt x="60" y="323"/>
                  </a:cubicBezTo>
                  <a:cubicBezTo>
                    <a:pt x="77" y="314"/>
                    <a:pt x="77" y="314"/>
                    <a:pt x="77" y="314"/>
                  </a:cubicBezTo>
                  <a:cubicBezTo>
                    <a:pt x="86" y="325"/>
                    <a:pt x="96" y="335"/>
                    <a:pt x="107" y="344"/>
                  </a:cubicBezTo>
                  <a:cubicBezTo>
                    <a:pt x="98" y="361"/>
                    <a:pt x="98" y="361"/>
                    <a:pt x="98" y="361"/>
                  </a:cubicBezTo>
                  <a:cubicBezTo>
                    <a:pt x="89" y="383"/>
                    <a:pt x="89" y="383"/>
                    <a:pt x="89" y="383"/>
                  </a:cubicBezTo>
                  <a:cubicBezTo>
                    <a:pt x="122" y="402"/>
                    <a:pt x="122" y="402"/>
                    <a:pt x="122" y="402"/>
                  </a:cubicBezTo>
                  <a:cubicBezTo>
                    <a:pt x="137" y="384"/>
                    <a:pt x="137" y="384"/>
                    <a:pt x="137" y="384"/>
                  </a:cubicBezTo>
                  <a:cubicBezTo>
                    <a:pt x="146" y="367"/>
                    <a:pt x="146" y="367"/>
                    <a:pt x="146" y="367"/>
                  </a:cubicBezTo>
                  <a:cubicBezTo>
                    <a:pt x="160" y="372"/>
                    <a:pt x="173" y="376"/>
                    <a:pt x="188" y="378"/>
                  </a:cubicBezTo>
                  <a:cubicBezTo>
                    <a:pt x="188" y="397"/>
                    <a:pt x="188" y="397"/>
                    <a:pt x="188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29" y="421"/>
                    <a:pt x="229" y="421"/>
                    <a:pt x="229" y="421"/>
                  </a:cubicBezTo>
                  <a:cubicBezTo>
                    <a:pt x="233" y="397"/>
                    <a:pt x="233" y="397"/>
                    <a:pt x="233" y="397"/>
                  </a:cubicBezTo>
                  <a:cubicBezTo>
                    <a:pt x="233" y="378"/>
                    <a:pt x="233" y="378"/>
                    <a:pt x="233" y="378"/>
                  </a:cubicBezTo>
                  <a:cubicBezTo>
                    <a:pt x="248" y="376"/>
                    <a:pt x="262" y="372"/>
                    <a:pt x="275" y="367"/>
                  </a:cubicBezTo>
                  <a:cubicBezTo>
                    <a:pt x="285" y="384"/>
                    <a:pt x="285" y="384"/>
                    <a:pt x="285" y="384"/>
                  </a:cubicBezTo>
                  <a:cubicBezTo>
                    <a:pt x="299" y="402"/>
                    <a:pt x="299" y="402"/>
                    <a:pt x="299" y="402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24" y="361"/>
                    <a:pt x="324" y="361"/>
                    <a:pt x="324" y="361"/>
                  </a:cubicBezTo>
                  <a:cubicBezTo>
                    <a:pt x="314" y="344"/>
                    <a:pt x="314" y="344"/>
                    <a:pt x="314" y="344"/>
                  </a:cubicBezTo>
                  <a:cubicBezTo>
                    <a:pt x="325" y="335"/>
                    <a:pt x="336" y="325"/>
                    <a:pt x="344" y="314"/>
                  </a:cubicBezTo>
                  <a:cubicBezTo>
                    <a:pt x="361" y="323"/>
                    <a:pt x="361" y="323"/>
                    <a:pt x="361" y="323"/>
                  </a:cubicBezTo>
                  <a:cubicBezTo>
                    <a:pt x="383" y="332"/>
                    <a:pt x="383" y="332"/>
                    <a:pt x="383" y="332"/>
                  </a:cubicBezTo>
                  <a:cubicBezTo>
                    <a:pt x="402" y="299"/>
                    <a:pt x="402" y="299"/>
                    <a:pt x="402" y="299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72" y="261"/>
                    <a:pt x="376" y="247"/>
                    <a:pt x="378" y="233"/>
                  </a:cubicBezTo>
                  <a:lnTo>
                    <a:pt x="398" y="233"/>
                  </a:lnTo>
                  <a:close/>
                  <a:moveTo>
                    <a:pt x="211" y="236"/>
                  </a:moveTo>
                  <a:cubicBezTo>
                    <a:pt x="197" y="236"/>
                    <a:pt x="185" y="224"/>
                    <a:pt x="185" y="210"/>
                  </a:cubicBezTo>
                  <a:cubicBezTo>
                    <a:pt x="185" y="196"/>
                    <a:pt x="197" y="185"/>
                    <a:pt x="211" y="185"/>
                  </a:cubicBezTo>
                  <a:cubicBezTo>
                    <a:pt x="225" y="185"/>
                    <a:pt x="236" y="196"/>
                    <a:pt x="236" y="210"/>
                  </a:cubicBezTo>
                  <a:cubicBezTo>
                    <a:pt x="236" y="224"/>
                    <a:pt x="225" y="236"/>
                    <a:pt x="211" y="236"/>
                  </a:cubicBezTo>
                  <a:close/>
                </a:path>
              </a:pathLst>
            </a:custGeom>
            <a:solidFill>
              <a:srgbClr val="AC424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5602288" y="2933700"/>
              <a:ext cx="985838" cy="985838"/>
            </a:xfrm>
            <a:custGeom>
              <a:avLst/>
              <a:gdLst>
                <a:gd name="T0" fmla="*/ 132 w 263"/>
                <a:gd name="T1" fmla="*/ 0 h 263"/>
                <a:gd name="T2" fmla="*/ 0 w 263"/>
                <a:gd name="T3" fmla="*/ 131 h 263"/>
                <a:gd name="T4" fmla="*/ 132 w 263"/>
                <a:gd name="T5" fmla="*/ 263 h 263"/>
                <a:gd name="T6" fmla="*/ 263 w 263"/>
                <a:gd name="T7" fmla="*/ 131 h 263"/>
                <a:gd name="T8" fmla="*/ 132 w 263"/>
                <a:gd name="T9" fmla="*/ 0 h 263"/>
                <a:gd name="T10" fmla="*/ 132 w 263"/>
                <a:gd name="T11" fmla="*/ 190 h 263"/>
                <a:gd name="T12" fmla="*/ 73 w 263"/>
                <a:gd name="T13" fmla="*/ 131 h 263"/>
                <a:gd name="T14" fmla="*/ 132 w 263"/>
                <a:gd name="T15" fmla="*/ 73 h 263"/>
                <a:gd name="T16" fmla="*/ 190 w 263"/>
                <a:gd name="T17" fmla="*/ 131 h 263"/>
                <a:gd name="T18" fmla="*/ 132 w 263"/>
                <a:gd name="T19" fmla="*/ 19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263">
                  <a:moveTo>
                    <a:pt x="132" y="0"/>
                  </a:moveTo>
                  <a:cubicBezTo>
                    <a:pt x="59" y="0"/>
                    <a:pt x="0" y="59"/>
                    <a:pt x="0" y="131"/>
                  </a:cubicBezTo>
                  <a:cubicBezTo>
                    <a:pt x="0" y="204"/>
                    <a:pt x="59" y="263"/>
                    <a:pt x="132" y="263"/>
                  </a:cubicBezTo>
                  <a:cubicBezTo>
                    <a:pt x="204" y="263"/>
                    <a:pt x="263" y="204"/>
                    <a:pt x="263" y="131"/>
                  </a:cubicBezTo>
                  <a:cubicBezTo>
                    <a:pt x="263" y="59"/>
                    <a:pt x="204" y="0"/>
                    <a:pt x="132" y="0"/>
                  </a:cubicBezTo>
                  <a:close/>
                  <a:moveTo>
                    <a:pt x="132" y="190"/>
                  </a:moveTo>
                  <a:cubicBezTo>
                    <a:pt x="99" y="190"/>
                    <a:pt x="73" y="164"/>
                    <a:pt x="73" y="131"/>
                  </a:cubicBezTo>
                  <a:cubicBezTo>
                    <a:pt x="73" y="99"/>
                    <a:pt x="99" y="73"/>
                    <a:pt x="132" y="73"/>
                  </a:cubicBezTo>
                  <a:cubicBezTo>
                    <a:pt x="164" y="73"/>
                    <a:pt x="190" y="99"/>
                    <a:pt x="190" y="131"/>
                  </a:cubicBezTo>
                  <a:cubicBezTo>
                    <a:pt x="190" y="164"/>
                    <a:pt x="164" y="190"/>
                    <a:pt x="132" y="1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763262" y="3038166"/>
            <a:ext cx="1822733" cy="1819815"/>
            <a:chOff x="5102225" y="2441575"/>
            <a:chExt cx="1982788" cy="1979613"/>
          </a:xfrm>
          <a:solidFill>
            <a:srgbClr val="000000">
              <a:alpha val="60000"/>
            </a:srgbClr>
          </a:solidFill>
        </p:grpSpPr>
        <p:sp>
          <p:nvSpPr>
            <p:cNvPr id="10" name="Freeform 12"/>
            <p:cNvSpPr>
              <a:spLocks noEditPoints="1"/>
            </p:cNvSpPr>
            <p:nvPr/>
          </p:nvSpPr>
          <p:spPr bwMode="auto">
            <a:xfrm>
              <a:off x="5102225" y="2441575"/>
              <a:ext cx="1982788" cy="1979613"/>
            </a:xfrm>
            <a:custGeom>
              <a:avLst/>
              <a:gdLst>
                <a:gd name="T0" fmla="*/ 529 w 529"/>
                <a:gd name="T1" fmla="*/ 283 h 528"/>
                <a:gd name="T2" fmla="*/ 506 w 529"/>
                <a:gd name="T3" fmla="*/ 241 h 528"/>
                <a:gd name="T4" fmla="*/ 479 w 529"/>
                <a:gd name="T5" fmla="*/ 200 h 528"/>
                <a:gd name="T6" fmla="*/ 516 w 529"/>
                <a:gd name="T7" fmla="*/ 180 h 528"/>
                <a:gd name="T8" fmla="*/ 479 w 529"/>
                <a:gd name="T9" fmla="*/ 151 h 528"/>
                <a:gd name="T10" fmla="*/ 438 w 529"/>
                <a:gd name="T11" fmla="*/ 123 h 528"/>
                <a:gd name="T12" fmla="*/ 465 w 529"/>
                <a:gd name="T13" fmla="*/ 90 h 528"/>
                <a:gd name="T14" fmla="*/ 420 w 529"/>
                <a:gd name="T15" fmla="*/ 77 h 528"/>
                <a:gd name="T16" fmla="*/ 371 w 529"/>
                <a:gd name="T17" fmla="*/ 67 h 528"/>
                <a:gd name="T18" fmla="*/ 383 w 529"/>
                <a:gd name="T19" fmla="*/ 27 h 528"/>
                <a:gd name="T20" fmla="*/ 336 w 529"/>
                <a:gd name="T21" fmla="*/ 32 h 528"/>
                <a:gd name="T22" fmla="*/ 288 w 529"/>
                <a:gd name="T23" fmla="*/ 42 h 528"/>
                <a:gd name="T24" fmla="*/ 284 w 529"/>
                <a:gd name="T25" fmla="*/ 0 h 528"/>
                <a:gd name="T26" fmla="*/ 242 w 529"/>
                <a:gd name="T27" fmla="*/ 23 h 528"/>
                <a:gd name="T28" fmla="*/ 201 w 529"/>
                <a:gd name="T29" fmla="*/ 50 h 528"/>
                <a:gd name="T30" fmla="*/ 181 w 529"/>
                <a:gd name="T31" fmla="*/ 13 h 528"/>
                <a:gd name="T32" fmla="*/ 152 w 529"/>
                <a:gd name="T33" fmla="*/ 50 h 528"/>
                <a:gd name="T34" fmla="*/ 124 w 529"/>
                <a:gd name="T35" fmla="*/ 91 h 528"/>
                <a:gd name="T36" fmla="*/ 91 w 529"/>
                <a:gd name="T37" fmla="*/ 64 h 528"/>
                <a:gd name="T38" fmla="*/ 78 w 529"/>
                <a:gd name="T39" fmla="*/ 109 h 528"/>
                <a:gd name="T40" fmla="*/ 68 w 529"/>
                <a:gd name="T41" fmla="*/ 158 h 528"/>
                <a:gd name="T42" fmla="*/ 28 w 529"/>
                <a:gd name="T43" fmla="*/ 145 h 528"/>
                <a:gd name="T44" fmla="*/ 33 w 529"/>
                <a:gd name="T45" fmla="*/ 193 h 528"/>
                <a:gd name="T46" fmla="*/ 42 w 529"/>
                <a:gd name="T47" fmla="*/ 241 h 528"/>
                <a:gd name="T48" fmla="*/ 0 w 529"/>
                <a:gd name="T49" fmla="*/ 245 h 528"/>
                <a:gd name="T50" fmla="*/ 24 w 529"/>
                <a:gd name="T51" fmla="*/ 287 h 528"/>
                <a:gd name="T52" fmla="*/ 51 w 529"/>
                <a:gd name="T53" fmla="*/ 328 h 528"/>
                <a:gd name="T54" fmla="*/ 13 w 529"/>
                <a:gd name="T55" fmla="*/ 348 h 528"/>
                <a:gd name="T56" fmla="*/ 51 w 529"/>
                <a:gd name="T57" fmla="*/ 377 h 528"/>
                <a:gd name="T58" fmla="*/ 92 w 529"/>
                <a:gd name="T59" fmla="*/ 405 h 528"/>
                <a:gd name="T60" fmla="*/ 65 w 529"/>
                <a:gd name="T61" fmla="*/ 438 h 528"/>
                <a:gd name="T62" fmla="*/ 110 w 529"/>
                <a:gd name="T63" fmla="*/ 451 h 528"/>
                <a:gd name="T64" fmla="*/ 159 w 529"/>
                <a:gd name="T65" fmla="*/ 461 h 528"/>
                <a:gd name="T66" fmla="*/ 146 w 529"/>
                <a:gd name="T67" fmla="*/ 501 h 528"/>
                <a:gd name="T68" fmla="*/ 193 w 529"/>
                <a:gd name="T69" fmla="*/ 496 h 528"/>
                <a:gd name="T70" fmla="*/ 242 w 529"/>
                <a:gd name="T71" fmla="*/ 486 h 528"/>
                <a:gd name="T72" fmla="*/ 246 w 529"/>
                <a:gd name="T73" fmla="*/ 528 h 528"/>
                <a:gd name="T74" fmla="*/ 288 w 529"/>
                <a:gd name="T75" fmla="*/ 505 h 528"/>
                <a:gd name="T76" fmla="*/ 329 w 529"/>
                <a:gd name="T77" fmla="*/ 478 h 528"/>
                <a:gd name="T78" fmla="*/ 349 w 529"/>
                <a:gd name="T79" fmla="*/ 516 h 528"/>
                <a:gd name="T80" fmla="*/ 378 w 529"/>
                <a:gd name="T81" fmla="*/ 478 h 528"/>
                <a:gd name="T82" fmla="*/ 406 w 529"/>
                <a:gd name="T83" fmla="*/ 437 h 528"/>
                <a:gd name="T84" fmla="*/ 439 w 529"/>
                <a:gd name="T85" fmla="*/ 464 h 528"/>
                <a:gd name="T86" fmla="*/ 452 w 529"/>
                <a:gd name="T87" fmla="*/ 419 h 528"/>
                <a:gd name="T88" fmla="*/ 462 w 529"/>
                <a:gd name="T89" fmla="*/ 370 h 528"/>
                <a:gd name="T90" fmla="*/ 502 w 529"/>
                <a:gd name="T91" fmla="*/ 383 h 528"/>
                <a:gd name="T92" fmla="*/ 496 w 529"/>
                <a:gd name="T93" fmla="*/ 335 h 528"/>
                <a:gd name="T94" fmla="*/ 487 w 529"/>
                <a:gd name="T95" fmla="*/ 287 h 528"/>
                <a:gd name="T96" fmla="*/ 265 w 529"/>
                <a:gd name="T97" fmla="*/ 290 h 528"/>
                <a:gd name="T98" fmla="*/ 265 w 529"/>
                <a:gd name="T99" fmla="*/ 238 h 528"/>
                <a:gd name="T100" fmla="*/ 265 w 529"/>
                <a:gd name="T101" fmla="*/ 29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528">
                  <a:moveTo>
                    <a:pt x="506" y="287"/>
                  </a:moveTo>
                  <a:cubicBezTo>
                    <a:pt x="529" y="283"/>
                    <a:pt x="529" y="283"/>
                    <a:pt x="529" y="283"/>
                  </a:cubicBezTo>
                  <a:cubicBezTo>
                    <a:pt x="529" y="245"/>
                    <a:pt x="529" y="245"/>
                    <a:pt x="529" y="245"/>
                  </a:cubicBezTo>
                  <a:cubicBezTo>
                    <a:pt x="506" y="241"/>
                    <a:pt x="506" y="241"/>
                    <a:pt x="506" y="241"/>
                  </a:cubicBezTo>
                  <a:cubicBezTo>
                    <a:pt x="487" y="241"/>
                    <a:pt x="487" y="241"/>
                    <a:pt x="487" y="241"/>
                  </a:cubicBezTo>
                  <a:cubicBezTo>
                    <a:pt x="486" y="227"/>
                    <a:pt x="483" y="213"/>
                    <a:pt x="479" y="200"/>
                  </a:cubicBezTo>
                  <a:cubicBezTo>
                    <a:pt x="496" y="193"/>
                    <a:pt x="496" y="193"/>
                    <a:pt x="496" y="193"/>
                  </a:cubicBezTo>
                  <a:cubicBezTo>
                    <a:pt x="516" y="180"/>
                    <a:pt x="516" y="180"/>
                    <a:pt x="516" y="180"/>
                  </a:cubicBezTo>
                  <a:cubicBezTo>
                    <a:pt x="502" y="145"/>
                    <a:pt x="502" y="145"/>
                    <a:pt x="502" y="145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62" y="158"/>
                    <a:pt x="462" y="158"/>
                    <a:pt x="462" y="158"/>
                  </a:cubicBezTo>
                  <a:cubicBezTo>
                    <a:pt x="455" y="145"/>
                    <a:pt x="447" y="134"/>
                    <a:pt x="438" y="123"/>
                  </a:cubicBezTo>
                  <a:cubicBezTo>
                    <a:pt x="452" y="109"/>
                    <a:pt x="452" y="109"/>
                    <a:pt x="452" y="109"/>
                  </a:cubicBezTo>
                  <a:cubicBezTo>
                    <a:pt x="465" y="90"/>
                    <a:pt x="465" y="90"/>
                    <a:pt x="465" y="90"/>
                  </a:cubicBezTo>
                  <a:cubicBezTo>
                    <a:pt x="439" y="64"/>
                    <a:pt x="439" y="64"/>
                    <a:pt x="439" y="64"/>
                  </a:cubicBezTo>
                  <a:cubicBezTo>
                    <a:pt x="420" y="77"/>
                    <a:pt x="420" y="77"/>
                    <a:pt x="420" y="77"/>
                  </a:cubicBezTo>
                  <a:cubicBezTo>
                    <a:pt x="406" y="91"/>
                    <a:pt x="406" y="91"/>
                    <a:pt x="406" y="91"/>
                  </a:cubicBezTo>
                  <a:cubicBezTo>
                    <a:pt x="395" y="82"/>
                    <a:pt x="383" y="74"/>
                    <a:pt x="371" y="67"/>
                  </a:cubicBezTo>
                  <a:cubicBezTo>
                    <a:pt x="378" y="50"/>
                    <a:pt x="378" y="50"/>
                    <a:pt x="378" y="50"/>
                  </a:cubicBezTo>
                  <a:cubicBezTo>
                    <a:pt x="383" y="27"/>
                    <a:pt x="383" y="27"/>
                    <a:pt x="383" y="27"/>
                  </a:cubicBezTo>
                  <a:cubicBezTo>
                    <a:pt x="349" y="13"/>
                    <a:pt x="349" y="13"/>
                    <a:pt x="349" y="13"/>
                  </a:cubicBezTo>
                  <a:cubicBezTo>
                    <a:pt x="336" y="32"/>
                    <a:pt x="336" y="32"/>
                    <a:pt x="336" y="32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16" y="46"/>
                    <a:pt x="302" y="43"/>
                    <a:pt x="288" y="42"/>
                  </a:cubicBezTo>
                  <a:cubicBezTo>
                    <a:pt x="288" y="23"/>
                    <a:pt x="288" y="23"/>
                    <a:pt x="288" y="23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2" y="23"/>
                    <a:pt x="242" y="23"/>
                    <a:pt x="242" y="23"/>
                  </a:cubicBezTo>
                  <a:cubicBezTo>
                    <a:pt x="242" y="42"/>
                    <a:pt x="242" y="42"/>
                    <a:pt x="242" y="42"/>
                  </a:cubicBezTo>
                  <a:cubicBezTo>
                    <a:pt x="228" y="43"/>
                    <a:pt x="214" y="46"/>
                    <a:pt x="201" y="50"/>
                  </a:cubicBezTo>
                  <a:cubicBezTo>
                    <a:pt x="193" y="32"/>
                    <a:pt x="193" y="32"/>
                    <a:pt x="193" y="32"/>
                  </a:cubicBezTo>
                  <a:cubicBezTo>
                    <a:pt x="181" y="13"/>
                    <a:pt x="181" y="13"/>
                    <a:pt x="181" y="13"/>
                  </a:cubicBezTo>
                  <a:cubicBezTo>
                    <a:pt x="146" y="27"/>
                    <a:pt x="146" y="27"/>
                    <a:pt x="146" y="27"/>
                  </a:cubicBezTo>
                  <a:cubicBezTo>
                    <a:pt x="152" y="50"/>
                    <a:pt x="152" y="50"/>
                    <a:pt x="152" y="50"/>
                  </a:cubicBezTo>
                  <a:cubicBezTo>
                    <a:pt x="159" y="67"/>
                    <a:pt x="159" y="67"/>
                    <a:pt x="159" y="67"/>
                  </a:cubicBezTo>
                  <a:cubicBezTo>
                    <a:pt x="146" y="74"/>
                    <a:pt x="135" y="82"/>
                    <a:pt x="124" y="91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92" y="123"/>
                    <a:pt x="92" y="123"/>
                    <a:pt x="92" y="123"/>
                  </a:cubicBezTo>
                  <a:cubicBezTo>
                    <a:pt x="83" y="134"/>
                    <a:pt x="75" y="145"/>
                    <a:pt x="68" y="158"/>
                  </a:cubicBezTo>
                  <a:cubicBezTo>
                    <a:pt x="51" y="151"/>
                    <a:pt x="51" y="151"/>
                    <a:pt x="51" y="151"/>
                  </a:cubicBezTo>
                  <a:cubicBezTo>
                    <a:pt x="28" y="145"/>
                    <a:pt x="28" y="145"/>
                    <a:pt x="28" y="145"/>
                  </a:cubicBezTo>
                  <a:cubicBezTo>
                    <a:pt x="13" y="180"/>
                    <a:pt x="13" y="180"/>
                    <a:pt x="13" y="180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47" y="213"/>
                    <a:pt x="44" y="227"/>
                    <a:pt x="42" y="241"/>
                  </a:cubicBezTo>
                  <a:cubicBezTo>
                    <a:pt x="24" y="241"/>
                    <a:pt x="24" y="241"/>
                    <a:pt x="24" y="241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24" y="287"/>
                    <a:pt x="24" y="287"/>
                    <a:pt x="24" y="287"/>
                  </a:cubicBezTo>
                  <a:cubicBezTo>
                    <a:pt x="42" y="287"/>
                    <a:pt x="42" y="287"/>
                    <a:pt x="42" y="287"/>
                  </a:cubicBezTo>
                  <a:cubicBezTo>
                    <a:pt x="44" y="301"/>
                    <a:pt x="47" y="315"/>
                    <a:pt x="51" y="328"/>
                  </a:cubicBezTo>
                  <a:cubicBezTo>
                    <a:pt x="33" y="335"/>
                    <a:pt x="33" y="335"/>
                    <a:pt x="33" y="335"/>
                  </a:cubicBezTo>
                  <a:cubicBezTo>
                    <a:pt x="13" y="348"/>
                    <a:pt x="13" y="348"/>
                    <a:pt x="13" y="348"/>
                  </a:cubicBezTo>
                  <a:cubicBezTo>
                    <a:pt x="28" y="383"/>
                    <a:pt x="28" y="383"/>
                    <a:pt x="28" y="383"/>
                  </a:cubicBezTo>
                  <a:cubicBezTo>
                    <a:pt x="51" y="377"/>
                    <a:pt x="51" y="377"/>
                    <a:pt x="51" y="377"/>
                  </a:cubicBezTo>
                  <a:cubicBezTo>
                    <a:pt x="68" y="370"/>
                    <a:pt x="68" y="370"/>
                    <a:pt x="68" y="370"/>
                  </a:cubicBezTo>
                  <a:cubicBezTo>
                    <a:pt x="75" y="383"/>
                    <a:pt x="83" y="394"/>
                    <a:pt x="92" y="405"/>
                  </a:cubicBezTo>
                  <a:cubicBezTo>
                    <a:pt x="78" y="419"/>
                    <a:pt x="78" y="419"/>
                    <a:pt x="78" y="419"/>
                  </a:cubicBezTo>
                  <a:cubicBezTo>
                    <a:pt x="65" y="438"/>
                    <a:pt x="65" y="438"/>
                    <a:pt x="65" y="438"/>
                  </a:cubicBezTo>
                  <a:cubicBezTo>
                    <a:pt x="91" y="464"/>
                    <a:pt x="91" y="464"/>
                    <a:pt x="91" y="464"/>
                  </a:cubicBezTo>
                  <a:cubicBezTo>
                    <a:pt x="110" y="451"/>
                    <a:pt x="110" y="451"/>
                    <a:pt x="110" y="451"/>
                  </a:cubicBezTo>
                  <a:cubicBezTo>
                    <a:pt x="124" y="437"/>
                    <a:pt x="124" y="437"/>
                    <a:pt x="124" y="437"/>
                  </a:cubicBezTo>
                  <a:cubicBezTo>
                    <a:pt x="135" y="446"/>
                    <a:pt x="146" y="454"/>
                    <a:pt x="159" y="461"/>
                  </a:cubicBezTo>
                  <a:cubicBezTo>
                    <a:pt x="152" y="478"/>
                    <a:pt x="152" y="478"/>
                    <a:pt x="152" y="478"/>
                  </a:cubicBezTo>
                  <a:cubicBezTo>
                    <a:pt x="146" y="501"/>
                    <a:pt x="146" y="501"/>
                    <a:pt x="146" y="501"/>
                  </a:cubicBezTo>
                  <a:cubicBezTo>
                    <a:pt x="181" y="516"/>
                    <a:pt x="181" y="516"/>
                    <a:pt x="181" y="516"/>
                  </a:cubicBezTo>
                  <a:cubicBezTo>
                    <a:pt x="193" y="496"/>
                    <a:pt x="193" y="496"/>
                    <a:pt x="193" y="496"/>
                  </a:cubicBezTo>
                  <a:cubicBezTo>
                    <a:pt x="201" y="478"/>
                    <a:pt x="201" y="478"/>
                    <a:pt x="201" y="478"/>
                  </a:cubicBezTo>
                  <a:cubicBezTo>
                    <a:pt x="214" y="482"/>
                    <a:pt x="228" y="485"/>
                    <a:pt x="242" y="486"/>
                  </a:cubicBezTo>
                  <a:cubicBezTo>
                    <a:pt x="242" y="505"/>
                    <a:pt x="242" y="505"/>
                    <a:pt x="242" y="505"/>
                  </a:cubicBezTo>
                  <a:cubicBezTo>
                    <a:pt x="246" y="528"/>
                    <a:pt x="246" y="528"/>
                    <a:pt x="246" y="528"/>
                  </a:cubicBezTo>
                  <a:cubicBezTo>
                    <a:pt x="284" y="528"/>
                    <a:pt x="284" y="528"/>
                    <a:pt x="284" y="528"/>
                  </a:cubicBezTo>
                  <a:cubicBezTo>
                    <a:pt x="288" y="505"/>
                    <a:pt x="288" y="505"/>
                    <a:pt x="288" y="505"/>
                  </a:cubicBezTo>
                  <a:cubicBezTo>
                    <a:pt x="288" y="486"/>
                    <a:pt x="288" y="486"/>
                    <a:pt x="288" y="486"/>
                  </a:cubicBezTo>
                  <a:cubicBezTo>
                    <a:pt x="302" y="485"/>
                    <a:pt x="316" y="482"/>
                    <a:pt x="329" y="478"/>
                  </a:cubicBezTo>
                  <a:cubicBezTo>
                    <a:pt x="336" y="496"/>
                    <a:pt x="336" y="496"/>
                    <a:pt x="336" y="496"/>
                  </a:cubicBezTo>
                  <a:cubicBezTo>
                    <a:pt x="349" y="516"/>
                    <a:pt x="349" y="516"/>
                    <a:pt x="349" y="516"/>
                  </a:cubicBezTo>
                  <a:cubicBezTo>
                    <a:pt x="383" y="501"/>
                    <a:pt x="383" y="501"/>
                    <a:pt x="383" y="501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1" y="461"/>
                    <a:pt x="371" y="461"/>
                    <a:pt x="371" y="461"/>
                  </a:cubicBezTo>
                  <a:cubicBezTo>
                    <a:pt x="383" y="454"/>
                    <a:pt x="395" y="446"/>
                    <a:pt x="406" y="437"/>
                  </a:cubicBezTo>
                  <a:cubicBezTo>
                    <a:pt x="420" y="451"/>
                    <a:pt x="420" y="451"/>
                    <a:pt x="420" y="451"/>
                  </a:cubicBezTo>
                  <a:cubicBezTo>
                    <a:pt x="439" y="464"/>
                    <a:pt x="439" y="464"/>
                    <a:pt x="439" y="464"/>
                  </a:cubicBezTo>
                  <a:cubicBezTo>
                    <a:pt x="465" y="438"/>
                    <a:pt x="465" y="438"/>
                    <a:pt x="465" y="438"/>
                  </a:cubicBezTo>
                  <a:cubicBezTo>
                    <a:pt x="452" y="419"/>
                    <a:pt x="452" y="419"/>
                    <a:pt x="452" y="419"/>
                  </a:cubicBezTo>
                  <a:cubicBezTo>
                    <a:pt x="438" y="405"/>
                    <a:pt x="438" y="405"/>
                    <a:pt x="438" y="405"/>
                  </a:cubicBezTo>
                  <a:cubicBezTo>
                    <a:pt x="447" y="394"/>
                    <a:pt x="455" y="383"/>
                    <a:pt x="462" y="370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502" y="383"/>
                    <a:pt x="502" y="383"/>
                    <a:pt x="502" y="383"/>
                  </a:cubicBezTo>
                  <a:cubicBezTo>
                    <a:pt x="516" y="348"/>
                    <a:pt x="516" y="348"/>
                    <a:pt x="516" y="348"/>
                  </a:cubicBezTo>
                  <a:cubicBezTo>
                    <a:pt x="496" y="335"/>
                    <a:pt x="496" y="335"/>
                    <a:pt x="496" y="335"/>
                  </a:cubicBezTo>
                  <a:cubicBezTo>
                    <a:pt x="479" y="328"/>
                    <a:pt x="479" y="328"/>
                    <a:pt x="479" y="328"/>
                  </a:cubicBezTo>
                  <a:cubicBezTo>
                    <a:pt x="483" y="315"/>
                    <a:pt x="486" y="301"/>
                    <a:pt x="487" y="287"/>
                  </a:cubicBezTo>
                  <a:lnTo>
                    <a:pt x="506" y="287"/>
                  </a:lnTo>
                  <a:close/>
                  <a:moveTo>
                    <a:pt x="265" y="290"/>
                  </a:moveTo>
                  <a:cubicBezTo>
                    <a:pt x="251" y="290"/>
                    <a:pt x="239" y="278"/>
                    <a:pt x="239" y="264"/>
                  </a:cubicBezTo>
                  <a:cubicBezTo>
                    <a:pt x="239" y="250"/>
                    <a:pt x="251" y="238"/>
                    <a:pt x="265" y="238"/>
                  </a:cubicBezTo>
                  <a:cubicBezTo>
                    <a:pt x="279" y="238"/>
                    <a:pt x="291" y="250"/>
                    <a:pt x="291" y="264"/>
                  </a:cubicBezTo>
                  <a:cubicBezTo>
                    <a:pt x="291" y="278"/>
                    <a:pt x="279" y="290"/>
                    <a:pt x="265" y="290"/>
                  </a:cubicBezTo>
                  <a:close/>
                </a:path>
              </a:pathLst>
            </a:custGeom>
            <a:solidFill>
              <a:srgbClr val="AC4243"/>
            </a:soli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5405438" y="2741613"/>
              <a:ext cx="1376363" cy="1381125"/>
            </a:xfrm>
            <a:custGeom>
              <a:avLst/>
              <a:gdLst>
                <a:gd name="T0" fmla="*/ 184 w 367"/>
                <a:gd name="T1" fmla="*/ 0 h 368"/>
                <a:gd name="T2" fmla="*/ 0 w 367"/>
                <a:gd name="T3" fmla="*/ 184 h 368"/>
                <a:gd name="T4" fmla="*/ 184 w 367"/>
                <a:gd name="T5" fmla="*/ 368 h 368"/>
                <a:gd name="T6" fmla="*/ 367 w 367"/>
                <a:gd name="T7" fmla="*/ 184 h 368"/>
                <a:gd name="T8" fmla="*/ 184 w 367"/>
                <a:gd name="T9" fmla="*/ 0 h 368"/>
                <a:gd name="T10" fmla="*/ 184 w 367"/>
                <a:gd name="T11" fmla="*/ 250 h 368"/>
                <a:gd name="T12" fmla="*/ 118 w 367"/>
                <a:gd name="T13" fmla="*/ 184 h 368"/>
                <a:gd name="T14" fmla="*/ 184 w 367"/>
                <a:gd name="T15" fmla="*/ 118 h 368"/>
                <a:gd name="T16" fmla="*/ 250 w 367"/>
                <a:gd name="T17" fmla="*/ 184 h 368"/>
                <a:gd name="T18" fmla="*/ 184 w 367"/>
                <a:gd name="T19" fmla="*/ 25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7" h="368">
                  <a:moveTo>
                    <a:pt x="184" y="0"/>
                  </a:moveTo>
                  <a:cubicBezTo>
                    <a:pt x="83" y="0"/>
                    <a:pt x="0" y="83"/>
                    <a:pt x="0" y="184"/>
                  </a:cubicBezTo>
                  <a:cubicBezTo>
                    <a:pt x="0" y="285"/>
                    <a:pt x="83" y="368"/>
                    <a:pt x="184" y="368"/>
                  </a:cubicBezTo>
                  <a:cubicBezTo>
                    <a:pt x="285" y="368"/>
                    <a:pt x="367" y="285"/>
                    <a:pt x="367" y="184"/>
                  </a:cubicBezTo>
                  <a:cubicBezTo>
                    <a:pt x="367" y="83"/>
                    <a:pt x="285" y="0"/>
                    <a:pt x="184" y="0"/>
                  </a:cubicBezTo>
                  <a:close/>
                  <a:moveTo>
                    <a:pt x="184" y="250"/>
                  </a:moveTo>
                  <a:cubicBezTo>
                    <a:pt x="148" y="250"/>
                    <a:pt x="118" y="220"/>
                    <a:pt x="118" y="184"/>
                  </a:cubicBezTo>
                  <a:cubicBezTo>
                    <a:pt x="118" y="148"/>
                    <a:pt x="148" y="118"/>
                    <a:pt x="184" y="118"/>
                  </a:cubicBezTo>
                  <a:cubicBezTo>
                    <a:pt x="220" y="118"/>
                    <a:pt x="250" y="148"/>
                    <a:pt x="250" y="184"/>
                  </a:cubicBezTo>
                  <a:cubicBezTo>
                    <a:pt x="250" y="220"/>
                    <a:pt x="220" y="250"/>
                    <a:pt x="184" y="25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348955" y="2708158"/>
            <a:ext cx="1452057" cy="1450598"/>
            <a:chOff x="5305425" y="2638425"/>
            <a:chExt cx="1579563" cy="1577975"/>
          </a:xfrm>
          <a:solidFill>
            <a:srgbClr val="000000">
              <a:alpha val="60000"/>
            </a:srgbClr>
          </a:solidFill>
        </p:grpSpPr>
        <p:sp>
          <p:nvSpPr>
            <p:cNvPr id="16" name="Freeform 6"/>
            <p:cNvSpPr>
              <a:spLocks noEditPoints="1"/>
            </p:cNvSpPr>
            <p:nvPr/>
          </p:nvSpPr>
          <p:spPr bwMode="auto">
            <a:xfrm>
              <a:off x="5305425" y="2638425"/>
              <a:ext cx="1579563" cy="1577975"/>
            </a:xfrm>
            <a:custGeom>
              <a:avLst/>
              <a:gdLst>
                <a:gd name="T0" fmla="*/ 421 w 421"/>
                <a:gd name="T1" fmla="*/ 229 h 421"/>
                <a:gd name="T2" fmla="*/ 398 w 421"/>
                <a:gd name="T3" fmla="*/ 188 h 421"/>
                <a:gd name="T4" fmla="*/ 367 w 421"/>
                <a:gd name="T5" fmla="*/ 146 h 421"/>
                <a:gd name="T6" fmla="*/ 402 w 421"/>
                <a:gd name="T7" fmla="*/ 122 h 421"/>
                <a:gd name="T8" fmla="*/ 361 w 421"/>
                <a:gd name="T9" fmla="*/ 97 h 421"/>
                <a:gd name="T10" fmla="*/ 314 w 421"/>
                <a:gd name="T11" fmla="*/ 77 h 421"/>
                <a:gd name="T12" fmla="*/ 332 w 421"/>
                <a:gd name="T13" fmla="*/ 38 h 421"/>
                <a:gd name="T14" fmla="*/ 285 w 421"/>
                <a:gd name="T15" fmla="*/ 37 h 421"/>
                <a:gd name="T16" fmla="*/ 233 w 421"/>
                <a:gd name="T17" fmla="*/ 43 h 421"/>
                <a:gd name="T18" fmla="*/ 229 w 421"/>
                <a:gd name="T19" fmla="*/ 0 h 421"/>
                <a:gd name="T20" fmla="*/ 188 w 421"/>
                <a:gd name="T21" fmla="*/ 23 h 421"/>
                <a:gd name="T22" fmla="*/ 146 w 421"/>
                <a:gd name="T23" fmla="*/ 54 h 421"/>
                <a:gd name="T24" fmla="*/ 122 w 421"/>
                <a:gd name="T25" fmla="*/ 19 h 421"/>
                <a:gd name="T26" fmla="*/ 98 w 421"/>
                <a:gd name="T27" fmla="*/ 60 h 421"/>
                <a:gd name="T28" fmla="*/ 77 w 421"/>
                <a:gd name="T29" fmla="*/ 107 h 421"/>
                <a:gd name="T30" fmla="*/ 38 w 421"/>
                <a:gd name="T31" fmla="*/ 89 h 421"/>
                <a:gd name="T32" fmla="*/ 37 w 421"/>
                <a:gd name="T33" fmla="*/ 136 h 421"/>
                <a:gd name="T34" fmla="*/ 43 w 421"/>
                <a:gd name="T35" fmla="*/ 188 h 421"/>
                <a:gd name="T36" fmla="*/ 0 w 421"/>
                <a:gd name="T37" fmla="*/ 192 h 421"/>
                <a:gd name="T38" fmla="*/ 24 w 421"/>
                <a:gd name="T39" fmla="*/ 233 h 421"/>
                <a:gd name="T40" fmla="*/ 54 w 421"/>
                <a:gd name="T41" fmla="*/ 274 h 421"/>
                <a:gd name="T42" fmla="*/ 19 w 421"/>
                <a:gd name="T43" fmla="*/ 299 h 421"/>
                <a:gd name="T44" fmla="*/ 60 w 421"/>
                <a:gd name="T45" fmla="*/ 323 h 421"/>
                <a:gd name="T46" fmla="*/ 107 w 421"/>
                <a:gd name="T47" fmla="*/ 344 h 421"/>
                <a:gd name="T48" fmla="*/ 89 w 421"/>
                <a:gd name="T49" fmla="*/ 383 h 421"/>
                <a:gd name="T50" fmla="*/ 137 w 421"/>
                <a:gd name="T51" fmla="*/ 384 h 421"/>
                <a:gd name="T52" fmla="*/ 188 w 421"/>
                <a:gd name="T53" fmla="*/ 378 h 421"/>
                <a:gd name="T54" fmla="*/ 192 w 421"/>
                <a:gd name="T55" fmla="*/ 421 h 421"/>
                <a:gd name="T56" fmla="*/ 233 w 421"/>
                <a:gd name="T57" fmla="*/ 397 h 421"/>
                <a:gd name="T58" fmla="*/ 275 w 421"/>
                <a:gd name="T59" fmla="*/ 367 h 421"/>
                <a:gd name="T60" fmla="*/ 299 w 421"/>
                <a:gd name="T61" fmla="*/ 402 h 421"/>
                <a:gd name="T62" fmla="*/ 324 w 421"/>
                <a:gd name="T63" fmla="*/ 361 h 421"/>
                <a:gd name="T64" fmla="*/ 344 w 421"/>
                <a:gd name="T65" fmla="*/ 314 h 421"/>
                <a:gd name="T66" fmla="*/ 383 w 421"/>
                <a:gd name="T67" fmla="*/ 332 h 421"/>
                <a:gd name="T68" fmla="*/ 384 w 421"/>
                <a:gd name="T69" fmla="*/ 284 h 421"/>
                <a:gd name="T70" fmla="*/ 378 w 421"/>
                <a:gd name="T71" fmla="*/ 233 h 421"/>
                <a:gd name="T72" fmla="*/ 211 w 421"/>
                <a:gd name="T73" fmla="*/ 236 h 421"/>
                <a:gd name="T74" fmla="*/ 211 w 421"/>
                <a:gd name="T75" fmla="*/ 185 h 421"/>
                <a:gd name="T76" fmla="*/ 211 w 421"/>
                <a:gd name="T77" fmla="*/ 23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421">
                  <a:moveTo>
                    <a:pt x="398" y="233"/>
                  </a:moveTo>
                  <a:cubicBezTo>
                    <a:pt x="421" y="229"/>
                    <a:pt x="421" y="229"/>
                    <a:pt x="421" y="229"/>
                  </a:cubicBezTo>
                  <a:cubicBezTo>
                    <a:pt x="421" y="192"/>
                    <a:pt x="421" y="192"/>
                    <a:pt x="421" y="192"/>
                  </a:cubicBezTo>
                  <a:cubicBezTo>
                    <a:pt x="398" y="188"/>
                    <a:pt x="398" y="188"/>
                    <a:pt x="398" y="188"/>
                  </a:cubicBezTo>
                  <a:cubicBezTo>
                    <a:pt x="378" y="188"/>
                    <a:pt x="378" y="188"/>
                    <a:pt x="378" y="188"/>
                  </a:cubicBezTo>
                  <a:cubicBezTo>
                    <a:pt x="376" y="173"/>
                    <a:pt x="372" y="159"/>
                    <a:pt x="367" y="14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402" y="122"/>
                    <a:pt x="402" y="122"/>
                    <a:pt x="402" y="122"/>
                  </a:cubicBezTo>
                  <a:cubicBezTo>
                    <a:pt x="383" y="89"/>
                    <a:pt x="383" y="89"/>
                    <a:pt x="383" y="89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44" y="107"/>
                    <a:pt x="344" y="107"/>
                    <a:pt x="344" y="107"/>
                  </a:cubicBezTo>
                  <a:cubicBezTo>
                    <a:pt x="336" y="96"/>
                    <a:pt x="325" y="85"/>
                    <a:pt x="314" y="77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32" y="38"/>
                    <a:pt x="332" y="38"/>
                    <a:pt x="332" y="38"/>
                  </a:cubicBezTo>
                  <a:cubicBezTo>
                    <a:pt x="299" y="19"/>
                    <a:pt x="299" y="19"/>
                    <a:pt x="299" y="1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62" y="49"/>
                    <a:pt x="248" y="45"/>
                    <a:pt x="233" y="43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73" y="45"/>
                    <a:pt x="160" y="49"/>
                    <a:pt x="146" y="54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96" y="85"/>
                    <a:pt x="86" y="96"/>
                    <a:pt x="77" y="10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49" y="159"/>
                    <a:pt x="45" y="173"/>
                    <a:pt x="43" y="188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43" y="233"/>
                    <a:pt x="43" y="233"/>
                    <a:pt x="43" y="233"/>
                  </a:cubicBezTo>
                  <a:cubicBezTo>
                    <a:pt x="45" y="247"/>
                    <a:pt x="49" y="261"/>
                    <a:pt x="54" y="274"/>
                  </a:cubicBezTo>
                  <a:cubicBezTo>
                    <a:pt x="37" y="284"/>
                    <a:pt x="37" y="284"/>
                    <a:pt x="37" y="284"/>
                  </a:cubicBezTo>
                  <a:cubicBezTo>
                    <a:pt x="19" y="299"/>
                    <a:pt x="19" y="299"/>
                    <a:pt x="19" y="299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60" y="323"/>
                    <a:pt x="60" y="323"/>
                    <a:pt x="60" y="323"/>
                  </a:cubicBezTo>
                  <a:cubicBezTo>
                    <a:pt x="77" y="314"/>
                    <a:pt x="77" y="314"/>
                    <a:pt x="77" y="314"/>
                  </a:cubicBezTo>
                  <a:cubicBezTo>
                    <a:pt x="86" y="325"/>
                    <a:pt x="96" y="335"/>
                    <a:pt x="107" y="344"/>
                  </a:cubicBezTo>
                  <a:cubicBezTo>
                    <a:pt x="98" y="361"/>
                    <a:pt x="98" y="361"/>
                    <a:pt x="98" y="361"/>
                  </a:cubicBezTo>
                  <a:cubicBezTo>
                    <a:pt x="89" y="383"/>
                    <a:pt x="89" y="383"/>
                    <a:pt x="89" y="383"/>
                  </a:cubicBezTo>
                  <a:cubicBezTo>
                    <a:pt x="122" y="402"/>
                    <a:pt x="122" y="402"/>
                    <a:pt x="122" y="402"/>
                  </a:cubicBezTo>
                  <a:cubicBezTo>
                    <a:pt x="137" y="384"/>
                    <a:pt x="137" y="384"/>
                    <a:pt x="137" y="384"/>
                  </a:cubicBezTo>
                  <a:cubicBezTo>
                    <a:pt x="146" y="367"/>
                    <a:pt x="146" y="367"/>
                    <a:pt x="146" y="367"/>
                  </a:cubicBezTo>
                  <a:cubicBezTo>
                    <a:pt x="160" y="372"/>
                    <a:pt x="173" y="376"/>
                    <a:pt x="188" y="378"/>
                  </a:cubicBezTo>
                  <a:cubicBezTo>
                    <a:pt x="188" y="397"/>
                    <a:pt x="188" y="397"/>
                    <a:pt x="188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29" y="421"/>
                    <a:pt x="229" y="421"/>
                    <a:pt x="229" y="421"/>
                  </a:cubicBezTo>
                  <a:cubicBezTo>
                    <a:pt x="233" y="397"/>
                    <a:pt x="233" y="397"/>
                    <a:pt x="233" y="397"/>
                  </a:cubicBezTo>
                  <a:cubicBezTo>
                    <a:pt x="233" y="378"/>
                    <a:pt x="233" y="378"/>
                    <a:pt x="233" y="378"/>
                  </a:cubicBezTo>
                  <a:cubicBezTo>
                    <a:pt x="248" y="376"/>
                    <a:pt x="262" y="372"/>
                    <a:pt x="275" y="367"/>
                  </a:cubicBezTo>
                  <a:cubicBezTo>
                    <a:pt x="285" y="384"/>
                    <a:pt x="285" y="384"/>
                    <a:pt x="285" y="384"/>
                  </a:cubicBezTo>
                  <a:cubicBezTo>
                    <a:pt x="299" y="402"/>
                    <a:pt x="299" y="402"/>
                    <a:pt x="299" y="402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24" y="361"/>
                    <a:pt x="324" y="361"/>
                    <a:pt x="324" y="361"/>
                  </a:cubicBezTo>
                  <a:cubicBezTo>
                    <a:pt x="314" y="344"/>
                    <a:pt x="314" y="344"/>
                    <a:pt x="314" y="344"/>
                  </a:cubicBezTo>
                  <a:cubicBezTo>
                    <a:pt x="325" y="335"/>
                    <a:pt x="336" y="325"/>
                    <a:pt x="344" y="314"/>
                  </a:cubicBezTo>
                  <a:cubicBezTo>
                    <a:pt x="361" y="323"/>
                    <a:pt x="361" y="323"/>
                    <a:pt x="361" y="323"/>
                  </a:cubicBezTo>
                  <a:cubicBezTo>
                    <a:pt x="383" y="332"/>
                    <a:pt x="383" y="332"/>
                    <a:pt x="383" y="332"/>
                  </a:cubicBezTo>
                  <a:cubicBezTo>
                    <a:pt x="402" y="299"/>
                    <a:pt x="402" y="299"/>
                    <a:pt x="402" y="299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72" y="261"/>
                    <a:pt x="376" y="247"/>
                    <a:pt x="378" y="233"/>
                  </a:cubicBezTo>
                  <a:lnTo>
                    <a:pt x="398" y="233"/>
                  </a:lnTo>
                  <a:close/>
                  <a:moveTo>
                    <a:pt x="211" y="236"/>
                  </a:moveTo>
                  <a:cubicBezTo>
                    <a:pt x="197" y="236"/>
                    <a:pt x="185" y="224"/>
                    <a:pt x="185" y="210"/>
                  </a:cubicBezTo>
                  <a:cubicBezTo>
                    <a:pt x="185" y="196"/>
                    <a:pt x="197" y="185"/>
                    <a:pt x="211" y="185"/>
                  </a:cubicBezTo>
                  <a:cubicBezTo>
                    <a:pt x="225" y="185"/>
                    <a:pt x="236" y="196"/>
                    <a:pt x="236" y="210"/>
                  </a:cubicBezTo>
                  <a:cubicBezTo>
                    <a:pt x="236" y="224"/>
                    <a:pt x="225" y="236"/>
                    <a:pt x="211" y="236"/>
                  </a:cubicBezTo>
                  <a:close/>
                </a:path>
              </a:pathLst>
            </a:custGeom>
            <a:solidFill>
              <a:srgbClr val="AC4243"/>
            </a:soli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7" name="Freeform 7"/>
            <p:cNvSpPr>
              <a:spLocks noEditPoints="1"/>
            </p:cNvSpPr>
            <p:nvPr/>
          </p:nvSpPr>
          <p:spPr bwMode="auto">
            <a:xfrm>
              <a:off x="5602288" y="2933700"/>
              <a:ext cx="985838" cy="985838"/>
            </a:xfrm>
            <a:custGeom>
              <a:avLst/>
              <a:gdLst>
                <a:gd name="T0" fmla="*/ 132 w 263"/>
                <a:gd name="T1" fmla="*/ 0 h 263"/>
                <a:gd name="T2" fmla="*/ 0 w 263"/>
                <a:gd name="T3" fmla="*/ 131 h 263"/>
                <a:gd name="T4" fmla="*/ 132 w 263"/>
                <a:gd name="T5" fmla="*/ 263 h 263"/>
                <a:gd name="T6" fmla="*/ 263 w 263"/>
                <a:gd name="T7" fmla="*/ 131 h 263"/>
                <a:gd name="T8" fmla="*/ 132 w 263"/>
                <a:gd name="T9" fmla="*/ 0 h 263"/>
                <a:gd name="T10" fmla="*/ 132 w 263"/>
                <a:gd name="T11" fmla="*/ 190 h 263"/>
                <a:gd name="T12" fmla="*/ 73 w 263"/>
                <a:gd name="T13" fmla="*/ 131 h 263"/>
                <a:gd name="T14" fmla="*/ 132 w 263"/>
                <a:gd name="T15" fmla="*/ 73 h 263"/>
                <a:gd name="T16" fmla="*/ 190 w 263"/>
                <a:gd name="T17" fmla="*/ 131 h 263"/>
                <a:gd name="T18" fmla="*/ 132 w 263"/>
                <a:gd name="T19" fmla="*/ 19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263">
                  <a:moveTo>
                    <a:pt x="132" y="0"/>
                  </a:moveTo>
                  <a:cubicBezTo>
                    <a:pt x="59" y="0"/>
                    <a:pt x="0" y="59"/>
                    <a:pt x="0" y="131"/>
                  </a:cubicBezTo>
                  <a:cubicBezTo>
                    <a:pt x="0" y="204"/>
                    <a:pt x="59" y="263"/>
                    <a:pt x="132" y="263"/>
                  </a:cubicBezTo>
                  <a:cubicBezTo>
                    <a:pt x="204" y="263"/>
                    <a:pt x="263" y="204"/>
                    <a:pt x="263" y="131"/>
                  </a:cubicBezTo>
                  <a:cubicBezTo>
                    <a:pt x="263" y="59"/>
                    <a:pt x="204" y="0"/>
                    <a:pt x="132" y="0"/>
                  </a:cubicBezTo>
                  <a:close/>
                  <a:moveTo>
                    <a:pt x="132" y="190"/>
                  </a:moveTo>
                  <a:cubicBezTo>
                    <a:pt x="99" y="190"/>
                    <a:pt x="73" y="164"/>
                    <a:pt x="73" y="131"/>
                  </a:cubicBezTo>
                  <a:cubicBezTo>
                    <a:pt x="73" y="99"/>
                    <a:pt x="99" y="73"/>
                    <a:pt x="132" y="73"/>
                  </a:cubicBezTo>
                  <a:cubicBezTo>
                    <a:pt x="164" y="73"/>
                    <a:pt x="190" y="99"/>
                    <a:pt x="190" y="131"/>
                  </a:cubicBezTo>
                  <a:cubicBezTo>
                    <a:pt x="190" y="164"/>
                    <a:pt x="164" y="190"/>
                    <a:pt x="132" y="19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cxnSp>
        <p:nvCxnSpPr>
          <p:cNvPr id="26" name="肘形连接符 25"/>
          <p:cNvCxnSpPr/>
          <p:nvPr/>
        </p:nvCxnSpPr>
        <p:spPr>
          <a:xfrm rot="10800000" flipV="1">
            <a:off x="2949993" y="3048752"/>
            <a:ext cx="1036097" cy="620874"/>
          </a:xfrm>
          <a:prstGeom prst="bentConnector3">
            <a:avLst>
              <a:gd name="adj1" fmla="val 25936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cxnSpLocks/>
          </p:cNvCxnSpPr>
          <p:nvPr/>
        </p:nvCxnSpPr>
        <p:spPr>
          <a:xfrm rot="10800000" flipV="1">
            <a:off x="4015976" y="4829344"/>
            <a:ext cx="1597036" cy="107938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rot="10800000" flipV="1">
            <a:off x="7711380" y="3379173"/>
            <a:ext cx="1441830" cy="410203"/>
          </a:xfrm>
          <a:prstGeom prst="bentConnector3">
            <a:avLst>
              <a:gd name="adj1" fmla="val 65563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733537" y="2048720"/>
            <a:ext cx="2514311" cy="2291742"/>
            <a:chOff x="-1743928" y="4884750"/>
            <a:chExt cx="2514311" cy="2291742"/>
          </a:xfrm>
        </p:grpSpPr>
        <p:sp>
          <p:nvSpPr>
            <p:cNvPr id="33" name="TextBox 18"/>
            <p:cNvSpPr txBox="1"/>
            <p:nvPr/>
          </p:nvSpPr>
          <p:spPr>
            <a:xfrm>
              <a:off x="-1561366" y="4884750"/>
              <a:ext cx="2191063" cy="43627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思源黑体 CN Medium" panose="020B0600000000000000" pitchFamily="34" charset="-122"/>
                </a:rPr>
                <a:t>中断驱动的设备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思源黑体 CN Medium" panose="020B0600000000000000" pitchFamily="34" charset="-122"/>
                </a:rPr>
                <a:t>IO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Medium" panose="020B0600000000000000" pitchFamily="34" charset="-122"/>
              </a:endParaRPr>
            </a:p>
          </p:txBody>
        </p:sp>
        <p:sp>
          <p:nvSpPr>
            <p:cNvPr id="34" name="学论网-www.xuelun.me"/>
            <p:cNvSpPr txBox="1"/>
            <p:nvPr/>
          </p:nvSpPr>
          <p:spPr>
            <a:xfrm>
              <a:off x="-1743928" y="5384206"/>
              <a:ext cx="2514311" cy="17922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在有余力的情况下，实现中断驱动的设备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IO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，提升系统对外设的控制能力。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258955" y="4857979"/>
            <a:ext cx="2514311" cy="872199"/>
            <a:chOff x="-1743928" y="4919298"/>
            <a:chExt cx="2514311" cy="872199"/>
          </a:xfrm>
        </p:grpSpPr>
        <p:sp>
          <p:nvSpPr>
            <p:cNvPr id="36" name="TextBox 18"/>
            <p:cNvSpPr txBox="1"/>
            <p:nvPr/>
          </p:nvSpPr>
          <p:spPr>
            <a:xfrm>
              <a:off x="-1743928" y="4919298"/>
              <a:ext cx="2514311" cy="43627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思源黑体 CN Medium" panose="020B0600000000000000" pitchFamily="34" charset="-122"/>
                </a:rPr>
                <a:t>ArceOS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思源黑体 CN Medium" panose="020B0600000000000000" pitchFamily="34" charset="-122"/>
                </a:rPr>
                <a:t>更多驱动</a:t>
              </a:r>
            </a:p>
          </p:txBody>
        </p:sp>
        <p:sp>
          <p:nvSpPr>
            <p:cNvPr id="37" name="学论网-www.xuelun.me"/>
            <p:cNvSpPr txBox="1"/>
            <p:nvPr/>
          </p:nvSpPr>
          <p:spPr>
            <a:xfrm>
              <a:off x="-1743928" y="5384206"/>
              <a:ext cx="2514311" cy="4072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键鼠、蓝牙、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USB……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432295" y="3647874"/>
            <a:ext cx="2514311" cy="1248513"/>
            <a:chOff x="-1743928" y="5004649"/>
            <a:chExt cx="2514311" cy="1248513"/>
          </a:xfrm>
        </p:grpSpPr>
        <p:sp>
          <p:nvSpPr>
            <p:cNvPr id="39" name="TextBox 18"/>
            <p:cNvSpPr txBox="1"/>
            <p:nvPr/>
          </p:nvSpPr>
          <p:spPr>
            <a:xfrm>
              <a:off x="-1743928" y="5004649"/>
              <a:ext cx="2514311" cy="43627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思源黑体 CN Medium" panose="020B0600000000000000" pitchFamily="34" charset="-122"/>
                </a:rPr>
                <a:t>更多应用和功能测试</a:t>
              </a:r>
            </a:p>
          </p:txBody>
        </p:sp>
        <p:sp>
          <p:nvSpPr>
            <p:cNvPr id="40" name="学论网-www.xuelun.me"/>
            <p:cNvSpPr txBox="1"/>
            <p:nvPr/>
          </p:nvSpPr>
          <p:spPr>
            <a:xfrm>
              <a:off x="-1743928" y="5384206"/>
              <a:ext cx="2514311" cy="8689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git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、</a:t>
              </a:r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ssh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、</a:t>
              </a:r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busybox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……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92F68F53-080F-547F-7259-845512A9986B}"/>
              </a:ext>
            </a:extLst>
          </p:cNvPr>
          <p:cNvSpPr/>
          <p:nvPr/>
        </p:nvSpPr>
        <p:spPr>
          <a:xfrm>
            <a:off x="29326" y="893233"/>
            <a:ext cx="3176862" cy="655639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选做项目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18882E6-B5F7-EAEC-9361-6E731C3B33A7}"/>
              </a:ext>
            </a:extLst>
          </p:cNvPr>
          <p:cNvSpPr/>
          <p:nvPr/>
        </p:nvSpPr>
        <p:spPr>
          <a:xfrm>
            <a:off x="496522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项目概述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754C25-A810-ECD1-E7FB-C36AF96D34B1}"/>
              </a:ext>
            </a:extLst>
          </p:cNvPr>
          <p:cNvSpPr/>
          <p:nvPr/>
        </p:nvSpPr>
        <p:spPr>
          <a:xfrm>
            <a:off x="1465866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项目背景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907FCE-6986-DD15-4945-F4D700F12C6C}"/>
              </a:ext>
            </a:extLst>
          </p:cNvPr>
          <p:cNvSpPr/>
          <p:nvPr/>
        </p:nvSpPr>
        <p:spPr>
          <a:xfrm>
            <a:off x="3404554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项目进展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F168E7F-73EA-ED9A-5371-F6FB16FA853D}"/>
              </a:ext>
            </a:extLst>
          </p:cNvPr>
          <p:cNvSpPr/>
          <p:nvPr/>
        </p:nvSpPr>
        <p:spPr>
          <a:xfrm>
            <a:off x="4322602" y="288150"/>
            <a:ext cx="10054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项目计划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7BBC533-9718-A635-F1D9-68A0B41DD1CA}"/>
              </a:ext>
            </a:extLst>
          </p:cNvPr>
          <p:cNvSpPr/>
          <p:nvPr/>
        </p:nvSpPr>
        <p:spPr>
          <a:xfrm>
            <a:off x="2435210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项目意义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BB52FF5-B87C-FECA-FD6D-0D236203ED51}"/>
              </a:ext>
            </a:extLst>
          </p:cNvPr>
          <p:cNvCxnSpPr>
            <a:cxnSpLocks/>
          </p:cNvCxnSpPr>
          <p:nvPr/>
        </p:nvCxnSpPr>
        <p:spPr>
          <a:xfrm>
            <a:off x="4461157" y="595927"/>
            <a:ext cx="657739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: 形状 2"/>
          <p:cNvSpPr/>
          <p:nvPr/>
        </p:nvSpPr>
        <p:spPr>
          <a:xfrm>
            <a:off x="-1422399" y="3780766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3"/>
          <p:cNvSpPr/>
          <p:nvPr/>
        </p:nvSpPr>
        <p:spPr>
          <a:xfrm>
            <a:off x="-3047999" y="3809795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0761323" y="1202532"/>
            <a:ext cx="389278" cy="38927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826799" y="2753052"/>
            <a:ext cx="65384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谢谢您的聆听</a:t>
            </a:r>
          </a:p>
        </p:txBody>
      </p:sp>
      <p:sp>
        <p:nvSpPr>
          <p:cNvPr id="32" name="椭圆 31"/>
          <p:cNvSpPr/>
          <p:nvPr/>
        </p:nvSpPr>
        <p:spPr>
          <a:xfrm>
            <a:off x="2694741" y="3233939"/>
            <a:ext cx="194120" cy="1941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2501709" y="3286582"/>
            <a:ext cx="94318" cy="9431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9311862" y="3222590"/>
            <a:ext cx="194120" cy="1941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9595972" y="3275233"/>
            <a:ext cx="94318" cy="9431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-871877" y="2044360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344523" y="817902"/>
            <a:ext cx="356620" cy="3566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646350" y="5476986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0333151" y="3059454"/>
            <a:ext cx="452100" cy="452100"/>
          </a:xfrm>
          <a:prstGeom prst="ellipse">
            <a:avLst/>
          </a:prstGeom>
          <a:solidFill>
            <a:schemeClr val="bg1"/>
          </a:solidFill>
          <a:ln>
            <a:solidFill>
              <a:srgbClr val="AC42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2190637" y="1558131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8787379" y="1478302"/>
            <a:ext cx="153420" cy="1534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: 形状 47"/>
          <p:cNvSpPr/>
          <p:nvPr/>
        </p:nvSpPr>
        <p:spPr>
          <a:xfrm rot="2001767">
            <a:off x="10705817" y="1962311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9"/>
          <p:cNvSpPr/>
          <p:nvPr/>
        </p:nvSpPr>
        <p:spPr>
          <a:xfrm rot="2001767">
            <a:off x="8342563" y="399356"/>
            <a:ext cx="471236" cy="474114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0785251" y="4148461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120"/>
          <p:cNvSpPr/>
          <p:nvPr/>
        </p:nvSpPr>
        <p:spPr>
          <a:xfrm rot="2001767">
            <a:off x="9105615" y="1066962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多边形: 形状 122"/>
          <p:cNvSpPr/>
          <p:nvPr/>
        </p:nvSpPr>
        <p:spPr>
          <a:xfrm>
            <a:off x="-2470562" y="3071153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124"/>
          <p:cNvSpPr/>
          <p:nvPr/>
        </p:nvSpPr>
        <p:spPr>
          <a:xfrm>
            <a:off x="-4096162" y="3100182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28186" y="3375818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787379" y="1478302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185"/>
          <p:cNvSpPr/>
          <p:nvPr/>
        </p:nvSpPr>
        <p:spPr>
          <a:xfrm>
            <a:off x="3805093" y="1"/>
            <a:ext cx="3968423" cy="1933574"/>
          </a:xfrm>
          <a:custGeom>
            <a:avLst/>
            <a:gdLst>
              <a:gd name="connsiteX0" fmla="*/ 0 w 3968423"/>
              <a:gd name="connsiteY0" fmla="*/ 0 h 1933574"/>
              <a:gd name="connsiteX1" fmla="*/ 3968423 w 3968423"/>
              <a:gd name="connsiteY1" fmla="*/ 0 h 1933574"/>
              <a:gd name="connsiteX2" fmla="*/ 3946431 w 3968423"/>
              <a:gd name="connsiteY2" fmla="*/ 161996 h 1933574"/>
              <a:gd name="connsiteX3" fmla="*/ 1984212 w 3968423"/>
              <a:gd name="connsiteY3" fmla="*/ 1933574 h 1933574"/>
              <a:gd name="connsiteX4" fmla="*/ 21992 w 3968423"/>
              <a:gd name="connsiteY4" fmla="*/ 161996 h 1933574"/>
              <a:gd name="connsiteX0-1" fmla="*/ 0 w 3968423"/>
              <a:gd name="connsiteY0-2" fmla="*/ 19051 h 1952625"/>
              <a:gd name="connsiteX1-3" fmla="*/ 304945 w 3968423"/>
              <a:gd name="connsiteY1-4" fmla="*/ 0 h 1952625"/>
              <a:gd name="connsiteX2-5" fmla="*/ 3968423 w 3968423"/>
              <a:gd name="connsiteY2-6" fmla="*/ 19051 h 1952625"/>
              <a:gd name="connsiteX3-7" fmla="*/ 3946431 w 3968423"/>
              <a:gd name="connsiteY3-8" fmla="*/ 181047 h 1952625"/>
              <a:gd name="connsiteX4-9" fmla="*/ 1984212 w 3968423"/>
              <a:gd name="connsiteY4-10" fmla="*/ 1952625 h 1952625"/>
              <a:gd name="connsiteX5" fmla="*/ 21992 w 3968423"/>
              <a:gd name="connsiteY5" fmla="*/ 181047 h 1952625"/>
              <a:gd name="connsiteX6" fmla="*/ 0 w 3968423"/>
              <a:gd name="connsiteY6" fmla="*/ 19051 h 1952625"/>
              <a:gd name="connsiteX0-11" fmla="*/ 0 w 3968423"/>
              <a:gd name="connsiteY0-12" fmla="*/ 0 h 1933574"/>
              <a:gd name="connsiteX1-13" fmla="*/ 3968423 w 3968423"/>
              <a:gd name="connsiteY1-14" fmla="*/ 0 h 1933574"/>
              <a:gd name="connsiteX2-15" fmla="*/ 3946431 w 3968423"/>
              <a:gd name="connsiteY2-16" fmla="*/ 161996 h 1933574"/>
              <a:gd name="connsiteX3-17" fmla="*/ 1984212 w 3968423"/>
              <a:gd name="connsiteY3-18" fmla="*/ 1933574 h 1933574"/>
              <a:gd name="connsiteX4-19" fmla="*/ 21992 w 3968423"/>
              <a:gd name="connsiteY4-20" fmla="*/ 161996 h 1933574"/>
              <a:gd name="connsiteX5-21" fmla="*/ 0 w 3968423"/>
              <a:gd name="connsiteY5-22" fmla="*/ 0 h 1933574"/>
              <a:gd name="connsiteX0-23" fmla="*/ 0 w 3968423"/>
              <a:gd name="connsiteY0-24" fmla="*/ 14289 h 1947863"/>
              <a:gd name="connsiteX1-25" fmla="*/ 328757 w 3968423"/>
              <a:gd name="connsiteY1-26" fmla="*/ 0 h 1947863"/>
              <a:gd name="connsiteX2-27" fmla="*/ 3968423 w 3968423"/>
              <a:gd name="connsiteY2-28" fmla="*/ 14289 h 1947863"/>
              <a:gd name="connsiteX3-29" fmla="*/ 3946431 w 3968423"/>
              <a:gd name="connsiteY3-30" fmla="*/ 176285 h 1947863"/>
              <a:gd name="connsiteX4-31" fmla="*/ 1984212 w 3968423"/>
              <a:gd name="connsiteY4-32" fmla="*/ 1947863 h 1947863"/>
              <a:gd name="connsiteX5-33" fmla="*/ 21992 w 3968423"/>
              <a:gd name="connsiteY5-34" fmla="*/ 176285 h 1947863"/>
              <a:gd name="connsiteX6-35" fmla="*/ 0 w 3968423"/>
              <a:gd name="connsiteY6-36" fmla="*/ 14289 h 1947863"/>
              <a:gd name="connsiteX0-37" fmla="*/ 328757 w 3968423"/>
              <a:gd name="connsiteY0-38" fmla="*/ 0 h 1947863"/>
              <a:gd name="connsiteX1-39" fmla="*/ 3968423 w 3968423"/>
              <a:gd name="connsiteY1-40" fmla="*/ 14289 h 1947863"/>
              <a:gd name="connsiteX2-41" fmla="*/ 3946431 w 3968423"/>
              <a:gd name="connsiteY2-42" fmla="*/ 176285 h 1947863"/>
              <a:gd name="connsiteX3-43" fmla="*/ 1984212 w 3968423"/>
              <a:gd name="connsiteY3-44" fmla="*/ 1947863 h 1947863"/>
              <a:gd name="connsiteX4-45" fmla="*/ 21992 w 3968423"/>
              <a:gd name="connsiteY4-46" fmla="*/ 176285 h 1947863"/>
              <a:gd name="connsiteX5-47" fmla="*/ 0 w 3968423"/>
              <a:gd name="connsiteY5-48" fmla="*/ 14289 h 1947863"/>
              <a:gd name="connsiteX6-49" fmla="*/ 420197 w 3968423"/>
              <a:gd name="connsiteY6-50" fmla="*/ 91440 h 1947863"/>
              <a:gd name="connsiteX0-51" fmla="*/ 328757 w 3968423"/>
              <a:gd name="connsiteY0-52" fmla="*/ 0 h 1947863"/>
              <a:gd name="connsiteX1-53" fmla="*/ 3968423 w 3968423"/>
              <a:gd name="connsiteY1-54" fmla="*/ 14289 h 1947863"/>
              <a:gd name="connsiteX2-55" fmla="*/ 3946431 w 3968423"/>
              <a:gd name="connsiteY2-56" fmla="*/ 176285 h 1947863"/>
              <a:gd name="connsiteX3-57" fmla="*/ 1984212 w 3968423"/>
              <a:gd name="connsiteY3-58" fmla="*/ 1947863 h 1947863"/>
              <a:gd name="connsiteX4-59" fmla="*/ 21992 w 3968423"/>
              <a:gd name="connsiteY4-60" fmla="*/ 176285 h 1947863"/>
              <a:gd name="connsiteX5-61" fmla="*/ 0 w 3968423"/>
              <a:gd name="connsiteY5-62" fmla="*/ 14289 h 1947863"/>
              <a:gd name="connsiteX0-63" fmla="*/ 3968423 w 3968423"/>
              <a:gd name="connsiteY0-64" fmla="*/ 0 h 1933574"/>
              <a:gd name="connsiteX1-65" fmla="*/ 3946431 w 3968423"/>
              <a:gd name="connsiteY1-66" fmla="*/ 161996 h 1933574"/>
              <a:gd name="connsiteX2-67" fmla="*/ 1984212 w 3968423"/>
              <a:gd name="connsiteY2-68" fmla="*/ 1933574 h 1933574"/>
              <a:gd name="connsiteX3-69" fmla="*/ 21992 w 3968423"/>
              <a:gd name="connsiteY3-70" fmla="*/ 161996 h 1933574"/>
              <a:gd name="connsiteX4-71" fmla="*/ 0 w 3968423"/>
              <a:gd name="connsiteY4-72" fmla="*/ 0 h 19335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968423" h="1933574">
                <a:moveTo>
                  <a:pt x="3968423" y="0"/>
                </a:moveTo>
                <a:lnTo>
                  <a:pt x="3946431" y="161996"/>
                </a:lnTo>
                <a:cubicBezTo>
                  <a:pt x="3764638" y="1172055"/>
                  <a:pt x="2955217" y="1933574"/>
                  <a:pt x="1984212" y="1933574"/>
                </a:cubicBezTo>
                <a:cubicBezTo>
                  <a:pt x="1013203" y="1933574"/>
                  <a:pt x="203783" y="1172055"/>
                  <a:pt x="21992" y="161996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186"/>
          <p:cNvSpPr/>
          <p:nvPr/>
        </p:nvSpPr>
        <p:spPr>
          <a:xfrm>
            <a:off x="4414949" y="1"/>
            <a:ext cx="3901235" cy="1719263"/>
          </a:xfrm>
          <a:custGeom>
            <a:avLst/>
            <a:gdLst>
              <a:gd name="connsiteX0" fmla="*/ 0 w 3901235"/>
              <a:gd name="connsiteY0" fmla="*/ 0 h 1719263"/>
              <a:gd name="connsiteX1" fmla="*/ 3901235 w 3901235"/>
              <a:gd name="connsiteY1" fmla="*/ 0 h 1719263"/>
              <a:gd name="connsiteX2" fmla="*/ 3871510 w 3901235"/>
              <a:gd name="connsiteY2" fmla="*/ 134033 h 1719263"/>
              <a:gd name="connsiteX3" fmla="*/ 1950618 w 3901235"/>
              <a:gd name="connsiteY3" fmla="*/ 1719263 h 1719263"/>
              <a:gd name="connsiteX4" fmla="*/ 29725 w 3901235"/>
              <a:gd name="connsiteY4" fmla="*/ 134033 h 1719263"/>
              <a:gd name="connsiteX0-1" fmla="*/ 0 w 3901235"/>
              <a:gd name="connsiteY0-2" fmla="*/ 4764 h 1724027"/>
              <a:gd name="connsiteX1-3" fmla="*/ 971439 w 3901235"/>
              <a:gd name="connsiteY1-4" fmla="*/ 0 h 1724027"/>
              <a:gd name="connsiteX2-5" fmla="*/ 3901235 w 3901235"/>
              <a:gd name="connsiteY2-6" fmla="*/ 4764 h 1724027"/>
              <a:gd name="connsiteX3-7" fmla="*/ 3871510 w 3901235"/>
              <a:gd name="connsiteY3-8" fmla="*/ 138797 h 1724027"/>
              <a:gd name="connsiteX4-9" fmla="*/ 1950618 w 3901235"/>
              <a:gd name="connsiteY4-10" fmla="*/ 1724027 h 1724027"/>
              <a:gd name="connsiteX5" fmla="*/ 29725 w 3901235"/>
              <a:gd name="connsiteY5" fmla="*/ 138797 h 1724027"/>
              <a:gd name="connsiteX6" fmla="*/ 0 w 3901235"/>
              <a:gd name="connsiteY6" fmla="*/ 4764 h 1724027"/>
              <a:gd name="connsiteX0-11" fmla="*/ 971439 w 3901235"/>
              <a:gd name="connsiteY0-12" fmla="*/ 0 h 1724027"/>
              <a:gd name="connsiteX1-13" fmla="*/ 3901235 w 3901235"/>
              <a:gd name="connsiteY1-14" fmla="*/ 4764 h 1724027"/>
              <a:gd name="connsiteX2-15" fmla="*/ 3871510 w 3901235"/>
              <a:gd name="connsiteY2-16" fmla="*/ 138797 h 1724027"/>
              <a:gd name="connsiteX3-17" fmla="*/ 1950618 w 3901235"/>
              <a:gd name="connsiteY3-18" fmla="*/ 1724027 h 1724027"/>
              <a:gd name="connsiteX4-19" fmla="*/ 29725 w 3901235"/>
              <a:gd name="connsiteY4-20" fmla="*/ 138797 h 1724027"/>
              <a:gd name="connsiteX5-21" fmla="*/ 0 w 3901235"/>
              <a:gd name="connsiteY5-22" fmla="*/ 4764 h 1724027"/>
              <a:gd name="connsiteX6-23" fmla="*/ 1062879 w 3901235"/>
              <a:gd name="connsiteY6-24" fmla="*/ 91440 h 1724027"/>
              <a:gd name="connsiteX0-25" fmla="*/ 971439 w 3901235"/>
              <a:gd name="connsiteY0-26" fmla="*/ 0 h 1724027"/>
              <a:gd name="connsiteX1-27" fmla="*/ 3901235 w 3901235"/>
              <a:gd name="connsiteY1-28" fmla="*/ 4764 h 1724027"/>
              <a:gd name="connsiteX2-29" fmla="*/ 3871510 w 3901235"/>
              <a:gd name="connsiteY2-30" fmla="*/ 138797 h 1724027"/>
              <a:gd name="connsiteX3-31" fmla="*/ 1950618 w 3901235"/>
              <a:gd name="connsiteY3-32" fmla="*/ 1724027 h 1724027"/>
              <a:gd name="connsiteX4-33" fmla="*/ 29725 w 3901235"/>
              <a:gd name="connsiteY4-34" fmla="*/ 138797 h 1724027"/>
              <a:gd name="connsiteX5-35" fmla="*/ 0 w 3901235"/>
              <a:gd name="connsiteY5-36" fmla="*/ 4764 h 1724027"/>
              <a:gd name="connsiteX0-37" fmla="*/ 3901235 w 3901235"/>
              <a:gd name="connsiteY0-38" fmla="*/ 0 h 1719263"/>
              <a:gd name="connsiteX1-39" fmla="*/ 3871510 w 3901235"/>
              <a:gd name="connsiteY1-40" fmla="*/ 134033 h 1719263"/>
              <a:gd name="connsiteX2-41" fmla="*/ 1950618 w 3901235"/>
              <a:gd name="connsiteY2-42" fmla="*/ 1719263 h 1719263"/>
              <a:gd name="connsiteX3-43" fmla="*/ 29725 w 3901235"/>
              <a:gd name="connsiteY3-44" fmla="*/ 134033 h 1719263"/>
              <a:gd name="connsiteX4-45" fmla="*/ 0 w 3901235"/>
              <a:gd name="connsiteY4-46" fmla="*/ 0 h 17192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901235" h="1719263">
                <a:moveTo>
                  <a:pt x="3901235" y="0"/>
                </a:moveTo>
                <a:lnTo>
                  <a:pt x="3871510" y="134033"/>
                </a:lnTo>
                <a:cubicBezTo>
                  <a:pt x="3629235" y="1049959"/>
                  <a:pt x="2860935" y="1719263"/>
                  <a:pt x="1950618" y="1719263"/>
                </a:cubicBezTo>
                <a:cubicBezTo>
                  <a:pt x="1040298" y="1719263"/>
                  <a:pt x="271998" y="1049959"/>
                  <a:pt x="29725" y="134033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rgbClr val="AC42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87"/>
          <p:cNvSpPr/>
          <p:nvPr/>
        </p:nvSpPr>
        <p:spPr>
          <a:xfrm>
            <a:off x="4294786" y="0"/>
            <a:ext cx="3592905" cy="1725984"/>
          </a:xfrm>
          <a:custGeom>
            <a:avLst/>
            <a:gdLst>
              <a:gd name="connsiteX0" fmla="*/ 0 w 3592905"/>
              <a:gd name="connsiteY0" fmla="*/ 0 h 1725984"/>
              <a:gd name="connsiteX1" fmla="*/ 3592905 w 3592905"/>
              <a:gd name="connsiteY1" fmla="*/ 0 h 1725984"/>
              <a:gd name="connsiteX2" fmla="*/ 3587358 w 3592905"/>
              <a:gd name="connsiteY2" fmla="*/ 109844 h 1725984"/>
              <a:gd name="connsiteX3" fmla="*/ 1796452 w 3592905"/>
              <a:gd name="connsiteY3" fmla="*/ 1725984 h 1725984"/>
              <a:gd name="connsiteX4" fmla="*/ 5547 w 3592905"/>
              <a:gd name="connsiteY4" fmla="*/ 109844 h 172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2905" h="1725984">
                <a:moveTo>
                  <a:pt x="0" y="0"/>
                </a:moveTo>
                <a:lnTo>
                  <a:pt x="3592905" y="0"/>
                </a:lnTo>
                <a:lnTo>
                  <a:pt x="3587358" y="109844"/>
                </a:lnTo>
                <a:cubicBezTo>
                  <a:pt x="3495170" y="1017606"/>
                  <a:pt x="2728536" y="1725984"/>
                  <a:pt x="1796452" y="1725984"/>
                </a:cubicBezTo>
                <a:cubicBezTo>
                  <a:pt x="864368" y="1725984"/>
                  <a:pt x="97735" y="1017606"/>
                  <a:pt x="5547" y="109844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423012" y="298047"/>
            <a:ext cx="1336454" cy="1005661"/>
            <a:chOff x="5378243" y="298047"/>
            <a:chExt cx="1336454" cy="1005661"/>
          </a:xfrm>
        </p:grpSpPr>
        <p:sp>
          <p:nvSpPr>
            <p:cNvPr id="13" name="矩形 12"/>
            <p:cNvSpPr/>
            <p:nvPr/>
          </p:nvSpPr>
          <p:spPr>
            <a:xfrm>
              <a:off x="5378243" y="298047"/>
              <a:ext cx="764954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4400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目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5949743" y="534267"/>
              <a:ext cx="764954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4400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录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 flipV="1">
              <a:off x="5603081" y="1001316"/>
              <a:ext cx="279797" cy="2155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6210300" y="379810"/>
              <a:ext cx="279797" cy="2155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椭圆 16"/>
          <p:cNvSpPr/>
          <p:nvPr/>
        </p:nvSpPr>
        <p:spPr>
          <a:xfrm>
            <a:off x="4218102" y="1144930"/>
            <a:ext cx="140946" cy="140946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411196" y="3624911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744457" y="3311229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8106711" y="3669800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9702501" y="2873716"/>
            <a:ext cx="452100" cy="4521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0594052" y="4395158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13719" y="372618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项目概述</a:t>
            </a:r>
          </a:p>
        </p:txBody>
      </p:sp>
      <p:sp>
        <p:nvSpPr>
          <p:cNvPr id="33" name="矩形 32"/>
          <p:cNvSpPr/>
          <p:nvPr/>
        </p:nvSpPr>
        <p:spPr>
          <a:xfrm>
            <a:off x="2959322" y="408618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项目背景</a:t>
            </a:r>
          </a:p>
        </p:txBody>
      </p:sp>
      <p:sp>
        <p:nvSpPr>
          <p:cNvPr id="34" name="矩形 33"/>
          <p:cNvSpPr/>
          <p:nvPr/>
        </p:nvSpPr>
        <p:spPr>
          <a:xfrm>
            <a:off x="4908588" y="3630861"/>
            <a:ext cx="19018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项目意义</a:t>
            </a:r>
          </a:p>
        </p:txBody>
      </p:sp>
      <p:sp>
        <p:nvSpPr>
          <p:cNvPr id="36" name="矩形 35"/>
          <p:cNvSpPr/>
          <p:nvPr/>
        </p:nvSpPr>
        <p:spPr>
          <a:xfrm>
            <a:off x="7578127" y="389993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项目进展</a:t>
            </a:r>
          </a:p>
        </p:txBody>
      </p:sp>
      <p:sp>
        <p:nvSpPr>
          <p:cNvPr id="38" name="矩形 37"/>
          <p:cNvSpPr/>
          <p:nvPr/>
        </p:nvSpPr>
        <p:spPr>
          <a:xfrm>
            <a:off x="10065467" y="4712469"/>
            <a:ext cx="1210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项目计划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6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97121" y="1253167"/>
            <a:ext cx="2559495" cy="4063749"/>
            <a:chOff x="1022470" y="1481251"/>
            <a:chExt cx="2066102" cy="4063749"/>
          </a:xfrm>
        </p:grpSpPr>
        <p:sp>
          <p:nvSpPr>
            <p:cNvPr id="29" name="任意多边形: 形状 185"/>
            <p:cNvSpPr/>
            <p:nvPr/>
          </p:nvSpPr>
          <p:spPr>
            <a:xfrm rot="16200000">
              <a:off x="64703" y="2439018"/>
              <a:ext cx="3981636" cy="2066102"/>
            </a:xfrm>
            <a:custGeom>
              <a:avLst/>
              <a:gdLst>
                <a:gd name="connsiteX0" fmla="*/ 0 w 3968423"/>
                <a:gd name="connsiteY0" fmla="*/ 0 h 1933574"/>
                <a:gd name="connsiteX1" fmla="*/ 3968423 w 3968423"/>
                <a:gd name="connsiteY1" fmla="*/ 0 h 1933574"/>
                <a:gd name="connsiteX2" fmla="*/ 3946431 w 3968423"/>
                <a:gd name="connsiteY2" fmla="*/ 161996 h 1933574"/>
                <a:gd name="connsiteX3" fmla="*/ 1984212 w 3968423"/>
                <a:gd name="connsiteY3" fmla="*/ 1933574 h 1933574"/>
                <a:gd name="connsiteX4" fmla="*/ 21992 w 3968423"/>
                <a:gd name="connsiteY4" fmla="*/ 161996 h 1933574"/>
                <a:gd name="connsiteX0-1" fmla="*/ 0 w 3968423"/>
                <a:gd name="connsiteY0-2" fmla="*/ 19051 h 1952625"/>
                <a:gd name="connsiteX1-3" fmla="*/ 304945 w 3968423"/>
                <a:gd name="connsiteY1-4" fmla="*/ 0 h 1952625"/>
                <a:gd name="connsiteX2-5" fmla="*/ 3968423 w 3968423"/>
                <a:gd name="connsiteY2-6" fmla="*/ 19051 h 1952625"/>
                <a:gd name="connsiteX3-7" fmla="*/ 3946431 w 3968423"/>
                <a:gd name="connsiteY3-8" fmla="*/ 181047 h 1952625"/>
                <a:gd name="connsiteX4-9" fmla="*/ 1984212 w 3968423"/>
                <a:gd name="connsiteY4-10" fmla="*/ 1952625 h 1952625"/>
                <a:gd name="connsiteX5" fmla="*/ 21992 w 3968423"/>
                <a:gd name="connsiteY5" fmla="*/ 181047 h 1952625"/>
                <a:gd name="connsiteX6" fmla="*/ 0 w 3968423"/>
                <a:gd name="connsiteY6" fmla="*/ 19051 h 1952625"/>
                <a:gd name="connsiteX0-11" fmla="*/ 0 w 3968423"/>
                <a:gd name="connsiteY0-12" fmla="*/ 0 h 1933574"/>
                <a:gd name="connsiteX1-13" fmla="*/ 3968423 w 3968423"/>
                <a:gd name="connsiteY1-14" fmla="*/ 0 h 1933574"/>
                <a:gd name="connsiteX2-15" fmla="*/ 3946431 w 3968423"/>
                <a:gd name="connsiteY2-16" fmla="*/ 161996 h 1933574"/>
                <a:gd name="connsiteX3-17" fmla="*/ 1984212 w 3968423"/>
                <a:gd name="connsiteY3-18" fmla="*/ 1933574 h 1933574"/>
                <a:gd name="connsiteX4-19" fmla="*/ 21992 w 3968423"/>
                <a:gd name="connsiteY4-20" fmla="*/ 161996 h 1933574"/>
                <a:gd name="connsiteX5-21" fmla="*/ 0 w 3968423"/>
                <a:gd name="connsiteY5-22" fmla="*/ 0 h 1933574"/>
                <a:gd name="connsiteX0-23" fmla="*/ 0 w 3968423"/>
                <a:gd name="connsiteY0-24" fmla="*/ 14289 h 1947863"/>
                <a:gd name="connsiteX1-25" fmla="*/ 328757 w 3968423"/>
                <a:gd name="connsiteY1-26" fmla="*/ 0 h 1947863"/>
                <a:gd name="connsiteX2-27" fmla="*/ 3968423 w 3968423"/>
                <a:gd name="connsiteY2-28" fmla="*/ 14289 h 1947863"/>
                <a:gd name="connsiteX3-29" fmla="*/ 3946431 w 3968423"/>
                <a:gd name="connsiteY3-30" fmla="*/ 176285 h 1947863"/>
                <a:gd name="connsiteX4-31" fmla="*/ 1984212 w 3968423"/>
                <a:gd name="connsiteY4-32" fmla="*/ 1947863 h 1947863"/>
                <a:gd name="connsiteX5-33" fmla="*/ 21992 w 3968423"/>
                <a:gd name="connsiteY5-34" fmla="*/ 176285 h 1947863"/>
                <a:gd name="connsiteX6-35" fmla="*/ 0 w 3968423"/>
                <a:gd name="connsiteY6-36" fmla="*/ 14289 h 1947863"/>
                <a:gd name="connsiteX0-37" fmla="*/ 328757 w 3968423"/>
                <a:gd name="connsiteY0-38" fmla="*/ 0 h 1947863"/>
                <a:gd name="connsiteX1-39" fmla="*/ 3968423 w 3968423"/>
                <a:gd name="connsiteY1-40" fmla="*/ 14289 h 1947863"/>
                <a:gd name="connsiteX2-41" fmla="*/ 3946431 w 3968423"/>
                <a:gd name="connsiteY2-42" fmla="*/ 176285 h 1947863"/>
                <a:gd name="connsiteX3-43" fmla="*/ 1984212 w 3968423"/>
                <a:gd name="connsiteY3-44" fmla="*/ 1947863 h 1947863"/>
                <a:gd name="connsiteX4-45" fmla="*/ 21992 w 3968423"/>
                <a:gd name="connsiteY4-46" fmla="*/ 176285 h 1947863"/>
                <a:gd name="connsiteX5-47" fmla="*/ 0 w 3968423"/>
                <a:gd name="connsiteY5-48" fmla="*/ 14289 h 1947863"/>
                <a:gd name="connsiteX6-49" fmla="*/ 420197 w 3968423"/>
                <a:gd name="connsiteY6-50" fmla="*/ 91440 h 1947863"/>
                <a:gd name="connsiteX0-51" fmla="*/ 328757 w 3968423"/>
                <a:gd name="connsiteY0-52" fmla="*/ 0 h 1947863"/>
                <a:gd name="connsiteX1-53" fmla="*/ 3968423 w 3968423"/>
                <a:gd name="connsiteY1-54" fmla="*/ 14289 h 1947863"/>
                <a:gd name="connsiteX2-55" fmla="*/ 3946431 w 3968423"/>
                <a:gd name="connsiteY2-56" fmla="*/ 176285 h 1947863"/>
                <a:gd name="connsiteX3-57" fmla="*/ 1984212 w 3968423"/>
                <a:gd name="connsiteY3-58" fmla="*/ 1947863 h 1947863"/>
                <a:gd name="connsiteX4-59" fmla="*/ 21992 w 3968423"/>
                <a:gd name="connsiteY4-60" fmla="*/ 176285 h 1947863"/>
                <a:gd name="connsiteX5-61" fmla="*/ 0 w 3968423"/>
                <a:gd name="connsiteY5-62" fmla="*/ 14289 h 1947863"/>
                <a:gd name="connsiteX0-63" fmla="*/ 3968423 w 3968423"/>
                <a:gd name="connsiteY0-64" fmla="*/ 0 h 1933574"/>
                <a:gd name="connsiteX1-65" fmla="*/ 3946431 w 3968423"/>
                <a:gd name="connsiteY1-66" fmla="*/ 161996 h 1933574"/>
                <a:gd name="connsiteX2-67" fmla="*/ 1984212 w 3968423"/>
                <a:gd name="connsiteY2-68" fmla="*/ 1933574 h 1933574"/>
                <a:gd name="connsiteX3-69" fmla="*/ 21992 w 3968423"/>
                <a:gd name="connsiteY3-70" fmla="*/ 161996 h 1933574"/>
                <a:gd name="connsiteX4-71" fmla="*/ 0 w 3968423"/>
                <a:gd name="connsiteY4-72" fmla="*/ 0 h 1933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68423" h="1933574">
                  <a:moveTo>
                    <a:pt x="3968423" y="0"/>
                  </a:moveTo>
                  <a:lnTo>
                    <a:pt x="3946431" y="161996"/>
                  </a:lnTo>
                  <a:cubicBezTo>
                    <a:pt x="3764638" y="1172055"/>
                    <a:pt x="2955217" y="1933574"/>
                    <a:pt x="1984212" y="1933574"/>
                  </a:cubicBezTo>
                  <a:cubicBezTo>
                    <a:pt x="1013203" y="1933574"/>
                    <a:pt x="203783" y="1172055"/>
                    <a:pt x="21992" y="161996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186"/>
            <p:cNvSpPr/>
            <p:nvPr/>
          </p:nvSpPr>
          <p:spPr>
            <a:xfrm rot="16200000">
              <a:off x="101594" y="2669337"/>
              <a:ext cx="3914225" cy="1837102"/>
            </a:xfrm>
            <a:custGeom>
              <a:avLst/>
              <a:gdLst>
                <a:gd name="connsiteX0" fmla="*/ 0 w 3901235"/>
                <a:gd name="connsiteY0" fmla="*/ 0 h 1719263"/>
                <a:gd name="connsiteX1" fmla="*/ 3901235 w 3901235"/>
                <a:gd name="connsiteY1" fmla="*/ 0 h 1719263"/>
                <a:gd name="connsiteX2" fmla="*/ 3871510 w 3901235"/>
                <a:gd name="connsiteY2" fmla="*/ 134033 h 1719263"/>
                <a:gd name="connsiteX3" fmla="*/ 1950618 w 3901235"/>
                <a:gd name="connsiteY3" fmla="*/ 1719263 h 1719263"/>
                <a:gd name="connsiteX4" fmla="*/ 29725 w 3901235"/>
                <a:gd name="connsiteY4" fmla="*/ 134033 h 1719263"/>
                <a:gd name="connsiteX0-1" fmla="*/ 0 w 3901235"/>
                <a:gd name="connsiteY0-2" fmla="*/ 4764 h 1724027"/>
                <a:gd name="connsiteX1-3" fmla="*/ 971439 w 3901235"/>
                <a:gd name="connsiteY1-4" fmla="*/ 0 h 1724027"/>
                <a:gd name="connsiteX2-5" fmla="*/ 3901235 w 3901235"/>
                <a:gd name="connsiteY2-6" fmla="*/ 4764 h 1724027"/>
                <a:gd name="connsiteX3-7" fmla="*/ 3871510 w 3901235"/>
                <a:gd name="connsiteY3-8" fmla="*/ 138797 h 1724027"/>
                <a:gd name="connsiteX4-9" fmla="*/ 1950618 w 3901235"/>
                <a:gd name="connsiteY4-10" fmla="*/ 1724027 h 1724027"/>
                <a:gd name="connsiteX5" fmla="*/ 29725 w 3901235"/>
                <a:gd name="connsiteY5" fmla="*/ 138797 h 1724027"/>
                <a:gd name="connsiteX6" fmla="*/ 0 w 3901235"/>
                <a:gd name="connsiteY6" fmla="*/ 4764 h 1724027"/>
                <a:gd name="connsiteX0-11" fmla="*/ 971439 w 3901235"/>
                <a:gd name="connsiteY0-12" fmla="*/ 0 h 1724027"/>
                <a:gd name="connsiteX1-13" fmla="*/ 3901235 w 3901235"/>
                <a:gd name="connsiteY1-14" fmla="*/ 4764 h 1724027"/>
                <a:gd name="connsiteX2-15" fmla="*/ 3871510 w 3901235"/>
                <a:gd name="connsiteY2-16" fmla="*/ 138797 h 1724027"/>
                <a:gd name="connsiteX3-17" fmla="*/ 1950618 w 3901235"/>
                <a:gd name="connsiteY3-18" fmla="*/ 1724027 h 1724027"/>
                <a:gd name="connsiteX4-19" fmla="*/ 29725 w 3901235"/>
                <a:gd name="connsiteY4-20" fmla="*/ 138797 h 1724027"/>
                <a:gd name="connsiteX5-21" fmla="*/ 0 w 3901235"/>
                <a:gd name="connsiteY5-22" fmla="*/ 4764 h 1724027"/>
                <a:gd name="connsiteX6-23" fmla="*/ 1062879 w 3901235"/>
                <a:gd name="connsiteY6-24" fmla="*/ 91440 h 1724027"/>
                <a:gd name="connsiteX0-25" fmla="*/ 971439 w 3901235"/>
                <a:gd name="connsiteY0-26" fmla="*/ 0 h 1724027"/>
                <a:gd name="connsiteX1-27" fmla="*/ 3901235 w 3901235"/>
                <a:gd name="connsiteY1-28" fmla="*/ 4764 h 1724027"/>
                <a:gd name="connsiteX2-29" fmla="*/ 3871510 w 3901235"/>
                <a:gd name="connsiteY2-30" fmla="*/ 138797 h 1724027"/>
                <a:gd name="connsiteX3-31" fmla="*/ 1950618 w 3901235"/>
                <a:gd name="connsiteY3-32" fmla="*/ 1724027 h 1724027"/>
                <a:gd name="connsiteX4-33" fmla="*/ 29725 w 3901235"/>
                <a:gd name="connsiteY4-34" fmla="*/ 138797 h 1724027"/>
                <a:gd name="connsiteX5-35" fmla="*/ 0 w 3901235"/>
                <a:gd name="connsiteY5-36" fmla="*/ 4764 h 1724027"/>
                <a:gd name="connsiteX0-37" fmla="*/ 3901235 w 3901235"/>
                <a:gd name="connsiteY0-38" fmla="*/ 0 h 1719263"/>
                <a:gd name="connsiteX1-39" fmla="*/ 3871510 w 3901235"/>
                <a:gd name="connsiteY1-40" fmla="*/ 134033 h 1719263"/>
                <a:gd name="connsiteX2-41" fmla="*/ 1950618 w 3901235"/>
                <a:gd name="connsiteY2-42" fmla="*/ 1719263 h 1719263"/>
                <a:gd name="connsiteX3-43" fmla="*/ 29725 w 3901235"/>
                <a:gd name="connsiteY3-44" fmla="*/ 134033 h 1719263"/>
                <a:gd name="connsiteX4-45" fmla="*/ 0 w 3901235"/>
                <a:gd name="connsiteY4-46" fmla="*/ 0 h 17192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01235" h="1719263">
                  <a:moveTo>
                    <a:pt x="3901235" y="0"/>
                  </a:moveTo>
                  <a:lnTo>
                    <a:pt x="3871510" y="134033"/>
                  </a:lnTo>
                  <a:cubicBezTo>
                    <a:pt x="3629235" y="1049959"/>
                    <a:pt x="2860935" y="1719263"/>
                    <a:pt x="1950618" y="1719263"/>
                  </a:cubicBezTo>
                  <a:cubicBezTo>
                    <a:pt x="1040298" y="1719263"/>
                    <a:pt x="271998" y="1049959"/>
                    <a:pt x="29725" y="134033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AC42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4" name="椭圆 33"/>
          <p:cNvSpPr/>
          <p:nvPr/>
        </p:nvSpPr>
        <p:spPr>
          <a:xfrm>
            <a:off x="-759511" y="1885309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007576" y="1481250"/>
            <a:ext cx="0" cy="3737552"/>
          </a:xfrm>
          <a:prstGeom prst="line">
            <a:avLst/>
          </a:prstGeom>
          <a:ln w="19050">
            <a:solidFill>
              <a:srgbClr val="AC424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407344" y="2274461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6000" kern="1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项目概述</a:t>
            </a:r>
          </a:p>
        </p:txBody>
      </p:sp>
      <p:sp>
        <p:nvSpPr>
          <p:cNvPr id="18" name="任意多边形: 形状 120"/>
          <p:cNvSpPr/>
          <p:nvPr/>
        </p:nvSpPr>
        <p:spPr>
          <a:xfrm rot="18201767">
            <a:off x="2498891" y="1017834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16200000">
            <a:off x="6536383" y="1404540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6200000">
            <a:off x="1566654" y="4983591"/>
            <a:ext cx="140946" cy="140946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-44213" y="2934527"/>
            <a:ext cx="2372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PART 1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485210" y="5481711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1111D2-CC67-A5B4-481D-28E0E6D8F6D8}"/>
              </a:ext>
            </a:extLst>
          </p:cNvPr>
          <p:cNvSpPr txBox="1"/>
          <p:nvPr/>
        </p:nvSpPr>
        <p:spPr>
          <a:xfrm>
            <a:off x="4407344" y="3290124"/>
            <a:ext cx="5789952" cy="1890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基于组件化设计的思路，用</a:t>
            </a:r>
            <a:r>
              <a:rPr lang="en-US" altLang="zh-CN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Rust</a:t>
            </a:r>
            <a:r>
              <a:rPr lang="zh-CN" altLang="en-US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语言的丰富语言特征，设计实现不同功能的独立操作系统内核模块和操作系统框架，可形成不同特征</a:t>
            </a:r>
            <a:r>
              <a:rPr lang="en-US" altLang="zh-CN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/</a:t>
            </a:r>
            <a:r>
              <a:rPr lang="zh-CN" altLang="en-US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形态</a:t>
            </a:r>
            <a:r>
              <a:rPr lang="en-US" altLang="zh-CN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/</a:t>
            </a:r>
            <a:r>
              <a:rPr lang="zh-CN" altLang="en-US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架构的操作系统内核。让领域操作系统易于定制</a:t>
            </a:r>
            <a:r>
              <a:rPr lang="en-US" altLang="zh-CN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/</a:t>
            </a:r>
            <a:r>
              <a:rPr lang="zh-CN" altLang="en-US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开发</a:t>
            </a:r>
            <a:r>
              <a:rPr lang="en-US" altLang="zh-CN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/</a:t>
            </a:r>
            <a:r>
              <a:rPr lang="zh-CN" altLang="en-US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复用。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97121" y="1253167"/>
            <a:ext cx="2559495" cy="4063749"/>
            <a:chOff x="1022470" y="1481251"/>
            <a:chExt cx="2066102" cy="4063749"/>
          </a:xfrm>
        </p:grpSpPr>
        <p:sp>
          <p:nvSpPr>
            <p:cNvPr id="19" name="任意多边形: 形状 185"/>
            <p:cNvSpPr/>
            <p:nvPr/>
          </p:nvSpPr>
          <p:spPr>
            <a:xfrm rot="16200000">
              <a:off x="64703" y="2439018"/>
              <a:ext cx="3981636" cy="2066102"/>
            </a:xfrm>
            <a:custGeom>
              <a:avLst/>
              <a:gdLst>
                <a:gd name="connsiteX0" fmla="*/ 0 w 3968423"/>
                <a:gd name="connsiteY0" fmla="*/ 0 h 1933574"/>
                <a:gd name="connsiteX1" fmla="*/ 3968423 w 3968423"/>
                <a:gd name="connsiteY1" fmla="*/ 0 h 1933574"/>
                <a:gd name="connsiteX2" fmla="*/ 3946431 w 3968423"/>
                <a:gd name="connsiteY2" fmla="*/ 161996 h 1933574"/>
                <a:gd name="connsiteX3" fmla="*/ 1984212 w 3968423"/>
                <a:gd name="connsiteY3" fmla="*/ 1933574 h 1933574"/>
                <a:gd name="connsiteX4" fmla="*/ 21992 w 3968423"/>
                <a:gd name="connsiteY4" fmla="*/ 161996 h 1933574"/>
                <a:gd name="connsiteX0-1" fmla="*/ 0 w 3968423"/>
                <a:gd name="connsiteY0-2" fmla="*/ 19051 h 1952625"/>
                <a:gd name="connsiteX1-3" fmla="*/ 304945 w 3968423"/>
                <a:gd name="connsiteY1-4" fmla="*/ 0 h 1952625"/>
                <a:gd name="connsiteX2-5" fmla="*/ 3968423 w 3968423"/>
                <a:gd name="connsiteY2-6" fmla="*/ 19051 h 1952625"/>
                <a:gd name="connsiteX3-7" fmla="*/ 3946431 w 3968423"/>
                <a:gd name="connsiteY3-8" fmla="*/ 181047 h 1952625"/>
                <a:gd name="connsiteX4-9" fmla="*/ 1984212 w 3968423"/>
                <a:gd name="connsiteY4-10" fmla="*/ 1952625 h 1952625"/>
                <a:gd name="connsiteX5" fmla="*/ 21992 w 3968423"/>
                <a:gd name="connsiteY5" fmla="*/ 181047 h 1952625"/>
                <a:gd name="connsiteX6" fmla="*/ 0 w 3968423"/>
                <a:gd name="connsiteY6" fmla="*/ 19051 h 1952625"/>
                <a:gd name="connsiteX0-11" fmla="*/ 0 w 3968423"/>
                <a:gd name="connsiteY0-12" fmla="*/ 0 h 1933574"/>
                <a:gd name="connsiteX1-13" fmla="*/ 3968423 w 3968423"/>
                <a:gd name="connsiteY1-14" fmla="*/ 0 h 1933574"/>
                <a:gd name="connsiteX2-15" fmla="*/ 3946431 w 3968423"/>
                <a:gd name="connsiteY2-16" fmla="*/ 161996 h 1933574"/>
                <a:gd name="connsiteX3-17" fmla="*/ 1984212 w 3968423"/>
                <a:gd name="connsiteY3-18" fmla="*/ 1933574 h 1933574"/>
                <a:gd name="connsiteX4-19" fmla="*/ 21992 w 3968423"/>
                <a:gd name="connsiteY4-20" fmla="*/ 161996 h 1933574"/>
                <a:gd name="connsiteX5-21" fmla="*/ 0 w 3968423"/>
                <a:gd name="connsiteY5-22" fmla="*/ 0 h 1933574"/>
                <a:gd name="connsiteX0-23" fmla="*/ 0 w 3968423"/>
                <a:gd name="connsiteY0-24" fmla="*/ 14289 h 1947863"/>
                <a:gd name="connsiteX1-25" fmla="*/ 328757 w 3968423"/>
                <a:gd name="connsiteY1-26" fmla="*/ 0 h 1947863"/>
                <a:gd name="connsiteX2-27" fmla="*/ 3968423 w 3968423"/>
                <a:gd name="connsiteY2-28" fmla="*/ 14289 h 1947863"/>
                <a:gd name="connsiteX3-29" fmla="*/ 3946431 w 3968423"/>
                <a:gd name="connsiteY3-30" fmla="*/ 176285 h 1947863"/>
                <a:gd name="connsiteX4-31" fmla="*/ 1984212 w 3968423"/>
                <a:gd name="connsiteY4-32" fmla="*/ 1947863 h 1947863"/>
                <a:gd name="connsiteX5-33" fmla="*/ 21992 w 3968423"/>
                <a:gd name="connsiteY5-34" fmla="*/ 176285 h 1947863"/>
                <a:gd name="connsiteX6-35" fmla="*/ 0 w 3968423"/>
                <a:gd name="connsiteY6-36" fmla="*/ 14289 h 1947863"/>
                <a:gd name="connsiteX0-37" fmla="*/ 328757 w 3968423"/>
                <a:gd name="connsiteY0-38" fmla="*/ 0 h 1947863"/>
                <a:gd name="connsiteX1-39" fmla="*/ 3968423 w 3968423"/>
                <a:gd name="connsiteY1-40" fmla="*/ 14289 h 1947863"/>
                <a:gd name="connsiteX2-41" fmla="*/ 3946431 w 3968423"/>
                <a:gd name="connsiteY2-42" fmla="*/ 176285 h 1947863"/>
                <a:gd name="connsiteX3-43" fmla="*/ 1984212 w 3968423"/>
                <a:gd name="connsiteY3-44" fmla="*/ 1947863 h 1947863"/>
                <a:gd name="connsiteX4-45" fmla="*/ 21992 w 3968423"/>
                <a:gd name="connsiteY4-46" fmla="*/ 176285 h 1947863"/>
                <a:gd name="connsiteX5-47" fmla="*/ 0 w 3968423"/>
                <a:gd name="connsiteY5-48" fmla="*/ 14289 h 1947863"/>
                <a:gd name="connsiteX6-49" fmla="*/ 420197 w 3968423"/>
                <a:gd name="connsiteY6-50" fmla="*/ 91440 h 1947863"/>
                <a:gd name="connsiteX0-51" fmla="*/ 328757 w 3968423"/>
                <a:gd name="connsiteY0-52" fmla="*/ 0 h 1947863"/>
                <a:gd name="connsiteX1-53" fmla="*/ 3968423 w 3968423"/>
                <a:gd name="connsiteY1-54" fmla="*/ 14289 h 1947863"/>
                <a:gd name="connsiteX2-55" fmla="*/ 3946431 w 3968423"/>
                <a:gd name="connsiteY2-56" fmla="*/ 176285 h 1947863"/>
                <a:gd name="connsiteX3-57" fmla="*/ 1984212 w 3968423"/>
                <a:gd name="connsiteY3-58" fmla="*/ 1947863 h 1947863"/>
                <a:gd name="connsiteX4-59" fmla="*/ 21992 w 3968423"/>
                <a:gd name="connsiteY4-60" fmla="*/ 176285 h 1947863"/>
                <a:gd name="connsiteX5-61" fmla="*/ 0 w 3968423"/>
                <a:gd name="connsiteY5-62" fmla="*/ 14289 h 1947863"/>
                <a:gd name="connsiteX0-63" fmla="*/ 3968423 w 3968423"/>
                <a:gd name="connsiteY0-64" fmla="*/ 0 h 1933574"/>
                <a:gd name="connsiteX1-65" fmla="*/ 3946431 w 3968423"/>
                <a:gd name="connsiteY1-66" fmla="*/ 161996 h 1933574"/>
                <a:gd name="connsiteX2-67" fmla="*/ 1984212 w 3968423"/>
                <a:gd name="connsiteY2-68" fmla="*/ 1933574 h 1933574"/>
                <a:gd name="connsiteX3-69" fmla="*/ 21992 w 3968423"/>
                <a:gd name="connsiteY3-70" fmla="*/ 161996 h 1933574"/>
                <a:gd name="connsiteX4-71" fmla="*/ 0 w 3968423"/>
                <a:gd name="connsiteY4-72" fmla="*/ 0 h 1933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68423" h="1933574">
                  <a:moveTo>
                    <a:pt x="3968423" y="0"/>
                  </a:moveTo>
                  <a:lnTo>
                    <a:pt x="3946431" y="161996"/>
                  </a:lnTo>
                  <a:cubicBezTo>
                    <a:pt x="3764638" y="1172055"/>
                    <a:pt x="2955217" y="1933574"/>
                    <a:pt x="1984212" y="1933574"/>
                  </a:cubicBezTo>
                  <a:cubicBezTo>
                    <a:pt x="1013203" y="1933574"/>
                    <a:pt x="203783" y="1172055"/>
                    <a:pt x="21992" y="161996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86"/>
            <p:cNvSpPr/>
            <p:nvPr/>
          </p:nvSpPr>
          <p:spPr>
            <a:xfrm rot="16200000">
              <a:off x="101594" y="2669337"/>
              <a:ext cx="3914225" cy="1837102"/>
            </a:xfrm>
            <a:custGeom>
              <a:avLst/>
              <a:gdLst>
                <a:gd name="connsiteX0" fmla="*/ 0 w 3901235"/>
                <a:gd name="connsiteY0" fmla="*/ 0 h 1719263"/>
                <a:gd name="connsiteX1" fmla="*/ 3901235 w 3901235"/>
                <a:gd name="connsiteY1" fmla="*/ 0 h 1719263"/>
                <a:gd name="connsiteX2" fmla="*/ 3871510 w 3901235"/>
                <a:gd name="connsiteY2" fmla="*/ 134033 h 1719263"/>
                <a:gd name="connsiteX3" fmla="*/ 1950618 w 3901235"/>
                <a:gd name="connsiteY3" fmla="*/ 1719263 h 1719263"/>
                <a:gd name="connsiteX4" fmla="*/ 29725 w 3901235"/>
                <a:gd name="connsiteY4" fmla="*/ 134033 h 1719263"/>
                <a:gd name="connsiteX0-1" fmla="*/ 0 w 3901235"/>
                <a:gd name="connsiteY0-2" fmla="*/ 4764 h 1724027"/>
                <a:gd name="connsiteX1-3" fmla="*/ 971439 w 3901235"/>
                <a:gd name="connsiteY1-4" fmla="*/ 0 h 1724027"/>
                <a:gd name="connsiteX2-5" fmla="*/ 3901235 w 3901235"/>
                <a:gd name="connsiteY2-6" fmla="*/ 4764 h 1724027"/>
                <a:gd name="connsiteX3-7" fmla="*/ 3871510 w 3901235"/>
                <a:gd name="connsiteY3-8" fmla="*/ 138797 h 1724027"/>
                <a:gd name="connsiteX4-9" fmla="*/ 1950618 w 3901235"/>
                <a:gd name="connsiteY4-10" fmla="*/ 1724027 h 1724027"/>
                <a:gd name="connsiteX5" fmla="*/ 29725 w 3901235"/>
                <a:gd name="connsiteY5" fmla="*/ 138797 h 1724027"/>
                <a:gd name="connsiteX6" fmla="*/ 0 w 3901235"/>
                <a:gd name="connsiteY6" fmla="*/ 4764 h 1724027"/>
                <a:gd name="connsiteX0-11" fmla="*/ 971439 w 3901235"/>
                <a:gd name="connsiteY0-12" fmla="*/ 0 h 1724027"/>
                <a:gd name="connsiteX1-13" fmla="*/ 3901235 w 3901235"/>
                <a:gd name="connsiteY1-14" fmla="*/ 4764 h 1724027"/>
                <a:gd name="connsiteX2-15" fmla="*/ 3871510 w 3901235"/>
                <a:gd name="connsiteY2-16" fmla="*/ 138797 h 1724027"/>
                <a:gd name="connsiteX3-17" fmla="*/ 1950618 w 3901235"/>
                <a:gd name="connsiteY3-18" fmla="*/ 1724027 h 1724027"/>
                <a:gd name="connsiteX4-19" fmla="*/ 29725 w 3901235"/>
                <a:gd name="connsiteY4-20" fmla="*/ 138797 h 1724027"/>
                <a:gd name="connsiteX5-21" fmla="*/ 0 w 3901235"/>
                <a:gd name="connsiteY5-22" fmla="*/ 4764 h 1724027"/>
                <a:gd name="connsiteX6-23" fmla="*/ 1062879 w 3901235"/>
                <a:gd name="connsiteY6-24" fmla="*/ 91440 h 1724027"/>
                <a:gd name="connsiteX0-25" fmla="*/ 971439 w 3901235"/>
                <a:gd name="connsiteY0-26" fmla="*/ 0 h 1724027"/>
                <a:gd name="connsiteX1-27" fmla="*/ 3901235 w 3901235"/>
                <a:gd name="connsiteY1-28" fmla="*/ 4764 h 1724027"/>
                <a:gd name="connsiteX2-29" fmla="*/ 3871510 w 3901235"/>
                <a:gd name="connsiteY2-30" fmla="*/ 138797 h 1724027"/>
                <a:gd name="connsiteX3-31" fmla="*/ 1950618 w 3901235"/>
                <a:gd name="connsiteY3-32" fmla="*/ 1724027 h 1724027"/>
                <a:gd name="connsiteX4-33" fmla="*/ 29725 w 3901235"/>
                <a:gd name="connsiteY4-34" fmla="*/ 138797 h 1724027"/>
                <a:gd name="connsiteX5-35" fmla="*/ 0 w 3901235"/>
                <a:gd name="connsiteY5-36" fmla="*/ 4764 h 1724027"/>
                <a:gd name="connsiteX0-37" fmla="*/ 3901235 w 3901235"/>
                <a:gd name="connsiteY0-38" fmla="*/ 0 h 1719263"/>
                <a:gd name="connsiteX1-39" fmla="*/ 3871510 w 3901235"/>
                <a:gd name="connsiteY1-40" fmla="*/ 134033 h 1719263"/>
                <a:gd name="connsiteX2-41" fmla="*/ 1950618 w 3901235"/>
                <a:gd name="connsiteY2-42" fmla="*/ 1719263 h 1719263"/>
                <a:gd name="connsiteX3-43" fmla="*/ 29725 w 3901235"/>
                <a:gd name="connsiteY3-44" fmla="*/ 134033 h 1719263"/>
                <a:gd name="connsiteX4-45" fmla="*/ 0 w 3901235"/>
                <a:gd name="connsiteY4-46" fmla="*/ 0 h 17192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01235" h="1719263">
                  <a:moveTo>
                    <a:pt x="3901235" y="0"/>
                  </a:moveTo>
                  <a:lnTo>
                    <a:pt x="3871510" y="134033"/>
                  </a:lnTo>
                  <a:cubicBezTo>
                    <a:pt x="3629235" y="1049959"/>
                    <a:pt x="2860935" y="1719263"/>
                    <a:pt x="1950618" y="1719263"/>
                  </a:cubicBezTo>
                  <a:cubicBezTo>
                    <a:pt x="1040298" y="1719263"/>
                    <a:pt x="271998" y="1049959"/>
                    <a:pt x="29725" y="134033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AC42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3" name="椭圆 32"/>
          <p:cNvSpPr/>
          <p:nvPr/>
        </p:nvSpPr>
        <p:spPr>
          <a:xfrm>
            <a:off x="-759511" y="1885309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4007576" y="1481250"/>
            <a:ext cx="0" cy="3737552"/>
          </a:xfrm>
          <a:prstGeom prst="line">
            <a:avLst/>
          </a:prstGeom>
          <a:ln w="19050">
            <a:solidFill>
              <a:srgbClr val="AC424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407348" y="2274461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6000" kern="1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项目背景</a:t>
            </a:r>
          </a:p>
        </p:txBody>
      </p:sp>
      <p:sp>
        <p:nvSpPr>
          <p:cNvPr id="36" name="矩形 35"/>
          <p:cNvSpPr/>
          <p:nvPr/>
        </p:nvSpPr>
        <p:spPr>
          <a:xfrm>
            <a:off x="4824431" y="3436308"/>
            <a:ext cx="44265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操作系统新需求：组件化、</a:t>
            </a:r>
            <a:r>
              <a:rPr lang="en-US" altLang="zh-CN" sz="2000" dirty="0" err="1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Unikernel</a:t>
            </a:r>
            <a:endParaRPr lang="zh-CN" altLang="en-US" sz="2000" dirty="0">
              <a:solidFill>
                <a:srgbClr val="AB1E2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407337" y="3431657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824431" y="4336378"/>
            <a:ext cx="45556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项目的</a:t>
            </a:r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基础：</a:t>
            </a:r>
            <a:r>
              <a:rPr lang="en-US" altLang="zh-CN" sz="2000" dirty="0" err="1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Ucore</a:t>
            </a:r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、</a:t>
            </a:r>
            <a:r>
              <a:rPr lang="en-US" altLang="zh-CN" sz="2000" dirty="0" err="1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Rcore</a:t>
            </a:r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和</a:t>
            </a:r>
            <a:r>
              <a:rPr lang="en-US" altLang="zh-CN" sz="2000" dirty="0" err="1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ArceOS</a:t>
            </a:r>
            <a:endParaRPr lang="zh-CN" altLang="en-US" sz="2000" dirty="0">
              <a:solidFill>
                <a:srgbClr val="AB1E2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4407337" y="4329757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8" name="任意多边形: 形状 120"/>
          <p:cNvSpPr/>
          <p:nvPr/>
        </p:nvSpPr>
        <p:spPr>
          <a:xfrm rot="18201767">
            <a:off x="2498891" y="1017834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6200000">
            <a:off x="6536383" y="1404540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16200000">
            <a:off x="1566654" y="4983591"/>
            <a:ext cx="140946" cy="140946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-44213" y="2934527"/>
            <a:ext cx="2372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PART 2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485210" y="5481711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2EB8C7-A74C-EDB1-E016-CE31EF5E6944}"/>
              </a:ext>
            </a:extLst>
          </p:cNvPr>
          <p:cNvSpPr/>
          <p:nvPr/>
        </p:nvSpPr>
        <p:spPr>
          <a:xfrm>
            <a:off x="4824431" y="5218802"/>
            <a:ext cx="40911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有用的语言和工具：</a:t>
            </a:r>
            <a:r>
              <a:rPr lang="en-US" altLang="zh-CN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Rust</a:t>
            </a:r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和</a:t>
            </a:r>
            <a:r>
              <a:rPr lang="en-US" altLang="zh-CN" sz="2000" dirty="0" err="1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Qemu</a:t>
            </a:r>
            <a:endParaRPr lang="zh-CN" altLang="en-US" sz="2000" dirty="0">
              <a:solidFill>
                <a:srgbClr val="AB1E2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55DF0E1-1B28-37C4-1964-8667D6730B91}"/>
              </a:ext>
            </a:extLst>
          </p:cNvPr>
          <p:cNvSpPr/>
          <p:nvPr/>
        </p:nvSpPr>
        <p:spPr>
          <a:xfrm>
            <a:off x="4407337" y="5214151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bldLvl="0" animBg="1"/>
      <p:bldP spid="42" grpId="0"/>
      <p:bldP spid="43" grpId="0" bldLvl="0" animBg="1"/>
      <p:bldP spid="2" grpId="0"/>
      <p:bldP spid="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869121" y="5126490"/>
            <a:ext cx="932162" cy="269884"/>
            <a:chOff x="859010" y="4001457"/>
            <a:chExt cx="3340768" cy="344678"/>
          </a:xfrm>
        </p:grpSpPr>
        <p:cxnSp>
          <p:nvCxnSpPr>
            <p:cNvPr id="9" name="直接连接符 8"/>
            <p:cNvCxnSpPr/>
            <p:nvPr/>
          </p:nvCxnSpPr>
          <p:spPr>
            <a:xfrm flipV="1">
              <a:off x="3675903" y="4001457"/>
              <a:ext cx="523875" cy="34467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859010" y="4346135"/>
              <a:ext cx="282892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矩形 35"/>
          <p:cNvSpPr/>
          <p:nvPr/>
        </p:nvSpPr>
        <p:spPr>
          <a:xfrm rot="2703315">
            <a:off x="3052681" y="3501443"/>
            <a:ext cx="875426" cy="845634"/>
          </a:xfrm>
          <a:prstGeom prst="rect">
            <a:avLst/>
          </a:prstGeom>
          <a:solidFill>
            <a:srgbClr val="AC4243"/>
          </a:soli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1" name="TextBox 18"/>
          <p:cNvSpPr txBox="1"/>
          <p:nvPr/>
        </p:nvSpPr>
        <p:spPr>
          <a:xfrm>
            <a:off x="1278490" y="4997491"/>
            <a:ext cx="1548731" cy="35817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工业机器人</a:t>
            </a:r>
          </a:p>
        </p:txBody>
      </p:sp>
      <p:sp>
        <p:nvSpPr>
          <p:cNvPr id="54" name="TextBox 18"/>
          <p:cNvSpPr txBox="1"/>
          <p:nvPr/>
        </p:nvSpPr>
        <p:spPr>
          <a:xfrm>
            <a:off x="3175174" y="2576262"/>
            <a:ext cx="1548731" cy="35817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机器学习</a:t>
            </a:r>
          </a:p>
        </p:txBody>
      </p:sp>
      <p:sp>
        <p:nvSpPr>
          <p:cNvPr id="57" name="TextBox 18"/>
          <p:cNvSpPr txBox="1"/>
          <p:nvPr/>
        </p:nvSpPr>
        <p:spPr>
          <a:xfrm>
            <a:off x="637850" y="4281705"/>
            <a:ext cx="1548731" cy="35817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机密计算</a:t>
            </a:r>
          </a:p>
        </p:txBody>
      </p:sp>
      <p:sp>
        <p:nvSpPr>
          <p:cNvPr id="60" name="TextBox 18"/>
          <p:cNvSpPr txBox="1"/>
          <p:nvPr/>
        </p:nvSpPr>
        <p:spPr>
          <a:xfrm>
            <a:off x="3900942" y="3241475"/>
            <a:ext cx="1548731" cy="35817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自动驾驶</a:t>
            </a:r>
          </a:p>
        </p:txBody>
      </p:sp>
      <p:sp>
        <p:nvSpPr>
          <p:cNvPr id="81" name="矩形 80"/>
          <p:cNvSpPr/>
          <p:nvPr/>
        </p:nvSpPr>
        <p:spPr>
          <a:xfrm>
            <a:off x="496522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项目概述</a:t>
            </a:r>
          </a:p>
        </p:txBody>
      </p:sp>
      <p:sp>
        <p:nvSpPr>
          <p:cNvPr id="100" name="矩形 99"/>
          <p:cNvSpPr/>
          <p:nvPr/>
        </p:nvSpPr>
        <p:spPr>
          <a:xfrm>
            <a:off x="1465866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项目背景</a:t>
            </a:r>
          </a:p>
        </p:txBody>
      </p:sp>
      <p:sp>
        <p:nvSpPr>
          <p:cNvPr id="101" name="矩形 100"/>
          <p:cNvSpPr/>
          <p:nvPr/>
        </p:nvSpPr>
        <p:spPr>
          <a:xfrm>
            <a:off x="3404554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项目进展</a:t>
            </a:r>
          </a:p>
        </p:txBody>
      </p:sp>
      <p:sp>
        <p:nvSpPr>
          <p:cNvPr id="102" name="矩形 101"/>
          <p:cNvSpPr/>
          <p:nvPr/>
        </p:nvSpPr>
        <p:spPr>
          <a:xfrm>
            <a:off x="4322602" y="288150"/>
            <a:ext cx="10054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项目计划</a:t>
            </a:r>
          </a:p>
        </p:txBody>
      </p:sp>
      <p:sp>
        <p:nvSpPr>
          <p:cNvPr id="103" name="矩形 102"/>
          <p:cNvSpPr/>
          <p:nvPr/>
        </p:nvSpPr>
        <p:spPr>
          <a:xfrm>
            <a:off x="2435210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项目意义</a:t>
            </a:r>
          </a:p>
        </p:txBody>
      </p:sp>
      <p:cxnSp>
        <p:nvCxnSpPr>
          <p:cNvPr id="105" name="直接连接符 104"/>
          <p:cNvCxnSpPr/>
          <p:nvPr/>
        </p:nvCxnSpPr>
        <p:spPr>
          <a:xfrm>
            <a:off x="1578433" y="554554"/>
            <a:ext cx="657739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7A4A024F-5E20-49DC-3E08-64C92B09440B}"/>
              </a:ext>
            </a:extLst>
          </p:cNvPr>
          <p:cNvSpPr/>
          <p:nvPr/>
        </p:nvSpPr>
        <p:spPr>
          <a:xfrm>
            <a:off x="29325" y="893233"/>
            <a:ext cx="4694579" cy="655639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操作系统的新需求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E0DE70-FF8B-4B59-EDF1-C9FA67A2AE17}"/>
              </a:ext>
            </a:extLst>
          </p:cNvPr>
          <p:cNvSpPr txBox="1"/>
          <p:nvPr/>
        </p:nvSpPr>
        <p:spPr>
          <a:xfrm>
            <a:off x="5946061" y="1045105"/>
            <a:ext cx="48467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ea typeface="思源黑体 CN Medium" panose="020B0600000000000000"/>
              </a:rPr>
              <a:t>现有操作系统</a:t>
            </a:r>
            <a:r>
              <a:rPr lang="en-US" altLang="zh-CN" sz="4000" dirty="0">
                <a:ea typeface="思源黑体 CN Medium" panose="020B0600000000000000"/>
              </a:rPr>
              <a:t>Linux</a:t>
            </a:r>
            <a:r>
              <a:rPr lang="zh-CN" altLang="en-US" sz="4000" dirty="0">
                <a:ea typeface="思源黑体 CN Medium" panose="020B0600000000000000"/>
              </a:rPr>
              <a:t>、</a:t>
            </a:r>
            <a:r>
              <a:rPr lang="en-US" altLang="zh-CN" sz="4000" dirty="0">
                <a:ea typeface="思源黑体 CN Medium" panose="020B0600000000000000"/>
              </a:rPr>
              <a:t>Windows</a:t>
            </a:r>
            <a:r>
              <a:rPr lang="zh-CN" altLang="en-US" sz="4000" dirty="0">
                <a:ea typeface="思源黑体 CN Medium" panose="020B0600000000000000"/>
              </a:rPr>
              <a:t>、</a:t>
            </a:r>
            <a:r>
              <a:rPr lang="en-US" altLang="zh-CN" sz="4000" dirty="0">
                <a:ea typeface="思源黑体 CN Medium" panose="020B0600000000000000"/>
              </a:rPr>
              <a:t>RTOS</a:t>
            </a:r>
            <a:r>
              <a:rPr lang="zh-CN" altLang="en-US" sz="4000" dirty="0">
                <a:ea typeface="思源黑体 CN Medium" panose="020B0600000000000000"/>
              </a:rPr>
              <a:t>等</a:t>
            </a:r>
            <a:r>
              <a:rPr lang="zh-CN" altLang="en-US" sz="4000" b="1" dirty="0">
                <a:solidFill>
                  <a:srgbClr val="FF0000"/>
                </a:solidFill>
                <a:ea typeface="思源黑体 CN Medium" panose="020B0600000000000000"/>
              </a:rPr>
              <a:t>不能</a:t>
            </a:r>
            <a:r>
              <a:rPr lang="zh-CN" altLang="en-US" sz="4000" dirty="0">
                <a:ea typeface="思源黑体 CN Medium" panose="020B0600000000000000"/>
              </a:rPr>
              <a:t>完全满足这些需求！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D806FE-28D3-6ECE-AB2F-8157F8E8F5A0}"/>
              </a:ext>
            </a:extLst>
          </p:cNvPr>
          <p:cNvSpPr/>
          <p:nvPr/>
        </p:nvSpPr>
        <p:spPr>
          <a:xfrm rot="2703315">
            <a:off x="2358364" y="2807030"/>
            <a:ext cx="875426" cy="845634"/>
          </a:xfrm>
          <a:prstGeom prst="rect">
            <a:avLst/>
          </a:prstGeom>
          <a:solidFill>
            <a:srgbClr val="AC4243"/>
          </a:soli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F55D019-01A1-52F7-79E9-155EF51460C1}"/>
              </a:ext>
            </a:extLst>
          </p:cNvPr>
          <p:cNvSpPr/>
          <p:nvPr/>
        </p:nvSpPr>
        <p:spPr>
          <a:xfrm rot="2703315">
            <a:off x="2357345" y="4104274"/>
            <a:ext cx="875426" cy="845634"/>
          </a:xfrm>
          <a:prstGeom prst="rect">
            <a:avLst/>
          </a:prstGeom>
          <a:solidFill>
            <a:srgbClr val="AC4243"/>
          </a:soli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AD5EEA0-3346-6556-5B34-13E9AE74DA6D}"/>
              </a:ext>
            </a:extLst>
          </p:cNvPr>
          <p:cNvSpPr/>
          <p:nvPr/>
        </p:nvSpPr>
        <p:spPr>
          <a:xfrm rot="2703315">
            <a:off x="1663028" y="3409861"/>
            <a:ext cx="875426" cy="845634"/>
          </a:xfrm>
          <a:prstGeom prst="rect">
            <a:avLst/>
          </a:prstGeom>
          <a:solidFill>
            <a:srgbClr val="AC4243"/>
          </a:soli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147F13C-E610-5F8E-8810-4672331E8AD7}"/>
              </a:ext>
            </a:extLst>
          </p:cNvPr>
          <p:cNvGrpSpPr/>
          <p:nvPr/>
        </p:nvGrpSpPr>
        <p:grpSpPr>
          <a:xfrm>
            <a:off x="1159753" y="4401132"/>
            <a:ext cx="932162" cy="269884"/>
            <a:chOff x="859010" y="4001457"/>
            <a:chExt cx="3340768" cy="344678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63FF4FDE-4670-7454-BA18-094BD406B06A}"/>
                </a:ext>
              </a:extLst>
            </p:cNvPr>
            <p:cNvCxnSpPr/>
            <p:nvPr/>
          </p:nvCxnSpPr>
          <p:spPr>
            <a:xfrm flipV="1">
              <a:off x="3675903" y="4001457"/>
              <a:ext cx="523875" cy="34467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5573F58-1F43-CA6B-431F-A2C46F225389}"/>
                </a:ext>
              </a:extLst>
            </p:cNvPr>
            <p:cNvCxnSpPr/>
            <p:nvPr/>
          </p:nvCxnSpPr>
          <p:spPr>
            <a:xfrm>
              <a:off x="859010" y="4346135"/>
              <a:ext cx="282892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504E82F-1E10-511F-F624-A5342CCD9D8A}"/>
              </a:ext>
            </a:extLst>
          </p:cNvPr>
          <p:cNvGrpSpPr/>
          <p:nvPr/>
        </p:nvGrpSpPr>
        <p:grpSpPr>
          <a:xfrm rot="10800000">
            <a:off x="3363452" y="2975428"/>
            <a:ext cx="932162" cy="269884"/>
            <a:chOff x="859010" y="4001457"/>
            <a:chExt cx="3340768" cy="344678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0051DA7D-6B53-DE69-3A2A-F6C25274419D}"/>
                </a:ext>
              </a:extLst>
            </p:cNvPr>
            <p:cNvCxnSpPr/>
            <p:nvPr/>
          </p:nvCxnSpPr>
          <p:spPr>
            <a:xfrm flipV="1">
              <a:off x="3675903" y="4001457"/>
              <a:ext cx="523875" cy="34467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70EE706-70C8-A022-2D37-18DF6C27B827}"/>
                </a:ext>
              </a:extLst>
            </p:cNvPr>
            <p:cNvCxnSpPr/>
            <p:nvPr/>
          </p:nvCxnSpPr>
          <p:spPr>
            <a:xfrm>
              <a:off x="859010" y="4346135"/>
              <a:ext cx="282892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81BBEB2A-F676-376D-2DA5-8C7E67737611}"/>
              </a:ext>
            </a:extLst>
          </p:cNvPr>
          <p:cNvGrpSpPr/>
          <p:nvPr/>
        </p:nvGrpSpPr>
        <p:grpSpPr>
          <a:xfrm rot="10800000">
            <a:off x="4076099" y="3634875"/>
            <a:ext cx="932162" cy="269884"/>
            <a:chOff x="859010" y="4001457"/>
            <a:chExt cx="3340768" cy="344678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E9920D7E-6AA9-6FDB-9E39-432F6A97D6EA}"/>
                </a:ext>
              </a:extLst>
            </p:cNvPr>
            <p:cNvCxnSpPr/>
            <p:nvPr/>
          </p:nvCxnSpPr>
          <p:spPr>
            <a:xfrm flipV="1">
              <a:off x="3675903" y="4001457"/>
              <a:ext cx="523875" cy="34467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53353391-8B1F-E588-C15F-0AD0BFB6187E}"/>
                </a:ext>
              </a:extLst>
            </p:cNvPr>
            <p:cNvCxnSpPr/>
            <p:nvPr/>
          </p:nvCxnSpPr>
          <p:spPr>
            <a:xfrm>
              <a:off x="859010" y="4346135"/>
              <a:ext cx="282892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B0F1B713-25EA-3A3F-204C-E421889D1086}"/>
              </a:ext>
            </a:extLst>
          </p:cNvPr>
          <p:cNvSpPr txBox="1"/>
          <p:nvPr/>
        </p:nvSpPr>
        <p:spPr>
          <a:xfrm>
            <a:off x="5735915" y="4132166"/>
            <a:ext cx="1155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思源黑体 CN Medium" panose="020B0600000000000000"/>
              </a:rPr>
              <a:t>更快的开发？</a:t>
            </a:r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4651BFBB-968D-6FF7-D60D-6912B31E9D1C}"/>
              </a:ext>
            </a:extLst>
          </p:cNvPr>
          <p:cNvSpPr/>
          <p:nvPr/>
        </p:nvSpPr>
        <p:spPr>
          <a:xfrm>
            <a:off x="7033502" y="4401132"/>
            <a:ext cx="1782502" cy="3079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A0E4CF9-8F98-9573-5950-FBA9F6CE3806}"/>
              </a:ext>
            </a:extLst>
          </p:cNvPr>
          <p:cNvSpPr txBox="1"/>
          <p:nvPr/>
        </p:nvSpPr>
        <p:spPr>
          <a:xfrm>
            <a:off x="9223915" y="4132166"/>
            <a:ext cx="1216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ea typeface="思源黑体 CN Medium" panose="020B0600000000000000"/>
              </a:rPr>
              <a:t>组件化、定制化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3A7F35E1-8EEF-3605-CA78-DC9792C691D8}"/>
              </a:ext>
            </a:extLst>
          </p:cNvPr>
          <p:cNvSpPr txBox="1"/>
          <p:nvPr/>
        </p:nvSpPr>
        <p:spPr>
          <a:xfrm>
            <a:off x="5735915" y="5383012"/>
            <a:ext cx="1155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思源黑体 CN Medium" panose="020B0600000000000000"/>
              </a:rPr>
              <a:t>更安全，更鲁棒？</a:t>
            </a:r>
          </a:p>
        </p:txBody>
      </p:sp>
      <p:sp>
        <p:nvSpPr>
          <p:cNvPr id="90" name="箭头: 右 89">
            <a:extLst>
              <a:ext uri="{FF2B5EF4-FFF2-40B4-BE49-F238E27FC236}">
                <a16:creationId xmlns:a16="http://schemas.microsoft.com/office/drawing/2014/main" id="{B5DED9F5-0DA3-6609-E86E-AB9C9C04A22A}"/>
              </a:ext>
            </a:extLst>
          </p:cNvPr>
          <p:cNvSpPr/>
          <p:nvPr/>
        </p:nvSpPr>
        <p:spPr>
          <a:xfrm>
            <a:off x="7033502" y="5651978"/>
            <a:ext cx="1782502" cy="3079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5F751166-6B3F-4433-E676-4295AF7352A6}"/>
              </a:ext>
            </a:extLst>
          </p:cNvPr>
          <p:cNvSpPr txBox="1"/>
          <p:nvPr/>
        </p:nvSpPr>
        <p:spPr>
          <a:xfrm>
            <a:off x="9223915" y="5383012"/>
            <a:ext cx="1216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  <a:ea typeface="思源黑体 CN Medium" panose="020B0600000000000000"/>
              </a:rPr>
              <a:t>Unikernel</a:t>
            </a:r>
            <a:endParaRPr lang="zh-CN" altLang="en-US" sz="2400" b="1" dirty="0">
              <a:solidFill>
                <a:srgbClr val="FF0000"/>
              </a:solidFill>
              <a:ea typeface="思源黑体 CN Medium" panose="020B06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51" grpId="0"/>
      <p:bldP spid="54" grpId="0"/>
      <p:bldP spid="57" grpId="0"/>
      <p:bldP spid="60" grpId="0"/>
      <p:bldP spid="8" grpId="0"/>
      <p:bldP spid="11" grpId="0" animBg="1"/>
      <p:bldP spid="13" grpId="0" animBg="1"/>
      <p:bldP spid="14" grpId="0" animBg="1"/>
      <p:bldP spid="48" grpId="0"/>
      <p:bldP spid="49" grpId="0" animBg="1"/>
      <p:bldP spid="88" grpId="0"/>
      <p:bldP spid="89" grpId="0"/>
      <p:bldP spid="90" grpId="0" animBg="1"/>
      <p:bldP spid="9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色1"/>
          <p:cNvSpPr/>
          <p:nvPr/>
        </p:nvSpPr>
        <p:spPr>
          <a:xfrm>
            <a:off x="741020" y="1037108"/>
            <a:ext cx="5194002" cy="446159"/>
          </a:xfrm>
          <a:prstGeom prst="flowChartProcess">
            <a:avLst/>
          </a:prstGeom>
          <a:solidFill>
            <a:srgbClr val="AC4243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4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组件化操作系统</a:t>
            </a:r>
          </a:p>
        </p:txBody>
      </p:sp>
      <p:sp>
        <p:nvSpPr>
          <p:cNvPr id="19" name="学论网-www.xuelun.me"/>
          <p:cNvSpPr txBox="1"/>
          <p:nvPr/>
        </p:nvSpPr>
        <p:spPr>
          <a:xfrm>
            <a:off x="741020" y="1662609"/>
            <a:ext cx="5194002" cy="3258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组件化操作系统能够快速适配未来多种多样的处理器、加速器、外设和应用需求，在开发的便捷性、性能和安全性等方面优于已有的通用操作系统。“组件化的定制操作系统”也是我们工作的根本理论依据。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815966-4912-61A4-5B0B-36CDBB1C7BF0}"/>
              </a:ext>
            </a:extLst>
          </p:cNvPr>
          <p:cNvSpPr/>
          <p:nvPr/>
        </p:nvSpPr>
        <p:spPr>
          <a:xfrm>
            <a:off x="496522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项目概述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6F8855-9292-D85B-0FDE-2D991DFD85E2}"/>
              </a:ext>
            </a:extLst>
          </p:cNvPr>
          <p:cNvSpPr/>
          <p:nvPr/>
        </p:nvSpPr>
        <p:spPr>
          <a:xfrm>
            <a:off x="1465866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项目背景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631231-CC6D-0963-5C06-5D000A05EA1D}"/>
              </a:ext>
            </a:extLst>
          </p:cNvPr>
          <p:cNvSpPr/>
          <p:nvPr/>
        </p:nvSpPr>
        <p:spPr>
          <a:xfrm>
            <a:off x="3404554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项目进展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5C286A-AD8C-F5C0-0652-F8527F8BB145}"/>
              </a:ext>
            </a:extLst>
          </p:cNvPr>
          <p:cNvSpPr/>
          <p:nvPr/>
        </p:nvSpPr>
        <p:spPr>
          <a:xfrm>
            <a:off x="4322602" y="288150"/>
            <a:ext cx="10054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项目计划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2E2D69-6438-7836-BFF6-C53B9AD9CCC9}"/>
              </a:ext>
            </a:extLst>
          </p:cNvPr>
          <p:cNvSpPr/>
          <p:nvPr/>
        </p:nvSpPr>
        <p:spPr>
          <a:xfrm>
            <a:off x="2435210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项目意义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D48D1AC-EDAE-0AC0-579C-2C66963AE611}"/>
              </a:ext>
            </a:extLst>
          </p:cNvPr>
          <p:cNvCxnSpPr/>
          <p:nvPr/>
        </p:nvCxnSpPr>
        <p:spPr>
          <a:xfrm>
            <a:off x="1578433" y="554554"/>
            <a:ext cx="657739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形 23">
            <a:extLst>
              <a:ext uri="{FF2B5EF4-FFF2-40B4-BE49-F238E27FC236}">
                <a16:creationId xmlns:a16="http://schemas.microsoft.com/office/drawing/2014/main" id="{18216DEC-ED15-308B-9CB0-5A1C280F8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3705" y="288150"/>
            <a:ext cx="4867275" cy="6153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色1"/>
          <p:cNvSpPr/>
          <p:nvPr/>
        </p:nvSpPr>
        <p:spPr>
          <a:xfrm>
            <a:off x="741020" y="1037108"/>
            <a:ext cx="5194002" cy="446159"/>
          </a:xfrm>
          <a:prstGeom prst="flowChartProcess">
            <a:avLst/>
          </a:prstGeom>
          <a:solidFill>
            <a:srgbClr val="AC4243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en-US" altLang="zh-CN" sz="2400" b="1" kern="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Unikernel</a:t>
            </a:r>
            <a:endParaRPr lang="zh-CN" altLang="en-US" sz="24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学论网-www.xuelun.me"/>
          <p:cNvSpPr txBox="1"/>
          <p:nvPr/>
        </p:nvSpPr>
        <p:spPr>
          <a:xfrm>
            <a:off x="741020" y="1662609"/>
            <a:ext cx="5194002" cy="43667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Unikernel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由库操作系统组成，是一个特殊的、单地址空间的机器镜像。开发者从中选择模块化栈和最小库集合，组成应用需要的最小化系统架构来运行。。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Unikernel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具有性能优、代码短、启动快、安全性高的优势，可以减小不必要的代码逻辑，让最简单的操作系统来运行应用。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815966-4912-61A4-5B0B-36CDBB1C7BF0}"/>
              </a:ext>
            </a:extLst>
          </p:cNvPr>
          <p:cNvSpPr/>
          <p:nvPr/>
        </p:nvSpPr>
        <p:spPr>
          <a:xfrm>
            <a:off x="496522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项目概述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6F8855-9292-D85B-0FDE-2D991DFD85E2}"/>
              </a:ext>
            </a:extLst>
          </p:cNvPr>
          <p:cNvSpPr/>
          <p:nvPr/>
        </p:nvSpPr>
        <p:spPr>
          <a:xfrm>
            <a:off x="1465866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项目背景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631231-CC6D-0963-5C06-5D000A05EA1D}"/>
              </a:ext>
            </a:extLst>
          </p:cNvPr>
          <p:cNvSpPr/>
          <p:nvPr/>
        </p:nvSpPr>
        <p:spPr>
          <a:xfrm>
            <a:off x="3404554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项目进展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5C286A-AD8C-F5C0-0652-F8527F8BB145}"/>
              </a:ext>
            </a:extLst>
          </p:cNvPr>
          <p:cNvSpPr/>
          <p:nvPr/>
        </p:nvSpPr>
        <p:spPr>
          <a:xfrm>
            <a:off x="4322602" y="288150"/>
            <a:ext cx="10054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项目计划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2E2D69-6438-7836-BFF6-C53B9AD9CCC9}"/>
              </a:ext>
            </a:extLst>
          </p:cNvPr>
          <p:cNvSpPr/>
          <p:nvPr/>
        </p:nvSpPr>
        <p:spPr>
          <a:xfrm>
            <a:off x="2435210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项目意义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D48D1AC-EDAE-0AC0-579C-2C66963AE611}"/>
              </a:ext>
            </a:extLst>
          </p:cNvPr>
          <p:cNvCxnSpPr/>
          <p:nvPr/>
        </p:nvCxnSpPr>
        <p:spPr>
          <a:xfrm>
            <a:off x="1578433" y="554554"/>
            <a:ext cx="657739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0E06F42F-DDEF-2111-94C1-9163C60CD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255" y="1830909"/>
            <a:ext cx="50387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6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14100" y="1845834"/>
            <a:ext cx="3044143" cy="4111968"/>
            <a:chOff x="1250574" y="2331238"/>
            <a:chExt cx="1728611" cy="1932906"/>
          </a:xfrm>
        </p:grpSpPr>
        <p:sp>
          <p:nvSpPr>
            <p:cNvPr id="28" name="TextBox 18"/>
            <p:cNvSpPr txBox="1"/>
            <p:nvPr/>
          </p:nvSpPr>
          <p:spPr>
            <a:xfrm>
              <a:off x="1250574" y="2331238"/>
              <a:ext cx="1728611" cy="20230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Ucore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9" name="学论网-www.xuelun.me"/>
            <p:cNvSpPr txBox="1"/>
            <p:nvPr/>
          </p:nvSpPr>
          <p:spPr>
            <a:xfrm>
              <a:off x="1327571" y="2548467"/>
              <a:ext cx="1574617" cy="17156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Ucore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是清华大学计算机系副教授陈瑜所写的操作系统，也被称为「麻雀」，因为这个操作系统包含虚存管理、进程管理、处理器调度、同步互斥、进程间通信、文件系统等主要内核功能，总的内核代码量（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C+asm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）不会超过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5K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行，充分体现了「麻雀虽小，五脏俱全」的精神。</a:t>
              </a: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EAD55952-EE7E-CA31-BDD4-D8ED49932620}"/>
              </a:ext>
            </a:extLst>
          </p:cNvPr>
          <p:cNvSpPr/>
          <p:nvPr/>
        </p:nvSpPr>
        <p:spPr>
          <a:xfrm>
            <a:off x="496522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项目概述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4598E87-1A9D-E365-16CF-9770E310CD40}"/>
              </a:ext>
            </a:extLst>
          </p:cNvPr>
          <p:cNvSpPr/>
          <p:nvPr/>
        </p:nvSpPr>
        <p:spPr>
          <a:xfrm>
            <a:off x="1465866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项目背景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35DBEF-66D4-A7BB-C00A-48D741A4C24C}"/>
              </a:ext>
            </a:extLst>
          </p:cNvPr>
          <p:cNvSpPr/>
          <p:nvPr/>
        </p:nvSpPr>
        <p:spPr>
          <a:xfrm>
            <a:off x="3404554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项目进展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2DA47C6-942E-AE17-E2E0-E84F72683D4F}"/>
              </a:ext>
            </a:extLst>
          </p:cNvPr>
          <p:cNvSpPr/>
          <p:nvPr/>
        </p:nvSpPr>
        <p:spPr>
          <a:xfrm>
            <a:off x="4322602" y="288150"/>
            <a:ext cx="10054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项目计划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0800AC-8021-6D56-278E-9AAEA32DA703}"/>
              </a:ext>
            </a:extLst>
          </p:cNvPr>
          <p:cNvSpPr/>
          <p:nvPr/>
        </p:nvSpPr>
        <p:spPr>
          <a:xfrm>
            <a:off x="2435210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项目意义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0BAD50F-4504-C98C-F357-1B424CFE0EE6}"/>
              </a:ext>
            </a:extLst>
          </p:cNvPr>
          <p:cNvCxnSpPr/>
          <p:nvPr/>
        </p:nvCxnSpPr>
        <p:spPr>
          <a:xfrm>
            <a:off x="1578433" y="554554"/>
            <a:ext cx="657739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0A5641CF-1FCF-97FF-600C-EE9F81103969}"/>
              </a:ext>
            </a:extLst>
          </p:cNvPr>
          <p:cNvSpPr/>
          <p:nvPr/>
        </p:nvSpPr>
        <p:spPr>
          <a:xfrm>
            <a:off x="29326" y="900198"/>
            <a:ext cx="7470410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项目的基础：</a:t>
            </a:r>
            <a:r>
              <a:rPr lang="en-US" altLang="zh-CN" sz="3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Ucore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Rcore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637E549-EF01-5F40-A14E-A10526F5E545}"/>
              </a:ext>
            </a:extLst>
          </p:cNvPr>
          <p:cNvGrpSpPr/>
          <p:nvPr/>
        </p:nvGrpSpPr>
        <p:grpSpPr>
          <a:xfrm>
            <a:off x="4133316" y="1776982"/>
            <a:ext cx="3044143" cy="3072826"/>
            <a:chOff x="1250574" y="2331238"/>
            <a:chExt cx="1728611" cy="1444438"/>
          </a:xfrm>
        </p:grpSpPr>
        <p:sp>
          <p:nvSpPr>
            <p:cNvPr id="20" name="TextBox 18">
              <a:extLst>
                <a:ext uri="{FF2B5EF4-FFF2-40B4-BE49-F238E27FC236}">
                  <a16:creationId xmlns:a16="http://schemas.microsoft.com/office/drawing/2014/main" id="{074F279F-DF6E-0A01-A15C-9AF0E83EBB32}"/>
                </a:ext>
              </a:extLst>
            </p:cNvPr>
            <p:cNvSpPr txBox="1"/>
            <p:nvPr/>
          </p:nvSpPr>
          <p:spPr>
            <a:xfrm>
              <a:off x="1250574" y="2331238"/>
              <a:ext cx="1728611" cy="20230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Rcore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1" name="学论网-www.xuelun.me">
              <a:extLst>
                <a:ext uri="{FF2B5EF4-FFF2-40B4-BE49-F238E27FC236}">
                  <a16:creationId xmlns:a16="http://schemas.microsoft.com/office/drawing/2014/main" id="{10C348F6-2364-1B4F-BD87-EB40F9539897}"/>
                </a:ext>
              </a:extLst>
            </p:cNvPr>
            <p:cNvSpPr txBox="1"/>
            <p:nvPr/>
          </p:nvSpPr>
          <p:spPr>
            <a:xfrm>
              <a:off x="1327571" y="2580833"/>
              <a:ext cx="1574617" cy="11948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Rcore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是基于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Ucore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用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Rust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重新实现的兼容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Linux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的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OS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内核，诞生于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2018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年，目前已在清华计算机系的操作系统教学实验中试点应用。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rCore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具有以下功能：网络堆栈、文件系统、信号系统、异步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IO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、内核模块。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E6076B6-EF07-C3C3-08FE-68D4477C7DB3}"/>
              </a:ext>
            </a:extLst>
          </p:cNvPr>
          <p:cNvGrpSpPr/>
          <p:nvPr/>
        </p:nvGrpSpPr>
        <p:grpSpPr>
          <a:xfrm>
            <a:off x="7688126" y="1776981"/>
            <a:ext cx="3044143" cy="4180821"/>
            <a:chOff x="1250574" y="2331238"/>
            <a:chExt cx="1728611" cy="1965272"/>
          </a:xfrm>
        </p:grpSpPr>
        <p:sp>
          <p:nvSpPr>
            <p:cNvPr id="27" name="TextBox 18">
              <a:extLst>
                <a:ext uri="{FF2B5EF4-FFF2-40B4-BE49-F238E27FC236}">
                  <a16:creationId xmlns:a16="http://schemas.microsoft.com/office/drawing/2014/main" id="{CA936141-87A0-7E46-D94B-BB5DE8B51B2D}"/>
                </a:ext>
              </a:extLst>
            </p:cNvPr>
            <p:cNvSpPr txBox="1"/>
            <p:nvPr/>
          </p:nvSpPr>
          <p:spPr>
            <a:xfrm>
              <a:off x="1250574" y="2331238"/>
              <a:ext cx="1728611" cy="20230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ArceOS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1" name="学论网-www.xuelun.me">
              <a:extLst>
                <a:ext uri="{FF2B5EF4-FFF2-40B4-BE49-F238E27FC236}">
                  <a16:creationId xmlns:a16="http://schemas.microsoft.com/office/drawing/2014/main" id="{7C8BF99F-AD84-CB06-C87E-3DEE0D37D8E5}"/>
                </a:ext>
              </a:extLst>
            </p:cNvPr>
            <p:cNvSpPr txBox="1"/>
            <p:nvPr/>
          </p:nvSpPr>
          <p:spPr>
            <a:xfrm>
              <a:off x="1327571" y="2580833"/>
              <a:ext cx="1574617" cy="17156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ArceOS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是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Rcore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的一个子项目，是一个受到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Unicraft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启发，用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Rust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编写的实验性模块化操作系统（或单内核）。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ArceOS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提供了一套组件化的操作系统框架和各种内核组件的实现，支持形成不同形态的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OS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。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ArceOS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正在迅速地开发，在 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Github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仓库中能找到实时信息，为我们的开发提供了参考。</a:t>
              </a:r>
            </a:p>
          </p:txBody>
        </p:sp>
      </p:grpSp>
      <p:pic>
        <p:nvPicPr>
          <p:cNvPr id="61" name="图片 60" descr="图片包含 图示&#10;&#10;描述已自动生成">
            <a:extLst>
              <a:ext uri="{FF2B5EF4-FFF2-40B4-BE49-F238E27FC236}">
                <a16:creationId xmlns:a16="http://schemas.microsoft.com/office/drawing/2014/main" id="{D80CEFFC-52ED-C2AC-C8F8-6FF992C92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243" y="5421375"/>
            <a:ext cx="3794724" cy="1072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82906" y="2210764"/>
            <a:ext cx="3044143" cy="4481299"/>
            <a:chOff x="1250574" y="2331238"/>
            <a:chExt cx="1728611" cy="2106517"/>
          </a:xfrm>
        </p:grpSpPr>
        <p:sp>
          <p:nvSpPr>
            <p:cNvPr id="28" name="TextBox 18"/>
            <p:cNvSpPr txBox="1"/>
            <p:nvPr/>
          </p:nvSpPr>
          <p:spPr>
            <a:xfrm>
              <a:off x="1250574" y="2331238"/>
              <a:ext cx="1728611" cy="20230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Rust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9" name="学论网-www.xuelun.me"/>
            <p:cNvSpPr txBox="1"/>
            <p:nvPr/>
          </p:nvSpPr>
          <p:spPr>
            <a:xfrm>
              <a:off x="1327571" y="2548467"/>
              <a:ext cx="1574617" cy="18892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Rust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适合操作系统开发的新兴编程语言，本项目的主角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ArceOS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就是基于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Rust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开发。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Rust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语言具有与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C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一样的硬件控制能力，且大大强化了安全编程。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Rust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的程序效率与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C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相近，但其现代性、抽象表达能力高于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C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语言，故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Rust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的程序开发效率高于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C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，在内存管理、类型系统、编程范式、标准库等方面也优于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C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语言。</a:t>
              </a: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EAD55952-EE7E-CA31-BDD4-D8ED49932620}"/>
              </a:ext>
            </a:extLst>
          </p:cNvPr>
          <p:cNvSpPr/>
          <p:nvPr/>
        </p:nvSpPr>
        <p:spPr>
          <a:xfrm>
            <a:off x="496522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项目概述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4598E87-1A9D-E365-16CF-9770E310CD40}"/>
              </a:ext>
            </a:extLst>
          </p:cNvPr>
          <p:cNvSpPr/>
          <p:nvPr/>
        </p:nvSpPr>
        <p:spPr>
          <a:xfrm>
            <a:off x="1465866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项目背景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35DBEF-66D4-A7BB-C00A-48D741A4C24C}"/>
              </a:ext>
            </a:extLst>
          </p:cNvPr>
          <p:cNvSpPr/>
          <p:nvPr/>
        </p:nvSpPr>
        <p:spPr>
          <a:xfrm>
            <a:off x="3404554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项目进展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2DA47C6-942E-AE17-E2E0-E84F72683D4F}"/>
              </a:ext>
            </a:extLst>
          </p:cNvPr>
          <p:cNvSpPr/>
          <p:nvPr/>
        </p:nvSpPr>
        <p:spPr>
          <a:xfrm>
            <a:off x="4322602" y="288150"/>
            <a:ext cx="10054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项目计划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0800AC-8021-6D56-278E-9AAEA32DA703}"/>
              </a:ext>
            </a:extLst>
          </p:cNvPr>
          <p:cNvSpPr/>
          <p:nvPr/>
        </p:nvSpPr>
        <p:spPr>
          <a:xfrm>
            <a:off x="2435210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项目意义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0BAD50F-4504-C98C-F357-1B424CFE0EE6}"/>
              </a:ext>
            </a:extLst>
          </p:cNvPr>
          <p:cNvCxnSpPr/>
          <p:nvPr/>
        </p:nvCxnSpPr>
        <p:spPr>
          <a:xfrm>
            <a:off x="1578433" y="554554"/>
            <a:ext cx="657739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0A5641CF-1FCF-97FF-600C-EE9F81103969}"/>
              </a:ext>
            </a:extLst>
          </p:cNvPr>
          <p:cNvSpPr/>
          <p:nvPr/>
        </p:nvSpPr>
        <p:spPr>
          <a:xfrm>
            <a:off x="29325" y="900198"/>
            <a:ext cx="6730289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有用的语言和工具：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Rust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E6076B6-EF07-C3C3-08FE-68D4477C7DB3}"/>
              </a:ext>
            </a:extLst>
          </p:cNvPr>
          <p:cNvGrpSpPr/>
          <p:nvPr/>
        </p:nvGrpSpPr>
        <p:grpSpPr>
          <a:xfrm>
            <a:off x="7656932" y="2141911"/>
            <a:ext cx="3044143" cy="4550152"/>
            <a:chOff x="1250574" y="2331238"/>
            <a:chExt cx="1728611" cy="2138883"/>
          </a:xfrm>
        </p:grpSpPr>
        <p:sp>
          <p:nvSpPr>
            <p:cNvPr id="27" name="TextBox 18">
              <a:extLst>
                <a:ext uri="{FF2B5EF4-FFF2-40B4-BE49-F238E27FC236}">
                  <a16:creationId xmlns:a16="http://schemas.microsoft.com/office/drawing/2014/main" id="{CA936141-87A0-7E46-D94B-BB5DE8B51B2D}"/>
                </a:ext>
              </a:extLst>
            </p:cNvPr>
            <p:cNvSpPr txBox="1"/>
            <p:nvPr/>
          </p:nvSpPr>
          <p:spPr>
            <a:xfrm>
              <a:off x="1250574" y="2331238"/>
              <a:ext cx="1728611" cy="20230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Qemu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1" name="学论网-www.xuelun.me">
              <a:extLst>
                <a:ext uri="{FF2B5EF4-FFF2-40B4-BE49-F238E27FC236}">
                  <a16:creationId xmlns:a16="http://schemas.microsoft.com/office/drawing/2014/main" id="{7C8BF99F-AD84-CB06-C87E-3DEE0D37D8E5}"/>
                </a:ext>
              </a:extLst>
            </p:cNvPr>
            <p:cNvSpPr txBox="1"/>
            <p:nvPr/>
          </p:nvSpPr>
          <p:spPr>
            <a:xfrm>
              <a:off x="1327571" y="2580833"/>
              <a:ext cx="1574617" cy="18892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由于特定架构的硬件实体难以获得，本项目针对不同架构的开发必须依赖虚拟机程序进行实验。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Qemu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是一款开源的虚拟机程序，能够测试操作系统在不同硬件环境下的表现。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Qemu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提供全系统仿真和用户模式仿真两种操作模式，能够在任意支持的架构上为任何机器运行一个完整的操作系统，是本项目的最佳选择。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9C5D0B6-D35F-A348-AD9F-069E4F7FF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804" y="1853143"/>
            <a:ext cx="3893478" cy="1946739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A318CA8A-C702-168A-D589-BE8B294CEC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DFE2ED2-C671-82F2-8D5F-A8604F521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023" y="4104153"/>
            <a:ext cx="3397326" cy="226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98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515a8a5-4a47-488b-bb7b-ac5bb6e57d8c"/>
  <p:tag name="COMMONDATA" val="eyJoZGlkIjoiY2IxYWJkNDE4MmE5YWM3MTY5OGE0OGU1NGUyM2RlM2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973</Words>
  <Application>Microsoft Office PowerPoint</Application>
  <PresentationFormat>宽屏</PresentationFormat>
  <Paragraphs>143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等线 Light</vt:lpstr>
      <vt:lpstr>华光美黑_CNKI</vt:lpstr>
      <vt:lpstr>思源黑体 CN Medium</vt:lpstr>
      <vt:lpstr>思源黑体 CN Normal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1072224392@qq.com</cp:lastModifiedBy>
  <cp:revision>190</cp:revision>
  <dcterms:created xsi:type="dcterms:W3CDTF">2021-01-31T06:17:00Z</dcterms:created>
  <dcterms:modified xsi:type="dcterms:W3CDTF">2023-05-06T00:57:05Z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9B6469C2496446049ABFAC0BB7167A44_12</vt:lpwstr>
  </property>
  <property fmtid="{D5CDD505-2E9C-101B-9397-08002B2CF9AE}" pid="3" name="KSOProductBuildVer">
    <vt:lpwstr>2052-11.1.0.14036</vt:lpwstr>
  </property>
</Properties>
</file>