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4" r:id="rId4"/>
    <p:sldId id="277" r:id="rId5"/>
    <p:sldId id="257" r:id="rId6"/>
    <p:sldId id="278" r:id="rId7"/>
    <p:sldId id="273" r:id="rId8"/>
    <p:sldId id="274" r:id="rId9"/>
    <p:sldId id="261" r:id="rId10"/>
    <p:sldId id="267" r:id="rId11"/>
    <p:sldId id="268" r:id="rId12"/>
    <p:sldId id="269" r:id="rId13"/>
    <p:sldId id="262" r:id="rId14"/>
    <p:sldId id="270" r:id="rId15"/>
    <p:sldId id="271" r:id="rId16"/>
    <p:sldId id="259" r:id="rId17"/>
    <p:sldId id="260" r:id="rId18"/>
    <p:sldId id="272" r:id="rId19"/>
    <p:sldId id="276" r:id="rId20"/>
    <p:sldId id="275" r:id="rId21"/>
    <p:sldId id="279" r:id="rId22"/>
    <p:sldId id="26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28" autoAdjust="0"/>
  </p:normalViewPr>
  <p:slideViewPr>
    <p:cSldViewPr snapToGrid="0">
      <p:cViewPr varScale="1">
        <p:scale>
          <a:sx n="68" d="100"/>
          <a:sy n="68" d="100"/>
        </p:scale>
        <p:origin x="12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45389-EACA-49B3-AF64-5D23F1BF328C}" type="datetimeFigureOut">
              <a:rPr lang="zh-CN" altLang="en-US" smtClean="0"/>
              <a:t>2023/5/5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F4268-3864-4504-A8AE-6B44D9511E56}" type="slidenum">
              <a:rPr lang="zh-CN" altLang="en-US" smtClean="0"/>
              <a:t>‹#›</a:t>
            </a:fld>
            <a:endParaRPr lang="zh-CN" altLang="en-US"/>
          </a:p>
        </p:txBody>
      </p:sp>
    </p:spTree>
    <p:extLst>
      <p:ext uri="{BB962C8B-B14F-4D97-AF65-F5344CB8AC3E}">
        <p14:creationId xmlns:p14="http://schemas.microsoft.com/office/powerpoint/2010/main" val="138227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0" i="0" dirty="0">
                <a:solidFill>
                  <a:srgbClr val="24292E"/>
                </a:solidFill>
                <a:effectLst/>
                <a:latin typeface="-apple-system"/>
              </a:rPr>
              <a:t>可靠性更高：微内核的核心部分只包含了最基本的操作系统功能和服务，其他的系统服务则被移出内核，并独立运行于应用程序之中。这种设计可以避免整个操作系统的故障，使得系统变得更可靠。相对于传统的宏内核，微内核需要掌握的代码量少， 意味着更小的代码量、更少的程序出错的机会和更高的可靠性。</a:t>
            </a:r>
          </a:p>
          <a:p>
            <a:pPr algn="l">
              <a:buFont typeface="+mj-lt"/>
              <a:buAutoNum type="arabicPeriod"/>
            </a:pPr>
            <a:r>
              <a:rPr lang="zh-CN" altLang="en-US" b="0" i="0" dirty="0">
                <a:solidFill>
                  <a:srgbClr val="24292E"/>
                </a:solidFill>
                <a:effectLst/>
                <a:latin typeface="-apple-system"/>
              </a:rPr>
              <a:t>可扩展性更强：微内核的核心部分尽可能的简单，从而容易进行扩展，仅需通过添加新的模块来扩展系统服务。这意味着你可以通过组合不同的可插拔模块来更好地满足应用程序的需求。</a:t>
            </a:r>
          </a:p>
          <a:p>
            <a:pPr algn="l">
              <a:buFont typeface="+mj-lt"/>
              <a:buAutoNum type="arabicPeriod"/>
            </a:pPr>
            <a:r>
              <a:rPr lang="zh-CN" altLang="en-US" b="0" i="0" dirty="0">
                <a:solidFill>
                  <a:srgbClr val="24292E"/>
                </a:solidFill>
                <a:effectLst/>
                <a:latin typeface="-apple-system"/>
              </a:rPr>
              <a:t>易于维护：由于微内核的模块化设计，所有系统服务都是相互独立的，可以单独升级、调试和维护。这减少了因为更改一个服务而需要对整个系统进行修改的风险，同时也降低了维护难度。</a:t>
            </a:r>
          </a:p>
          <a:p>
            <a:pPr algn="l">
              <a:buFont typeface="+mj-lt"/>
              <a:buAutoNum type="arabicPeriod"/>
            </a:pPr>
            <a:r>
              <a:rPr lang="zh-CN" altLang="en-US" b="0" i="0" dirty="0">
                <a:solidFill>
                  <a:srgbClr val="24292E"/>
                </a:solidFill>
                <a:effectLst/>
                <a:latin typeface="-apple-system"/>
              </a:rPr>
              <a:t>安全性更高：微内核可以限制进程对内核的访问权限。只有特权管理模块才能访问所有的内核服务，普通用户模块无法直接访问，在操作系统设计过程中可以提高系统的安全性。</a:t>
            </a:r>
          </a:p>
          <a:p>
            <a:endParaRPr lang="zh-CN" altLang="en-US" dirty="0"/>
          </a:p>
        </p:txBody>
      </p:sp>
      <p:sp>
        <p:nvSpPr>
          <p:cNvPr id="4" name="灯片编号占位符 3"/>
          <p:cNvSpPr>
            <a:spLocks noGrp="1"/>
          </p:cNvSpPr>
          <p:nvPr>
            <p:ph type="sldNum" sz="quarter" idx="5"/>
          </p:nvPr>
        </p:nvSpPr>
        <p:spPr/>
        <p:txBody>
          <a:bodyPr/>
          <a:lstStyle/>
          <a:p>
            <a:fld id="{6741E05B-B3C8-486F-8844-8DEA58EF75C0}" type="slidenum">
              <a:rPr lang="zh-CN" altLang="en-US" smtClean="0"/>
              <a:t>4</a:t>
            </a:fld>
            <a:endParaRPr lang="zh-CN" altLang="en-US"/>
          </a:p>
        </p:txBody>
      </p:sp>
    </p:spTree>
    <p:extLst>
      <p:ext uri="{BB962C8B-B14F-4D97-AF65-F5344CB8AC3E}">
        <p14:creationId xmlns:p14="http://schemas.microsoft.com/office/powerpoint/2010/main" val="56626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高性能</a:t>
            </a:r>
            <a:r>
              <a:rPr lang="en-US" altLang="zh-CN" dirty="0"/>
              <a:t>:</a:t>
            </a:r>
          </a:p>
          <a:p>
            <a:pPr algn="l"/>
            <a:r>
              <a:rPr lang="en-US" altLang="zh-CN" b="0" i="0" dirty="0">
                <a:solidFill>
                  <a:srgbClr val="1F2328"/>
                </a:solidFill>
                <a:effectLst/>
                <a:latin typeface="-apple-system"/>
              </a:rPr>
              <a:t>Rust </a:t>
            </a:r>
            <a:r>
              <a:rPr lang="zh-CN" altLang="en-US" b="0" i="0" dirty="0">
                <a:solidFill>
                  <a:srgbClr val="1F2328"/>
                </a:solidFill>
                <a:effectLst/>
                <a:latin typeface="-apple-system"/>
              </a:rPr>
              <a:t>速度惊人且内存利用率极高。由于没有运行时和垃圾回收，它能够胜任对性能要求特别高的服务，可以在嵌入式设备上运行，还能轻松和其他语言集成。</a:t>
            </a:r>
          </a:p>
          <a:p>
            <a:pPr algn="l"/>
            <a:r>
              <a:rPr lang="zh-CN" altLang="en-US" b="1" i="0" dirty="0">
                <a:solidFill>
                  <a:srgbClr val="1F2328"/>
                </a:solidFill>
                <a:effectLst/>
                <a:latin typeface="-apple-system"/>
              </a:rPr>
              <a:t>可执行文件</a:t>
            </a:r>
          </a:p>
          <a:p>
            <a:pPr algn="l"/>
            <a:r>
              <a:rPr lang="en-US" altLang="zh-CN" b="0" i="0" dirty="0">
                <a:solidFill>
                  <a:srgbClr val="1F2328"/>
                </a:solidFill>
                <a:effectLst/>
                <a:latin typeface="-apple-system"/>
              </a:rPr>
              <a:t>Rust</a:t>
            </a:r>
            <a:r>
              <a:rPr lang="zh-CN" altLang="en-US" b="0" i="0" dirty="0">
                <a:solidFill>
                  <a:srgbClr val="1F2328"/>
                </a:solidFill>
                <a:effectLst/>
                <a:latin typeface="-apple-system"/>
              </a:rPr>
              <a:t>是编译语言，这意味着程序直接转换为可执行的机器代码，因此可以将程序作为单个二进制文件进行部署；与 </a:t>
            </a:r>
            <a:r>
              <a:rPr lang="en-US" altLang="zh-CN" b="0" i="0" dirty="0">
                <a:solidFill>
                  <a:srgbClr val="1F2328"/>
                </a:solidFill>
                <a:effectLst/>
                <a:latin typeface="-apple-system"/>
              </a:rPr>
              <a:t>Python </a:t>
            </a:r>
            <a:r>
              <a:rPr lang="zh-CN" altLang="en-US" b="0" i="0" dirty="0">
                <a:solidFill>
                  <a:srgbClr val="1F2328"/>
                </a:solidFill>
                <a:effectLst/>
                <a:latin typeface="-apple-system"/>
              </a:rPr>
              <a:t>和 </a:t>
            </a:r>
            <a:r>
              <a:rPr lang="en-US" altLang="zh-CN" b="0" i="0" dirty="0">
                <a:solidFill>
                  <a:srgbClr val="1F2328"/>
                </a:solidFill>
                <a:effectLst/>
                <a:latin typeface="-apple-system"/>
              </a:rPr>
              <a:t>Ruby </a:t>
            </a:r>
            <a:r>
              <a:rPr lang="zh-CN" altLang="en-US" b="0" i="0" dirty="0">
                <a:solidFill>
                  <a:srgbClr val="1F2328"/>
                </a:solidFill>
                <a:effectLst/>
                <a:latin typeface="-apple-system"/>
              </a:rPr>
              <a:t>等解释型语言不同，无需随程序一起分发解释器，大量库和依赖项，这是一大优势。与解释型语言相比，</a:t>
            </a:r>
            <a:r>
              <a:rPr lang="en-US" altLang="zh-CN" b="0" i="0" dirty="0">
                <a:solidFill>
                  <a:srgbClr val="1F2328"/>
                </a:solidFill>
                <a:effectLst/>
                <a:latin typeface="-apple-system"/>
              </a:rPr>
              <a:t>Rust </a:t>
            </a:r>
            <a:r>
              <a:rPr lang="zh-CN" altLang="en-US" b="0" i="0" dirty="0">
                <a:solidFill>
                  <a:srgbClr val="1F2328"/>
                </a:solidFill>
                <a:effectLst/>
                <a:latin typeface="-apple-system"/>
              </a:rPr>
              <a:t>程序非常快。</a:t>
            </a:r>
          </a:p>
          <a:p>
            <a:pPr algn="l"/>
            <a:r>
              <a:rPr lang="zh-CN" altLang="en-US" b="1" i="0" dirty="0">
                <a:solidFill>
                  <a:srgbClr val="1F2328"/>
                </a:solidFill>
                <a:effectLst/>
                <a:latin typeface="-apple-system"/>
              </a:rPr>
              <a:t>对动态类型语言与静态类型的平衡</a:t>
            </a:r>
          </a:p>
          <a:p>
            <a:pPr algn="l"/>
            <a:r>
              <a:rPr lang="zh-CN" altLang="en-US" b="0" i="0" dirty="0">
                <a:solidFill>
                  <a:srgbClr val="1F2328"/>
                </a:solidFill>
                <a:effectLst/>
                <a:latin typeface="-apple-system"/>
              </a:rPr>
              <a:t>动态类型语言在调试、运行时具有不确定性，而静态类型的语言减少了程序理解的开销和动态运行的不确定性，但并不是所有静态类型系统都是高效的。</a:t>
            </a:r>
            <a:r>
              <a:rPr lang="en-US" altLang="zh-CN" b="0" i="0" dirty="0">
                <a:solidFill>
                  <a:srgbClr val="1F2328"/>
                </a:solidFill>
                <a:effectLst/>
                <a:latin typeface="-apple-system"/>
              </a:rPr>
              <a:t>Rust</a:t>
            </a:r>
            <a:r>
              <a:rPr lang="zh-CN" altLang="en-US" b="0" i="0" dirty="0">
                <a:solidFill>
                  <a:srgbClr val="1F2328"/>
                </a:solidFill>
                <a:effectLst/>
                <a:latin typeface="-apple-system"/>
              </a:rPr>
              <a:t>使用可选类型对这种可能性进行编码，并且编译器要求你处理</a:t>
            </a:r>
            <a:r>
              <a:rPr lang="en-US" altLang="zh-CN" b="0" i="0" dirty="0">
                <a:solidFill>
                  <a:srgbClr val="1F2328"/>
                </a:solidFill>
                <a:effectLst/>
                <a:latin typeface="-apple-system"/>
              </a:rPr>
              <a:t>None</a:t>
            </a:r>
            <a:r>
              <a:rPr lang="zh-CN" altLang="en-US" b="0" i="0" dirty="0">
                <a:solidFill>
                  <a:srgbClr val="1F2328"/>
                </a:solidFill>
                <a:effectLst/>
                <a:latin typeface="-apple-system"/>
              </a:rPr>
              <a:t>这种情况。这样可以防止发生可怕的运行时错误（或等效语言），而可以将其提升为你在用户看到它之前解决的编译时错误。</a:t>
            </a:r>
            <a:r>
              <a:rPr lang="en-US" altLang="zh-CN" b="0" i="0" dirty="0">
                <a:solidFill>
                  <a:srgbClr val="1F2328"/>
                </a:solidFill>
                <a:effectLst/>
                <a:latin typeface="-apple-system"/>
              </a:rPr>
              <a:t>Rust</a:t>
            </a:r>
            <a:r>
              <a:rPr lang="zh-CN" altLang="en-US" b="0" i="0" dirty="0">
                <a:solidFill>
                  <a:srgbClr val="1F2328"/>
                </a:solidFill>
                <a:effectLst/>
                <a:latin typeface="-apple-system"/>
              </a:rPr>
              <a:t>的静态类型尽最大努力避免程序员的麻烦，同时鼓励长期的可维护性。一些静态类型的语言给程序员带来了沉重的负担，要求他们多次重复变量的类型，这阻碍了可读性和重构。其他静态类型的语言允许在全局进行数据类型推断。虽然在最初的开发过程中很方便，但是这会降低编译器在类型不再匹配时提供有用的错误信息的能力。</a:t>
            </a:r>
            <a:r>
              <a:rPr lang="en-US" altLang="zh-CN" b="0" i="0" dirty="0">
                <a:solidFill>
                  <a:srgbClr val="1F2328"/>
                </a:solidFill>
                <a:effectLst/>
                <a:latin typeface="-apple-system"/>
              </a:rPr>
              <a:t>Rust</a:t>
            </a:r>
            <a:r>
              <a:rPr lang="zh-CN" altLang="en-US" b="0" i="0" dirty="0">
                <a:solidFill>
                  <a:srgbClr val="1F2328"/>
                </a:solidFill>
                <a:effectLst/>
                <a:latin typeface="-apple-system"/>
              </a:rPr>
              <a:t>可以从这两种样式中学习，并要求顶层项（如函数参数和常量）具有显式类型，同时允许在函数体内部进行类型推断。</a:t>
            </a:r>
          </a:p>
          <a:p>
            <a:pPr algn="l"/>
            <a:r>
              <a:rPr lang="zh-CN" altLang="en-US" b="1" i="0" dirty="0">
                <a:solidFill>
                  <a:srgbClr val="1F2328"/>
                </a:solidFill>
                <a:effectLst/>
                <a:latin typeface="-apple-system"/>
              </a:rPr>
              <a:t>解决垃圾回收问题</a:t>
            </a:r>
          </a:p>
          <a:p>
            <a:pPr algn="l"/>
            <a:r>
              <a:rPr lang="en-US" altLang="zh-CN" b="0" i="0" dirty="0">
                <a:solidFill>
                  <a:srgbClr val="1F2328"/>
                </a:solidFill>
                <a:effectLst/>
                <a:latin typeface="-apple-system"/>
              </a:rPr>
              <a:t>Rust</a:t>
            </a:r>
            <a:r>
              <a:rPr lang="zh-CN" altLang="en-US" b="0" i="0" dirty="0">
                <a:solidFill>
                  <a:srgbClr val="1F2328"/>
                </a:solidFill>
                <a:effectLst/>
                <a:latin typeface="-apple-system"/>
              </a:rPr>
              <a:t>可以选择将数据存储在堆栈上还是堆上，并在编译时确定何时不再需要内存并可以对其进行清理。这样可以有效利用内存，并实现更高性能的内存访问。</a:t>
            </a:r>
            <a:r>
              <a:rPr lang="en-US" altLang="zh-CN" b="0" i="0" dirty="0">
                <a:solidFill>
                  <a:srgbClr val="1F2328"/>
                </a:solidFill>
                <a:effectLst/>
                <a:latin typeface="-apple-system"/>
              </a:rPr>
              <a:t>Tilde</a:t>
            </a:r>
            <a:r>
              <a:rPr lang="zh-CN" altLang="en-US" b="0" i="0" dirty="0">
                <a:solidFill>
                  <a:srgbClr val="1F2328"/>
                </a:solidFill>
                <a:effectLst/>
                <a:latin typeface="-apple-system"/>
              </a:rPr>
              <a:t>是</a:t>
            </a:r>
            <a:r>
              <a:rPr lang="en-US" altLang="zh-CN" b="0" i="0" dirty="0">
                <a:solidFill>
                  <a:srgbClr val="1F2328"/>
                </a:solidFill>
                <a:effectLst/>
                <a:latin typeface="-apple-system"/>
              </a:rPr>
              <a:t>Rust</a:t>
            </a:r>
            <a:r>
              <a:rPr lang="zh-CN" altLang="en-US" b="0" i="0" dirty="0">
                <a:solidFill>
                  <a:srgbClr val="1F2328"/>
                </a:solidFill>
                <a:effectLst/>
                <a:latin typeface="-apple-system"/>
              </a:rPr>
              <a:t>在其</a:t>
            </a:r>
            <a:r>
              <a:rPr lang="en-US" altLang="zh-CN" b="0" i="0" dirty="0">
                <a:solidFill>
                  <a:srgbClr val="1F2328"/>
                </a:solidFill>
                <a:effectLst/>
                <a:latin typeface="-apple-system"/>
              </a:rPr>
              <a:t>Skylight</a:t>
            </a:r>
            <a:r>
              <a:rPr lang="zh-CN" altLang="en-US" b="0" i="0" dirty="0">
                <a:solidFill>
                  <a:srgbClr val="1F2328"/>
                </a:solidFill>
                <a:effectLst/>
                <a:latin typeface="-apple-system"/>
              </a:rPr>
              <a:t>产品中的早期生产用户，他发现通过使用</a:t>
            </a:r>
            <a:r>
              <a:rPr lang="en-US" altLang="zh-CN" b="0" i="0" dirty="0">
                <a:solidFill>
                  <a:srgbClr val="1F2328"/>
                </a:solidFill>
                <a:effectLst/>
                <a:latin typeface="-apple-system"/>
              </a:rPr>
              <a:t>Rust</a:t>
            </a:r>
            <a:r>
              <a:rPr lang="zh-CN" altLang="en-US" b="0" i="0" dirty="0">
                <a:solidFill>
                  <a:srgbClr val="1F2328"/>
                </a:solidFill>
                <a:effectLst/>
                <a:latin typeface="-apple-system"/>
              </a:rPr>
              <a:t>重写某些</a:t>
            </a:r>
            <a:r>
              <a:rPr lang="en-US" altLang="zh-CN" b="0" i="0" dirty="0">
                <a:solidFill>
                  <a:srgbClr val="1F2328"/>
                </a:solidFill>
                <a:effectLst/>
                <a:latin typeface="-apple-system"/>
              </a:rPr>
              <a:t>Java HTTP</a:t>
            </a:r>
            <a:r>
              <a:rPr lang="zh-CN" altLang="en-US" b="0" i="0" dirty="0">
                <a:solidFill>
                  <a:srgbClr val="1F2328"/>
                </a:solidFill>
                <a:effectLst/>
                <a:latin typeface="-apple-system"/>
              </a:rPr>
              <a:t>服务，他们能够将内存使用量从</a:t>
            </a:r>
            <a:r>
              <a:rPr lang="en-US" altLang="zh-CN" b="0" i="0" dirty="0">
                <a:solidFill>
                  <a:srgbClr val="1F2328"/>
                </a:solidFill>
                <a:effectLst/>
                <a:latin typeface="-apple-system"/>
              </a:rPr>
              <a:t>5Gb</a:t>
            </a:r>
            <a:r>
              <a:rPr lang="zh-CN" altLang="en-US" b="0" i="0" dirty="0">
                <a:solidFill>
                  <a:srgbClr val="1F2328"/>
                </a:solidFill>
                <a:effectLst/>
                <a:latin typeface="-apple-system"/>
              </a:rPr>
              <a:t>减少到</a:t>
            </a:r>
            <a:r>
              <a:rPr lang="en-US" altLang="zh-CN" b="0" i="0" dirty="0">
                <a:solidFill>
                  <a:srgbClr val="1F2328"/>
                </a:solidFill>
                <a:effectLst/>
                <a:latin typeface="-apple-system"/>
              </a:rPr>
              <a:t>50Mb</a:t>
            </a:r>
            <a:r>
              <a:rPr lang="zh-CN" altLang="en-US" b="0" i="0" dirty="0">
                <a:solidFill>
                  <a:srgbClr val="1F2328"/>
                </a:solidFill>
                <a:effectLst/>
                <a:latin typeface="-apple-system"/>
              </a:rPr>
              <a:t>。无需连续运行垃圾收集器，</a:t>
            </a:r>
            <a:r>
              <a:rPr lang="en-US" altLang="zh-CN" b="0" i="0" dirty="0">
                <a:solidFill>
                  <a:srgbClr val="1F2328"/>
                </a:solidFill>
                <a:effectLst/>
                <a:latin typeface="-apple-system"/>
              </a:rPr>
              <a:t>Rust</a:t>
            </a:r>
            <a:r>
              <a:rPr lang="zh-CN" altLang="en-US" b="0" i="0" dirty="0">
                <a:solidFill>
                  <a:srgbClr val="1F2328"/>
                </a:solidFill>
                <a:effectLst/>
                <a:latin typeface="-apple-system"/>
              </a:rPr>
              <a:t>项目非常适合被其他编程语言通过外部功能接口用作库。这使现有项目可以用快速的</a:t>
            </a:r>
            <a:r>
              <a:rPr lang="en-US" altLang="zh-CN" b="0" i="0" dirty="0">
                <a:solidFill>
                  <a:srgbClr val="1F2328"/>
                </a:solidFill>
                <a:effectLst/>
                <a:latin typeface="-apple-system"/>
              </a:rPr>
              <a:t>Rust</a:t>
            </a:r>
            <a:r>
              <a:rPr lang="zh-CN" altLang="en-US" b="0" i="0" dirty="0">
                <a:solidFill>
                  <a:srgbClr val="1F2328"/>
                </a:solidFill>
                <a:effectLst/>
                <a:latin typeface="-apple-system"/>
              </a:rPr>
              <a:t>代码替换对性能至关重要的代码，而不会产生其他系统编程语言固有的内存安全风险。某些项目甚至已使用这些技术在</a:t>
            </a:r>
            <a:r>
              <a:rPr lang="en-US" altLang="zh-CN" b="0" i="0" dirty="0">
                <a:solidFill>
                  <a:srgbClr val="1F2328"/>
                </a:solidFill>
                <a:effectLst/>
                <a:latin typeface="-apple-system"/>
              </a:rPr>
              <a:t>Rust</a:t>
            </a:r>
            <a:r>
              <a:rPr lang="zh-CN" altLang="en-US" b="0" i="0" dirty="0">
                <a:solidFill>
                  <a:srgbClr val="1F2328"/>
                </a:solidFill>
                <a:effectLst/>
                <a:latin typeface="-apple-system"/>
              </a:rPr>
              <a:t>中进行了增量重写。通过直接访问硬件和内存，</a:t>
            </a:r>
            <a:r>
              <a:rPr lang="en-US" altLang="zh-CN" b="0" i="0" dirty="0">
                <a:solidFill>
                  <a:srgbClr val="1F2328"/>
                </a:solidFill>
                <a:effectLst/>
                <a:latin typeface="-apple-system"/>
              </a:rPr>
              <a:t>Rust</a:t>
            </a:r>
            <a:r>
              <a:rPr lang="zh-CN" altLang="en-US" b="0" i="0" dirty="0">
                <a:solidFill>
                  <a:srgbClr val="1F2328"/>
                </a:solidFill>
                <a:effectLst/>
                <a:latin typeface="-apple-system"/>
              </a:rPr>
              <a:t>是嵌入式和裸机开发的理想语言你您可以编写底层代码，例如操作系统内核或微控制器应用程序。在这些特别具有挑战性的环境中，</a:t>
            </a:r>
            <a:r>
              <a:rPr lang="en-US" altLang="zh-CN" b="0" i="0" dirty="0">
                <a:solidFill>
                  <a:srgbClr val="1F2328"/>
                </a:solidFill>
                <a:effectLst/>
                <a:latin typeface="-apple-system"/>
              </a:rPr>
              <a:t>Rust</a:t>
            </a:r>
            <a:r>
              <a:rPr lang="zh-CN" altLang="en-US" b="0" i="0" dirty="0">
                <a:solidFill>
                  <a:srgbClr val="1F2328"/>
                </a:solidFill>
                <a:effectLst/>
                <a:latin typeface="-apple-system"/>
              </a:rPr>
              <a:t>的核心类型和功能以及可重用的库代码表现将会非常出色。</a:t>
            </a:r>
            <a:endParaRPr lang="en-US" altLang="zh-CN" b="0" i="0" dirty="0">
              <a:solidFill>
                <a:srgbClr val="1F2328"/>
              </a:solidFill>
              <a:effectLst/>
              <a:latin typeface="-apple-system"/>
            </a:endParaRPr>
          </a:p>
          <a:p>
            <a:pPr algn="l"/>
            <a:r>
              <a:rPr lang="zh-CN" altLang="en-US" b="0" i="0" dirty="0">
                <a:solidFill>
                  <a:srgbClr val="1F2328"/>
                </a:solidFill>
                <a:effectLst/>
                <a:latin typeface="-apple-system"/>
              </a:rPr>
              <a:t>可靠性</a:t>
            </a:r>
            <a:r>
              <a:rPr lang="en-US" altLang="zh-CN" b="0" i="0" dirty="0">
                <a:solidFill>
                  <a:srgbClr val="1F2328"/>
                </a:solidFill>
                <a:effectLst/>
                <a:latin typeface="-apple-system"/>
              </a:rPr>
              <a:t>:</a:t>
            </a:r>
          </a:p>
          <a:p>
            <a:pPr algn="l"/>
            <a:r>
              <a:rPr lang="en-US" altLang="zh-CN" b="0" i="0" dirty="0">
                <a:solidFill>
                  <a:srgbClr val="1F2328"/>
                </a:solidFill>
                <a:effectLst/>
                <a:latin typeface="-apple-system"/>
              </a:rPr>
              <a:t>Rust </a:t>
            </a:r>
            <a:r>
              <a:rPr lang="zh-CN" altLang="en-US" b="0" i="0" dirty="0">
                <a:solidFill>
                  <a:srgbClr val="1F2328"/>
                </a:solidFill>
                <a:effectLst/>
                <a:latin typeface="-apple-system"/>
              </a:rPr>
              <a:t>速度惊人且内存利用率极高。由于没有运行时和垃圾回收，它能够胜任对性能要求特别高的服务，可以在嵌入式设备上运行，还能轻松和其他语言集成。</a:t>
            </a:r>
          </a:p>
          <a:p>
            <a:pPr algn="l"/>
            <a:r>
              <a:rPr lang="zh-CN" altLang="en-US" b="1" i="0" dirty="0">
                <a:solidFill>
                  <a:srgbClr val="1F2328"/>
                </a:solidFill>
                <a:effectLst/>
                <a:latin typeface="-apple-system"/>
              </a:rPr>
              <a:t>可执行文件</a:t>
            </a:r>
          </a:p>
          <a:p>
            <a:pPr algn="l"/>
            <a:r>
              <a:rPr lang="en-US" altLang="zh-CN" b="0" i="0" dirty="0">
                <a:solidFill>
                  <a:srgbClr val="1F2328"/>
                </a:solidFill>
                <a:effectLst/>
                <a:latin typeface="-apple-system"/>
              </a:rPr>
              <a:t>Rust</a:t>
            </a:r>
            <a:r>
              <a:rPr lang="zh-CN" altLang="en-US" b="0" i="0" dirty="0">
                <a:solidFill>
                  <a:srgbClr val="1F2328"/>
                </a:solidFill>
                <a:effectLst/>
                <a:latin typeface="-apple-system"/>
              </a:rPr>
              <a:t>是编译语言，这意味着程序直接转换为可执行的机器代码，因此可以将程序作为单个二进制文件进行部署；与 </a:t>
            </a:r>
            <a:r>
              <a:rPr lang="en-US" altLang="zh-CN" b="0" i="0" dirty="0">
                <a:solidFill>
                  <a:srgbClr val="1F2328"/>
                </a:solidFill>
                <a:effectLst/>
                <a:latin typeface="-apple-system"/>
              </a:rPr>
              <a:t>Python </a:t>
            </a:r>
            <a:r>
              <a:rPr lang="zh-CN" altLang="en-US" b="0" i="0" dirty="0">
                <a:solidFill>
                  <a:srgbClr val="1F2328"/>
                </a:solidFill>
                <a:effectLst/>
                <a:latin typeface="-apple-system"/>
              </a:rPr>
              <a:t>和 </a:t>
            </a:r>
            <a:r>
              <a:rPr lang="en-US" altLang="zh-CN" b="0" i="0" dirty="0">
                <a:solidFill>
                  <a:srgbClr val="1F2328"/>
                </a:solidFill>
                <a:effectLst/>
                <a:latin typeface="-apple-system"/>
              </a:rPr>
              <a:t>Ruby </a:t>
            </a:r>
            <a:r>
              <a:rPr lang="zh-CN" altLang="en-US" b="0" i="0" dirty="0">
                <a:solidFill>
                  <a:srgbClr val="1F2328"/>
                </a:solidFill>
                <a:effectLst/>
                <a:latin typeface="-apple-system"/>
              </a:rPr>
              <a:t>等解释型语言不同，无需随程序一起分发解释器，大量库和依赖项，这是一大优势。与解释型语言相比，</a:t>
            </a:r>
            <a:r>
              <a:rPr lang="en-US" altLang="zh-CN" b="0" i="0" dirty="0">
                <a:solidFill>
                  <a:srgbClr val="1F2328"/>
                </a:solidFill>
                <a:effectLst/>
                <a:latin typeface="-apple-system"/>
              </a:rPr>
              <a:t>Rust </a:t>
            </a:r>
            <a:r>
              <a:rPr lang="zh-CN" altLang="en-US" b="0" i="0" dirty="0">
                <a:solidFill>
                  <a:srgbClr val="1F2328"/>
                </a:solidFill>
                <a:effectLst/>
                <a:latin typeface="-apple-system"/>
              </a:rPr>
              <a:t>程序非常快。</a:t>
            </a:r>
          </a:p>
          <a:p>
            <a:pPr algn="l"/>
            <a:r>
              <a:rPr lang="zh-CN" altLang="en-US" b="1" i="0" dirty="0">
                <a:solidFill>
                  <a:srgbClr val="1F2328"/>
                </a:solidFill>
                <a:effectLst/>
                <a:latin typeface="-apple-system"/>
              </a:rPr>
              <a:t>对动态类型语言与静态类型的平衡</a:t>
            </a:r>
          </a:p>
          <a:p>
            <a:pPr algn="l"/>
            <a:r>
              <a:rPr lang="zh-CN" altLang="en-US" b="0" i="0" dirty="0">
                <a:solidFill>
                  <a:srgbClr val="1F2328"/>
                </a:solidFill>
                <a:effectLst/>
                <a:latin typeface="-apple-system"/>
              </a:rPr>
              <a:t>动态类型语言在调试、运行时具有不确定性，而静态类型的语言减少了程序理解的开销和动态运行的不确定性，但并不是所有静态类型系统都是高效的。</a:t>
            </a:r>
            <a:r>
              <a:rPr lang="en-US" altLang="zh-CN" b="0" i="0" dirty="0">
                <a:solidFill>
                  <a:srgbClr val="1F2328"/>
                </a:solidFill>
                <a:effectLst/>
                <a:latin typeface="-apple-system"/>
              </a:rPr>
              <a:t>Rust</a:t>
            </a:r>
            <a:r>
              <a:rPr lang="zh-CN" altLang="en-US" b="0" i="0" dirty="0">
                <a:solidFill>
                  <a:srgbClr val="1F2328"/>
                </a:solidFill>
                <a:effectLst/>
                <a:latin typeface="-apple-system"/>
              </a:rPr>
              <a:t>使用可选类型对这种可能性进行编码，并且编译器要求你处理</a:t>
            </a:r>
            <a:r>
              <a:rPr lang="en-US" altLang="zh-CN" b="0" i="0" dirty="0">
                <a:solidFill>
                  <a:srgbClr val="1F2328"/>
                </a:solidFill>
                <a:effectLst/>
                <a:latin typeface="-apple-system"/>
              </a:rPr>
              <a:t>None</a:t>
            </a:r>
            <a:r>
              <a:rPr lang="zh-CN" altLang="en-US" b="0" i="0" dirty="0">
                <a:solidFill>
                  <a:srgbClr val="1F2328"/>
                </a:solidFill>
                <a:effectLst/>
                <a:latin typeface="-apple-system"/>
              </a:rPr>
              <a:t>这种情况。这样可以防止发生可怕的运行时错误（或等效语言），而可以将其提升为你在用户看到它之前解决的编译时错误。</a:t>
            </a:r>
            <a:r>
              <a:rPr lang="en-US" altLang="zh-CN" b="0" i="0" dirty="0">
                <a:solidFill>
                  <a:srgbClr val="1F2328"/>
                </a:solidFill>
                <a:effectLst/>
                <a:latin typeface="-apple-system"/>
              </a:rPr>
              <a:t>Rust</a:t>
            </a:r>
            <a:r>
              <a:rPr lang="zh-CN" altLang="en-US" b="0" i="0" dirty="0">
                <a:solidFill>
                  <a:srgbClr val="1F2328"/>
                </a:solidFill>
                <a:effectLst/>
                <a:latin typeface="-apple-system"/>
              </a:rPr>
              <a:t>的静态类型尽最大努力避免程序员的麻烦，同时鼓励长期的可维护性。一些静态类型的语言给程序员带来了沉重的负担，要求他们多次重复变量的类型，这阻碍了可读性和重构。其他静态类型的语言允许在全局进行数据类型推断。虽然在最初的开发过程中很方便，但是这会降低编译器在类型不再匹配时提供有用的错误信息的能力。</a:t>
            </a:r>
            <a:r>
              <a:rPr lang="en-US" altLang="zh-CN" b="0" i="0" dirty="0">
                <a:solidFill>
                  <a:srgbClr val="1F2328"/>
                </a:solidFill>
                <a:effectLst/>
                <a:latin typeface="-apple-system"/>
              </a:rPr>
              <a:t>Rust</a:t>
            </a:r>
            <a:r>
              <a:rPr lang="zh-CN" altLang="en-US" b="0" i="0" dirty="0">
                <a:solidFill>
                  <a:srgbClr val="1F2328"/>
                </a:solidFill>
                <a:effectLst/>
                <a:latin typeface="-apple-system"/>
              </a:rPr>
              <a:t>可以从这两种样式中学习，并要求顶层项（如函数参数和常量）具有显式类型，同时允许在函数体内部进行类型推断。</a:t>
            </a:r>
          </a:p>
          <a:p>
            <a:pPr algn="l"/>
            <a:r>
              <a:rPr lang="zh-CN" altLang="en-US" b="1" i="0" dirty="0">
                <a:solidFill>
                  <a:srgbClr val="1F2328"/>
                </a:solidFill>
                <a:effectLst/>
                <a:latin typeface="-apple-system"/>
              </a:rPr>
              <a:t>解决垃圾回收问题</a:t>
            </a:r>
          </a:p>
          <a:p>
            <a:pPr algn="l"/>
            <a:r>
              <a:rPr lang="en-US" altLang="zh-CN" b="0" i="0" dirty="0">
                <a:solidFill>
                  <a:srgbClr val="1F2328"/>
                </a:solidFill>
                <a:effectLst/>
                <a:latin typeface="-apple-system"/>
              </a:rPr>
              <a:t>Rust</a:t>
            </a:r>
            <a:r>
              <a:rPr lang="zh-CN" altLang="en-US" b="0" i="0" dirty="0">
                <a:solidFill>
                  <a:srgbClr val="1F2328"/>
                </a:solidFill>
                <a:effectLst/>
                <a:latin typeface="-apple-system"/>
              </a:rPr>
              <a:t>可以选择将数据存储在堆栈上还是堆上，并在编译时确定何时不再需要内存并可以对其进行清理。这样可以有效利用内存，并实现更高性能的内存访问。</a:t>
            </a:r>
            <a:r>
              <a:rPr lang="en-US" altLang="zh-CN" b="0" i="0" dirty="0">
                <a:solidFill>
                  <a:srgbClr val="1F2328"/>
                </a:solidFill>
                <a:effectLst/>
                <a:latin typeface="-apple-system"/>
              </a:rPr>
              <a:t>Tilde</a:t>
            </a:r>
            <a:r>
              <a:rPr lang="zh-CN" altLang="en-US" b="0" i="0" dirty="0">
                <a:solidFill>
                  <a:srgbClr val="1F2328"/>
                </a:solidFill>
                <a:effectLst/>
                <a:latin typeface="-apple-system"/>
              </a:rPr>
              <a:t>是</a:t>
            </a:r>
            <a:r>
              <a:rPr lang="en-US" altLang="zh-CN" b="0" i="0" dirty="0">
                <a:solidFill>
                  <a:srgbClr val="1F2328"/>
                </a:solidFill>
                <a:effectLst/>
                <a:latin typeface="-apple-system"/>
              </a:rPr>
              <a:t>Rust</a:t>
            </a:r>
            <a:r>
              <a:rPr lang="zh-CN" altLang="en-US" b="0" i="0" dirty="0">
                <a:solidFill>
                  <a:srgbClr val="1F2328"/>
                </a:solidFill>
                <a:effectLst/>
                <a:latin typeface="-apple-system"/>
              </a:rPr>
              <a:t>在其</a:t>
            </a:r>
            <a:r>
              <a:rPr lang="en-US" altLang="zh-CN" b="0" i="0" dirty="0">
                <a:solidFill>
                  <a:srgbClr val="1F2328"/>
                </a:solidFill>
                <a:effectLst/>
                <a:latin typeface="-apple-system"/>
              </a:rPr>
              <a:t>Skylight</a:t>
            </a:r>
            <a:r>
              <a:rPr lang="zh-CN" altLang="en-US" b="0" i="0" dirty="0">
                <a:solidFill>
                  <a:srgbClr val="1F2328"/>
                </a:solidFill>
                <a:effectLst/>
                <a:latin typeface="-apple-system"/>
              </a:rPr>
              <a:t>产品中的早期生产用户，他发现通过使用</a:t>
            </a:r>
            <a:r>
              <a:rPr lang="en-US" altLang="zh-CN" b="0" i="0" dirty="0">
                <a:solidFill>
                  <a:srgbClr val="1F2328"/>
                </a:solidFill>
                <a:effectLst/>
                <a:latin typeface="-apple-system"/>
              </a:rPr>
              <a:t>Rust</a:t>
            </a:r>
            <a:r>
              <a:rPr lang="zh-CN" altLang="en-US" b="0" i="0" dirty="0">
                <a:solidFill>
                  <a:srgbClr val="1F2328"/>
                </a:solidFill>
                <a:effectLst/>
                <a:latin typeface="-apple-system"/>
              </a:rPr>
              <a:t>重写某些</a:t>
            </a:r>
            <a:r>
              <a:rPr lang="en-US" altLang="zh-CN" b="0" i="0" dirty="0">
                <a:solidFill>
                  <a:srgbClr val="1F2328"/>
                </a:solidFill>
                <a:effectLst/>
                <a:latin typeface="-apple-system"/>
              </a:rPr>
              <a:t>Java HTTP</a:t>
            </a:r>
            <a:r>
              <a:rPr lang="zh-CN" altLang="en-US" b="0" i="0" dirty="0">
                <a:solidFill>
                  <a:srgbClr val="1F2328"/>
                </a:solidFill>
                <a:effectLst/>
                <a:latin typeface="-apple-system"/>
              </a:rPr>
              <a:t>服务，他们能够将内存使用量从</a:t>
            </a:r>
            <a:r>
              <a:rPr lang="en-US" altLang="zh-CN" b="0" i="0" dirty="0">
                <a:solidFill>
                  <a:srgbClr val="1F2328"/>
                </a:solidFill>
                <a:effectLst/>
                <a:latin typeface="-apple-system"/>
              </a:rPr>
              <a:t>5Gb</a:t>
            </a:r>
            <a:r>
              <a:rPr lang="zh-CN" altLang="en-US" b="0" i="0" dirty="0">
                <a:solidFill>
                  <a:srgbClr val="1F2328"/>
                </a:solidFill>
                <a:effectLst/>
                <a:latin typeface="-apple-system"/>
              </a:rPr>
              <a:t>减少到</a:t>
            </a:r>
            <a:r>
              <a:rPr lang="en-US" altLang="zh-CN" b="0" i="0" dirty="0">
                <a:solidFill>
                  <a:srgbClr val="1F2328"/>
                </a:solidFill>
                <a:effectLst/>
                <a:latin typeface="-apple-system"/>
              </a:rPr>
              <a:t>50Mb</a:t>
            </a:r>
            <a:r>
              <a:rPr lang="zh-CN" altLang="en-US" b="0" i="0" dirty="0">
                <a:solidFill>
                  <a:srgbClr val="1F2328"/>
                </a:solidFill>
                <a:effectLst/>
                <a:latin typeface="-apple-system"/>
              </a:rPr>
              <a:t>。无需连续运行垃圾收集器，</a:t>
            </a:r>
            <a:r>
              <a:rPr lang="en-US" altLang="zh-CN" b="0" i="0" dirty="0">
                <a:solidFill>
                  <a:srgbClr val="1F2328"/>
                </a:solidFill>
                <a:effectLst/>
                <a:latin typeface="-apple-system"/>
              </a:rPr>
              <a:t>Rust</a:t>
            </a:r>
            <a:r>
              <a:rPr lang="zh-CN" altLang="en-US" b="0" i="0" dirty="0">
                <a:solidFill>
                  <a:srgbClr val="1F2328"/>
                </a:solidFill>
                <a:effectLst/>
                <a:latin typeface="-apple-system"/>
              </a:rPr>
              <a:t>项目非常适合被其他编程语言通过外部功能接口用作库。这使现有项目可以用快速的</a:t>
            </a:r>
            <a:r>
              <a:rPr lang="en-US" altLang="zh-CN" b="0" i="0" dirty="0">
                <a:solidFill>
                  <a:srgbClr val="1F2328"/>
                </a:solidFill>
                <a:effectLst/>
                <a:latin typeface="-apple-system"/>
              </a:rPr>
              <a:t>Rust</a:t>
            </a:r>
            <a:r>
              <a:rPr lang="zh-CN" altLang="en-US" b="0" i="0" dirty="0">
                <a:solidFill>
                  <a:srgbClr val="1F2328"/>
                </a:solidFill>
                <a:effectLst/>
                <a:latin typeface="-apple-system"/>
              </a:rPr>
              <a:t>代码替换对性能至关重要的代码，而不会产生其他系统编程语言固有的内存安全风险。某些项目甚至已使用这些技术在</a:t>
            </a:r>
            <a:r>
              <a:rPr lang="en-US" altLang="zh-CN" b="0" i="0" dirty="0">
                <a:solidFill>
                  <a:srgbClr val="1F2328"/>
                </a:solidFill>
                <a:effectLst/>
                <a:latin typeface="-apple-system"/>
              </a:rPr>
              <a:t>Rust</a:t>
            </a:r>
            <a:r>
              <a:rPr lang="zh-CN" altLang="en-US" b="0" i="0" dirty="0">
                <a:solidFill>
                  <a:srgbClr val="1F2328"/>
                </a:solidFill>
                <a:effectLst/>
                <a:latin typeface="-apple-system"/>
              </a:rPr>
              <a:t>中进行了增量重写。通过直接访问硬件和内存，</a:t>
            </a:r>
            <a:r>
              <a:rPr lang="en-US" altLang="zh-CN" b="0" i="0" dirty="0">
                <a:solidFill>
                  <a:srgbClr val="1F2328"/>
                </a:solidFill>
                <a:effectLst/>
                <a:latin typeface="-apple-system"/>
              </a:rPr>
              <a:t>Rust</a:t>
            </a:r>
            <a:r>
              <a:rPr lang="zh-CN" altLang="en-US" b="0" i="0" dirty="0">
                <a:solidFill>
                  <a:srgbClr val="1F2328"/>
                </a:solidFill>
                <a:effectLst/>
                <a:latin typeface="-apple-system"/>
              </a:rPr>
              <a:t>是嵌入式和裸机开发的理想语言你您可以编写底层代码，例如操作系统内核或微控制器应用程序。在这些特别具有挑战性的环境中，</a:t>
            </a:r>
            <a:r>
              <a:rPr lang="en-US" altLang="zh-CN" b="0" i="0" dirty="0">
                <a:solidFill>
                  <a:srgbClr val="1F2328"/>
                </a:solidFill>
                <a:effectLst/>
                <a:latin typeface="-apple-system"/>
              </a:rPr>
              <a:t>Rust</a:t>
            </a:r>
            <a:r>
              <a:rPr lang="zh-CN" altLang="en-US" b="0" i="0" dirty="0">
                <a:solidFill>
                  <a:srgbClr val="1F2328"/>
                </a:solidFill>
                <a:effectLst/>
                <a:latin typeface="-apple-system"/>
              </a:rPr>
              <a:t>的核心类型和功能以及可重用的库代码表现将会非常出色。</a:t>
            </a:r>
            <a:endParaRPr lang="en-US" altLang="zh-CN" b="0" i="0" dirty="0">
              <a:solidFill>
                <a:srgbClr val="1F2328"/>
              </a:solidFill>
              <a:effectLst/>
              <a:latin typeface="-apple-system"/>
            </a:endParaRPr>
          </a:p>
          <a:p>
            <a:pPr algn="l"/>
            <a:r>
              <a:rPr lang="zh-CN" altLang="en-US" b="0" i="0" dirty="0">
                <a:solidFill>
                  <a:srgbClr val="1F2328"/>
                </a:solidFill>
                <a:effectLst/>
                <a:latin typeface="-apple-system"/>
              </a:rPr>
              <a:t>生产力</a:t>
            </a:r>
            <a:r>
              <a:rPr lang="en-US" altLang="zh-CN" b="0" i="0" dirty="0">
                <a:solidFill>
                  <a:srgbClr val="1F2328"/>
                </a:solidFill>
                <a:effectLst/>
                <a:latin typeface="-apple-system"/>
              </a:rPr>
              <a:t>:</a:t>
            </a:r>
          </a:p>
          <a:p>
            <a:pPr algn="l"/>
            <a:r>
              <a:rPr lang="en-US" altLang="zh-CN" b="0" i="0" dirty="0">
                <a:solidFill>
                  <a:srgbClr val="1F2328"/>
                </a:solidFill>
                <a:effectLst/>
                <a:latin typeface="-apple-system"/>
              </a:rPr>
              <a:t>Rust </a:t>
            </a:r>
            <a:r>
              <a:rPr lang="zh-CN" altLang="en-US" b="0" i="0" dirty="0">
                <a:solidFill>
                  <a:srgbClr val="1F2328"/>
                </a:solidFill>
                <a:effectLst/>
                <a:latin typeface="-apple-system"/>
              </a:rPr>
              <a:t>拥有出色的文档、友好的编译器和清晰的错误提示信息， 还集成了一流的工具</a:t>
            </a:r>
            <a:r>
              <a:rPr lang="en-US" altLang="zh-CN" b="0" i="0" dirty="0">
                <a:solidFill>
                  <a:srgbClr val="1F2328"/>
                </a:solidFill>
                <a:effectLst/>
                <a:latin typeface="-apple-system"/>
              </a:rPr>
              <a:t>——</a:t>
            </a:r>
            <a:r>
              <a:rPr lang="zh-CN" altLang="en-US" b="0" i="0" dirty="0">
                <a:solidFill>
                  <a:srgbClr val="1F2328"/>
                </a:solidFill>
                <a:effectLst/>
                <a:latin typeface="-apple-system"/>
              </a:rPr>
              <a:t>包管理器和构建工具， 智能地自动补全和类型检验的多编辑器支持， 以及自动格式化代码等等。</a:t>
            </a:r>
          </a:p>
          <a:p>
            <a:pPr algn="l"/>
            <a:r>
              <a:rPr lang="en-US" altLang="zh-CN" b="1" i="0" dirty="0">
                <a:solidFill>
                  <a:srgbClr val="1F2328"/>
                </a:solidFill>
                <a:effectLst/>
                <a:latin typeface="-apple-system"/>
              </a:rPr>
              <a:t>Cargo</a:t>
            </a:r>
            <a:r>
              <a:rPr lang="zh-CN" altLang="en-US" b="1" i="0" dirty="0">
                <a:solidFill>
                  <a:srgbClr val="1F2328"/>
                </a:solidFill>
                <a:effectLst/>
                <a:latin typeface="-apple-system"/>
              </a:rPr>
              <a:t>包管理器</a:t>
            </a:r>
          </a:p>
          <a:p>
            <a:pPr algn="l"/>
            <a:r>
              <a:rPr lang="en-US" altLang="zh-CN" b="0" i="0" dirty="0">
                <a:solidFill>
                  <a:srgbClr val="1F2328"/>
                </a:solidFill>
                <a:effectLst/>
                <a:latin typeface="-apple-system"/>
              </a:rPr>
              <a:t>Rust </a:t>
            </a:r>
            <a:r>
              <a:rPr lang="zh-CN" altLang="en-US" b="0" i="0" dirty="0">
                <a:solidFill>
                  <a:srgbClr val="1F2328"/>
                </a:solidFill>
                <a:effectLst/>
                <a:latin typeface="-apple-system"/>
              </a:rPr>
              <a:t>由于有 </a:t>
            </a:r>
            <a:r>
              <a:rPr lang="en-US" altLang="zh-CN" b="0" i="0" dirty="0">
                <a:solidFill>
                  <a:srgbClr val="1F2328"/>
                </a:solidFill>
                <a:effectLst/>
                <a:latin typeface="-apple-system"/>
              </a:rPr>
              <a:t>Cargo </a:t>
            </a:r>
            <a:r>
              <a:rPr lang="zh-CN" altLang="en-US" b="0" i="0" dirty="0">
                <a:solidFill>
                  <a:srgbClr val="1F2328"/>
                </a:solidFill>
                <a:effectLst/>
                <a:latin typeface="-apple-system"/>
              </a:rPr>
              <a:t>这样一个非常出色的包管理工具，周边的第三方库发展非常迅速，各个领域都有比较成熟的库，比如 </a:t>
            </a:r>
            <a:r>
              <a:rPr lang="en-US" altLang="zh-CN" b="0" i="0" dirty="0">
                <a:solidFill>
                  <a:srgbClr val="1F2328"/>
                </a:solidFill>
                <a:effectLst/>
                <a:latin typeface="-apple-system"/>
              </a:rPr>
              <a:t>HTTP </a:t>
            </a:r>
            <a:r>
              <a:rPr lang="zh-CN" altLang="en-US" b="0" i="0" dirty="0">
                <a:solidFill>
                  <a:srgbClr val="1F2328"/>
                </a:solidFill>
                <a:effectLst/>
                <a:latin typeface="-apple-system"/>
              </a:rPr>
              <a:t>库有 </a:t>
            </a:r>
            <a:r>
              <a:rPr lang="en-US" altLang="zh-CN" b="0" i="0" dirty="0">
                <a:solidFill>
                  <a:srgbClr val="1F2328"/>
                </a:solidFill>
                <a:effectLst/>
                <a:latin typeface="-apple-system"/>
              </a:rPr>
              <a:t>Hyper</a:t>
            </a:r>
            <a:r>
              <a:rPr lang="zh-CN" altLang="en-US" b="0" i="0" dirty="0">
                <a:solidFill>
                  <a:srgbClr val="1F2328"/>
                </a:solidFill>
                <a:effectLst/>
                <a:latin typeface="-apple-system"/>
              </a:rPr>
              <a:t>，异步 </a:t>
            </a:r>
            <a:r>
              <a:rPr lang="en-US" altLang="zh-CN" b="0" i="0" dirty="0">
                <a:solidFill>
                  <a:srgbClr val="1F2328"/>
                </a:solidFill>
                <a:effectLst/>
                <a:latin typeface="-apple-system"/>
              </a:rPr>
              <a:t>IO </a:t>
            </a:r>
            <a:r>
              <a:rPr lang="zh-CN" altLang="en-US" b="0" i="0" dirty="0">
                <a:solidFill>
                  <a:srgbClr val="1F2328"/>
                </a:solidFill>
                <a:effectLst/>
                <a:latin typeface="-apple-system"/>
              </a:rPr>
              <a:t>库有 </a:t>
            </a:r>
            <a:r>
              <a:rPr lang="en-US" altLang="zh-CN" b="0" i="0" dirty="0" err="1">
                <a:solidFill>
                  <a:srgbClr val="1F2328"/>
                </a:solidFill>
                <a:effectLst/>
                <a:latin typeface="-apple-system"/>
              </a:rPr>
              <a:t>Tokio</a:t>
            </a:r>
            <a:r>
              <a:rPr lang="en-US" altLang="zh-CN" b="0" i="0" dirty="0">
                <a:solidFill>
                  <a:srgbClr val="1F2328"/>
                </a:solidFill>
                <a:effectLst/>
                <a:latin typeface="-apple-system"/>
              </a:rPr>
              <a:t>, </a:t>
            </a:r>
            <a:r>
              <a:rPr lang="en-US" altLang="zh-CN" b="0" i="0" dirty="0" err="1">
                <a:solidFill>
                  <a:srgbClr val="1F2328"/>
                </a:solidFill>
                <a:effectLst/>
                <a:latin typeface="-apple-system"/>
              </a:rPr>
              <a:t>mio</a:t>
            </a:r>
            <a:r>
              <a:rPr lang="en-US" altLang="zh-CN" b="0" i="0" dirty="0">
                <a:solidFill>
                  <a:srgbClr val="1F2328"/>
                </a:solidFill>
                <a:effectLst/>
                <a:latin typeface="-apple-system"/>
              </a:rPr>
              <a:t> </a:t>
            </a:r>
            <a:r>
              <a:rPr lang="zh-CN" altLang="en-US" b="0" i="0" dirty="0">
                <a:solidFill>
                  <a:srgbClr val="1F2328"/>
                </a:solidFill>
                <a:effectLst/>
                <a:latin typeface="-apple-system"/>
              </a:rPr>
              <a:t>等，基本上构建后端应用必须的库 </a:t>
            </a:r>
            <a:r>
              <a:rPr lang="en-US" altLang="zh-CN" b="0" i="0" dirty="0">
                <a:solidFill>
                  <a:srgbClr val="1F2328"/>
                </a:solidFill>
                <a:effectLst/>
                <a:latin typeface="-apple-system"/>
              </a:rPr>
              <a:t>Rust </a:t>
            </a:r>
            <a:r>
              <a:rPr lang="zh-CN" altLang="en-US" b="0" i="0" dirty="0">
                <a:solidFill>
                  <a:srgbClr val="1F2328"/>
                </a:solidFill>
                <a:effectLst/>
                <a:latin typeface="-apple-system"/>
              </a:rPr>
              <a:t>都已经比较齐备。 总体来说，现阶段 </a:t>
            </a:r>
            <a:r>
              <a:rPr lang="en-US" altLang="zh-CN" b="0" i="0" dirty="0">
                <a:solidFill>
                  <a:srgbClr val="1F2328"/>
                </a:solidFill>
                <a:effectLst/>
                <a:latin typeface="-apple-system"/>
              </a:rPr>
              <a:t>Rust </a:t>
            </a:r>
            <a:r>
              <a:rPr lang="zh-CN" altLang="en-US" b="0" i="0" dirty="0">
                <a:solidFill>
                  <a:srgbClr val="1F2328"/>
                </a:solidFill>
                <a:effectLst/>
                <a:latin typeface="-apple-system"/>
              </a:rPr>
              <a:t>定位的方向还是高性能服务器端程序开发，另外类型系统和语法层面上的创新也使得其可以作为开发 </a:t>
            </a:r>
            <a:r>
              <a:rPr lang="en-US" altLang="zh-CN" b="0" i="0" dirty="0">
                <a:solidFill>
                  <a:srgbClr val="1F2328"/>
                </a:solidFill>
                <a:effectLst/>
                <a:latin typeface="-apple-system"/>
              </a:rPr>
              <a:t>DSL </a:t>
            </a:r>
            <a:r>
              <a:rPr lang="zh-CN" altLang="en-US" b="0" i="0" dirty="0">
                <a:solidFill>
                  <a:srgbClr val="1F2328"/>
                </a:solidFill>
                <a:effectLst/>
                <a:latin typeface="-apple-system"/>
              </a:rPr>
              <a:t>的利器。</a:t>
            </a:r>
          </a:p>
          <a:p>
            <a:pPr algn="l"/>
            <a:r>
              <a:rPr lang="en-US" altLang="zh-CN" b="0" i="0" dirty="0" err="1">
                <a:solidFill>
                  <a:srgbClr val="1F2328"/>
                </a:solidFill>
                <a:effectLst/>
                <a:latin typeface="-apple-system"/>
              </a:rPr>
              <a:t>Cargp</a:t>
            </a:r>
            <a:r>
              <a:rPr lang="zh-CN" altLang="en-US" b="0" i="0" dirty="0">
                <a:solidFill>
                  <a:srgbClr val="1F2328"/>
                </a:solidFill>
                <a:effectLst/>
                <a:latin typeface="-apple-system"/>
              </a:rPr>
              <a:t>被公认为 </a:t>
            </a:r>
            <a:r>
              <a:rPr lang="en-US" altLang="zh-CN" b="0" i="0" dirty="0">
                <a:solidFill>
                  <a:srgbClr val="1F2328"/>
                </a:solidFill>
                <a:effectLst/>
                <a:latin typeface="-apple-system"/>
              </a:rPr>
              <a:t>Rust </a:t>
            </a:r>
            <a:r>
              <a:rPr lang="zh-CN" altLang="en-US" b="0" i="0" dirty="0">
                <a:solidFill>
                  <a:srgbClr val="1F2328"/>
                </a:solidFill>
                <a:effectLst/>
                <a:latin typeface="-apple-system"/>
              </a:rPr>
              <a:t>生态系统的非凡优势之一。如果没有 </a:t>
            </a:r>
            <a:r>
              <a:rPr lang="en-US" altLang="zh-CN" b="0" i="0" dirty="0">
                <a:solidFill>
                  <a:srgbClr val="1F2328"/>
                </a:solidFill>
                <a:effectLst/>
                <a:latin typeface="-apple-system"/>
              </a:rPr>
              <a:t>Cargo</a:t>
            </a:r>
            <a:r>
              <a:rPr lang="zh-CN" altLang="en-US" b="0" i="0" dirty="0">
                <a:solidFill>
                  <a:srgbClr val="1F2328"/>
                </a:solidFill>
                <a:effectLst/>
                <a:latin typeface="-apple-system"/>
              </a:rPr>
              <a:t>，我们将不得不搜索库，从 </a:t>
            </a:r>
            <a:r>
              <a:rPr lang="en-US" altLang="zh-CN" b="0" i="0" dirty="0">
                <a:solidFill>
                  <a:srgbClr val="1F2328"/>
                </a:solidFill>
                <a:effectLst/>
                <a:latin typeface="-apple-system"/>
              </a:rPr>
              <a:t>GitHub </a:t>
            </a:r>
            <a:r>
              <a:rPr lang="zh-CN" altLang="en-US" b="0" i="0" dirty="0">
                <a:solidFill>
                  <a:srgbClr val="1F2328"/>
                </a:solidFill>
                <a:effectLst/>
                <a:latin typeface="-apple-system"/>
              </a:rPr>
              <a:t>从未知来源下载这些库，构建为静态库箱，将它们链接到程序。这一切是多么痛苦。但是我们有 </a:t>
            </a:r>
            <a:r>
              <a:rPr lang="en-US" altLang="zh-CN" b="0" i="0" dirty="0">
                <a:solidFill>
                  <a:srgbClr val="1F2328"/>
                </a:solidFill>
                <a:effectLst/>
                <a:latin typeface="-apple-system"/>
              </a:rPr>
              <a:t>Cargo </a:t>
            </a:r>
            <a:r>
              <a:rPr lang="zh-CN" altLang="en-US" b="0" i="0" dirty="0">
                <a:solidFill>
                  <a:srgbClr val="1F2328"/>
                </a:solidFill>
                <a:effectLst/>
                <a:latin typeface="-apple-system"/>
              </a:rPr>
              <a:t>在与 </a:t>
            </a:r>
            <a:r>
              <a:rPr lang="en-US" altLang="zh-CN" b="0" i="0" dirty="0">
                <a:solidFill>
                  <a:srgbClr val="1F2328"/>
                </a:solidFill>
                <a:effectLst/>
                <a:latin typeface="-apple-system"/>
              </a:rPr>
              <a:t>Rust </a:t>
            </a:r>
            <a:r>
              <a:rPr lang="zh-CN" altLang="en-US" b="0" i="0" dirty="0">
                <a:solidFill>
                  <a:srgbClr val="1F2328"/>
                </a:solidFill>
                <a:effectLst/>
                <a:latin typeface="-apple-system"/>
              </a:rPr>
              <a:t>合作时为我们完成所有这些工作。</a:t>
            </a:r>
          </a:p>
          <a:p>
            <a:pPr algn="l"/>
            <a:endParaRPr lang="zh-CN" altLang="en-US" b="0" i="0" dirty="0">
              <a:solidFill>
                <a:srgbClr val="1F2328"/>
              </a:solidFill>
              <a:effectLst/>
              <a:latin typeface="-apple-system"/>
            </a:endParaRPr>
          </a:p>
          <a:p>
            <a:pPr algn="l"/>
            <a:endParaRPr lang="zh-CN" altLang="en-US" b="0" i="0" dirty="0">
              <a:solidFill>
                <a:srgbClr val="1F2328"/>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6741E05B-B3C8-486F-8844-8DEA58EF75C0}" type="slidenum">
              <a:rPr lang="zh-CN" altLang="en-US" smtClean="0"/>
              <a:t>5</a:t>
            </a:fld>
            <a:endParaRPr lang="zh-CN" altLang="en-US"/>
          </a:p>
        </p:txBody>
      </p:sp>
    </p:spTree>
    <p:extLst>
      <p:ext uri="{BB962C8B-B14F-4D97-AF65-F5344CB8AC3E}">
        <p14:creationId xmlns:p14="http://schemas.microsoft.com/office/powerpoint/2010/main" val="364853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0" i="0" dirty="0">
                <a:solidFill>
                  <a:srgbClr val="24292E"/>
                </a:solidFill>
                <a:effectLst/>
                <a:latin typeface="-apple-system"/>
              </a:rPr>
              <a:t>安全性能力卓越：</a:t>
            </a:r>
            <a:r>
              <a:rPr lang="en-US" altLang="zh-CN" b="0" i="0" dirty="0">
                <a:solidFill>
                  <a:srgbClr val="24292E"/>
                </a:solidFill>
                <a:effectLst/>
                <a:latin typeface="-apple-system"/>
              </a:rPr>
              <a:t>seL4</a:t>
            </a:r>
            <a:r>
              <a:rPr lang="zh-CN" altLang="en-US" b="0" i="0" dirty="0">
                <a:solidFill>
                  <a:srgbClr val="24292E"/>
                </a:solidFill>
                <a:effectLst/>
                <a:latin typeface="-apple-system"/>
              </a:rPr>
              <a:t>的安全性能力非常强大，它是世界上第一个被正式验证的操作系统内核，这意味着它已经通过了数学和逻辑的证明，可以保障其具有无缺陷的状态。</a:t>
            </a:r>
            <a:r>
              <a:rPr lang="en-US" altLang="zh-CN" b="0" i="0" dirty="0">
                <a:solidFill>
                  <a:srgbClr val="24292E"/>
                </a:solidFill>
                <a:effectLst/>
                <a:latin typeface="-apple-system"/>
              </a:rPr>
              <a:t>seL4</a:t>
            </a:r>
            <a:r>
              <a:rPr lang="zh-CN" altLang="en-US" b="0" i="0" dirty="0">
                <a:solidFill>
                  <a:srgbClr val="24292E"/>
                </a:solidFill>
                <a:effectLst/>
                <a:latin typeface="-apple-system"/>
              </a:rPr>
              <a:t>拥有内存保护、真正的域分离和严格控制访问权的功效，从而有效地保护系统免受攻击和恶意软件的影响；</a:t>
            </a:r>
          </a:p>
          <a:p>
            <a:pPr algn="l">
              <a:buFont typeface="+mj-lt"/>
              <a:buAutoNum type="arabicPeriod"/>
            </a:pPr>
            <a:r>
              <a:rPr lang="zh-CN" altLang="en-US" b="0" i="0" dirty="0">
                <a:solidFill>
                  <a:srgbClr val="24292E"/>
                </a:solidFill>
                <a:effectLst/>
                <a:latin typeface="-apple-system"/>
              </a:rPr>
              <a:t>整洁的设计和高度模块化：</a:t>
            </a:r>
            <a:r>
              <a:rPr lang="en-US" altLang="zh-CN" b="0" i="0" dirty="0">
                <a:solidFill>
                  <a:srgbClr val="24292E"/>
                </a:solidFill>
                <a:effectLst/>
                <a:latin typeface="-apple-system"/>
              </a:rPr>
              <a:t>seL4</a:t>
            </a:r>
            <a:r>
              <a:rPr lang="zh-CN" altLang="en-US" b="0" i="0" dirty="0">
                <a:solidFill>
                  <a:srgbClr val="24292E"/>
                </a:solidFill>
                <a:effectLst/>
                <a:latin typeface="-apple-system"/>
              </a:rPr>
              <a:t>的设计非常整洁和模块化，在内核的结构上实现了真正的微内核架构。这使得</a:t>
            </a:r>
            <a:r>
              <a:rPr lang="en-US" altLang="zh-CN" b="0" i="0" dirty="0">
                <a:solidFill>
                  <a:srgbClr val="24292E"/>
                </a:solidFill>
                <a:effectLst/>
                <a:latin typeface="-apple-system"/>
              </a:rPr>
              <a:t>seL4</a:t>
            </a:r>
            <a:r>
              <a:rPr lang="zh-CN" altLang="en-US" b="0" i="0" dirty="0">
                <a:solidFill>
                  <a:srgbClr val="24292E"/>
                </a:solidFill>
                <a:effectLst/>
                <a:latin typeface="-apple-system"/>
              </a:rPr>
              <a:t>的代码量非常小，方便维护和定制，同时也可以使得内核的自带功能小而可靠，加强了系统的强度和鲁棒性；</a:t>
            </a:r>
          </a:p>
          <a:p>
            <a:pPr algn="l">
              <a:buFont typeface="+mj-lt"/>
              <a:buAutoNum type="arabicPeriod"/>
            </a:pPr>
            <a:r>
              <a:rPr lang="zh-CN" altLang="en-US" b="0" i="0" dirty="0">
                <a:solidFill>
                  <a:srgbClr val="24292E"/>
                </a:solidFill>
                <a:effectLst/>
                <a:latin typeface="-apple-system"/>
              </a:rPr>
              <a:t>强大的性能表现：</a:t>
            </a:r>
            <a:r>
              <a:rPr lang="en-US" altLang="zh-CN" b="0" i="0" dirty="0">
                <a:solidFill>
                  <a:srgbClr val="24292E"/>
                </a:solidFill>
                <a:effectLst/>
                <a:latin typeface="-apple-system"/>
              </a:rPr>
              <a:t>seL4</a:t>
            </a:r>
            <a:r>
              <a:rPr lang="zh-CN" altLang="en-US" b="0" i="0" dirty="0">
                <a:solidFill>
                  <a:srgbClr val="24292E"/>
                </a:solidFill>
                <a:effectLst/>
                <a:latin typeface="-apple-system"/>
              </a:rPr>
              <a:t>的多个版本都可以显著提高内核执行的性能，包括减少响应时间、增加吞吐量和降低延迟时间。这种优化实际上也归因于它的设计理念，清晰地将性能优化作为设计决策的一部分；</a:t>
            </a:r>
          </a:p>
          <a:p>
            <a:pPr algn="l">
              <a:buFont typeface="+mj-lt"/>
              <a:buAutoNum type="arabicPeriod"/>
            </a:pPr>
            <a:r>
              <a:rPr lang="zh-CN" altLang="en-US" b="0" i="0" dirty="0">
                <a:solidFill>
                  <a:srgbClr val="24292E"/>
                </a:solidFill>
                <a:effectLst/>
                <a:latin typeface="-apple-system"/>
              </a:rPr>
              <a:t>高度可移植性：</a:t>
            </a:r>
            <a:r>
              <a:rPr lang="en-US" altLang="zh-CN" b="0" i="0" dirty="0">
                <a:solidFill>
                  <a:srgbClr val="24292E"/>
                </a:solidFill>
                <a:effectLst/>
                <a:latin typeface="-apple-system"/>
              </a:rPr>
              <a:t>seL4</a:t>
            </a:r>
            <a:r>
              <a:rPr lang="zh-CN" altLang="en-US" b="0" i="0" dirty="0">
                <a:solidFill>
                  <a:srgbClr val="24292E"/>
                </a:solidFill>
                <a:effectLst/>
                <a:latin typeface="-apple-system"/>
              </a:rPr>
              <a:t>在不同的架构中都可以很容易地实现，支持</a:t>
            </a:r>
            <a:r>
              <a:rPr lang="en-US" altLang="zh-CN" b="0" i="0" dirty="0">
                <a:solidFill>
                  <a:srgbClr val="24292E"/>
                </a:solidFill>
                <a:effectLst/>
                <a:latin typeface="-apple-system"/>
              </a:rPr>
              <a:t>ARM</a:t>
            </a:r>
            <a:r>
              <a:rPr lang="zh-CN" altLang="en-US" b="0" i="0" dirty="0">
                <a:solidFill>
                  <a:srgbClr val="24292E"/>
                </a:solidFill>
                <a:effectLst/>
                <a:latin typeface="-apple-system"/>
              </a:rPr>
              <a:t>、</a:t>
            </a:r>
            <a:r>
              <a:rPr lang="en-US" altLang="zh-CN" b="0" i="0" dirty="0">
                <a:solidFill>
                  <a:srgbClr val="24292E"/>
                </a:solidFill>
                <a:effectLst/>
                <a:latin typeface="-apple-system"/>
              </a:rPr>
              <a:t>X86</a:t>
            </a:r>
            <a:r>
              <a:rPr lang="zh-CN" altLang="en-US" b="0" i="0" dirty="0">
                <a:solidFill>
                  <a:srgbClr val="24292E"/>
                </a:solidFill>
                <a:effectLst/>
                <a:latin typeface="-apple-system"/>
              </a:rPr>
              <a:t>、</a:t>
            </a:r>
            <a:r>
              <a:rPr lang="en-US" altLang="zh-CN" b="0" i="0" dirty="0">
                <a:solidFill>
                  <a:srgbClr val="24292E"/>
                </a:solidFill>
                <a:effectLst/>
                <a:latin typeface="-apple-system"/>
              </a:rPr>
              <a:t>POWERPC</a:t>
            </a:r>
            <a:r>
              <a:rPr lang="zh-CN" altLang="en-US" b="0" i="0" dirty="0">
                <a:solidFill>
                  <a:srgbClr val="24292E"/>
                </a:solidFill>
                <a:effectLst/>
                <a:latin typeface="-apple-system"/>
              </a:rPr>
              <a:t>等架构，可以在嵌入式、移动和服务器等多种领域中广泛使用。</a:t>
            </a:r>
          </a:p>
          <a:p>
            <a:endParaRPr lang="zh-CN" altLang="en-US" dirty="0"/>
          </a:p>
        </p:txBody>
      </p:sp>
      <p:sp>
        <p:nvSpPr>
          <p:cNvPr id="4" name="灯片编号占位符 3"/>
          <p:cNvSpPr>
            <a:spLocks noGrp="1"/>
          </p:cNvSpPr>
          <p:nvPr>
            <p:ph type="sldNum" sz="quarter" idx="5"/>
          </p:nvPr>
        </p:nvSpPr>
        <p:spPr/>
        <p:txBody>
          <a:bodyPr/>
          <a:lstStyle/>
          <a:p>
            <a:fld id="{6741E05B-B3C8-486F-8844-8DEA58EF75C0}" type="slidenum">
              <a:rPr lang="zh-CN" altLang="en-US" smtClean="0"/>
              <a:t>6</a:t>
            </a:fld>
            <a:endParaRPr lang="zh-CN" altLang="en-US"/>
          </a:p>
        </p:txBody>
      </p:sp>
    </p:spTree>
    <p:extLst>
      <p:ext uri="{BB962C8B-B14F-4D97-AF65-F5344CB8AC3E}">
        <p14:creationId xmlns:p14="http://schemas.microsoft.com/office/powerpoint/2010/main" val="187250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59623-3083-DB2D-183E-B7799C7FC4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D405DD-8C13-555A-0EAE-1554FD570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C91039-0252-BCD7-C519-5C70E66D0A27}"/>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F974A837-5D73-A3D4-C93E-BEA7388211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8E6477-385F-D1CC-6491-F70296D5DAE4}"/>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105632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1B2F2-EAF9-8888-CE52-A603646943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A21B2E-6847-989C-C5D2-09DE2FDB17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AF75E6-4B50-78ED-C0D9-F82EF073489D}"/>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DBE8AC5F-1089-98C0-5896-E843F07E48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F6122-E05F-ED52-CB8C-1D5FAF1B78B1}"/>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221396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BE686D6-CC41-D013-91C4-5E91FD7E7A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CBDFCE-710B-DDCD-CCC3-48955A3DCA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159C2-C47A-5756-C1AD-9BB5F9BFBF0F}"/>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2A289780-7939-15C5-772A-5825025F32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D345BD-E99D-E48E-C82F-C331F226D8DC}"/>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120496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671FD-0DF7-1CD5-D73C-82DB8654E6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5E7ACE-58A0-9DC3-64B4-09496CC30B5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0C9EAE-E759-5CB1-62BE-32DD84E4CF2A}"/>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6E085156-A3B3-743A-8505-65A7ABFFFE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ECD4F5-F126-2B5C-78A4-B85A4D7B64F7}"/>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105880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B54BA-354D-E342-800A-665E3DF6BB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5CF8204-B63B-2D49-A691-96B3C298A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ED19747-827F-EFAF-FAA0-BD6A24CC7403}"/>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65E29794-0696-905B-5AF9-97539DCF7E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CA2D3D-6543-83B8-B4A3-19745C0F64E8}"/>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175219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46930-D6A9-50FA-A123-1D08E4F458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CF3501-D478-1D59-9DBE-0713988F621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D55CDBE-2C1F-3DF8-29F2-EC23A4440C1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FAC6653-B14D-EDFC-CEAC-E55E48FA4171}"/>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6" name="页脚占位符 5">
            <a:extLst>
              <a:ext uri="{FF2B5EF4-FFF2-40B4-BE49-F238E27FC236}">
                <a16:creationId xmlns:a16="http://schemas.microsoft.com/office/drawing/2014/main" id="{946C2DAE-3821-3DF5-8D54-9E3E28E4FE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270212-75CC-8192-0922-D640D3DB13C3}"/>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45959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34ECE-A595-626A-7862-A9D7B78BE7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09F81E-42BC-A290-B992-166DAE180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52F722F-30C7-C06E-BA99-5FCA841A8E0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609B79-3105-C87A-50A8-AA8289ADD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56EE88-E9C9-39B6-7B68-D4850B5E18A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BF0C4-AF36-F00B-ADC2-3F8D9184EC4F}"/>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8" name="页脚占位符 7">
            <a:extLst>
              <a:ext uri="{FF2B5EF4-FFF2-40B4-BE49-F238E27FC236}">
                <a16:creationId xmlns:a16="http://schemas.microsoft.com/office/drawing/2014/main" id="{800C20F8-883D-9F60-3463-89F79F74D3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6A5791-BAF3-F93C-4647-2263871F9DD3}"/>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366716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D2500-E2F2-DB49-2D1F-3EAE1F9A73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F637A17-D58A-42E3-78BC-2A7B6D649F51}"/>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4" name="页脚占位符 3">
            <a:extLst>
              <a:ext uri="{FF2B5EF4-FFF2-40B4-BE49-F238E27FC236}">
                <a16:creationId xmlns:a16="http://schemas.microsoft.com/office/drawing/2014/main" id="{188044F9-74EF-A611-A7FB-2ECFA48FAF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1DA6666-8B02-C27A-4D2C-5462C267CC3E}"/>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13131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6B85B2-B614-738C-04CB-B2FC894B7915}"/>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3" name="页脚占位符 2">
            <a:extLst>
              <a:ext uri="{FF2B5EF4-FFF2-40B4-BE49-F238E27FC236}">
                <a16:creationId xmlns:a16="http://schemas.microsoft.com/office/drawing/2014/main" id="{23B1F991-1B38-EE3B-6027-FC0682B5E7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82AB3C-35D4-7C38-D7E1-8FD4FF91C419}"/>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144891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DB32E-B697-56D3-E1DC-3339B99671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9060EA-8601-A569-C4F8-F6FA52BAE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25D4BC6-2A32-B702-9758-40DD1F8BE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B31C42-88D8-E296-037D-8D4CDD9FB57A}"/>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6" name="页脚占位符 5">
            <a:extLst>
              <a:ext uri="{FF2B5EF4-FFF2-40B4-BE49-F238E27FC236}">
                <a16:creationId xmlns:a16="http://schemas.microsoft.com/office/drawing/2014/main" id="{7DF6BFC2-B830-C28E-4583-AB3BA138A1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B800BF-4564-9A11-CE07-C2F39781D38D}"/>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264312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EE6F4-1718-4638-AF61-D6FB07390A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21B093-A6A2-614E-D64C-E4BD7650D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231E07-246E-C481-5615-DB5FE979E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F3FB52-D798-9962-0629-EF7487761886}"/>
              </a:ext>
            </a:extLst>
          </p:cNvPr>
          <p:cNvSpPr>
            <a:spLocks noGrp="1"/>
          </p:cNvSpPr>
          <p:nvPr>
            <p:ph type="dt" sz="half" idx="10"/>
          </p:nvPr>
        </p:nvSpPr>
        <p:spPr/>
        <p:txBody>
          <a:bodyPr/>
          <a:lstStyle/>
          <a:p>
            <a:fld id="{649CA2DC-35ED-4DFC-B409-1B5E33290814}" type="datetimeFigureOut">
              <a:rPr lang="zh-CN" altLang="en-US" smtClean="0"/>
              <a:t>2023/5/5</a:t>
            </a:fld>
            <a:endParaRPr lang="zh-CN" altLang="en-US"/>
          </a:p>
        </p:txBody>
      </p:sp>
      <p:sp>
        <p:nvSpPr>
          <p:cNvPr id="6" name="页脚占位符 5">
            <a:extLst>
              <a:ext uri="{FF2B5EF4-FFF2-40B4-BE49-F238E27FC236}">
                <a16:creationId xmlns:a16="http://schemas.microsoft.com/office/drawing/2014/main" id="{B75DE57A-43D0-01CD-948C-BED0F1C32F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ED845F-E042-0BA7-DEF6-AF1831A44C6B}"/>
              </a:ext>
            </a:extLst>
          </p:cNvPr>
          <p:cNvSpPr>
            <a:spLocks noGrp="1"/>
          </p:cNvSpPr>
          <p:nvPr>
            <p:ph type="sldNum" sz="quarter" idx="12"/>
          </p:nvPr>
        </p:nvSpPr>
        <p:spPr/>
        <p:txBody>
          <a:body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73664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F84114-2D1F-1DC7-F5DA-19DDDB5C16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FBFC614-C6A7-4F13-21E9-CEA0B57E0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790953-DF58-5776-D3E9-A0DB07378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CA2DC-35ED-4DFC-B409-1B5E33290814}"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76CF0136-BAB9-24ED-9057-A6327EB3B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50AF673-89B4-FE9F-35C6-7CBA1AA44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7D0A2-462E-4863-96C1-58E62EF60C75}" type="slidenum">
              <a:rPr lang="zh-CN" altLang="en-US" smtClean="0"/>
              <a:t>‹#›</a:t>
            </a:fld>
            <a:endParaRPr lang="zh-CN" altLang="en-US"/>
          </a:p>
        </p:txBody>
      </p:sp>
    </p:spTree>
    <p:extLst>
      <p:ext uri="{BB962C8B-B14F-4D97-AF65-F5344CB8AC3E}">
        <p14:creationId xmlns:p14="http://schemas.microsoft.com/office/powerpoint/2010/main" val="161388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rates.io/crates/cc"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2.jp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1847E6B-CA6E-48E7-82A4-DABB92C0D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0945E60D-A2DD-3163-9209-BE7CDD4966E3}"/>
              </a:ext>
            </a:extLst>
          </p:cNvPr>
          <p:cNvSpPr>
            <a:spLocks noGrp="1"/>
          </p:cNvSpPr>
          <p:nvPr>
            <p:ph type="ctrTitle"/>
          </p:nvPr>
        </p:nvSpPr>
        <p:spPr>
          <a:xfrm>
            <a:off x="3733014" y="1960166"/>
            <a:ext cx="7392972" cy="1481138"/>
          </a:xfrm>
        </p:spPr>
        <p:txBody>
          <a:bodyPr>
            <a:normAutofit fontScale="90000"/>
          </a:bodyPr>
          <a:lstStyle/>
          <a:p>
            <a:r>
              <a:rPr lang="zh-CN" altLang="en-US" sz="5400" dirty="0"/>
              <a:t>用</a:t>
            </a:r>
            <a:r>
              <a:rPr lang="en-US" altLang="zh-CN" sz="5400" dirty="0"/>
              <a:t>Rust</a:t>
            </a:r>
            <a:r>
              <a:rPr lang="zh-CN" altLang="en-US" sz="5400" dirty="0"/>
              <a:t>重写</a:t>
            </a:r>
            <a:r>
              <a:rPr lang="en-US" altLang="zh-CN" sz="5400" dirty="0"/>
              <a:t>sel4</a:t>
            </a:r>
            <a:r>
              <a:rPr lang="zh-CN" altLang="en-US" sz="5400" dirty="0"/>
              <a:t>并进行优化</a:t>
            </a:r>
          </a:p>
        </p:txBody>
      </p:sp>
      <p:sp>
        <p:nvSpPr>
          <p:cNvPr id="3" name="副标题 2">
            <a:extLst>
              <a:ext uri="{FF2B5EF4-FFF2-40B4-BE49-F238E27FC236}">
                <a16:creationId xmlns:a16="http://schemas.microsoft.com/office/drawing/2014/main" id="{F45609DE-29E4-086B-BB28-86EF096EEE42}"/>
              </a:ext>
            </a:extLst>
          </p:cNvPr>
          <p:cNvSpPr>
            <a:spLocks noGrp="1"/>
          </p:cNvSpPr>
          <p:nvPr>
            <p:ph type="subTitle" idx="1"/>
          </p:nvPr>
        </p:nvSpPr>
        <p:spPr>
          <a:xfrm>
            <a:off x="2857500" y="3498057"/>
            <a:ext cx="9144000" cy="1655762"/>
          </a:xfrm>
        </p:spPr>
        <p:txBody>
          <a:bodyPr/>
          <a:lstStyle/>
          <a:p>
            <a:r>
              <a:rPr lang="en-US" altLang="zh-CN" dirty="0"/>
              <a:t>——Phoenix-Flames</a:t>
            </a:r>
            <a:r>
              <a:rPr lang="zh-CN" altLang="en-US" dirty="0"/>
              <a:t>中期报告</a:t>
            </a:r>
          </a:p>
        </p:txBody>
      </p:sp>
      <p:sp>
        <p:nvSpPr>
          <p:cNvPr id="5" name="文本框 4">
            <a:extLst>
              <a:ext uri="{FF2B5EF4-FFF2-40B4-BE49-F238E27FC236}">
                <a16:creationId xmlns:a16="http://schemas.microsoft.com/office/drawing/2014/main" id="{616778DD-E330-43B3-A96B-C87C7D5673F1}"/>
              </a:ext>
            </a:extLst>
          </p:cNvPr>
          <p:cNvSpPr txBox="1"/>
          <p:nvPr/>
        </p:nvSpPr>
        <p:spPr>
          <a:xfrm>
            <a:off x="5295900" y="5267325"/>
            <a:ext cx="6216584" cy="646331"/>
          </a:xfrm>
          <a:prstGeom prst="rect">
            <a:avLst/>
          </a:prstGeom>
          <a:noFill/>
        </p:spPr>
        <p:txBody>
          <a:bodyPr wrap="square" rtlCol="0">
            <a:spAutoFit/>
          </a:bodyPr>
          <a:lstStyle/>
          <a:p>
            <a:r>
              <a:rPr lang="zh-CN" altLang="en-US" dirty="0"/>
              <a:t>小组成员：邓博文、钟睿智、王志成、蒋文浩、晏铭</a:t>
            </a:r>
          </a:p>
          <a:p>
            <a:endParaRPr lang="zh-CN" altLang="en-US" dirty="0"/>
          </a:p>
        </p:txBody>
      </p:sp>
    </p:spTree>
    <p:extLst>
      <p:ext uri="{BB962C8B-B14F-4D97-AF65-F5344CB8AC3E}">
        <p14:creationId xmlns:p14="http://schemas.microsoft.com/office/powerpoint/2010/main" val="177808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BD40555-506A-4A32-B09F-E25C671E7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4B983563-5E26-453C-AAB1-76551423A2DE}"/>
              </a:ext>
            </a:extLst>
          </p:cNvPr>
          <p:cNvSpPr>
            <a:spLocks noGrp="1"/>
          </p:cNvSpPr>
          <p:nvPr>
            <p:ph type="title"/>
          </p:nvPr>
        </p:nvSpPr>
        <p:spPr>
          <a:xfrm>
            <a:off x="581026" y="365125"/>
            <a:ext cx="10515600" cy="1325563"/>
          </a:xfrm>
        </p:spPr>
        <p:txBody>
          <a:bodyPr>
            <a:normAutofit/>
          </a:bodyPr>
          <a:lstStyle/>
          <a:p>
            <a:r>
              <a:rPr lang="zh-CN" altLang="en-US" sz="3200" dirty="0"/>
              <a:t>微内核的应用场景</a:t>
            </a:r>
          </a:p>
        </p:txBody>
      </p:sp>
      <p:sp>
        <p:nvSpPr>
          <p:cNvPr id="3" name="内容占位符 2">
            <a:extLst>
              <a:ext uri="{FF2B5EF4-FFF2-40B4-BE49-F238E27FC236}">
                <a16:creationId xmlns:a16="http://schemas.microsoft.com/office/drawing/2014/main" id="{0C795A5F-D5F3-4C17-B5FD-DB857FDAAF41}"/>
              </a:ext>
            </a:extLst>
          </p:cNvPr>
          <p:cNvSpPr>
            <a:spLocks noGrp="1"/>
          </p:cNvSpPr>
          <p:nvPr>
            <p:ph idx="1"/>
          </p:nvPr>
        </p:nvSpPr>
        <p:spPr>
          <a:xfrm>
            <a:off x="581026" y="1825625"/>
            <a:ext cx="9353550" cy="4667250"/>
          </a:xfrm>
        </p:spPr>
        <p:txBody>
          <a:bodyPr/>
          <a:lstStyle/>
          <a:p>
            <a:pPr marL="0" indent="0">
              <a:buNone/>
            </a:pPr>
            <a:r>
              <a:rPr lang="zh-CN" altLang="en-US" sz="2000" dirty="0">
                <a:effectLst/>
                <a:latin typeface="Consolas" panose="020B0609020204030204" pitchFamily="49" charset="0"/>
              </a:rPr>
              <a:t>如今微内核被广泛运用于各种嵌入式设备，如医疗设备、汽车、工业自动化系统等。</a:t>
            </a:r>
          </a:p>
          <a:p>
            <a:pPr marL="0" indent="0">
              <a:buNone/>
            </a:pPr>
            <a:r>
              <a:rPr lang="zh-CN" altLang="en-US" sz="2000" dirty="0">
                <a:effectLst/>
                <a:latin typeface="Consolas" panose="020B0609020204030204" pitchFamily="49" charset="0"/>
              </a:rPr>
              <a:t>未来，随着物联网的发展，也许嵌入式设备会更加随处可见。</a:t>
            </a:r>
            <a:endParaRPr lang="en-US" altLang="zh-CN" sz="2000" dirty="0">
              <a:effectLst/>
              <a:latin typeface="Consolas" panose="020B0609020204030204" pitchFamily="49" charset="0"/>
            </a:endParaRPr>
          </a:p>
          <a:p>
            <a:pPr marL="0" indent="0">
              <a:buNone/>
            </a:pPr>
            <a:endParaRPr lang="en-US" altLang="zh-CN" sz="2000" dirty="0">
              <a:latin typeface="Consolas" panose="020B0609020204030204" pitchFamily="49" charset="0"/>
            </a:endParaRPr>
          </a:p>
          <a:p>
            <a:pPr marL="0" indent="0">
              <a:buNone/>
            </a:pPr>
            <a:r>
              <a:rPr lang="zh-CN" altLang="en-US" sz="2000" dirty="0">
                <a:effectLst/>
                <a:latin typeface="Consolas" panose="020B0609020204030204" pitchFamily="49" charset="0"/>
              </a:rPr>
              <a:t>嵌入式设备对微内核的要求：</a:t>
            </a:r>
            <a:endParaRPr lang="en-US" altLang="zh-CN" sz="2000" dirty="0">
              <a:effectLst/>
              <a:latin typeface="Consolas" panose="020B0609020204030204" pitchFamily="49" charset="0"/>
            </a:endParaRPr>
          </a:p>
          <a:p>
            <a:pPr marL="0" indent="0">
              <a:buNone/>
            </a:pPr>
            <a:r>
              <a:rPr lang="en-US" altLang="zh-CN" sz="2000" dirty="0">
                <a:latin typeface="Consolas" panose="020B0609020204030204" pitchFamily="49" charset="0"/>
              </a:rPr>
              <a:t>· </a:t>
            </a:r>
            <a:r>
              <a:rPr lang="zh-CN" altLang="en-US" sz="2000" dirty="0">
                <a:latin typeface="Consolas" panose="020B0609020204030204" pitchFamily="49" charset="0"/>
              </a:rPr>
              <a:t>模块化：内核仅包括最基本的功能，额外的模块（如文件系统、设备驱动）可以被添加，这提供了更高的灵活性</a:t>
            </a:r>
            <a:endParaRPr lang="en-US" altLang="zh-CN" sz="2000" dirty="0">
              <a:latin typeface="Consolas" panose="020B0609020204030204" pitchFamily="49" charset="0"/>
            </a:endParaRPr>
          </a:p>
          <a:p>
            <a:pPr marL="0" indent="0">
              <a:buNone/>
            </a:pPr>
            <a:r>
              <a:rPr lang="en-US" altLang="zh-CN" sz="2000" dirty="0">
                <a:effectLst/>
                <a:latin typeface="Consolas" panose="020B0609020204030204" pitchFamily="49" charset="0"/>
              </a:rPr>
              <a:t>· </a:t>
            </a:r>
            <a:r>
              <a:rPr lang="zh-CN" altLang="en-US" sz="2000" dirty="0">
                <a:effectLst/>
                <a:latin typeface="Consolas" panose="020B0609020204030204" pitchFamily="49" charset="0"/>
              </a:rPr>
              <a:t>安全性和可靠性</a:t>
            </a:r>
            <a:endParaRPr lang="en-US" altLang="zh-CN" sz="2000" dirty="0">
              <a:effectLst/>
              <a:latin typeface="Consolas" panose="020B0609020204030204" pitchFamily="49" charset="0"/>
            </a:endParaRPr>
          </a:p>
          <a:p>
            <a:pPr marL="0" indent="0">
              <a:buNone/>
            </a:pPr>
            <a:r>
              <a:rPr lang="en-US" altLang="zh-CN" sz="2000" dirty="0">
                <a:latin typeface="Consolas" panose="020B0609020204030204" pitchFamily="49" charset="0"/>
              </a:rPr>
              <a:t>· </a:t>
            </a:r>
            <a:r>
              <a:rPr lang="zh-CN" altLang="en-US" sz="2000" dirty="0">
                <a:latin typeface="Consolas" panose="020B0609020204030204" pitchFamily="49" charset="0"/>
              </a:rPr>
              <a:t>实时性：响应速度有保障</a:t>
            </a:r>
            <a:endParaRPr lang="en-US" altLang="zh-CN" sz="2000" dirty="0">
              <a:effectLst/>
              <a:latin typeface="Consolas" panose="020B0609020204030204" pitchFamily="49" charset="0"/>
            </a:endParaRPr>
          </a:p>
          <a:p>
            <a:pPr marL="0" indent="0">
              <a:buNone/>
            </a:pPr>
            <a:endParaRPr lang="zh-CN" altLang="en-US" sz="2000" dirty="0">
              <a:effectLst/>
              <a:latin typeface="Consolas" panose="020B0609020204030204" pitchFamily="49" charset="0"/>
            </a:endParaRPr>
          </a:p>
          <a:p>
            <a:pPr marL="0" indent="0">
              <a:buNone/>
            </a:pPr>
            <a:endParaRPr lang="zh-CN" altLang="en-US" dirty="0"/>
          </a:p>
        </p:txBody>
      </p:sp>
    </p:spTree>
    <p:extLst>
      <p:ext uri="{BB962C8B-B14F-4D97-AF65-F5344CB8AC3E}">
        <p14:creationId xmlns:p14="http://schemas.microsoft.com/office/powerpoint/2010/main" val="311582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090AF39-10A6-4611-B292-D0C2487F0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720A80A-D607-42A1-A36A-3940BC37DA18}"/>
              </a:ext>
            </a:extLst>
          </p:cNvPr>
          <p:cNvSpPr>
            <a:spLocks noGrp="1"/>
          </p:cNvSpPr>
          <p:nvPr>
            <p:ph type="title"/>
          </p:nvPr>
        </p:nvSpPr>
        <p:spPr/>
        <p:txBody>
          <a:bodyPr>
            <a:normAutofit/>
          </a:bodyPr>
          <a:lstStyle/>
          <a:p>
            <a:r>
              <a:rPr lang="en-US" altLang="zh-CN" sz="3200" dirty="0"/>
              <a:t>sel4</a:t>
            </a:r>
            <a:r>
              <a:rPr lang="zh-CN" altLang="en-US" sz="3200" dirty="0"/>
              <a:t>的优势</a:t>
            </a:r>
          </a:p>
        </p:txBody>
      </p:sp>
      <p:sp>
        <p:nvSpPr>
          <p:cNvPr id="3" name="内容占位符 2">
            <a:extLst>
              <a:ext uri="{FF2B5EF4-FFF2-40B4-BE49-F238E27FC236}">
                <a16:creationId xmlns:a16="http://schemas.microsoft.com/office/drawing/2014/main" id="{23279907-F797-4F04-B25A-AD649B5D43C8}"/>
              </a:ext>
            </a:extLst>
          </p:cNvPr>
          <p:cNvSpPr>
            <a:spLocks noGrp="1"/>
          </p:cNvSpPr>
          <p:nvPr>
            <p:ph idx="1"/>
          </p:nvPr>
        </p:nvSpPr>
        <p:spPr>
          <a:xfrm>
            <a:off x="838200" y="1825625"/>
            <a:ext cx="9067800" cy="4351338"/>
          </a:xfrm>
        </p:spPr>
        <p:txBody>
          <a:bodyPr>
            <a:normAutofit/>
          </a:bodyPr>
          <a:lstStyle/>
          <a:p>
            <a:pPr marL="0" indent="0">
              <a:buNone/>
            </a:pPr>
            <a:endParaRPr lang="en-US" altLang="zh-CN" sz="2000" dirty="0">
              <a:latin typeface="Consolas" panose="020B0609020204030204" pitchFamily="49" charset="0"/>
            </a:endParaRPr>
          </a:p>
          <a:p>
            <a:pPr marL="0" indent="0">
              <a:buNone/>
            </a:pPr>
            <a:r>
              <a:rPr lang="zh-CN" altLang="en-US" sz="2000" b="0" dirty="0">
                <a:effectLst/>
                <a:latin typeface="Consolas" panose="020B0609020204030204" pitchFamily="49" charset="0"/>
              </a:rPr>
              <a:t>安全性：对于</a:t>
            </a:r>
            <a:r>
              <a:rPr lang="en-US" altLang="zh-CN" sz="2000" b="0" dirty="0">
                <a:effectLst/>
                <a:latin typeface="Consolas" panose="020B0609020204030204" pitchFamily="49" charset="0"/>
              </a:rPr>
              <a:t>sel4</a:t>
            </a:r>
            <a:r>
              <a:rPr lang="zh-CN" altLang="en-US" sz="2000" b="0" dirty="0">
                <a:effectLst/>
                <a:latin typeface="Consolas" panose="020B0609020204030204" pitchFamily="49" charset="0"/>
              </a:rPr>
              <a:t>微内核，安全性是它最突出的特点，它是唯一通过形式化验证的微内核</a:t>
            </a:r>
            <a:endParaRPr lang="en-US" altLang="zh-CN" sz="2000" b="0" dirty="0">
              <a:effectLst/>
              <a:latin typeface="Consolas" panose="020B0609020204030204" pitchFamily="49" charset="0"/>
            </a:endParaRPr>
          </a:p>
          <a:p>
            <a:pPr marL="0" indent="0">
              <a:buNone/>
            </a:pPr>
            <a:endParaRPr lang="en-US" altLang="zh-CN" sz="2000" b="0" dirty="0">
              <a:effectLst/>
              <a:latin typeface="Consolas" panose="020B0609020204030204" pitchFamily="49" charset="0"/>
            </a:endParaRPr>
          </a:p>
          <a:p>
            <a:pPr marL="0" indent="0">
              <a:buNone/>
            </a:pPr>
            <a:r>
              <a:rPr lang="zh-CN" altLang="en-US" sz="2000" b="0" dirty="0">
                <a:effectLst/>
                <a:latin typeface="Consolas" panose="020B0609020204030204" pitchFamily="49" charset="0"/>
              </a:rPr>
              <a:t>性能：得益于</a:t>
            </a:r>
            <a:r>
              <a:rPr lang="zh-CN" altLang="en-US" sz="2000" dirty="0">
                <a:latin typeface="Consolas" panose="020B0609020204030204" pitchFamily="49" charset="0"/>
              </a:rPr>
              <a:t>独特的</a:t>
            </a:r>
            <a:r>
              <a:rPr lang="en-US" altLang="zh-CN" sz="2000" dirty="0">
                <a:latin typeface="Consolas" panose="020B0609020204030204" pitchFamily="49" charset="0"/>
              </a:rPr>
              <a:t>IPC</a:t>
            </a:r>
            <a:r>
              <a:rPr lang="zh-CN" altLang="en-US" sz="2000" dirty="0">
                <a:latin typeface="Consolas" panose="020B0609020204030204" pitchFamily="49" charset="0"/>
              </a:rPr>
              <a:t>机制等</a:t>
            </a:r>
            <a:r>
              <a:rPr lang="zh-CN" altLang="en-US" sz="2000" b="0" dirty="0">
                <a:effectLst/>
                <a:latin typeface="Consolas" panose="020B0609020204030204" pitchFamily="49" charset="0"/>
              </a:rPr>
              <a:t>，</a:t>
            </a:r>
            <a:r>
              <a:rPr lang="en-US" altLang="zh-CN" sz="2000" b="0" dirty="0">
                <a:effectLst/>
                <a:latin typeface="Consolas" panose="020B0609020204030204" pitchFamily="49" charset="0"/>
              </a:rPr>
              <a:t>sel4</a:t>
            </a:r>
            <a:r>
              <a:rPr lang="zh-CN" altLang="en-US" sz="2000" b="0" dirty="0">
                <a:effectLst/>
                <a:latin typeface="Consolas" panose="020B0609020204030204" pitchFamily="49" charset="0"/>
              </a:rPr>
              <a:t>并未因安全性而降低性能，官网上称它为“性能的标杆”（</a:t>
            </a:r>
            <a:r>
              <a:rPr lang="en-US" altLang="zh-CN" sz="2000" dirty="0">
                <a:latin typeface="Consolas" panose="020B0609020204030204" pitchFamily="49" charset="0"/>
              </a:rPr>
              <a:t>The benchmark for performance</a:t>
            </a:r>
            <a:r>
              <a:rPr lang="zh-CN" altLang="en-US" sz="2000" b="0" dirty="0">
                <a:effectLst/>
                <a:latin typeface="Consolas" panose="020B0609020204030204" pitchFamily="49" charset="0"/>
              </a:rPr>
              <a:t>）</a:t>
            </a:r>
            <a:endParaRPr lang="en-US" altLang="zh-CN" sz="2000" b="0" dirty="0">
              <a:effectLst/>
              <a:latin typeface="Consolas" panose="020B0609020204030204" pitchFamily="49" charset="0"/>
            </a:endParaRPr>
          </a:p>
          <a:p>
            <a:pPr marL="0" indent="0">
              <a:buNone/>
            </a:pPr>
            <a:endParaRPr lang="en-US" altLang="zh-CN" sz="2000" b="0" dirty="0">
              <a:effectLst/>
              <a:latin typeface="Consolas" panose="020B0609020204030204" pitchFamily="49" charset="0"/>
            </a:endParaRPr>
          </a:p>
          <a:p>
            <a:pPr marL="0" indent="0">
              <a:buNone/>
            </a:pPr>
            <a:r>
              <a:rPr lang="zh-CN" altLang="en-US" sz="2000" dirty="0">
                <a:latin typeface="Consolas" panose="020B0609020204030204" pitchFamily="49" charset="0"/>
              </a:rPr>
              <a:t>实时性：</a:t>
            </a:r>
            <a:r>
              <a:rPr lang="en-US" altLang="zh-CN" sz="2000" b="0" dirty="0">
                <a:effectLst/>
                <a:latin typeface="Consolas" panose="020B0609020204030204" pitchFamily="49" charset="0"/>
              </a:rPr>
              <a:t>sel4</a:t>
            </a:r>
            <a:r>
              <a:rPr lang="zh-CN" altLang="en-US" sz="2000" b="0" dirty="0">
                <a:effectLst/>
                <a:latin typeface="Consolas" panose="020B0609020204030204" pitchFamily="49" charset="0"/>
              </a:rPr>
              <a:t>并非专门为实时性而设计，它使用简单的基于优先级的调度算法，但由于用户可以根据情况合理设置优先级，而且它使用了特殊的方法保证有限的中断延迟，实际上实时性也有保障</a:t>
            </a:r>
          </a:p>
          <a:p>
            <a:pPr marL="0" indent="0">
              <a:buNone/>
            </a:pPr>
            <a:endParaRPr lang="zh-CN" altLang="en-US" sz="2000" dirty="0"/>
          </a:p>
        </p:txBody>
      </p:sp>
    </p:spTree>
    <p:extLst>
      <p:ext uri="{BB962C8B-B14F-4D97-AF65-F5344CB8AC3E}">
        <p14:creationId xmlns:p14="http://schemas.microsoft.com/office/powerpoint/2010/main" val="79502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C30EB28-53ED-4FC7-9A0B-358E63429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13B57E1-1F08-4985-9E50-DA719917F6A8}"/>
              </a:ext>
            </a:extLst>
          </p:cNvPr>
          <p:cNvSpPr>
            <a:spLocks noGrp="1"/>
          </p:cNvSpPr>
          <p:nvPr>
            <p:ph type="title"/>
          </p:nvPr>
        </p:nvSpPr>
        <p:spPr/>
        <p:txBody>
          <a:bodyPr>
            <a:normAutofit/>
          </a:bodyPr>
          <a:lstStyle/>
          <a:p>
            <a:r>
              <a:rPr lang="zh-CN" altLang="en-US" sz="3200" dirty="0"/>
              <a:t>为什么要使用</a:t>
            </a:r>
            <a:r>
              <a:rPr lang="en-US" altLang="zh-CN" sz="3200" dirty="0"/>
              <a:t>Rust</a:t>
            </a:r>
            <a:r>
              <a:rPr lang="zh-CN" altLang="en-US" sz="3200" dirty="0"/>
              <a:t>重构</a:t>
            </a:r>
          </a:p>
        </p:txBody>
      </p:sp>
      <p:sp>
        <p:nvSpPr>
          <p:cNvPr id="3" name="内容占位符 2">
            <a:extLst>
              <a:ext uri="{FF2B5EF4-FFF2-40B4-BE49-F238E27FC236}">
                <a16:creationId xmlns:a16="http://schemas.microsoft.com/office/drawing/2014/main" id="{6A6D218F-8752-43C0-8790-6CF7D84D944D}"/>
              </a:ext>
            </a:extLst>
          </p:cNvPr>
          <p:cNvSpPr>
            <a:spLocks noGrp="1"/>
          </p:cNvSpPr>
          <p:nvPr>
            <p:ph idx="1"/>
          </p:nvPr>
        </p:nvSpPr>
        <p:spPr>
          <a:xfrm>
            <a:off x="838200" y="1825625"/>
            <a:ext cx="8867775" cy="4351338"/>
          </a:xfrm>
        </p:spPr>
        <p:txBody>
          <a:bodyPr/>
          <a:lstStyle/>
          <a:p>
            <a:pPr marL="0" indent="0">
              <a:buNone/>
            </a:pPr>
            <a:endParaRPr lang="en-US" altLang="zh-CN" sz="2000" b="0" dirty="0">
              <a:effectLst/>
              <a:latin typeface="Consolas" panose="020B0609020204030204" pitchFamily="49" charset="0"/>
            </a:endParaRPr>
          </a:p>
          <a:p>
            <a:pPr marL="0" indent="0">
              <a:buNone/>
            </a:pPr>
            <a:r>
              <a:rPr lang="en-US" altLang="zh-CN" sz="2000" b="0" dirty="0">
                <a:effectLst/>
                <a:latin typeface="Consolas" panose="020B0609020204030204" pitchFamily="49" charset="0"/>
              </a:rPr>
              <a:t>    sel4</a:t>
            </a:r>
            <a:r>
              <a:rPr lang="zh-CN" altLang="en-US" sz="2000" b="0" dirty="0">
                <a:effectLst/>
                <a:latin typeface="Consolas" panose="020B0609020204030204" pitchFamily="49" charset="0"/>
              </a:rPr>
              <a:t>的安全性本身有形式化验证的保障，但这是通过复杂、精密的设计达成的。通过使用</a:t>
            </a:r>
            <a:r>
              <a:rPr lang="en-US" altLang="zh-CN" sz="2000" b="0" dirty="0">
                <a:effectLst/>
                <a:latin typeface="Consolas" panose="020B0609020204030204" pitchFamily="49" charset="0"/>
              </a:rPr>
              <a:t>Rust</a:t>
            </a:r>
            <a:r>
              <a:rPr lang="zh-CN" altLang="en-US" sz="2000" b="0" dirty="0">
                <a:effectLst/>
                <a:latin typeface="Consolas" panose="020B0609020204030204" pitchFamily="49" charset="0"/>
              </a:rPr>
              <a:t>语言重写</a:t>
            </a:r>
            <a:r>
              <a:rPr lang="en-US" altLang="zh-CN" sz="2000" b="0" dirty="0">
                <a:effectLst/>
                <a:latin typeface="Consolas" panose="020B0609020204030204" pitchFamily="49" charset="0"/>
              </a:rPr>
              <a:t>sel4</a:t>
            </a:r>
            <a:r>
              <a:rPr lang="zh-CN" altLang="en-US" sz="2000" b="0" dirty="0">
                <a:effectLst/>
                <a:latin typeface="Consolas" panose="020B0609020204030204" pitchFamily="49" charset="0"/>
              </a:rPr>
              <a:t>，利用</a:t>
            </a:r>
            <a:r>
              <a:rPr lang="en-US" altLang="zh-CN" sz="2000" b="0" dirty="0">
                <a:effectLst/>
                <a:latin typeface="Consolas" panose="020B0609020204030204" pitchFamily="49" charset="0"/>
              </a:rPr>
              <a:t>Rust</a:t>
            </a:r>
            <a:r>
              <a:rPr lang="zh-CN" altLang="en-US" sz="2000" b="0" dirty="0">
                <a:effectLst/>
                <a:latin typeface="Consolas" panose="020B0609020204030204" pitchFamily="49" charset="0"/>
              </a:rPr>
              <a:t>语言自身的特性，安全性仍然能得到保障，同时可以提高</a:t>
            </a:r>
            <a:r>
              <a:rPr lang="en-US" altLang="zh-CN" sz="2000" b="0" dirty="0">
                <a:effectLst/>
                <a:latin typeface="Consolas" panose="020B0609020204030204" pitchFamily="49" charset="0"/>
              </a:rPr>
              <a:t>sel4</a:t>
            </a:r>
            <a:r>
              <a:rPr lang="zh-CN" altLang="en-US" sz="2000" b="0" dirty="0">
                <a:effectLst/>
                <a:latin typeface="Consolas" panose="020B0609020204030204" pitchFamily="49" charset="0"/>
              </a:rPr>
              <a:t>的可维护性和可拓展性。</a:t>
            </a:r>
          </a:p>
          <a:p>
            <a:pPr marL="0" indent="0">
              <a:buNone/>
            </a:pPr>
            <a:endParaRPr lang="zh-CN" altLang="en-US" dirty="0"/>
          </a:p>
        </p:txBody>
      </p:sp>
    </p:spTree>
    <p:extLst>
      <p:ext uri="{BB962C8B-B14F-4D97-AF65-F5344CB8AC3E}">
        <p14:creationId xmlns:p14="http://schemas.microsoft.com/office/powerpoint/2010/main" val="365394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5E5189C-785A-4DEE-ACBD-EE6D1D033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标题 3">
            <a:extLst>
              <a:ext uri="{FF2B5EF4-FFF2-40B4-BE49-F238E27FC236}">
                <a16:creationId xmlns:a16="http://schemas.microsoft.com/office/drawing/2014/main" id="{9A0B55A9-E2C7-5076-055E-7D957E15BAD8}"/>
              </a:ext>
            </a:extLst>
          </p:cNvPr>
          <p:cNvSpPr>
            <a:spLocks noGrp="1"/>
          </p:cNvSpPr>
          <p:nvPr>
            <p:ph type="ctrTitle"/>
          </p:nvPr>
        </p:nvSpPr>
        <p:spPr/>
        <p:txBody>
          <a:bodyPr/>
          <a:lstStyle/>
          <a:p>
            <a:r>
              <a:rPr lang="zh-CN" altLang="en-US" dirty="0"/>
              <a:t>可行性</a:t>
            </a:r>
          </a:p>
        </p:txBody>
      </p:sp>
    </p:spTree>
    <p:extLst>
      <p:ext uri="{BB962C8B-B14F-4D97-AF65-F5344CB8AC3E}">
        <p14:creationId xmlns:p14="http://schemas.microsoft.com/office/powerpoint/2010/main" val="2905516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F269BBD-420B-4342-87A2-F4CD18DD1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6039A6B-DAEB-9E5E-9D92-EFF20C3D6680}"/>
              </a:ext>
            </a:extLst>
          </p:cNvPr>
          <p:cNvSpPr>
            <a:spLocks noGrp="1"/>
          </p:cNvSpPr>
          <p:nvPr>
            <p:ph type="title"/>
          </p:nvPr>
        </p:nvSpPr>
        <p:spPr/>
        <p:txBody>
          <a:bodyPr/>
          <a:lstStyle/>
          <a:p>
            <a:r>
              <a:rPr lang="en-US" altLang="zh-CN" b="1" dirty="0"/>
              <a:t>Rust </a:t>
            </a:r>
            <a:r>
              <a:rPr lang="zh-CN" altLang="en-US" b="1" dirty="0"/>
              <a:t>和 </a:t>
            </a:r>
            <a:r>
              <a:rPr lang="en-US" altLang="zh-CN" b="1" dirty="0"/>
              <a:t>C </a:t>
            </a:r>
            <a:r>
              <a:rPr lang="zh-CN" altLang="en-US" b="1" dirty="0"/>
              <a:t>的互相调用</a:t>
            </a:r>
          </a:p>
        </p:txBody>
      </p:sp>
      <p:sp>
        <p:nvSpPr>
          <p:cNvPr id="3" name="内容占位符 2">
            <a:extLst>
              <a:ext uri="{FF2B5EF4-FFF2-40B4-BE49-F238E27FC236}">
                <a16:creationId xmlns:a16="http://schemas.microsoft.com/office/drawing/2014/main" id="{BA9BB4B3-1708-AE1E-B6A4-D54AF99E8383}"/>
              </a:ext>
            </a:extLst>
          </p:cNvPr>
          <p:cNvSpPr>
            <a:spLocks noGrp="1"/>
          </p:cNvSpPr>
          <p:nvPr>
            <p:ph idx="1"/>
          </p:nvPr>
        </p:nvSpPr>
        <p:spPr/>
        <p:txBody>
          <a:bodyPr/>
          <a:lstStyle/>
          <a:p>
            <a:endParaRPr lang="en-US" altLang="zh-CN" dirty="0"/>
          </a:p>
          <a:p>
            <a:pPr marL="0" indent="0">
              <a:buNone/>
            </a:pPr>
            <a:endParaRPr lang="en-US" altLang="zh-CN" dirty="0"/>
          </a:p>
          <a:p>
            <a:r>
              <a:rPr lang="zh-CN" altLang="en-US" dirty="0"/>
              <a:t>部分改写，需要相互调用</a:t>
            </a:r>
            <a:endParaRPr lang="en-US" altLang="zh-CN" dirty="0"/>
          </a:p>
          <a:p>
            <a:endParaRPr lang="en-US" altLang="zh-CN" dirty="0"/>
          </a:p>
        </p:txBody>
      </p:sp>
    </p:spTree>
    <p:extLst>
      <p:ext uri="{BB962C8B-B14F-4D97-AF65-F5344CB8AC3E}">
        <p14:creationId xmlns:p14="http://schemas.microsoft.com/office/powerpoint/2010/main" val="425913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B96B24B-48C2-4467-8B39-73D06E456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C4AA5BD0-D891-4E15-0D38-ADD838A20851}"/>
              </a:ext>
            </a:extLst>
          </p:cNvPr>
          <p:cNvSpPr>
            <a:spLocks noGrp="1"/>
          </p:cNvSpPr>
          <p:nvPr>
            <p:ph type="title"/>
          </p:nvPr>
        </p:nvSpPr>
        <p:spPr/>
        <p:txBody>
          <a:bodyPr/>
          <a:lstStyle/>
          <a:p>
            <a:r>
              <a:rPr lang="zh-CN" altLang="en-US" b="1" dirty="0"/>
              <a:t>在</a:t>
            </a:r>
            <a:r>
              <a:rPr lang="en-US" altLang="zh-CN" b="1" dirty="0"/>
              <a:t>Rust</a:t>
            </a:r>
            <a:r>
              <a:rPr lang="zh-CN" altLang="en-US" b="1" dirty="0"/>
              <a:t>中使用</a:t>
            </a:r>
            <a:r>
              <a:rPr lang="en-US" altLang="zh-CN" b="1" dirty="0"/>
              <a:t>C</a:t>
            </a:r>
            <a:endParaRPr lang="zh-CN" altLang="en-US" b="1" dirty="0"/>
          </a:p>
        </p:txBody>
      </p:sp>
      <p:sp>
        <p:nvSpPr>
          <p:cNvPr id="3" name="内容占位符 2">
            <a:extLst>
              <a:ext uri="{FF2B5EF4-FFF2-40B4-BE49-F238E27FC236}">
                <a16:creationId xmlns:a16="http://schemas.microsoft.com/office/drawing/2014/main" id="{7F084F7B-7F25-D91B-09FD-9DE0BE0BB991}"/>
              </a:ext>
            </a:extLst>
          </p:cNvPr>
          <p:cNvSpPr>
            <a:spLocks noGrp="1"/>
          </p:cNvSpPr>
          <p:nvPr>
            <p:ph idx="1"/>
          </p:nvPr>
        </p:nvSpPr>
        <p:spPr>
          <a:xfrm>
            <a:off x="838200" y="1825625"/>
            <a:ext cx="8924925" cy="4351338"/>
          </a:xfrm>
        </p:spPr>
        <p:txBody>
          <a:bodyPr/>
          <a:lstStyle/>
          <a:p>
            <a:endParaRPr lang="en-US" altLang="zh-CN" dirty="0"/>
          </a:p>
          <a:p>
            <a:r>
              <a:rPr lang="zh-CN" altLang="en-US" dirty="0"/>
              <a:t>语言支持：</a:t>
            </a:r>
            <a:r>
              <a:rPr lang="en-US" altLang="zh-CN" dirty="0"/>
              <a:t>Rust</a:t>
            </a:r>
            <a:r>
              <a:rPr lang="zh-CN" altLang="en-US" dirty="0"/>
              <a:t>中的</a:t>
            </a:r>
            <a:r>
              <a:rPr lang="en-US" altLang="zh-CN" dirty="0"/>
              <a:t>extern</a:t>
            </a:r>
            <a:r>
              <a:rPr lang="zh-CN" altLang="en-US" dirty="0"/>
              <a:t>语句块以及</a:t>
            </a:r>
            <a:r>
              <a:rPr lang="en-US" altLang="zh-CN" dirty="0"/>
              <a:t>unsafe</a:t>
            </a:r>
            <a:r>
              <a:rPr lang="zh-CN" altLang="en-US" dirty="0"/>
              <a:t>调用</a:t>
            </a:r>
            <a:endParaRPr lang="en-US" altLang="zh-CN" dirty="0"/>
          </a:p>
          <a:p>
            <a:endParaRPr lang="en-US" altLang="zh-CN" dirty="0"/>
          </a:p>
          <a:p>
            <a:r>
              <a:rPr lang="zh-CN" altLang="en-US" dirty="0"/>
              <a:t>工具链支持：</a:t>
            </a:r>
            <a:r>
              <a:rPr lang="en-US" altLang="zh-CN" dirty="0"/>
              <a:t>crates.io</a:t>
            </a:r>
            <a:r>
              <a:rPr lang="zh-CN" altLang="en-US" dirty="0"/>
              <a:t>里的</a:t>
            </a:r>
            <a:r>
              <a:rPr lang="en-US" altLang="zh-CN" dirty="0"/>
              <a:t>cc-</a:t>
            </a:r>
            <a:r>
              <a:rPr lang="en-US" altLang="zh-CN" dirty="0" err="1"/>
              <a:t>rs</a:t>
            </a:r>
            <a:r>
              <a:rPr lang="zh-CN" altLang="en-US" dirty="0"/>
              <a:t>（</a:t>
            </a:r>
            <a:r>
              <a:rPr lang="en-US" altLang="zh-CN" dirty="0">
                <a:hlinkClick r:id="rId3"/>
              </a:rPr>
              <a:t>cc - crates.io: Rust Package Registry</a:t>
            </a:r>
            <a:r>
              <a:rPr lang="zh-CN" altLang="en-US" dirty="0"/>
              <a:t>）</a:t>
            </a:r>
            <a:endParaRPr lang="en-US" altLang="zh-CN" dirty="0"/>
          </a:p>
        </p:txBody>
      </p:sp>
    </p:spTree>
    <p:extLst>
      <p:ext uri="{BB962C8B-B14F-4D97-AF65-F5344CB8AC3E}">
        <p14:creationId xmlns:p14="http://schemas.microsoft.com/office/powerpoint/2010/main" val="99730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30AF0FA-09DE-464F-B7B2-780A1EFE1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0152BAF7-FC5E-65F6-DC88-C19BE3CA6787}"/>
              </a:ext>
            </a:extLst>
          </p:cNvPr>
          <p:cNvSpPr>
            <a:spLocks noGrp="1"/>
          </p:cNvSpPr>
          <p:nvPr>
            <p:ph type="title"/>
          </p:nvPr>
        </p:nvSpPr>
        <p:spPr/>
        <p:txBody>
          <a:bodyPr/>
          <a:lstStyle/>
          <a:p>
            <a:r>
              <a:rPr lang="zh-CN" altLang="en-US" b="1" dirty="0"/>
              <a:t>在</a:t>
            </a:r>
            <a:r>
              <a:rPr lang="en-US" altLang="zh-CN" b="1" dirty="0"/>
              <a:t>Rust</a:t>
            </a:r>
            <a:r>
              <a:rPr lang="zh-CN" altLang="en-US" b="1" dirty="0"/>
              <a:t>中使用</a:t>
            </a:r>
            <a:r>
              <a:rPr lang="en-US" altLang="zh-CN" b="1" dirty="0"/>
              <a:t>C</a:t>
            </a:r>
            <a:endParaRPr lang="zh-CN" altLang="en-US" dirty="0"/>
          </a:p>
        </p:txBody>
      </p:sp>
      <p:pic>
        <p:nvPicPr>
          <p:cNvPr id="5" name="内容占位符 4">
            <a:extLst>
              <a:ext uri="{FF2B5EF4-FFF2-40B4-BE49-F238E27FC236}">
                <a16:creationId xmlns:a16="http://schemas.microsoft.com/office/drawing/2014/main" id="{AB92D439-78E4-C5AA-74B3-0539021C84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86769" y="1610925"/>
            <a:ext cx="3068644" cy="2599125"/>
          </a:xfrm>
        </p:spPr>
      </p:pic>
      <p:pic>
        <p:nvPicPr>
          <p:cNvPr id="7" name="图片 6">
            <a:extLst>
              <a:ext uri="{FF2B5EF4-FFF2-40B4-BE49-F238E27FC236}">
                <a16:creationId xmlns:a16="http://schemas.microsoft.com/office/drawing/2014/main" id="{AE3C2A8E-60BF-1445-C035-4007820ED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10925"/>
            <a:ext cx="3435974" cy="1186767"/>
          </a:xfrm>
          <a:prstGeom prst="rect">
            <a:avLst/>
          </a:prstGeom>
        </p:spPr>
      </p:pic>
      <p:pic>
        <p:nvPicPr>
          <p:cNvPr id="9" name="图片 8">
            <a:extLst>
              <a:ext uri="{FF2B5EF4-FFF2-40B4-BE49-F238E27FC236}">
                <a16:creationId xmlns:a16="http://schemas.microsoft.com/office/drawing/2014/main" id="{8B52A8B6-2049-065F-8AAB-E4213866FE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007" y="1631385"/>
            <a:ext cx="3785793" cy="1948422"/>
          </a:xfrm>
          <a:prstGeom prst="rect">
            <a:avLst/>
          </a:prstGeom>
        </p:spPr>
      </p:pic>
      <p:sp>
        <p:nvSpPr>
          <p:cNvPr id="10" name="文本框 9">
            <a:extLst>
              <a:ext uri="{FF2B5EF4-FFF2-40B4-BE49-F238E27FC236}">
                <a16:creationId xmlns:a16="http://schemas.microsoft.com/office/drawing/2014/main" id="{FB38E5BC-A904-BA73-E2A4-276A01E11A14}"/>
              </a:ext>
            </a:extLst>
          </p:cNvPr>
          <p:cNvSpPr txBox="1"/>
          <p:nvPr/>
        </p:nvSpPr>
        <p:spPr>
          <a:xfrm>
            <a:off x="838200" y="4632119"/>
            <a:ext cx="7647709" cy="1477328"/>
          </a:xfrm>
          <a:prstGeom prst="rect">
            <a:avLst/>
          </a:prstGeom>
          <a:noFill/>
        </p:spPr>
        <p:txBody>
          <a:bodyPr wrap="square" rtlCol="0">
            <a:spAutoFit/>
          </a:bodyPr>
          <a:lstStyle/>
          <a:p>
            <a:r>
              <a:rPr lang="zh-CN" altLang="en-US" dirty="0"/>
              <a:t>例如，需要在 </a:t>
            </a:r>
            <a:r>
              <a:rPr lang="en-US" altLang="zh-CN" dirty="0"/>
              <a:t>main.rs </a:t>
            </a:r>
            <a:r>
              <a:rPr lang="zh-CN" altLang="en-US" dirty="0"/>
              <a:t>中调用 </a:t>
            </a:r>
            <a:r>
              <a:rPr lang="en-US" altLang="zh-CN" dirty="0" err="1"/>
              <a:t>hello.c</a:t>
            </a:r>
            <a:r>
              <a:rPr lang="en-US" altLang="zh-CN" dirty="0"/>
              <a:t> </a:t>
            </a:r>
            <a:r>
              <a:rPr lang="zh-CN" altLang="en-US" dirty="0"/>
              <a:t>以及 </a:t>
            </a:r>
            <a:r>
              <a:rPr lang="en-US" altLang="zh-CN" dirty="0" err="1"/>
              <a:t>test.c</a:t>
            </a:r>
            <a:r>
              <a:rPr lang="en-US" altLang="zh-CN" dirty="0"/>
              <a:t> </a:t>
            </a:r>
            <a:r>
              <a:rPr lang="zh-CN" altLang="en-US" dirty="0"/>
              <a:t>中的提供的函数，只需在 </a:t>
            </a:r>
            <a:r>
              <a:rPr lang="en-US" altLang="zh-CN" dirty="0"/>
              <a:t>build.rs </a:t>
            </a:r>
            <a:r>
              <a:rPr lang="zh-CN" altLang="en-US" dirty="0"/>
              <a:t>中用 </a:t>
            </a:r>
            <a:r>
              <a:rPr lang="en-US" altLang="zh-CN" dirty="0"/>
              <a:t>cc </a:t>
            </a:r>
            <a:r>
              <a:rPr lang="zh-CN" altLang="en-US" dirty="0"/>
              <a:t>将其 </a:t>
            </a:r>
            <a:r>
              <a:rPr lang="en-US" altLang="zh-CN" dirty="0" err="1"/>
              <a:t>hello.c</a:t>
            </a:r>
            <a:r>
              <a:rPr lang="en-US" altLang="zh-CN" dirty="0"/>
              <a:t> </a:t>
            </a:r>
            <a:r>
              <a:rPr lang="zh-CN" altLang="en-US" dirty="0"/>
              <a:t>以及 </a:t>
            </a:r>
            <a:r>
              <a:rPr lang="en-US" altLang="zh-CN" dirty="0" err="1"/>
              <a:t>test.c</a:t>
            </a:r>
            <a:r>
              <a:rPr lang="en-US" altLang="zh-CN" dirty="0"/>
              <a:t> </a:t>
            </a:r>
            <a:r>
              <a:rPr lang="zh-CN" altLang="en-US" dirty="0"/>
              <a:t>预编译成可执行文件 </a:t>
            </a:r>
            <a:r>
              <a:rPr lang="en-US" altLang="zh-CN" dirty="0"/>
              <a:t>hello </a:t>
            </a:r>
            <a:r>
              <a:rPr lang="zh-CN" altLang="en-US" dirty="0"/>
              <a:t>，编译器会自动链接。因此在 </a:t>
            </a:r>
            <a:r>
              <a:rPr lang="en-US" altLang="zh-CN" dirty="0"/>
              <a:t>main.rs </a:t>
            </a:r>
            <a:r>
              <a:rPr lang="zh-CN" altLang="en-US" dirty="0"/>
              <a:t>中 </a:t>
            </a:r>
            <a:r>
              <a:rPr lang="en-US" altLang="zh-CN" dirty="0"/>
              <a:t>extern </a:t>
            </a:r>
            <a:r>
              <a:rPr lang="zh-CN" altLang="en-US" dirty="0"/>
              <a:t>语块声明外部函数，再在 </a:t>
            </a:r>
            <a:r>
              <a:rPr lang="en-US" altLang="zh-CN" dirty="0"/>
              <a:t>unsafe </a:t>
            </a:r>
            <a:r>
              <a:rPr lang="zh-CN" altLang="en-US" dirty="0"/>
              <a:t>中调用即可</a:t>
            </a:r>
            <a:endParaRPr lang="en-US" altLang="zh-CN" dirty="0"/>
          </a:p>
          <a:p>
            <a:r>
              <a:rPr lang="zh-CN" altLang="en-US" dirty="0"/>
              <a:t>其中 </a:t>
            </a:r>
            <a:r>
              <a:rPr lang="en-US" altLang="zh-CN" dirty="0"/>
              <a:t>build.rs </a:t>
            </a:r>
            <a:r>
              <a:rPr lang="zh-CN" altLang="en-US" dirty="0"/>
              <a:t>说明了</a:t>
            </a:r>
            <a:r>
              <a:rPr lang="en-US" altLang="zh-CN" dirty="0"/>
              <a:t> rust </a:t>
            </a:r>
            <a:r>
              <a:rPr lang="zh-CN" altLang="en-US" dirty="0"/>
              <a:t>在编译目标文件之前运行的内容。</a:t>
            </a:r>
          </a:p>
        </p:txBody>
      </p:sp>
    </p:spTree>
    <p:extLst>
      <p:ext uri="{BB962C8B-B14F-4D97-AF65-F5344CB8AC3E}">
        <p14:creationId xmlns:p14="http://schemas.microsoft.com/office/powerpoint/2010/main" val="345844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208CF1-7B96-4FE1-BF6B-2623A6459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3E635597-EABF-510F-D7CD-0C3333C2F27E}"/>
              </a:ext>
            </a:extLst>
          </p:cNvPr>
          <p:cNvSpPr>
            <a:spLocks noGrp="1"/>
          </p:cNvSpPr>
          <p:nvPr>
            <p:ph type="title"/>
          </p:nvPr>
        </p:nvSpPr>
        <p:spPr/>
        <p:txBody>
          <a:bodyPr/>
          <a:lstStyle/>
          <a:p>
            <a:r>
              <a:rPr lang="zh-CN" altLang="en-US" b="1" dirty="0"/>
              <a:t>在</a:t>
            </a:r>
            <a:r>
              <a:rPr lang="en-US" altLang="zh-CN" b="1" dirty="0"/>
              <a:t>C</a:t>
            </a:r>
            <a:r>
              <a:rPr lang="zh-CN" altLang="en-US" b="1" dirty="0"/>
              <a:t>中使用</a:t>
            </a:r>
            <a:r>
              <a:rPr lang="en-US" altLang="zh-CN" b="1" dirty="0"/>
              <a:t>Rust</a:t>
            </a:r>
            <a:endParaRPr lang="zh-CN" altLang="en-US" b="1" dirty="0"/>
          </a:p>
        </p:txBody>
      </p:sp>
      <p:sp>
        <p:nvSpPr>
          <p:cNvPr id="3" name="内容占位符 2">
            <a:extLst>
              <a:ext uri="{FF2B5EF4-FFF2-40B4-BE49-F238E27FC236}">
                <a16:creationId xmlns:a16="http://schemas.microsoft.com/office/drawing/2014/main" id="{2D76DE14-F8B2-B81F-B02C-972E0ADD5459}"/>
              </a:ext>
            </a:extLst>
          </p:cNvPr>
          <p:cNvSpPr>
            <a:spLocks noGrp="1"/>
          </p:cNvSpPr>
          <p:nvPr>
            <p:ph idx="1"/>
          </p:nvPr>
        </p:nvSpPr>
        <p:spPr>
          <a:xfrm>
            <a:off x="838200" y="1825625"/>
            <a:ext cx="9020175" cy="4351338"/>
          </a:xfrm>
        </p:spPr>
        <p:txBody>
          <a:bodyPr/>
          <a:lstStyle/>
          <a:p>
            <a:endParaRPr lang="en-US" altLang="zh-CN" dirty="0"/>
          </a:p>
          <a:p>
            <a:r>
              <a:rPr lang="zh-CN" altLang="en-US" dirty="0"/>
              <a:t>语言支持：</a:t>
            </a:r>
            <a:r>
              <a:rPr lang="en-US" altLang="zh-CN" dirty="0"/>
              <a:t>Rust</a:t>
            </a:r>
            <a:r>
              <a:rPr lang="zh-CN" altLang="en-US" dirty="0"/>
              <a:t> 通过声明可以将源文件编译为库（</a:t>
            </a:r>
            <a:r>
              <a:rPr lang="en-US" altLang="zh-CN" dirty="0"/>
              <a:t>lib</a:t>
            </a:r>
            <a:r>
              <a:rPr lang="zh-CN" altLang="en-US" dirty="0"/>
              <a:t>）类型，在 </a:t>
            </a:r>
            <a:r>
              <a:rPr lang="en-US" altLang="zh-CN" dirty="0"/>
              <a:t>C </a:t>
            </a:r>
            <a:r>
              <a:rPr lang="zh-CN" altLang="en-US" dirty="0"/>
              <a:t>或者 </a:t>
            </a:r>
            <a:r>
              <a:rPr lang="en-US" altLang="zh-CN" dirty="0"/>
              <a:t>C++ </a:t>
            </a:r>
            <a:r>
              <a:rPr lang="zh-CN" altLang="en-US" dirty="0"/>
              <a:t>中通过头文件调用，编译时要链接上 </a:t>
            </a:r>
            <a:r>
              <a:rPr lang="en-US" altLang="zh-CN" dirty="0"/>
              <a:t>Rust </a:t>
            </a:r>
            <a:r>
              <a:rPr lang="zh-CN" altLang="en-US" dirty="0"/>
              <a:t>生成的库</a:t>
            </a:r>
            <a:endParaRPr lang="en-US" altLang="zh-CN" dirty="0"/>
          </a:p>
          <a:p>
            <a:endParaRPr lang="en-US" altLang="zh-CN" dirty="0"/>
          </a:p>
          <a:p>
            <a:r>
              <a:rPr lang="zh-CN" altLang="en-US" dirty="0"/>
              <a:t>工具链支持：可以手动编写对应的 </a:t>
            </a:r>
            <a:r>
              <a:rPr lang="en-US" altLang="zh-CN" dirty="0"/>
              <a:t>C </a:t>
            </a:r>
            <a:r>
              <a:rPr lang="zh-CN" altLang="en-US" dirty="0"/>
              <a:t>头文件。</a:t>
            </a:r>
            <a:r>
              <a:rPr lang="en-US" altLang="zh-CN" dirty="0" err="1"/>
              <a:t>cbindgen</a:t>
            </a:r>
            <a:r>
              <a:rPr lang="en-US" altLang="zh-CN" dirty="0"/>
              <a:t> </a:t>
            </a:r>
            <a:r>
              <a:rPr lang="zh-CN" altLang="en-US" dirty="0"/>
              <a:t>工具包可以自动扫描</a:t>
            </a:r>
            <a:r>
              <a:rPr lang="en-US" altLang="zh-CN" dirty="0"/>
              <a:t> rust </a:t>
            </a:r>
            <a:r>
              <a:rPr lang="zh-CN" altLang="en-US" dirty="0"/>
              <a:t>源码并且生成头文件。</a:t>
            </a:r>
          </a:p>
        </p:txBody>
      </p:sp>
    </p:spTree>
    <p:extLst>
      <p:ext uri="{BB962C8B-B14F-4D97-AF65-F5344CB8AC3E}">
        <p14:creationId xmlns:p14="http://schemas.microsoft.com/office/powerpoint/2010/main" val="2277982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455AA53-FD7C-4E13-8D85-7AB1DD7C6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AB533C0-5FD8-34FD-CBEF-14ED1255CF99}"/>
              </a:ext>
            </a:extLst>
          </p:cNvPr>
          <p:cNvSpPr>
            <a:spLocks noGrp="1"/>
          </p:cNvSpPr>
          <p:nvPr>
            <p:ph type="title"/>
          </p:nvPr>
        </p:nvSpPr>
        <p:spPr/>
        <p:txBody>
          <a:bodyPr/>
          <a:lstStyle/>
          <a:p>
            <a:r>
              <a:rPr lang="zh-CN" altLang="en-US" b="1" dirty="0"/>
              <a:t>在</a:t>
            </a:r>
            <a:r>
              <a:rPr lang="en-US" altLang="zh-CN" b="1" dirty="0"/>
              <a:t>C</a:t>
            </a:r>
            <a:r>
              <a:rPr lang="zh-CN" altLang="en-US" b="1" dirty="0"/>
              <a:t>中使用</a:t>
            </a:r>
            <a:r>
              <a:rPr lang="en-US" altLang="zh-CN" b="1" dirty="0"/>
              <a:t>Rust</a:t>
            </a:r>
            <a:endParaRPr lang="zh-CN" altLang="en-US" dirty="0"/>
          </a:p>
        </p:txBody>
      </p:sp>
      <p:pic>
        <p:nvPicPr>
          <p:cNvPr id="5" name="内容占位符 4">
            <a:extLst>
              <a:ext uri="{FF2B5EF4-FFF2-40B4-BE49-F238E27FC236}">
                <a16:creationId xmlns:a16="http://schemas.microsoft.com/office/drawing/2014/main" id="{A64D73BC-6D45-3907-4166-DE10A89503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8067" y="4928531"/>
            <a:ext cx="6972658" cy="882695"/>
          </a:xfrm>
        </p:spPr>
      </p:pic>
      <p:pic>
        <p:nvPicPr>
          <p:cNvPr id="7" name="图片 6">
            <a:extLst>
              <a:ext uri="{FF2B5EF4-FFF2-40B4-BE49-F238E27FC236}">
                <a16:creationId xmlns:a16="http://schemas.microsoft.com/office/drawing/2014/main" id="{A7A75C18-4D82-1147-7C97-B5306781A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198" y="1725179"/>
            <a:ext cx="3502885" cy="1534597"/>
          </a:xfrm>
          <a:prstGeom prst="rect">
            <a:avLst/>
          </a:prstGeom>
        </p:spPr>
      </p:pic>
      <p:pic>
        <p:nvPicPr>
          <p:cNvPr id="9" name="图片 8">
            <a:extLst>
              <a:ext uri="{FF2B5EF4-FFF2-40B4-BE49-F238E27FC236}">
                <a16:creationId xmlns:a16="http://schemas.microsoft.com/office/drawing/2014/main" id="{6AB11BA8-5D9F-C476-7A3C-0FC03DE234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2564" y="1727921"/>
            <a:ext cx="2216264" cy="1771528"/>
          </a:xfrm>
          <a:prstGeom prst="rect">
            <a:avLst/>
          </a:prstGeom>
        </p:spPr>
      </p:pic>
      <p:pic>
        <p:nvPicPr>
          <p:cNvPr id="11" name="图片 10">
            <a:extLst>
              <a:ext uri="{FF2B5EF4-FFF2-40B4-BE49-F238E27FC236}">
                <a16:creationId xmlns:a16="http://schemas.microsoft.com/office/drawing/2014/main" id="{E9105D46-EC7C-AEBC-6D08-A69661F1BC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2593" y="1716214"/>
            <a:ext cx="2586876" cy="1771528"/>
          </a:xfrm>
          <a:prstGeom prst="rect">
            <a:avLst/>
          </a:prstGeom>
        </p:spPr>
      </p:pic>
      <p:sp>
        <p:nvSpPr>
          <p:cNvPr id="12" name="文本框 11">
            <a:extLst>
              <a:ext uri="{FF2B5EF4-FFF2-40B4-BE49-F238E27FC236}">
                <a16:creationId xmlns:a16="http://schemas.microsoft.com/office/drawing/2014/main" id="{42503900-7620-3413-650A-9F34F72B64AF}"/>
              </a:ext>
            </a:extLst>
          </p:cNvPr>
          <p:cNvSpPr txBox="1"/>
          <p:nvPr/>
        </p:nvSpPr>
        <p:spPr>
          <a:xfrm>
            <a:off x="1294410" y="3598223"/>
            <a:ext cx="7998032" cy="923330"/>
          </a:xfrm>
          <a:prstGeom prst="rect">
            <a:avLst/>
          </a:prstGeom>
          <a:noFill/>
        </p:spPr>
        <p:txBody>
          <a:bodyPr wrap="square" rtlCol="0">
            <a:spAutoFit/>
          </a:bodyPr>
          <a:lstStyle/>
          <a:p>
            <a:r>
              <a:rPr lang="zh-CN" altLang="en-US" dirty="0"/>
              <a:t>上图从左到右依次为：库函数（源函数），</a:t>
            </a:r>
            <a:r>
              <a:rPr lang="en-US" altLang="zh-CN" dirty="0" err="1"/>
              <a:t>cbindgen</a:t>
            </a:r>
            <a:r>
              <a:rPr lang="zh-CN" altLang="en-US" dirty="0"/>
              <a:t>生成的</a:t>
            </a:r>
            <a:r>
              <a:rPr lang="en-US" altLang="zh-CN" dirty="0"/>
              <a:t>C</a:t>
            </a:r>
            <a:r>
              <a:rPr lang="zh-CN" altLang="en-US" dirty="0"/>
              <a:t>头文件，以及在 </a:t>
            </a:r>
            <a:r>
              <a:rPr lang="en-US" altLang="zh-CN" dirty="0"/>
              <a:t>C </a:t>
            </a:r>
            <a:r>
              <a:rPr lang="zh-CN" altLang="en-US" dirty="0"/>
              <a:t>代码中调用</a:t>
            </a:r>
            <a:r>
              <a:rPr lang="en-US" altLang="zh-CN" dirty="0"/>
              <a:t>Rust</a:t>
            </a:r>
            <a:r>
              <a:rPr lang="zh-CN" altLang="en-US" dirty="0"/>
              <a:t>的程序。下图为运行结果：需要在编译时把 </a:t>
            </a:r>
            <a:r>
              <a:rPr lang="en-US" altLang="zh-CN" dirty="0" err="1"/>
              <a:t>libtest.a</a:t>
            </a:r>
            <a:r>
              <a:rPr lang="en-US" altLang="zh-CN" dirty="0"/>
              <a:t> </a:t>
            </a:r>
            <a:r>
              <a:rPr lang="zh-CN" altLang="en-US" dirty="0"/>
              <a:t>（</a:t>
            </a:r>
            <a:r>
              <a:rPr lang="en-US" altLang="zh-CN" dirty="0"/>
              <a:t>rust</a:t>
            </a:r>
            <a:r>
              <a:rPr lang="zh-CN" altLang="en-US" dirty="0"/>
              <a:t>生成的库）链接上去，即可完成编译</a:t>
            </a:r>
          </a:p>
        </p:txBody>
      </p:sp>
    </p:spTree>
    <p:extLst>
      <p:ext uri="{BB962C8B-B14F-4D97-AF65-F5344CB8AC3E}">
        <p14:creationId xmlns:p14="http://schemas.microsoft.com/office/powerpoint/2010/main" val="381164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61D5502-FE13-4244-9BCA-BA8A558C5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测试与评测工具</a:t>
            </a:r>
          </a:p>
        </p:txBody>
      </p:sp>
      <p:sp>
        <p:nvSpPr>
          <p:cNvPr id="3" name="内容占位符 2"/>
          <p:cNvSpPr>
            <a:spLocks noGrp="1"/>
          </p:cNvSpPr>
          <p:nvPr>
            <p:ph idx="1"/>
          </p:nvPr>
        </p:nvSpPr>
        <p:spPr>
          <a:xfrm>
            <a:off x="1167765" y="1994535"/>
            <a:ext cx="8757285" cy="3900805"/>
          </a:xfrm>
        </p:spPr>
        <p:txBody>
          <a:bodyPr/>
          <a:lstStyle/>
          <a:p>
            <a:pPr>
              <a:buFont typeface="Wingdings" panose="05000000000000000000" charset="0"/>
              <a:buChar char="l"/>
            </a:pPr>
            <a:r>
              <a:rPr lang="zh-CN" altLang="en-US" dirty="0"/>
              <a:t>主要通过sel4test来检测内核功能的正确性，达到源码编译后测试的水准；</a:t>
            </a:r>
          </a:p>
          <a:p>
            <a:pPr marL="0" indent="0">
              <a:buFont typeface="Wingdings" panose="05000000000000000000" charset="0"/>
              <a:buNone/>
            </a:pPr>
            <a:endParaRPr lang="zh-CN" altLang="en-US" dirty="0"/>
          </a:p>
          <a:p>
            <a:pPr>
              <a:buFont typeface="Wingdings" panose="05000000000000000000" charset="0"/>
              <a:buChar char="l"/>
            </a:pPr>
            <a:r>
              <a:rPr lang="zh-CN" altLang="en-US" dirty="0"/>
              <a:t>主要通过sel4bench来详细测试并分析我们重构的内核在功能的各个方面的表现</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706F92A-B4BC-431C-8C61-9152CCFD9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内容占位符 2">
            <a:extLst>
              <a:ext uri="{FF2B5EF4-FFF2-40B4-BE49-F238E27FC236}">
                <a16:creationId xmlns:a16="http://schemas.microsoft.com/office/drawing/2014/main" id="{42472D39-4514-0CA2-91F9-CB71DA0A3626}"/>
              </a:ext>
            </a:extLst>
          </p:cNvPr>
          <p:cNvSpPr>
            <a:spLocks noGrp="1"/>
          </p:cNvSpPr>
          <p:nvPr>
            <p:ph idx="1"/>
          </p:nvPr>
        </p:nvSpPr>
        <p:spPr>
          <a:xfrm>
            <a:off x="838200" y="1577975"/>
            <a:ext cx="10515600" cy="4351338"/>
          </a:xfrm>
        </p:spPr>
        <p:txBody>
          <a:bodyPr/>
          <a:lstStyle/>
          <a:p>
            <a:r>
              <a:rPr lang="zh-CN" altLang="en-US" dirty="0"/>
              <a:t>项目背景</a:t>
            </a:r>
            <a:endParaRPr lang="en-US" altLang="zh-CN" dirty="0"/>
          </a:p>
          <a:p>
            <a:pPr lvl="1"/>
            <a:r>
              <a:rPr lang="zh-CN" altLang="en-US" dirty="0"/>
              <a:t>微内核</a:t>
            </a:r>
            <a:endParaRPr lang="en-US" altLang="zh-CN" dirty="0"/>
          </a:p>
          <a:p>
            <a:pPr lvl="1"/>
            <a:r>
              <a:rPr lang="en-US" altLang="zh-CN" dirty="0"/>
              <a:t>Rust</a:t>
            </a:r>
          </a:p>
          <a:p>
            <a:pPr lvl="1"/>
            <a:r>
              <a:rPr lang="en-US" altLang="zh-CN" dirty="0"/>
              <a:t>sel4</a:t>
            </a:r>
          </a:p>
          <a:p>
            <a:r>
              <a:rPr lang="zh-CN" altLang="en-US" dirty="0"/>
              <a:t>选题依据</a:t>
            </a:r>
            <a:endParaRPr lang="en-US" altLang="zh-CN" dirty="0"/>
          </a:p>
          <a:p>
            <a:r>
              <a:rPr lang="zh-CN" altLang="en-US" dirty="0"/>
              <a:t>可行性</a:t>
            </a:r>
            <a:endParaRPr lang="en-US" altLang="zh-CN" dirty="0"/>
          </a:p>
        </p:txBody>
      </p:sp>
    </p:spTree>
    <p:extLst>
      <p:ext uri="{BB962C8B-B14F-4D97-AF65-F5344CB8AC3E}">
        <p14:creationId xmlns:p14="http://schemas.microsoft.com/office/powerpoint/2010/main" val="108636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5D2227D-1675-47D1-BB96-5074A49C4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运行测试套件</a:t>
            </a:r>
          </a:p>
        </p:txBody>
      </p:sp>
      <p:pic>
        <p:nvPicPr>
          <p:cNvPr id="4" name="图片 3" descr="result"/>
          <p:cNvPicPr>
            <a:picLocks noChangeAspect="1"/>
          </p:cNvPicPr>
          <p:nvPr/>
        </p:nvPicPr>
        <p:blipFill>
          <a:blip r:embed="rId4"/>
          <a:stretch>
            <a:fillRect/>
          </a:stretch>
        </p:blipFill>
        <p:spPr>
          <a:xfrm>
            <a:off x="728345" y="1690688"/>
            <a:ext cx="7029450" cy="4674235"/>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EFE6C2-7EE4-4F4C-88EA-D65F70F13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373E202F-4B4E-41C6-9F59-1BE0930E781E}"/>
              </a:ext>
            </a:extLst>
          </p:cNvPr>
          <p:cNvSpPr>
            <a:spLocks noGrp="1"/>
          </p:cNvSpPr>
          <p:nvPr>
            <p:ph type="title"/>
          </p:nvPr>
        </p:nvSpPr>
        <p:spPr>
          <a:xfrm>
            <a:off x="733425" y="2317750"/>
            <a:ext cx="10515600" cy="1325563"/>
          </a:xfrm>
        </p:spPr>
        <p:txBody>
          <a:bodyPr>
            <a:normAutofit/>
          </a:bodyPr>
          <a:lstStyle/>
          <a:p>
            <a:pPr algn="ctr"/>
            <a:r>
              <a:rPr lang="en-US" altLang="zh-CN" sz="5400" b="1" dirty="0"/>
              <a:t>Q&amp;A</a:t>
            </a:r>
            <a:endParaRPr lang="zh-CN" altLang="en-US" sz="5400" b="1" dirty="0"/>
          </a:p>
        </p:txBody>
      </p:sp>
    </p:spTree>
    <p:extLst>
      <p:ext uri="{BB962C8B-B14F-4D97-AF65-F5344CB8AC3E}">
        <p14:creationId xmlns:p14="http://schemas.microsoft.com/office/powerpoint/2010/main" val="1182209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F43F632-A647-4206-9DB0-04BA40406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标题 3">
            <a:extLst>
              <a:ext uri="{FF2B5EF4-FFF2-40B4-BE49-F238E27FC236}">
                <a16:creationId xmlns:a16="http://schemas.microsoft.com/office/drawing/2014/main" id="{18B387AF-8D6D-308C-238B-3C7C0DA01A3A}"/>
              </a:ext>
            </a:extLst>
          </p:cNvPr>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15079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E27D6AB-E9E2-4D9F-84BB-2B82026E1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标题 3">
            <a:extLst>
              <a:ext uri="{FF2B5EF4-FFF2-40B4-BE49-F238E27FC236}">
                <a16:creationId xmlns:a16="http://schemas.microsoft.com/office/drawing/2014/main" id="{E45A7E71-EB5A-32AA-D95A-2F425C07357C}"/>
              </a:ext>
            </a:extLst>
          </p:cNvPr>
          <p:cNvSpPr>
            <a:spLocks noGrp="1"/>
          </p:cNvSpPr>
          <p:nvPr>
            <p:ph type="ctrTitle"/>
          </p:nvPr>
        </p:nvSpPr>
        <p:spPr>
          <a:xfrm>
            <a:off x="2009775" y="1131888"/>
            <a:ext cx="9144000" cy="2387600"/>
          </a:xfrm>
        </p:spPr>
        <p:txBody>
          <a:bodyPr/>
          <a:lstStyle/>
          <a:p>
            <a:r>
              <a:rPr lang="zh-CN" altLang="en-US" dirty="0"/>
              <a:t>项目背景</a:t>
            </a:r>
          </a:p>
        </p:txBody>
      </p:sp>
    </p:spTree>
    <p:extLst>
      <p:ext uri="{BB962C8B-B14F-4D97-AF65-F5344CB8AC3E}">
        <p14:creationId xmlns:p14="http://schemas.microsoft.com/office/powerpoint/2010/main" val="370964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0E816D5-610A-4134-9556-887B6DA7B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168192BD-7D5A-4945-BEF4-45E936EDE464}"/>
              </a:ext>
            </a:extLst>
          </p:cNvPr>
          <p:cNvSpPr>
            <a:spLocks noGrp="1"/>
          </p:cNvSpPr>
          <p:nvPr>
            <p:ph type="title"/>
          </p:nvPr>
        </p:nvSpPr>
        <p:spPr>
          <a:xfrm>
            <a:off x="838200" y="0"/>
            <a:ext cx="10515600" cy="922815"/>
          </a:xfrm>
        </p:spPr>
        <p:txBody>
          <a:bodyPr>
            <a:normAutofit/>
          </a:bodyPr>
          <a:lstStyle/>
          <a:p>
            <a:r>
              <a:rPr lang="zh-CN" altLang="en-US" sz="3200" dirty="0"/>
              <a:t>微内核</a:t>
            </a:r>
            <a:r>
              <a:rPr lang="en-US" altLang="zh-CN" sz="3200" dirty="0"/>
              <a:t>(Microkernel)</a:t>
            </a:r>
            <a:endParaRPr lang="zh-CN" altLang="en-US" sz="3200" dirty="0"/>
          </a:p>
        </p:txBody>
      </p:sp>
      <p:sp>
        <p:nvSpPr>
          <p:cNvPr id="3" name="内容占位符 2">
            <a:extLst>
              <a:ext uri="{FF2B5EF4-FFF2-40B4-BE49-F238E27FC236}">
                <a16:creationId xmlns:a16="http://schemas.microsoft.com/office/drawing/2014/main" id="{311A3C7F-C4EA-49BF-BDF7-6D1D2D88B699}"/>
              </a:ext>
            </a:extLst>
          </p:cNvPr>
          <p:cNvSpPr>
            <a:spLocks noGrp="1"/>
          </p:cNvSpPr>
          <p:nvPr>
            <p:ph idx="1"/>
          </p:nvPr>
        </p:nvSpPr>
        <p:spPr>
          <a:xfrm>
            <a:off x="838200" y="5295621"/>
            <a:ext cx="9029700" cy="1562379"/>
          </a:xfrm>
        </p:spPr>
        <p:txBody>
          <a:bodyPr/>
          <a:lstStyle/>
          <a:p>
            <a:pPr marL="0" indent="0" algn="l">
              <a:buNone/>
            </a:pPr>
            <a:r>
              <a:rPr lang="zh-CN" altLang="en-US" sz="2000" b="0" i="0" dirty="0">
                <a:solidFill>
                  <a:srgbClr val="24292E"/>
                </a:solidFill>
                <a:effectLst/>
                <a:latin typeface="-apple-system"/>
              </a:rPr>
              <a:t>        微内核是操作系统的核心部分，包含了最基本的操作系统功能和服务，如进程管理、内存管理、文件系统管理等。与传统的宏内核相比，微内核的特点在于尽量将系统服务移出内核，更容易进行模块化和扩展，将其封装为普通的用户进程，从而保证内核进程尽可能地小和简单，可靠性更高。</a:t>
            </a:r>
          </a:p>
          <a:p>
            <a:pPr marL="0" indent="0">
              <a:buNone/>
            </a:pPr>
            <a:endParaRPr lang="zh-CN" altLang="en-US" dirty="0"/>
          </a:p>
        </p:txBody>
      </p:sp>
      <p:pic>
        <p:nvPicPr>
          <p:cNvPr id="5" name="图片 4">
            <a:extLst>
              <a:ext uri="{FF2B5EF4-FFF2-40B4-BE49-F238E27FC236}">
                <a16:creationId xmlns:a16="http://schemas.microsoft.com/office/drawing/2014/main" id="{B96815BC-512A-4DD4-AA53-537037D212E4}"/>
              </a:ext>
            </a:extLst>
          </p:cNvPr>
          <p:cNvPicPr>
            <a:picLocks noChangeAspect="1"/>
          </p:cNvPicPr>
          <p:nvPr/>
        </p:nvPicPr>
        <p:blipFill>
          <a:blip r:embed="rId4"/>
          <a:stretch>
            <a:fillRect/>
          </a:stretch>
        </p:blipFill>
        <p:spPr>
          <a:xfrm>
            <a:off x="3150599" y="922815"/>
            <a:ext cx="4404902" cy="4168169"/>
          </a:xfrm>
          <a:prstGeom prst="rect">
            <a:avLst/>
          </a:prstGeom>
        </p:spPr>
      </p:pic>
    </p:spTree>
    <p:extLst>
      <p:ext uri="{BB962C8B-B14F-4D97-AF65-F5344CB8AC3E}">
        <p14:creationId xmlns:p14="http://schemas.microsoft.com/office/powerpoint/2010/main" val="81832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4AFDAEA-1E6B-4E99-9C19-72B2C0410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ACEA57F-39CC-41EA-929A-CF4922216792}"/>
              </a:ext>
            </a:extLst>
          </p:cNvPr>
          <p:cNvSpPr>
            <a:spLocks noGrp="1"/>
          </p:cNvSpPr>
          <p:nvPr>
            <p:ph type="title"/>
          </p:nvPr>
        </p:nvSpPr>
        <p:spPr/>
        <p:txBody>
          <a:bodyPr/>
          <a:lstStyle/>
          <a:p>
            <a:r>
              <a:rPr lang="en-US" altLang="zh-CN" dirty="0"/>
              <a:t>Rust</a:t>
            </a:r>
            <a:endParaRPr lang="zh-CN" altLang="en-US" dirty="0"/>
          </a:p>
        </p:txBody>
      </p:sp>
      <p:sp>
        <p:nvSpPr>
          <p:cNvPr id="3" name="内容占位符 2">
            <a:extLst>
              <a:ext uri="{FF2B5EF4-FFF2-40B4-BE49-F238E27FC236}">
                <a16:creationId xmlns:a16="http://schemas.microsoft.com/office/drawing/2014/main" id="{B2D6098A-CE59-426E-A96A-ACF8F4052839}"/>
              </a:ext>
            </a:extLst>
          </p:cNvPr>
          <p:cNvSpPr>
            <a:spLocks noGrp="1"/>
          </p:cNvSpPr>
          <p:nvPr>
            <p:ph idx="1"/>
          </p:nvPr>
        </p:nvSpPr>
        <p:spPr>
          <a:xfrm>
            <a:off x="838200" y="1825625"/>
            <a:ext cx="9048750" cy="4351338"/>
          </a:xfrm>
        </p:spPr>
        <p:txBody>
          <a:bodyPr/>
          <a:lstStyle/>
          <a:p>
            <a:r>
              <a:rPr lang="en-US" altLang="zh-CN" b="0" i="0" dirty="0">
                <a:solidFill>
                  <a:srgbClr val="1F2328"/>
                </a:solidFill>
                <a:effectLst/>
                <a:latin typeface="-apple-system"/>
              </a:rPr>
              <a:t>Rust </a:t>
            </a:r>
            <a:r>
              <a:rPr lang="zh-CN" altLang="en-US" b="0" i="0" dirty="0">
                <a:solidFill>
                  <a:srgbClr val="1F2328"/>
                </a:solidFill>
                <a:effectLst/>
                <a:latin typeface="-apple-system"/>
              </a:rPr>
              <a:t>是由 </a:t>
            </a:r>
            <a:r>
              <a:rPr lang="en-US" altLang="zh-CN" b="0" i="0" dirty="0">
                <a:solidFill>
                  <a:srgbClr val="1F2328"/>
                </a:solidFill>
                <a:effectLst/>
                <a:latin typeface="-apple-system"/>
              </a:rPr>
              <a:t>Mozilla </a:t>
            </a:r>
            <a:r>
              <a:rPr lang="zh-CN" altLang="en-US" b="0" i="0" dirty="0">
                <a:solidFill>
                  <a:srgbClr val="1F2328"/>
                </a:solidFill>
                <a:effectLst/>
                <a:latin typeface="-apple-system"/>
              </a:rPr>
              <a:t>研究室主导开发的一门现代系统编程语言</a:t>
            </a:r>
            <a:r>
              <a:rPr lang="zh-CN" altLang="en-US" dirty="0">
                <a:solidFill>
                  <a:srgbClr val="1F2328"/>
                </a:solidFill>
                <a:latin typeface="-apple-system"/>
              </a:rPr>
              <a:t>，</a:t>
            </a:r>
            <a:r>
              <a:rPr lang="zh-CN" altLang="en-US" b="0" i="0" dirty="0">
                <a:solidFill>
                  <a:srgbClr val="1F2328"/>
                </a:solidFill>
                <a:effectLst/>
                <a:latin typeface="-apple-system"/>
              </a:rPr>
              <a:t>运行效率与</a:t>
            </a:r>
            <a:r>
              <a:rPr lang="en-US" altLang="zh-CN" b="0" i="0" dirty="0">
                <a:solidFill>
                  <a:srgbClr val="1F2328"/>
                </a:solidFill>
                <a:effectLst/>
                <a:latin typeface="-apple-system"/>
              </a:rPr>
              <a:t>C/C++</a:t>
            </a:r>
            <a:r>
              <a:rPr lang="zh-CN" altLang="en-US" b="0" i="0" dirty="0">
                <a:solidFill>
                  <a:srgbClr val="1F2328"/>
                </a:solidFill>
                <a:effectLst/>
                <a:latin typeface="-apple-system"/>
              </a:rPr>
              <a:t>一个级别，且具有极高的安全性，在保证内存安全和线程安全的同时使编译后的程序运行速度极快，</a:t>
            </a:r>
            <a:r>
              <a:rPr lang="en-US" altLang="zh-CN" b="0" i="0" dirty="0">
                <a:solidFill>
                  <a:srgbClr val="1F2328"/>
                </a:solidFill>
                <a:effectLst/>
                <a:latin typeface="-apple-system"/>
              </a:rPr>
              <a:t>Rust</a:t>
            </a:r>
            <a:r>
              <a:rPr lang="zh-CN" altLang="en-US" b="0" i="0" dirty="0">
                <a:solidFill>
                  <a:srgbClr val="1F2328"/>
                </a:solidFill>
                <a:effectLst/>
                <a:latin typeface="-apple-system"/>
              </a:rPr>
              <a:t>还提供函数式编程语言的模式匹配和类型推导，</a:t>
            </a:r>
            <a:r>
              <a:rPr lang="en-US" altLang="zh-CN" b="0" i="0" dirty="0">
                <a:solidFill>
                  <a:srgbClr val="1F2328"/>
                </a:solidFill>
                <a:effectLst/>
                <a:latin typeface="-apple-system"/>
              </a:rPr>
              <a:t>Rust</a:t>
            </a:r>
            <a:r>
              <a:rPr lang="zh-CN" altLang="en-US" b="0" i="0" dirty="0">
                <a:solidFill>
                  <a:srgbClr val="1F2328"/>
                </a:solidFill>
                <a:effectLst/>
                <a:latin typeface="-apple-system"/>
              </a:rPr>
              <a:t>是一门赋予每个人构建可靠且高效软件能力的语言。</a:t>
            </a:r>
            <a:endParaRPr lang="en-US" altLang="zh-CN" b="0" i="0" dirty="0">
              <a:solidFill>
                <a:srgbClr val="1F2328"/>
              </a:solidFill>
              <a:effectLst/>
              <a:latin typeface="-apple-system"/>
            </a:endParaRPr>
          </a:p>
          <a:p>
            <a:r>
              <a:rPr lang="zh-CN" altLang="en-US" i="0" dirty="0">
                <a:solidFill>
                  <a:srgbClr val="1F2328"/>
                </a:solidFill>
                <a:effectLst/>
                <a:latin typeface="-apple-system"/>
              </a:rPr>
              <a:t>高性能（</a:t>
            </a:r>
            <a:r>
              <a:rPr lang="en-US" altLang="zh-CN" i="0" dirty="0">
                <a:solidFill>
                  <a:srgbClr val="1F2328"/>
                </a:solidFill>
                <a:effectLst/>
                <a:latin typeface="-apple-system"/>
              </a:rPr>
              <a:t>Performance</a:t>
            </a:r>
            <a:r>
              <a:rPr lang="zh-CN" altLang="en-US" i="0" dirty="0">
                <a:solidFill>
                  <a:srgbClr val="1F2328"/>
                </a:solidFill>
                <a:effectLst/>
                <a:latin typeface="-apple-system"/>
              </a:rPr>
              <a:t>）</a:t>
            </a:r>
          </a:p>
          <a:p>
            <a:r>
              <a:rPr lang="zh-CN" altLang="en-US" i="0" dirty="0">
                <a:solidFill>
                  <a:srgbClr val="1F2328"/>
                </a:solidFill>
                <a:effectLst/>
                <a:latin typeface="-apple-system"/>
              </a:rPr>
              <a:t>可靠性（</a:t>
            </a:r>
            <a:r>
              <a:rPr lang="en-US" altLang="zh-CN" i="0" dirty="0">
                <a:solidFill>
                  <a:srgbClr val="1F2328"/>
                </a:solidFill>
                <a:effectLst/>
                <a:latin typeface="-apple-system"/>
              </a:rPr>
              <a:t>Reliability</a:t>
            </a:r>
            <a:r>
              <a:rPr lang="zh-CN" altLang="en-US" i="0" dirty="0">
                <a:solidFill>
                  <a:srgbClr val="1F2328"/>
                </a:solidFill>
                <a:effectLst/>
                <a:latin typeface="-apple-system"/>
              </a:rPr>
              <a:t>）</a:t>
            </a:r>
          </a:p>
          <a:p>
            <a:r>
              <a:rPr lang="zh-CN" altLang="en-US" i="0" dirty="0">
                <a:solidFill>
                  <a:srgbClr val="1F2328"/>
                </a:solidFill>
                <a:effectLst/>
                <a:latin typeface="-apple-system"/>
              </a:rPr>
              <a:t>生产力   </a:t>
            </a:r>
            <a:r>
              <a:rPr lang="en-US" altLang="zh-CN" i="0" dirty="0">
                <a:solidFill>
                  <a:srgbClr val="1F2328"/>
                </a:solidFill>
                <a:effectLst/>
                <a:latin typeface="-apple-system"/>
              </a:rPr>
              <a:t>(Productivity)</a:t>
            </a:r>
            <a:endParaRPr lang="zh-CN" altLang="en-US" i="0" dirty="0">
              <a:solidFill>
                <a:srgbClr val="1F2328"/>
              </a:solidFill>
              <a:effectLst/>
              <a:latin typeface="-apple-system"/>
            </a:endParaRPr>
          </a:p>
          <a:p>
            <a:endParaRPr lang="zh-CN" altLang="en-US" dirty="0"/>
          </a:p>
        </p:txBody>
      </p:sp>
      <p:pic>
        <p:nvPicPr>
          <p:cNvPr id="5" name="图片 4">
            <a:extLst>
              <a:ext uri="{FF2B5EF4-FFF2-40B4-BE49-F238E27FC236}">
                <a16:creationId xmlns:a16="http://schemas.microsoft.com/office/drawing/2014/main" id="{DC061769-1325-44E5-933A-436DC078BE22}"/>
              </a:ext>
            </a:extLst>
          </p:cNvPr>
          <p:cNvPicPr>
            <a:picLocks noChangeAspect="1"/>
          </p:cNvPicPr>
          <p:nvPr/>
        </p:nvPicPr>
        <p:blipFill>
          <a:blip r:embed="rId4"/>
          <a:stretch>
            <a:fillRect/>
          </a:stretch>
        </p:blipFill>
        <p:spPr>
          <a:xfrm>
            <a:off x="2552933" y="646906"/>
            <a:ext cx="1047750" cy="762000"/>
          </a:xfrm>
          <a:prstGeom prst="rect">
            <a:avLst/>
          </a:prstGeom>
        </p:spPr>
      </p:pic>
    </p:spTree>
    <p:extLst>
      <p:ext uri="{BB962C8B-B14F-4D97-AF65-F5344CB8AC3E}">
        <p14:creationId xmlns:p14="http://schemas.microsoft.com/office/powerpoint/2010/main" val="410185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5384251-5A82-4CC7-BB32-469E8635B5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48456700-6CAE-4238-9809-AF20F264184F}"/>
              </a:ext>
            </a:extLst>
          </p:cNvPr>
          <p:cNvSpPr>
            <a:spLocks noGrp="1"/>
          </p:cNvSpPr>
          <p:nvPr>
            <p:ph type="title"/>
          </p:nvPr>
        </p:nvSpPr>
        <p:spPr/>
        <p:txBody>
          <a:bodyPr/>
          <a:lstStyle/>
          <a:p>
            <a:r>
              <a:rPr lang="en-US" altLang="zh-CN" dirty="0"/>
              <a:t>sel4</a:t>
            </a:r>
            <a:endParaRPr lang="zh-CN" altLang="en-US" dirty="0"/>
          </a:p>
        </p:txBody>
      </p:sp>
      <p:sp>
        <p:nvSpPr>
          <p:cNvPr id="3" name="内容占位符 2">
            <a:extLst>
              <a:ext uri="{FF2B5EF4-FFF2-40B4-BE49-F238E27FC236}">
                <a16:creationId xmlns:a16="http://schemas.microsoft.com/office/drawing/2014/main" id="{C8876937-3BF5-478C-A4C5-5CFFC6D095FE}"/>
              </a:ext>
            </a:extLst>
          </p:cNvPr>
          <p:cNvSpPr>
            <a:spLocks noGrp="1"/>
          </p:cNvSpPr>
          <p:nvPr>
            <p:ph idx="1"/>
          </p:nvPr>
        </p:nvSpPr>
        <p:spPr>
          <a:xfrm>
            <a:off x="838200" y="1825625"/>
            <a:ext cx="9029700" cy="4351338"/>
          </a:xfrm>
        </p:spPr>
        <p:txBody>
          <a:bodyPr/>
          <a:lstStyle/>
          <a:p>
            <a:r>
              <a:rPr lang="en-US" altLang="zh-CN" b="0" i="0" dirty="0">
                <a:solidFill>
                  <a:srgbClr val="1F2328"/>
                </a:solidFill>
                <a:effectLst/>
                <a:latin typeface="-apple-system"/>
              </a:rPr>
              <a:t>seL4</a:t>
            </a:r>
            <a:r>
              <a:rPr lang="zh-CN" altLang="en-US" b="0" i="0" dirty="0">
                <a:solidFill>
                  <a:srgbClr val="1F2328"/>
                </a:solidFill>
                <a:effectLst/>
                <a:latin typeface="-apple-system"/>
              </a:rPr>
              <a:t>是世界上</a:t>
            </a:r>
            <a:r>
              <a:rPr lang="zh-CN" altLang="en-US" b="1" i="0" dirty="0">
                <a:solidFill>
                  <a:srgbClr val="1F2328"/>
                </a:solidFill>
                <a:effectLst/>
                <a:latin typeface="-apple-system"/>
              </a:rPr>
              <a:t>最小的内核之一</a:t>
            </a:r>
            <a:r>
              <a:rPr lang="zh-CN" altLang="en-US" b="0" i="0" dirty="0">
                <a:solidFill>
                  <a:srgbClr val="1F2328"/>
                </a:solidFill>
                <a:effectLst/>
                <a:latin typeface="-apple-system"/>
              </a:rPr>
              <a:t>，能够与当今性能最好的微内核相比。 作为微内核，</a:t>
            </a:r>
            <a:r>
              <a:rPr lang="en-US" altLang="zh-CN" b="0" i="0" dirty="0">
                <a:solidFill>
                  <a:srgbClr val="1F2328"/>
                </a:solidFill>
                <a:effectLst/>
                <a:latin typeface="-apple-system"/>
              </a:rPr>
              <a:t>seL4</a:t>
            </a:r>
            <a:r>
              <a:rPr lang="zh-CN" altLang="en-US" b="0" i="0" dirty="0">
                <a:solidFill>
                  <a:srgbClr val="1F2328"/>
                </a:solidFill>
                <a:effectLst/>
                <a:latin typeface="-apple-system"/>
              </a:rPr>
              <a:t>为</a:t>
            </a:r>
            <a:r>
              <a:rPr lang="zh-CN" altLang="en-US" dirty="0">
                <a:solidFill>
                  <a:srgbClr val="1F2328"/>
                </a:solidFill>
                <a:latin typeface="-apple-system"/>
              </a:rPr>
              <a:t>应用程序</a:t>
            </a:r>
            <a:r>
              <a:rPr lang="zh-CN" altLang="en-US" b="0" i="0" dirty="0">
                <a:solidFill>
                  <a:srgbClr val="1F2328"/>
                </a:solidFill>
                <a:effectLst/>
                <a:latin typeface="-apple-system"/>
              </a:rPr>
              <a:t>提供少量的服务</a:t>
            </a:r>
            <a:r>
              <a:rPr lang="zh-CN" altLang="en-US" dirty="0">
                <a:solidFill>
                  <a:srgbClr val="1F2328"/>
                </a:solidFill>
                <a:latin typeface="-apple-system"/>
              </a:rPr>
              <a:t>，</a:t>
            </a:r>
            <a:r>
              <a:rPr lang="zh-CN" altLang="en-US" b="0" i="0" dirty="0">
                <a:solidFill>
                  <a:srgbClr val="1F2328"/>
                </a:solidFill>
                <a:effectLst/>
                <a:latin typeface="-apple-system"/>
              </a:rPr>
              <a:t>如创建和管理虚拟内存地址空间的抽象，线程和进程间通信</a:t>
            </a:r>
            <a:r>
              <a:rPr lang="en-US" altLang="zh-CN" b="0" i="0" dirty="0">
                <a:solidFill>
                  <a:srgbClr val="1F2328"/>
                </a:solidFill>
                <a:effectLst/>
                <a:latin typeface="-apple-system"/>
              </a:rPr>
              <a:t>IPC</a:t>
            </a:r>
            <a:r>
              <a:rPr lang="zh-CN" altLang="en-US" dirty="0">
                <a:solidFill>
                  <a:srgbClr val="1F2328"/>
                </a:solidFill>
                <a:latin typeface="-apple-system"/>
              </a:rPr>
              <a:t>，</a:t>
            </a:r>
            <a:r>
              <a:rPr lang="zh-CN" altLang="en-US" b="0" i="0" dirty="0">
                <a:solidFill>
                  <a:srgbClr val="1F2328"/>
                </a:solidFill>
                <a:effectLst/>
                <a:latin typeface="-apple-system"/>
              </a:rPr>
              <a:t>这么少的服务可以靠</a:t>
            </a:r>
            <a:r>
              <a:rPr lang="en-US" altLang="zh-CN" b="1" i="0" dirty="0">
                <a:solidFill>
                  <a:srgbClr val="1F2328"/>
                </a:solidFill>
                <a:effectLst/>
                <a:latin typeface="-apple-system"/>
              </a:rPr>
              <a:t>8700</a:t>
            </a:r>
            <a:r>
              <a:rPr lang="zh-CN" altLang="en-US" b="0" i="0" dirty="0">
                <a:solidFill>
                  <a:srgbClr val="1F2328"/>
                </a:solidFill>
                <a:effectLst/>
                <a:latin typeface="-apple-system"/>
              </a:rPr>
              <a:t>行</a:t>
            </a:r>
            <a:r>
              <a:rPr lang="en-US" altLang="zh-CN" b="0" i="0" dirty="0">
                <a:solidFill>
                  <a:srgbClr val="1F2328"/>
                </a:solidFill>
                <a:effectLst/>
                <a:latin typeface="-apple-system"/>
              </a:rPr>
              <a:t>C</a:t>
            </a:r>
            <a:r>
              <a:rPr lang="zh-CN" altLang="en-US" b="0" i="0" dirty="0">
                <a:solidFill>
                  <a:srgbClr val="1F2328"/>
                </a:solidFill>
                <a:effectLst/>
                <a:latin typeface="-apple-system"/>
              </a:rPr>
              <a:t>代码搞定。</a:t>
            </a:r>
            <a:endParaRPr lang="en-US" altLang="zh-CN" b="0" i="0" dirty="0">
              <a:solidFill>
                <a:srgbClr val="1F2328"/>
              </a:solidFill>
              <a:effectLst/>
              <a:latin typeface="-apple-system"/>
            </a:endParaRPr>
          </a:p>
          <a:p>
            <a:r>
              <a:rPr lang="zh-CN" altLang="en-US" dirty="0">
                <a:solidFill>
                  <a:srgbClr val="1F2328"/>
                </a:solidFill>
                <a:latin typeface="-apple-system"/>
              </a:rPr>
              <a:t>安全性能卓越</a:t>
            </a:r>
            <a:endParaRPr lang="en-US" altLang="zh-CN" dirty="0">
              <a:solidFill>
                <a:srgbClr val="1F2328"/>
              </a:solidFill>
              <a:latin typeface="-apple-system"/>
            </a:endParaRPr>
          </a:p>
          <a:p>
            <a:r>
              <a:rPr lang="zh-CN" altLang="en-US" dirty="0">
                <a:solidFill>
                  <a:srgbClr val="1F2328"/>
                </a:solidFill>
                <a:latin typeface="-apple-system"/>
              </a:rPr>
              <a:t>强大的性能</a:t>
            </a:r>
            <a:endParaRPr lang="en-US" altLang="zh-CN" dirty="0">
              <a:solidFill>
                <a:srgbClr val="1F2328"/>
              </a:solidFill>
              <a:latin typeface="-apple-system"/>
            </a:endParaRPr>
          </a:p>
          <a:p>
            <a:r>
              <a:rPr lang="zh-CN" altLang="en-US" b="0" i="0" dirty="0">
                <a:solidFill>
                  <a:srgbClr val="1F2328"/>
                </a:solidFill>
                <a:effectLst/>
                <a:latin typeface="-apple-system"/>
              </a:rPr>
              <a:t>高度可移植性</a:t>
            </a:r>
            <a:endParaRPr lang="en-US" altLang="zh-CN" b="0" i="0" dirty="0">
              <a:solidFill>
                <a:srgbClr val="1F2328"/>
              </a:solidFill>
              <a:effectLst/>
              <a:latin typeface="-apple-system"/>
            </a:endParaRPr>
          </a:p>
        </p:txBody>
      </p:sp>
      <p:pic>
        <p:nvPicPr>
          <p:cNvPr id="5" name="图片 4">
            <a:extLst>
              <a:ext uri="{FF2B5EF4-FFF2-40B4-BE49-F238E27FC236}">
                <a16:creationId xmlns:a16="http://schemas.microsoft.com/office/drawing/2014/main" id="{85BB8773-D449-4288-837B-BEF4A5505BB0}"/>
              </a:ext>
            </a:extLst>
          </p:cNvPr>
          <p:cNvPicPr>
            <a:picLocks noChangeAspect="1"/>
          </p:cNvPicPr>
          <p:nvPr/>
        </p:nvPicPr>
        <p:blipFill>
          <a:blip r:embed="rId4"/>
          <a:stretch>
            <a:fillRect/>
          </a:stretch>
        </p:blipFill>
        <p:spPr>
          <a:xfrm>
            <a:off x="2861154" y="365125"/>
            <a:ext cx="2286000" cy="1019175"/>
          </a:xfrm>
          <a:prstGeom prst="rect">
            <a:avLst/>
          </a:prstGeom>
        </p:spPr>
      </p:pic>
    </p:spTree>
    <p:extLst>
      <p:ext uri="{BB962C8B-B14F-4D97-AF65-F5344CB8AC3E}">
        <p14:creationId xmlns:p14="http://schemas.microsoft.com/office/powerpoint/2010/main" val="190742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84B7907-5BC9-486F-AD56-C2BED362C2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en-US" altLang="zh-CN" dirty="0"/>
              <a:t>IPC</a:t>
            </a:r>
          </a:p>
        </p:txBody>
      </p:sp>
      <p:sp>
        <p:nvSpPr>
          <p:cNvPr id="3" name="内容占位符 2"/>
          <p:cNvSpPr>
            <a:spLocks noGrp="1"/>
          </p:cNvSpPr>
          <p:nvPr>
            <p:ph idx="1"/>
          </p:nvPr>
        </p:nvSpPr>
        <p:spPr>
          <a:xfrm>
            <a:off x="608330" y="1490345"/>
            <a:ext cx="4182745" cy="4262120"/>
          </a:xfrm>
        </p:spPr>
        <p:txBody>
          <a:bodyPr>
            <a:normAutofit/>
          </a:bodyPr>
          <a:lstStyle/>
          <a:p>
            <a:r>
              <a:rPr lang="zh-CN" altLang="en-US" sz="2000" dirty="0"/>
              <a:t>在SeL4中，使用内核提供的数据结构端点（endpoint）进行通讯。</a:t>
            </a:r>
          </a:p>
        </p:txBody>
      </p:sp>
      <p:pic>
        <p:nvPicPr>
          <p:cNvPr id="4" name="图片 3" descr="image-20230406214555721"/>
          <p:cNvPicPr>
            <a:picLocks noChangeAspect="1"/>
          </p:cNvPicPr>
          <p:nvPr/>
        </p:nvPicPr>
        <p:blipFill>
          <a:blip r:embed="rId6"/>
          <a:stretch>
            <a:fillRect/>
          </a:stretch>
        </p:blipFill>
        <p:spPr>
          <a:xfrm>
            <a:off x="318523" y="2799081"/>
            <a:ext cx="5153272" cy="2790507"/>
          </a:xfrm>
          <a:prstGeom prst="rect">
            <a:avLst/>
          </a:prstGeom>
        </p:spPr>
      </p:pic>
      <p:sp>
        <p:nvSpPr>
          <p:cNvPr id="5" name="内容占位符 2"/>
          <p:cNvSpPr>
            <a:spLocks noGrp="1"/>
          </p:cNvSpPr>
          <p:nvPr>
            <p:custDataLst>
              <p:tags r:id="rId2"/>
            </p:custDataLst>
          </p:nvPr>
        </p:nvSpPr>
        <p:spPr>
          <a:xfrm>
            <a:off x="5554345" y="547370"/>
            <a:ext cx="4332605" cy="535114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a:sym typeface="+mn-ea"/>
              </a:rPr>
              <a:t>快速路径：快速路径是一条优化的代码路径，用于频繁的IPC操作，避免保存和恢复寄存器，从而最小化缓存丢失。</a:t>
            </a:r>
            <a:endParaRPr lang="zh-CN" altLang="en-US" sz="1600" dirty="0"/>
          </a:p>
        </p:txBody>
      </p:sp>
      <p:pic>
        <p:nvPicPr>
          <p:cNvPr id="6" name="图片 5" descr="Control-flow-graphs-of-the-slowpath-left-and-fastpath-right-of-seL4-Each-node-in-the"/>
          <p:cNvPicPr>
            <a:picLocks noChangeAspect="1"/>
          </p:cNvPicPr>
          <p:nvPr>
            <p:custDataLst>
              <p:tags r:id="rId3"/>
            </p:custDataLst>
          </p:nvPr>
        </p:nvPicPr>
        <p:blipFill>
          <a:blip r:embed="rId7"/>
          <a:stretch>
            <a:fillRect/>
          </a:stretch>
        </p:blipFill>
        <p:spPr>
          <a:xfrm>
            <a:off x="5790318" y="1690688"/>
            <a:ext cx="3887152" cy="495005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E393AA7-9973-4907-9D9F-2425BC4F5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en-US" altLang="zh-CN" dirty="0"/>
              <a:t>IPC</a:t>
            </a:r>
          </a:p>
        </p:txBody>
      </p:sp>
      <p:sp>
        <p:nvSpPr>
          <p:cNvPr id="3" name="内容占位符 2"/>
          <p:cNvSpPr>
            <a:spLocks noGrp="1"/>
          </p:cNvSpPr>
          <p:nvPr>
            <p:ph idx="1"/>
          </p:nvPr>
        </p:nvSpPr>
        <p:spPr>
          <a:xfrm>
            <a:off x="838200" y="2055813"/>
            <a:ext cx="8462010" cy="3416300"/>
          </a:xfrm>
        </p:spPr>
        <p:txBody>
          <a:bodyPr>
            <a:normAutofit/>
          </a:bodyPr>
          <a:lstStyle/>
          <a:p>
            <a:pPr marL="0" indent="0">
              <a:buFont typeface="Wingdings" panose="05000000000000000000" charset="0"/>
              <a:buNone/>
            </a:pPr>
            <a:r>
              <a:rPr lang="zh-CN" altLang="en-US" dirty="0"/>
              <a:t>SeL4进程通讯在设计上的优势：</a:t>
            </a:r>
          </a:p>
          <a:p>
            <a:pPr>
              <a:buFont typeface="Wingdings" panose="05000000000000000000" charset="0"/>
              <a:buChar char="l"/>
            </a:pPr>
            <a:r>
              <a:rPr lang="zh-CN" altLang="en-US" dirty="0"/>
              <a:t>允许在进程之间同步传输少量数据和</a:t>
            </a:r>
            <a:r>
              <a:rPr lang="en-US" altLang="zh-CN" dirty="0"/>
              <a:t>capabilities</a:t>
            </a:r>
            <a:r>
              <a:rPr lang="zh-CN" altLang="en-US" dirty="0"/>
              <a:t>，从而实现高效和安全的通信。</a:t>
            </a:r>
          </a:p>
          <a:p>
            <a:pPr>
              <a:buFont typeface="Wingdings" panose="05000000000000000000" charset="0"/>
              <a:buChar char="l"/>
            </a:pPr>
            <a:r>
              <a:rPr lang="zh-CN" altLang="en-US" dirty="0"/>
              <a:t>通过capability支持细粒度的访问控制，从而支持强安全性。</a:t>
            </a:r>
          </a:p>
          <a:p>
            <a:pPr>
              <a:buFont typeface="Wingdings" panose="05000000000000000000" charset="0"/>
              <a:buChar char="l"/>
            </a:pPr>
            <a:r>
              <a:rPr lang="zh-CN" altLang="en-US" dirty="0"/>
              <a:t>最小化缓存丢失。</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09C6366-7756-4829-8B8C-0721D1BE0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标题 3">
            <a:extLst>
              <a:ext uri="{FF2B5EF4-FFF2-40B4-BE49-F238E27FC236}">
                <a16:creationId xmlns:a16="http://schemas.microsoft.com/office/drawing/2014/main" id="{61DDBFFD-775A-5DE1-4E9D-A47AC3D82B21}"/>
              </a:ext>
            </a:extLst>
          </p:cNvPr>
          <p:cNvSpPr>
            <a:spLocks noGrp="1"/>
          </p:cNvSpPr>
          <p:nvPr>
            <p:ph type="ctrTitle"/>
          </p:nvPr>
        </p:nvSpPr>
        <p:spPr/>
        <p:txBody>
          <a:bodyPr/>
          <a:lstStyle/>
          <a:p>
            <a:r>
              <a:rPr lang="zh-CN" altLang="en-US" dirty="0"/>
              <a:t>选题依据</a:t>
            </a:r>
          </a:p>
        </p:txBody>
      </p:sp>
      <p:sp>
        <p:nvSpPr>
          <p:cNvPr id="5" name="副标题 4">
            <a:extLst>
              <a:ext uri="{FF2B5EF4-FFF2-40B4-BE49-F238E27FC236}">
                <a16:creationId xmlns:a16="http://schemas.microsoft.com/office/drawing/2014/main" id="{C7605BEE-8CC6-AC8A-68CA-83777C2054B2}"/>
              </a:ext>
            </a:extLst>
          </p:cNvPr>
          <p:cNvSpPr>
            <a:spLocks noGrp="1"/>
          </p:cNvSpPr>
          <p:nvPr>
            <p:ph type="subTitle" idx="1"/>
          </p:nvPr>
        </p:nvSpPr>
        <p:spPr/>
        <p:txBody>
          <a:bodyPr>
            <a:normAutofit/>
          </a:bodyPr>
          <a:lstStyle/>
          <a:p>
            <a:pPr algn="r"/>
            <a:r>
              <a:rPr lang="en-US" altLang="zh-CN" sz="2000" dirty="0"/>
              <a:t>——</a:t>
            </a:r>
            <a:r>
              <a:rPr lang="zh-CN" altLang="en-US" sz="2000" dirty="0"/>
              <a:t>为什么选择</a:t>
            </a:r>
            <a:r>
              <a:rPr lang="en-US" altLang="zh-CN" sz="2000" dirty="0"/>
              <a:t>sel4</a:t>
            </a:r>
            <a:r>
              <a:rPr lang="zh-CN" altLang="en-US" sz="2000" dirty="0"/>
              <a:t>？为什么用</a:t>
            </a:r>
            <a:r>
              <a:rPr lang="en-US" altLang="zh-CN" sz="2000" dirty="0"/>
              <a:t>Rust</a:t>
            </a:r>
            <a:r>
              <a:rPr lang="zh-CN" altLang="en-US" sz="2000" dirty="0"/>
              <a:t>重写</a:t>
            </a:r>
            <a:r>
              <a:rPr lang="en-US" altLang="zh-CN" sz="2000" dirty="0"/>
              <a:t>sel4</a:t>
            </a:r>
            <a:r>
              <a:rPr lang="zh-CN" altLang="en-US" sz="2000" dirty="0"/>
              <a:t>？</a:t>
            </a:r>
          </a:p>
        </p:txBody>
      </p:sp>
    </p:spTree>
    <p:extLst>
      <p:ext uri="{BB962C8B-B14F-4D97-AF65-F5344CB8AC3E}">
        <p14:creationId xmlns:p14="http://schemas.microsoft.com/office/powerpoint/2010/main" val="3664457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2699</Words>
  <Application>Microsoft Office PowerPoint</Application>
  <PresentationFormat>宽屏</PresentationFormat>
  <Paragraphs>110</Paragraphs>
  <Slides>22</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-apple-system</vt:lpstr>
      <vt:lpstr>等线</vt:lpstr>
      <vt:lpstr>等线 Light</vt:lpstr>
      <vt:lpstr>Arial</vt:lpstr>
      <vt:lpstr>Consolas</vt:lpstr>
      <vt:lpstr>Wingdings</vt:lpstr>
      <vt:lpstr>Office 主题​​</vt:lpstr>
      <vt:lpstr>用Rust重写sel4并进行优化</vt:lpstr>
      <vt:lpstr>PowerPoint 演示文稿</vt:lpstr>
      <vt:lpstr>项目背景</vt:lpstr>
      <vt:lpstr>微内核(Microkernel)</vt:lpstr>
      <vt:lpstr>Rust</vt:lpstr>
      <vt:lpstr>sel4</vt:lpstr>
      <vt:lpstr>IPC</vt:lpstr>
      <vt:lpstr>IPC</vt:lpstr>
      <vt:lpstr>选题依据</vt:lpstr>
      <vt:lpstr>微内核的应用场景</vt:lpstr>
      <vt:lpstr>sel4的优势</vt:lpstr>
      <vt:lpstr>为什么要使用Rust重构</vt:lpstr>
      <vt:lpstr>可行性</vt:lpstr>
      <vt:lpstr>Rust 和 C 的互相调用</vt:lpstr>
      <vt:lpstr>在Rust中使用C</vt:lpstr>
      <vt:lpstr>在Rust中使用C</vt:lpstr>
      <vt:lpstr>在C中使用Rust</vt:lpstr>
      <vt:lpstr>在C中使用Rust</vt:lpstr>
      <vt:lpstr>测试与评测工具</vt:lpstr>
      <vt:lpstr>运行测试套件</vt:lpstr>
      <vt:lpstr>Q&amp;A</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用rust重写sel并进行性能优化</dc:title>
  <dc:creator>ming yan</dc:creator>
  <cp:lastModifiedBy>邓 博文</cp:lastModifiedBy>
  <cp:revision>26</cp:revision>
  <dcterms:created xsi:type="dcterms:W3CDTF">2023-05-04T12:46:20Z</dcterms:created>
  <dcterms:modified xsi:type="dcterms:W3CDTF">2023-05-05T15:29:18Z</dcterms:modified>
</cp:coreProperties>
</file>