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81" r:id="rId7"/>
    <p:sldId id="306" r:id="rId8"/>
    <p:sldId id="300" r:id="rId9"/>
    <p:sldId id="301" r:id="rId10"/>
    <p:sldId id="307" r:id="rId11"/>
    <p:sldId id="263" r:id="rId12"/>
    <p:sldId id="282" r:id="rId13"/>
    <p:sldId id="294" r:id="rId14"/>
    <p:sldId id="299" r:id="rId15"/>
    <p:sldId id="295" r:id="rId16"/>
    <p:sldId id="302" r:id="rId17"/>
    <p:sldId id="303" r:id="rId18"/>
    <p:sldId id="259" r:id="rId19"/>
    <p:sldId id="304" r:id="rId20"/>
    <p:sldId id="305" r:id="rId21"/>
    <p:sldId id="262" r:id="rId22"/>
    <p:sldId id="289" r:id="rId23"/>
    <p:sldId id="268" r:id="rId24"/>
    <p:sldId id="290" r:id="rId25"/>
    <p:sldId id="288" r:id="rId26"/>
    <p:sldId id="291" r:id="rId27"/>
    <p:sldId id="293" r:id="rId28"/>
    <p:sldId id="298" r:id="rId29"/>
  </p:sldIdLst>
  <p:sldSz cx="9144000" cy="52197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B4F"/>
    <a:srgbClr val="425543"/>
    <a:srgbClr val="546D61"/>
    <a:srgbClr val="010101"/>
    <a:srgbClr val="1D4E6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4" autoAdjust="0"/>
  </p:normalViewPr>
  <p:slideViewPr>
    <p:cSldViewPr snapToGrid="0">
      <p:cViewPr varScale="1">
        <p:scale>
          <a:sx n="105" d="100"/>
          <a:sy n="105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6F2FC-86AF-43A7-9ED1-89008A5DF864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1143000"/>
            <a:ext cx="5407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1B51-2770-4ACD-9C39-04E0BF90CE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4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09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66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68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4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1B51-2770-4ACD-9C39-04E0BF90CE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4243"/>
            <a:ext cx="6858000" cy="181722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41551"/>
            <a:ext cx="6858000" cy="12602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7901"/>
            <a:ext cx="1971675" cy="44234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7901"/>
            <a:ext cx="5800725" cy="44234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01301"/>
            <a:ext cx="7886700" cy="217125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93092"/>
            <a:ext cx="7886700" cy="11418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89503"/>
            <a:ext cx="3886200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89503"/>
            <a:ext cx="3886200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7901"/>
            <a:ext cx="7886700" cy="1008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79552"/>
            <a:ext cx="3868340" cy="6270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906640"/>
            <a:ext cx="3868340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79552"/>
            <a:ext cx="3887391" cy="6270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906640"/>
            <a:ext cx="3887391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7980"/>
            <a:ext cx="2949178" cy="12179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51541"/>
            <a:ext cx="4629150" cy="37093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65910"/>
            <a:ext cx="2949178" cy="29010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7980"/>
            <a:ext cx="2949178" cy="12179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51541"/>
            <a:ext cx="4629150" cy="370937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65910"/>
            <a:ext cx="2949178" cy="29010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7901"/>
            <a:ext cx="78867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9503"/>
            <a:ext cx="78867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181F-B70C-43BF-A7A9-2FC8AA2A9FA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8BCF-44BA-4A60-8556-0FDDAEE58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xin\Desktop\微信图片_20201013160814.jpg微信图片_2020101316081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3153065"/>
            <a:ext cx="9144000" cy="23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82701" y="3726554"/>
            <a:ext cx="449033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31000" endPos="50000" dist="762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Phoenix-Flames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31000" endPos="50000" dist="762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结题汇报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31000" endPos="50000" dist="762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653" y="4531659"/>
            <a:ext cx="2291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组长：邓博文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02076" y="4529707"/>
            <a:ext cx="3731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组员：晏铭、钟睿智、蒋文浩、王志成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33418" y="4529707"/>
            <a:ext cx="2291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2023.7.9</a:t>
            </a:r>
            <a:endParaRPr lang="zh-CN" altLang="en-US" sz="1000" spc="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中科大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60" y="3200400"/>
            <a:ext cx="526415" cy="52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00"/>
                            </p:stCondLst>
                            <p:childTnLst>
                              <p:par>
                                <p:cTn id="2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68983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08400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47817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83399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39637" y="89677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4420" y="90429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18471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54053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94981" y="776928"/>
            <a:ext cx="324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101F0A-336E-4399-BCC2-AF05906F9237}"/>
              </a:ext>
            </a:extLst>
          </p:cNvPr>
          <p:cNvSpPr txBox="1"/>
          <p:nvPr/>
        </p:nvSpPr>
        <p:spPr>
          <a:xfrm>
            <a:off x="950686" y="1696269"/>
            <a:ext cx="406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1" dirty="0"/>
              <a:t>完全重写整个</a:t>
            </a:r>
            <a:r>
              <a:rPr lang="en-US" altLang="zh-CN" sz="1200" b="1" dirty="0"/>
              <a:t>sel4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按照</a:t>
            </a:r>
            <a:r>
              <a:rPr lang="en-US" altLang="zh-CN" sz="1200" dirty="0"/>
              <a:t>sel4</a:t>
            </a:r>
            <a:r>
              <a:rPr lang="zh-CN" altLang="en-US" sz="1200" dirty="0"/>
              <a:t>的设计思路完全重新编写代码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实现完全相同的系统调用，对</a:t>
            </a:r>
            <a:r>
              <a:rPr lang="en-US" altLang="zh-CN" sz="1200" dirty="0"/>
              <a:t>sel4</a:t>
            </a:r>
            <a:r>
              <a:rPr lang="zh-CN" altLang="en-US" sz="1200" dirty="0"/>
              <a:t>的应用程序完全兼容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好处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可以完全利用</a:t>
            </a:r>
            <a:r>
              <a:rPr lang="en-US" altLang="zh-CN" sz="1200" dirty="0"/>
              <a:t>Rust</a:t>
            </a:r>
            <a:r>
              <a:rPr lang="zh-CN" altLang="en-US" sz="1200" dirty="0"/>
              <a:t>语言特性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对整个架构有更深刻的理解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坏处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完全改变了</a:t>
            </a:r>
            <a:r>
              <a:rPr lang="en-US" altLang="zh-CN" sz="1200" dirty="0"/>
              <a:t>sel4</a:t>
            </a:r>
            <a:r>
              <a:rPr lang="zh-CN" altLang="en-US" sz="1200" dirty="0"/>
              <a:t>原本的架构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工作量大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6575C-D64D-4E56-9012-B378AF24569D}"/>
              </a:ext>
            </a:extLst>
          </p:cNvPr>
          <p:cNvSpPr txBox="1"/>
          <p:nvPr/>
        </p:nvSpPr>
        <p:spPr>
          <a:xfrm>
            <a:off x="5366372" y="1655878"/>
            <a:ext cx="4330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在</a:t>
            </a:r>
            <a:r>
              <a:rPr lang="en-US" altLang="zh-CN" sz="1200" b="1" dirty="0"/>
              <a:t>sel4</a:t>
            </a:r>
            <a:r>
              <a:rPr lang="zh-CN" altLang="en-US" sz="1200" b="1" dirty="0"/>
              <a:t>原本的基础上进行修改</a:t>
            </a:r>
            <a:endParaRPr lang="en-US" altLang="zh-CN" sz="1200" b="1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不改变</a:t>
            </a:r>
            <a:r>
              <a:rPr lang="en-US" altLang="zh-CN" sz="1200" dirty="0"/>
              <a:t>sel4</a:t>
            </a:r>
            <a:r>
              <a:rPr lang="zh-CN" altLang="en-US" sz="1200" dirty="0"/>
              <a:t>代码框架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替换部分模块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好处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容易</a:t>
            </a:r>
            <a:r>
              <a:rPr lang="en-US" altLang="zh-CN" sz="1200" dirty="0"/>
              <a:t>debug</a:t>
            </a:r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工作量小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不改变</a:t>
            </a:r>
            <a:r>
              <a:rPr lang="en-US" altLang="zh-CN" sz="1200" dirty="0"/>
              <a:t>sel4</a:t>
            </a:r>
            <a:r>
              <a:rPr lang="zh-CN" altLang="en-US" sz="1200" dirty="0"/>
              <a:t>原本的架构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坏处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不能完全利用</a:t>
            </a:r>
            <a:r>
              <a:rPr lang="en-US" altLang="zh-CN" sz="1200" dirty="0"/>
              <a:t>Rust</a:t>
            </a:r>
            <a:r>
              <a:rPr lang="zh-CN" altLang="en-US" sz="1200" dirty="0"/>
              <a:t>语言特性</a:t>
            </a:r>
            <a:endParaRPr lang="en-US" altLang="zh-CN" sz="1200" dirty="0"/>
          </a:p>
          <a:p>
            <a:r>
              <a:rPr lang="en-US" altLang="zh-CN" sz="1200" dirty="0"/>
              <a:t>· </a:t>
            </a:r>
            <a:r>
              <a:rPr lang="zh-CN" altLang="en-US" sz="1200" dirty="0"/>
              <a:t>编译过程复杂</a:t>
            </a:r>
            <a:endParaRPr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3D04B3-82DE-4433-ACE8-8169F076249C}"/>
              </a:ext>
            </a:extLst>
          </p:cNvPr>
          <p:cNvSpPr txBox="1"/>
          <p:nvPr/>
        </p:nvSpPr>
        <p:spPr>
          <a:xfrm>
            <a:off x="3215222" y="1409537"/>
            <a:ext cx="39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我们考虑的两种方案</a:t>
            </a:r>
          </a:p>
        </p:txBody>
      </p:sp>
    </p:spTree>
    <p:extLst>
      <p:ext uri="{BB962C8B-B14F-4D97-AF65-F5344CB8AC3E}">
        <p14:creationId xmlns:p14="http://schemas.microsoft.com/office/powerpoint/2010/main" val="221114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6194" y="36955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35611" y="36955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575028" y="369551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110610" y="369551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93582" y="36955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632999" y="36955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72416" y="369551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707998" y="369551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76233" y="233082"/>
            <a:ext cx="94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629641" y="1808651"/>
            <a:ext cx="3701016" cy="2071199"/>
            <a:chOff x="3633527" y="2506286"/>
            <a:chExt cx="4934688" cy="2761599"/>
          </a:xfrm>
        </p:grpSpPr>
        <p:sp>
          <p:nvSpPr>
            <p:cNvPr id="13" name="MH_Other_1"/>
            <p:cNvSpPr/>
            <p:nvPr>
              <p:custDataLst>
                <p:tags r:id="rId2"/>
              </p:custDataLst>
            </p:nvPr>
          </p:nvSpPr>
          <p:spPr>
            <a:xfrm>
              <a:off x="5095950" y="2851428"/>
              <a:ext cx="2029123" cy="2027775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+mn-ea"/>
              </a:endParaRPr>
            </a:p>
          </p:txBody>
        </p:sp>
        <p:cxnSp>
          <p:nvCxnSpPr>
            <p:cNvPr id="14" name="MH_Other_6"/>
            <p:cNvCxnSpPr/>
            <p:nvPr>
              <p:custDataLst>
                <p:tags r:id="rId3"/>
              </p:custDataLst>
            </p:nvPr>
          </p:nvCxnSpPr>
          <p:spPr>
            <a:xfrm>
              <a:off x="4571195" y="2941091"/>
              <a:ext cx="605705" cy="505312"/>
            </a:xfrm>
            <a:prstGeom prst="line">
              <a:avLst/>
            </a:prstGeom>
            <a:ln w="19050">
              <a:solidFill>
                <a:srgbClr val="382C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MH_Other_7"/>
            <p:cNvCxnSpPr/>
            <p:nvPr>
              <p:custDataLst>
                <p:tags r:id="rId4"/>
              </p:custDataLst>
            </p:nvPr>
          </p:nvCxnSpPr>
          <p:spPr>
            <a:xfrm flipV="1">
              <a:off x="4543271" y="4290973"/>
              <a:ext cx="637678" cy="529816"/>
            </a:xfrm>
            <a:prstGeom prst="line">
              <a:avLst/>
            </a:prstGeom>
            <a:ln w="19050">
              <a:solidFill>
                <a:srgbClr val="382C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5487079" y="3180660"/>
              <a:ext cx="1389992" cy="1239402"/>
              <a:chOff x="5513404" y="3446140"/>
              <a:chExt cx="1389992" cy="1239402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09259" y="3446140"/>
                <a:ext cx="648072" cy="12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5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 rot="20748463">
                <a:off x="5513404" y="3789111"/>
                <a:ext cx="64807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33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 rot="1470371">
                <a:off x="6255324" y="3885323"/>
                <a:ext cx="64807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33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7" name="MH_Other_4"/>
            <p:cNvSpPr/>
            <p:nvPr>
              <p:custDataLst>
                <p:tags r:id="rId5"/>
              </p:custDataLst>
            </p:nvPr>
          </p:nvSpPr>
          <p:spPr>
            <a:xfrm>
              <a:off x="3684030" y="2506286"/>
              <a:ext cx="878297" cy="879647"/>
            </a:xfrm>
            <a:prstGeom prst="ellipse">
              <a:avLst/>
            </a:prstGeom>
            <a:solidFill>
              <a:srgbClr val="515B4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+mn-ea"/>
              </a:endParaRPr>
            </a:p>
          </p:txBody>
        </p:sp>
        <p:sp>
          <p:nvSpPr>
            <p:cNvPr id="18" name="MH_Other_5"/>
            <p:cNvSpPr/>
            <p:nvPr>
              <p:custDataLst>
                <p:tags r:id="rId6"/>
              </p:custDataLst>
            </p:nvPr>
          </p:nvSpPr>
          <p:spPr>
            <a:xfrm>
              <a:off x="3633527" y="4373724"/>
              <a:ext cx="878297" cy="8796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+mn-ea"/>
              </a:endParaRPr>
            </a:p>
          </p:txBody>
        </p:sp>
        <p:sp>
          <p:nvSpPr>
            <p:cNvPr id="21" name="MH_Other_2"/>
            <p:cNvSpPr/>
            <p:nvPr>
              <p:custDataLst>
                <p:tags r:id="rId7"/>
              </p:custDataLst>
            </p:nvPr>
          </p:nvSpPr>
          <p:spPr>
            <a:xfrm>
              <a:off x="7660890" y="2506286"/>
              <a:ext cx="878297" cy="8796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+mn-ea"/>
              </a:endParaRPr>
            </a:p>
          </p:txBody>
        </p:sp>
        <p:sp>
          <p:nvSpPr>
            <p:cNvPr id="24" name="MH_Other_3"/>
            <p:cNvSpPr/>
            <p:nvPr>
              <p:custDataLst>
                <p:tags r:id="rId8"/>
              </p:custDataLst>
            </p:nvPr>
          </p:nvSpPr>
          <p:spPr>
            <a:xfrm>
              <a:off x="7689918" y="4388238"/>
              <a:ext cx="878297" cy="879647"/>
            </a:xfrm>
            <a:prstGeom prst="ellipse">
              <a:avLst/>
            </a:prstGeom>
            <a:solidFill>
              <a:srgbClr val="515B4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ea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 flipH="1">
              <a:off x="7042498" y="2941091"/>
              <a:ext cx="637678" cy="1879698"/>
              <a:chOff x="6375498" y="2941091"/>
              <a:chExt cx="637678" cy="1879698"/>
            </a:xfrm>
          </p:grpSpPr>
          <p:cxnSp>
            <p:nvCxnSpPr>
              <p:cNvPr id="28" name="MH_Other_6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6403422" y="2941091"/>
                <a:ext cx="605705" cy="505312"/>
              </a:xfrm>
              <a:prstGeom prst="line">
                <a:avLst/>
              </a:prstGeom>
              <a:ln w="19050">
                <a:solidFill>
                  <a:srgbClr val="382C2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MH_Other_7"/>
              <p:cNvCxnSpPr/>
              <p:nvPr>
                <p:custDataLst>
                  <p:tags r:id="rId10"/>
                </p:custDataLst>
              </p:nvPr>
            </p:nvCxnSpPr>
            <p:spPr>
              <a:xfrm flipV="1">
                <a:off x="6375498" y="4290973"/>
                <a:ext cx="637678" cy="529816"/>
              </a:xfrm>
              <a:prstGeom prst="line">
                <a:avLst/>
              </a:prstGeom>
              <a:ln w="19050">
                <a:solidFill>
                  <a:srgbClr val="382C2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1073728" y="2006346"/>
            <a:ext cx="1198405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1073728" y="3450942"/>
            <a:ext cx="1279762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Capability Space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76492" y="1863551"/>
            <a:ext cx="1876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681154" y="2031778"/>
            <a:ext cx="1449004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 Passing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76492" y="3410675"/>
            <a:ext cx="1876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6498894" y="3450942"/>
            <a:ext cx="1752308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Threads and Execution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71" name="MH_Other_2">
            <a:extLst>
              <a:ext uri="{FF2B5EF4-FFF2-40B4-BE49-F238E27FC236}">
                <a16:creationId xmlns:a16="http://schemas.microsoft.com/office/drawing/2014/main" id="{E295F4F0-D643-432B-87EB-48E45F01552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60549" y="734211"/>
            <a:ext cx="658723" cy="659735"/>
          </a:xfrm>
          <a:prstGeom prst="ellipse">
            <a:avLst/>
          </a:prstGeom>
          <a:solidFill>
            <a:schemeClr val="bg2">
              <a:lumMod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n-ea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4B47BD2-C5CD-40BE-9360-240480867305}"/>
              </a:ext>
            </a:extLst>
          </p:cNvPr>
          <p:cNvCxnSpPr>
            <a:stCxn id="71" idx="4"/>
            <a:endCxn id="13" idx="0"/>
          </p:cNvCxnSpPr>
          <p:nvPr/>
        </p:nvCxnSpPr>
        <p:spPr>
          <a:xfrm flipH="1">
            <a:off x="4487379" y="1393945"/>
            <a:ext cx="0" cy="68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A8B0F70-C4ED-4857-BE7F-F39557BB3454}"/>
              </a:ext>
            </a:extLst>
          </p:cNvPr>
          <p:cNvSpPr txBox="1"/>
          <p:nvPr/>
        </p:nvSpPr>
        <p:spPr>
          <a:xfrm>
            <a:off x="5186369" y="921775"/>
            <a:ext cx="301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  Spaces and Virtual Memory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868FBAD-7639-4854-A949-0F98CD27747D}"/>
              </a:ext>
            </a:extLst>
          </p:cNvPr>
          <p:cNvSpPr txBox="1"/>
          <p:nvPr/>
        </p:nvSpPr>
        <p:spPr>
          <a:xfrm>
            <a:off x="3953649" y="2591430"/>
            <a:ext cx="108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SEL4</a:t>
            </a:r>
            <a:r>
              <a:rPr lang="zh-CN" altLang="en-US" dirty="0">
                <a:solidFill>
                  <a:schemeClr val="bg1"/>
                </a:solidFill>
              </a:rPr>
              <a:t>架构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2DE2E9-E0C9-47E5-A6E0-651B50F2EB0E}"/>
              </a:ext>
            </a:extLst>
          </p:cNvPr>
          <p:cNvSpPr txBox="1"/>
          <p:nvPr/>
        </p:nvSpPr>
        <p:spPr>
          <a:xfrm>
            <a:off x="3712693" y="228057"/>
            <a:ext cx="250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Technology Roadmap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68983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08400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47817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83399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39637" y="89677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4420" y="90429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18471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54053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94981" y="776928"/>
            <a:ext cx="324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Capability Space(</a:t>
            </a:r>
            <a:r>
              <a:rPr lang="zh-CN" altLang="en-US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能力空间）</a:t>
            </a:r>
            <a:endParaRPr lang="en-US" altLang="zh-CN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D46506D-914C-4F0A-BF59-E21BB3526462}"/>
              </a:ext>
            </a:extLst>
          </p:cNvPr>
          <p:cNvSpPr txBox="1"/>
          <p:nvPr/>
        </p:nvSpPr>
        <p:spPr>
          <a:xfrm>
            <a:off x="685801" y="1408471"/>
            <a:ext cx="7647038" cy="65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Capabilty</a:t>
            </a:r>
            <a:r>
              <a:rPr lang="zh-CN" altLang="en-US" dirty="0"/>
              <a:t>：访问系统对象的权限，可以理解为一个具有访问权限的指针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语言中指针可以共享，个人理解隐含一层</a:t>
            </a:r>
            <a:r>
              <a:rPr lang="en-US" altLang="zh-CN" dirty="0"/>
              <a:t>Capability</a:t>
            </a:r>
            <a:r>
              <a:rPr lang="zh-CN" altLang="en-US" dirty="0"/>
              <a:t>可以传递分享的意思）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8C663F-A2B7-4B07-B947-2BB0B877E475}"/>
              </a:ext>
            </a:extLst>
          </p:cNvPr>
          <p:cNvSpPr txBox="1"/>
          <p:nvPr/>
        </p:nvSpPr>
        <p:spPr>
          <a:xfrm>
            <a:off x="685801" y="2367116"/>
            <a:ext cx="791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实现方式：</a:t>
            </a:r>
            <a:r>
              <a:rPr lang="en-US" altLang="zh-CN" dirty="0" err="1"/>
              <a:t>CNode</a:t>
            </a:r>
            <a:r>
              <a:rPr lang="zh-CN" altLang="en-US" dirty="0"/>
              <a:t>和</a:t>
            </a:r>
            <a:r>
              <a:rPr lang="en-US" altLang="zh-CN" dirty="0" err="1"/>
              <a:t>CSlot</a:t>
            </a:r>
            <a:endParaRPr lang="en-US" altLang="zh-CN" dirty="0"/>
          </a:p>
          <a:p>
            <a:r>
              <a:rPr lang="en-US" altLang="zh-CN" dirty="0" err="1"/>
              <a:t>CNode</a:t>
            </a:r>
            <a:r>
              <a:rPr lang="zh-CN" altLang="en-US" dirty="0"/>
              <a:t>为存放</a:t>
            </a:r>
            <a:r>
              <a:rPr lang="en-US" altLang="zh-CN" dirty="0"/>
              <a:t>Capability</a:t>
            </a:r>
            <a:r>
              <a:rPr lang="zh-CN" altLang="en-US" dirty="0"/>
              <a:t>的数组，且包含了一组</a:t>
            </a:r>
            <a:r>
              <a:rPr lang="en-US" altLang="zh-CN" dirty="0" err="1"/>
              <a:t>CSlot</a:t>
            </a:r>
            <a:r>
              <a:rPr lang="zh-CN" altLang="en-US" dirty="0"/>
              <a:t>，通过每一个</a:t>
            </a:r>
            <a:r>
              <a:rPr lang="en-US" altLang="zh-CN" dirty="0" err="1"/>
              <a:t>CSlot</a:t>
            </a:r>
            <a:r>
              <a:rPr lang="zh-CN" altLang="en-US" dirty="0"/>
              <a:t>中的</a:t>
            </a:r>
            <a:endParaRPr lang="en-US" altLang="zh-CN" dirty="0"/>
          </a:p>
          <a:p>
            <a:r>
              <a:rPr lang="en-US" altLang="zh-CN" dirty="0"/>
              <a:t>Capability</a:t>
            </a:r>
            <a:r>
              <a:rPr lang="zh-CN" altLang="en-US" dirty="0"/>
              <a:t>为</a:t>
            </a:r>
            <a:r>
              <a:rPr lang="en-US" altLang="zh-CN" dirty="0"/>
              <a:t>0/1</a:t>
            </a:r>
            <a:r>
              <a:rPr lang="zh-CN" altLang="en-US" dirty="0"/>
              <a:t>来判定有无该能力去访问相应的对象。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BDE066-A807-487B-A395-D10A8B942FC0}"/>
              </a:ext>
            </a:extLst>
          </p:cNvPr>
          <p:cNvSpPr txBox="1"/>
          <p:nvPr/>
        </p:nvSpPr>
        <p:spPr>
          <a:xfrm>
            <a:off x="744794" y="3605981"/>
            <a:ext cx="7657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</a:t>
            </a:r>
            <a:r>
              <a:rPr lang="en-US" altLang="zh-CN" dirty="0"/>
              <a:t>seL4</a:t>
            </a:r>
            <a:r>
              <a:rPr lang="zh-CN" altLang="en-US" dirty="0"/>
              <a:t>的</a:t>
            </a:r>
            <a:r>
              <a:rPr lang="en-US" altLang="zh-CN" dirty="0"/>
              <a:t>Capability Space</a:t>
            </a:r>
            <a:r>
              <a:rPr lang="zh-CN" altLang="en-US" dirty="0"/>
              <a:t>机制是比较安全的管理机制，通过将每个能力结点</a:t>
            </a:r>
            <a:r>
              <a:rPr lang="en-US" altLang="zh-CN" dirty="0" err="1"/>
              <a:t>CNode</a:t>
            </a:r>
            <a:r>
              <a:rPr lang="zh-CN" altLang="en-US" dirty="0"/>
              <a:t>交由内核管理并通过有向图进行实现。通过内核跟踪节点派生树的所有内容，可以获得一个完整的能力空间从而进行操作。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68983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08400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47817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83399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39637" y="89677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4420" y="90429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18471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54053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94981" y="776928"/>
            <a:ext cx="324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Notification</a:t>
            </a:r>
            <a:r>
              <a:rPr lang="zh-CN" altLang="en-US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（通知）</a:t>
            </a:r>
            <a:endParaRPr lang="en-US" altLang="zh-CN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419907-2DE2-BB52-BE09-13DF7B510101}"/>
              </a:ext>
            </a:extLst>
          </p:cNvPr>
          <p:cNvSpPr txBox="1"/>
          <p:nvPr/>
        </p:nvSpPr>
        <p:spPr>
          <a:xfrm>
            <a:off x="881575" y="1214511"/>
            <a:ext cx="7596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Notification </a:t>
            </a:r>
            <a:r>
              <a:rPr lang="zh-CN" altLang="en-US" dirty="0"/>
              <a:t>：一个非阻塞的信号机制，其为一系列信号量的组合。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其结构类型为：</a:t>
            </a:r>
            <a:r>
              <a:rPr lang="en-US" altLang="zh-CN" dirty="0" err="1"/>
              <a:t>notification_t</a:t>
            </a:r>
            <a:r>
              <a:rPr lang="en-US" altLang="zh-CN" dirty="0"/>
              <a:t>, </a:t>
            </a:r>
            <a:r>
              <a:rPr lang="zh-CN" altLang="en-US" dirty="0"/>
              <a:t>是一个四个</a:t>
            </a:r>
            <a:r>
              <a:rPr lang="en-US" altLang="zh-CN" dirty="0"/>
              <a:t>64</a:t>
            </a:r>
            <a:r>
              <a:rPr lang="zh-CN" altLang="en-US" dirty="0"/>
              <a:t>位无符号整数构成的数组。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Signalling</a:t>
            </a:r>
            <a:r>
              <a:rPr lang="en-US" altLang="zh-CN" dirty="0"/>
              <a:t>, waiting and polling.</a:t>
            </a:r>
          </a:p>
          <a:p>
            <a:endParaRPr lang="en-US" altLang="zh-CN" dirty="0"/>
          </a:p>
          <a:p>
            <a:r>
              <a:rPr lang="zh-CN" altLang="en-US" dirty="0"/>
              <a:t>支持绑定</a:t>
            </a:r>
            <a:r>
              <a:rPr lang="en-US" altLang="zh-CN" dirty="0"/>
              <a:t>(bind)</a:t>
            </a:r>
            <a:r>
              <a:rPr lang="zh-CN" altLang="en-US" dirty="0"/>
              <a:t>：使得一个 </a:t>
            </a:r>
            <a:r>
              <a:rPr lang="en-US" altLang="zh-CN" dirty="0"/>
              <a:t>notification </a:t>
            </a:r>
            <a:r>
              <a:rPr lang="zh-CN" altLang="en-US" dirty="0"/>
              <a:t>和一个进程控制块 </a:t>
            </a:r>
            <a:r>
              <a:rPr lang="en-US" altLang="zh-CN" dirty="0"/>
              <a:t>TCB </a:t>
            </a:r>
            <a:r>
              <a:rPr lang="zh-CN" altLang="en-US" dirty="0"/>
              <a:t>绑定在一起。该绑定后的 </a:t>
            </a:r>
            <a:r>
              <a:rPr lang="en-US" altLang="zh-CN" dirty="0"/>
              <a:t>notification </a:t>
            </a:r>
            <a:r>
              <a:rPr lang="zh-CN" altLang="en-US" dirty="0"/>
              <a:t>只能被该 </a:t>
            </a:r>
            <a:r>
              <a:rPr lang="en-US" altLang="zh-CN" dirty="0"/>
              <a:t>TCB </a:t>
            </a:r>
            <a:r>
              <a:rPr lang="zh-CN" altLang="en-US" dirty="0"/>
              <a:t>或者进程等待</a:t>
            </a:r>
          </a:p>
        </p:txBody>
      </p:sp>
    </p:spTree>
    <p:extLst>
      <p:ext uri="{BB962C8B-B14F-4D97-AF65-F5344CB8AC3E}">
        <p14:creationId xmlns:p14="http://schemas.microsoft.com/office/powerpoint/2010/main" val="17205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68983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08400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47817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83399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39637" y="89677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4420" y="90429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18471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54053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71027" y="785818"/>
            <a:ext cx="3343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Notification</a:t>
            </a:r>
            <a:r>
              <a:rPr lang="zh-CN" altLang="en-US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（通知）</a:t>
            </a:r>
            <a:endParaRPr lang="en-US" altLang="zh-CN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2704DA-8D17-FE82-C072-F2753868F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96" y="1404048"/>
            <a:ext cx="5135069" cy="28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68983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08400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47817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83399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39637" y="89677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4420" y="90429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18471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54053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71027" y="785818"/>
            <a:ext cx="3343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and </a:t>
            </a:r>
            <a:r>
              <a:rPr lang="en-US" altLang="zh-CN" sz="1200" b="1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Excecution</a:t>
            </a:r>
            <a:r>
              <a:rPr lang="zh-CN" altLang="en-US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（线程）</a:t>
            </a:r>
            <a:endParaRPr lang="en-US" altLang="zh-CN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61B56D1-ACC6-4EF6-B8ED-C0036A00157B}"/>
              </a:ext>
            </a:extLst>
          </p:cNvPr>
          <p:cNvSpPr txBox="1"/>
          <p:nvPr/>
        </p:nvSpPr>
        <p:spPr>
          <a:xfrm>
            <a:off x="1411200" y="1629660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Sel4</a:t>
            </a:r>
            <a:r>
              <a:rPr lang="zh-CN" altLang="en-US" dirty="0"/>
              <a:t>是以线程为单位进行调度的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0A1372-2E1E-4FF3-8C2C-B74081EB0D25}"/>
              </a:ext>
            </a:extLst>
          </p:cNvPr>
          <p:cNvSpPr txBox="1"/>
          <p:nvPr/>
        </p:nvSpPr>
        <p:spPr>
          <a:xfrm>
            <a:off x="1411200" y="218853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其调度算法采用带优先级的轮转调度</a:t>
            </a:r>
            <a:endParaRPr lang="en-US" altLang="zh-CN" dirty="0"/>
          </a:p>
          <a:p>
            <a:r>
              <a:rPr lang="zh-CN" altLang="en-US" dirty="0"/>
              <a:t>相同优先级下采用轮转调度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6EA115-8242-401E-9D2C-B32C31D33927}"/>
              </a:ext>
            </a:extLst>
          </p:cNvPr>
          <p:cNvSpPr txBox="1"/>
          <p:nvPr/>
        </p:nvSpPr>
        <p:spPr>
          <a:xfrm>
            <a:off x="1411200" y="3333600"/>
            <a:ext cx="472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状态：</a:t>
            </a:r>
            <a:r>
              <a:rPr lang="en-US" altLang="zh-CN" dirty="0"/>
              <a:t>running</a:t>
            </a:r>
            <a:r>
              <a:rPr lang="zh-CN" altLang="en-US" dirty="0"/>
              <a:t>、</a:t>
            </a:r>
            <a:r>
              <a:rPr lang="en-US" altLang="zh-CN" dirty="0"/>
              <a:t>restart</a:t>
            </a:r>
            <a:r>
              <a:rPr lang="zh-CN" altLang="en-US" dirty="0"/>
              <a:t>、</a:t>
            </a:r>
            <a:r>
              <a:rPr lang="en-US" altLang="zh-CN" dirty="0"/>
              <a:t>block</a:t>
            </a:r>
            <a:r>
              <a:rPr lang="zh-CN" altLang="en-US" dirty="0"/>
              <a:t>、</a:t>
            </a:r>
            <a:r>
              <a:rPr lang="en-US" altLang="zh-CN" dirty="0"/>
              <a:t>inactive</a:t>
            </a:r>
            <a:r>
              <a:rPr lang="zh-CN" altLang="en-US" dirty="0"/>
              <a:t>、</a:t>
            </a:r>
            <a:r>
              <a:rPr lang="en-US" altLang="zh-CN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20762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18663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3" name="椭圆 2"/>
          <p:cNvSpPr/>
          <p:nvPr/>
        </p:nvSpPr>
        <p:spPr>
          <a:xfrm>
            <a:off x="1750205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4" name="椭圆 3"/>
          <p:cNvSpPr/>
          <p:nvPr/>
        </p:nvSpPr>
        <p:spPr>
          <a:xfrm>
            <a:off x="2281747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5" name="椭圆 4"/>
          <p:cNvSpPr/>
          <p:nvPr/>
        </p:nvSpPr>
        <p:spPr>
          <a:xfrm>
            <a:off x="2809510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6" name="椭圆 5"/>
          <p:cNvSpPr/>
          <p:nvPr/>
        </p:nvSpPr>
        <p:spPr>
          <a:xfrm>
            <a:off x="6510912" y="921786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7" name="椭圆 6"/>
          <p:cNvSpPr/>
          <p:nvPr/>
        </p:nvSpPr>
        <p:spPr>
          <a:xfrm>
            <a:off x="7037889" y="929197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8" name="椭圆 7"/>
          <p:cNvSpPr/>
          <p:nvPr/>
        </p:nvSpPr>
        <p:spPr>
          <a:xfrm>
            <a:off x="7573998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9" name="椭圆 8"/>
          <p:cNvSpPr/>
          <p:nvPr/>
        </p:nvSpPr>
        <p:spPr>
          <a:xfrm>
            <a:off x="8101761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23" name="矩形 22"/>
          <p:cNvSpPr/>
          <p:nvPr/>
        </p:nvSpPr>
        <p:spPr>
          <a:xfrm>
            <a:off x="3215083" y="803686"/>
            <a:ext cx="3196904" cy="2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81" b="1" spc="225" dirty="0">
                <a:latin typeface="Microsoft YaHei" charset="-122"/>
                <a:ea typeface="Microsoft YaHei" charset="-122"/>
              </a:rPr>
              <a:t>Message Passing</a:t>
            </a:r>
            <a:r>
              <a:rPr lang="zh-CN" altLang="en-US" sz="1181" b="1" spc="225" dirty="0">
                <a:latin typeface="Microsoft YaHei" charset="-122"/>
                <a:ea typeface="Microsoft YaHei" charset="-122"/>
              </a:rPr>
              <a:t>（消息传递）</a:t>
            </a:r>
            <a:endParaRPr lang="en-US" altLang="zh-CN" sz="1181" b="1" spc="225" dirty="0">
              <a:latin typeface="Microsoft YaHei" charset="-122"/>
              <a:ea typeface="Microsoft YaHei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03" y="253977"/>
            <a:ext cx="518730" cy="518730"/>
          </a:xfrm>
          <a:prstGeom prst="rect">
            <a:avLst/>
          </a:prstGeom>
        </p:spPr>
      </p:pic>
      <p:pic>
        <p:nvPicPr>
          <p:cNvPr id="13" name="Picture 12" descr="image-202307080956371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49" y="1625918"/>
            <a:ext cx="3810953" cy="1967389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039303" y="3593306"/>
            <a:ext cx="15504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SeL4</a:t>
            </a:r>
            <a:r>
              <a:rPr lang="zh-CN" altLang="en-US" sz="1350"/>
              <a:t>中的跨域调用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230654" y="2116455"/>
            <a:ext cx="295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/>
              <a:t>参与的两个线程被抽象为</a:t>
            </a:r>
            <a:r>
              <a:rPr lang="en-US" altLang="zh-CN" sz="1350"/>
              <a:t>Client</a:t>
            </a:r>
            <a:r>
              <a:rPr lang="zh-CN" altLang="en-US" sz="1350"/>
              <a:t>与</a:t>
            </a:r>
            <a:r>
              <a:rPr lang="en-US" altLang="zh-CN" sz="1350"/>
              <a:t>Server</a:t>
            </a:r>
            <a:r>
              <a:rPr lang="zh-CN" altLang="en-US" sz="1350"/>
              <a:t>，用户线程与系统线程之间，用户线程与用户线程之间都是通过这样的方式通讯，使用相同的机制。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18663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3" name="椭圆 2"/>
          <p:cNvSpPr/>
          <p:nvPr/>
        </p:nvSpPr>
        <p:spPr>
          <a:xfrm>
            <a:off x="1750205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4" name="椭圆 3"/>
          <p:cNvSpPr/>
          <p:nvPr/>
        </p:nvSpPr>
        <p:spPr>
          <a:xfrm>
            <a:off x="2281747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5" name="椭圆 4"/>
          <p:cNvSpPr/>
          <p:nvPr/>
        </p:nvSpPr>
        <p:spPr>
          <a:xfrm>
            <a:off x="2809510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6" name="椭圆 5"/>
          <p:cNvSpPr/>
          <p:nvPr/>
        </p:nvSpPr>
        <p:spPr>
          <a:xfrm>
            <a:off x="6510912" y="921786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7" name="椭圆 6"/>
          <p:cNvSpPr/>
          <p:nvPr/>
        </p:nvSpPr>
        <p:spPr>
          <a:xfrm>
            <a:off x="7037889" y="929197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8" name="椭圆 7"/>
          <p:cNvSpPr/>
          <p:nvPr/>
        </p:nvSpPr>
        <p:spPr>
          <a:xfrm>
            <a:off x="7573998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9" name="椭圆 8"/>
          <p:cNvSpPr/>
          <p:nvPr/>
        </p:nvSpPr>
        <p:spPr>
          <a:xfrm>
            <a:off x="8101761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23" name="矩形 22"/>
          <p:cNvSpPr/>
          <p:nvPr/>
        </p:nvSpPr>
        <p:spPr>
          <a:xfrm>
            <a:off x="3215083" y="803686"/>
            <a:ext cx="3196904" cy="2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81" b="1" spc="225" dirty="0">
                <a:latin typeface="Microsoft YaHei" charset="-122"/>
                <a:ea typeface="Microsoft YaHei" charset="-122"/>
              </a:rPr>
              <a:t>Message Passing</a:t>
            </a:r>
            <a:r>
              <a:rPr lang="zh-CN" altLang="en-US" sz="1181" b="1" spc="225" dirty="0">
                <a:latin typeface="Microsoft YaHei" charset="-122"/>
                <a:ea typeface="Microsoft YaHei" charset="-122"/>
              </a:rPr>
              <a:t>（消息传递）</a:t>
            </a:r>
            <a:endParaRPr lang="en-US" altLang="zh-CN" sz="1181" b="1" spc="225" dirty="0">
              <a:latin typeface="Microsoft YaHei" charset="-122"/>
              <a:ea typeface="Microsoft YaHei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03" y="253977"/>
            <a:ext cx="518730" cy="518730"/>
          </a:xfrm>
          <a:prstGeom prst="rect">
            <a:avLst/>
          </a:prstGeom>
        </p:spPr>
      </p:pic>
      <p:pic>
        <p:nvPicPr>
          <p:cNvPr id="11" name="Picture 10" descr="image-202307081004223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8" y="1674019"/>
            <a:ext cx="3400425" cy="1871663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160521" y="3622834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/>
              <a:t>握手机制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18663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3" name="椭圆 2"/>
          <p:cNvSpPr/>
          <p:nvPr/>
        </p:nvSpPr>
        <p:spPr>
          <a:xfrm>
            <a:off x="1750205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4" name="椭圆 3"/>
          <p:cNvSpPr/>
          <p:nvPr/>
        </p:nvSpPr>
        <p:spPr>
          <a:xfrm>
            <a:off x="2281747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5" name="椭圆 4"/>
          <p:cNvSpPr/>
          <p:nvPr/>
        </p:nvSpPr>
        <p:spPr>
          <a:xfrm>
            <a:off x="2809510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6" name="椭圆 5"/>
          <p:cNvSpPr/>
          <p:nvPr/>
        </p:nvSpPr>
        <p:spPr>
          <a:xfrm>
            <a:off x="6510912" y="921786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7" name="椭圆 6"/>
          <p:cNvSpPr/>
          <p:nvPr/>
        </p:nvSpPr>
        <p:spPr>
          <a:xfrm>
            <a:off x="7037889" y="929197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8" name="椭圆 7"/>
          <p:cNvSpPr/>
          <p:nvPr/>
        </p:nvSpPr>
        <p:spPr>
          <a:xfrm>
            <a:off x="7573998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9" name="椭圆 8"/>
          <p:cNvSpPr/>
          <p:nvPr/>
        </p:nvSpPr>
        <p:spPr>
          <a:xfrm>
            <a:off x="8101761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23" name="矩形 22"/>
          <p:cNvSpPr/>
          <p:nvPr/>
        </p:nvSpPr>
        <p:spPr>
          <a:xfrm>
            <a:off x="3215083" y="803686"/>
            <a:ext cx="3196904" cy="2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81" b="1" spc="225" dirty="0">
                <a:latin typeface="Microsoft YaHei" charset="-122"/>
                <a:ea typeface="Microsoft YaHei" charset="-122"/>
              </a:rPr>
              <a:t>Message Passing</a:t>
            </a:r>
            <a:r>
              <a:rPr lang="zh-CN" altLang="en-US" sz="1181" b="1" spc="225" dirty="0">
                <a:latin typeface="Microsoft YaHei" charset="-122"/>
                <a:ea typeface="Microsoft YaHei" charset="-122"/>
              </a:rPr>
              <a:t>（消息传递）</a:t>
            </a:r>
            <a:endParaRPr lang="en-US" altLang="zh-CN" sz="1181" b="1" spc="225" dirty="0">
              <a:latin typeface="Microsoft YaHei" charset="-122"/>
              <a:ea typeface="Microsoft YaHei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03" y="253977"/>
            <a:ext cx="518730" cy="518730"/>
          </a:xfrm>
          <a:prstGeom prst="rect">
            <a:avLst/>
          </a:prstGeom>
        </p:spPr>
      </p:pic>
      <p:pic>
        <p:nvPicPr>
          <p:cNvPr id="11" name="Picture 10" descr="image-202307081027003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919" y="1463993"/>
            <a:ext cx="4947761" cy="1620679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650808" y="3277553"/>
            <a:ext cx="38419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/>
              <a:t>用户线程调用call时进入端点的排队队列，内核为其创建一个回复对象用来传递信息，此线程将阻塞在这个回复对象上直到其完成信息的传递。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1054417"/>
            <a:ext cx="5435441" cy="4068128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218663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3" name="椭圆 2"/>
          <p:cNvSpPr/>
          <p:nvPr/>
        </p:nvSpPr>
        <p:spPr>
          <a:xfrm>
            <a:off x="1750205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4" name="椭圆 3"/>
          <p:cNvSpPr/>
          <p:nvPr/>
        </p:nvSpPr>
        <p:spPr>
          <a:xfrm>
            <a:off x="2281747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5" name="椭圆 4"/>
          <p:cNvSpPr/>
          <p:nvPr/>
        </p:nvSpPr>
        <p:spPr>
          <a:xfrm>
            <a:off x="2809510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6" name="椭圆 5"/>
          <p:cNvSpPr/>
          <p:nvPr/>
        </p:nvSpPr>
        <p:spPr>
          <a:xfrm>
            <a:off x="6510912" y="921786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7" name="椭圆 6"/>
          <p:cNvSpPr/>
          <p:nvPr/>
        </p:nvSpPr>
        <p:spPr>
          <a:xfrm>
            <a:off x="7037889" y="929197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8" name="椭圆 7"/>
          <p:cNvSpPr/>
          <p:nvPr/>
        </p:nvSpPr>
        <p:spPr>
          <a:xfrm>
            <a:off x="7573998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9" name="椭圆 8"/>
          <p:cNvSpPr/>
          <p:nvPr/>
        </p:nvSpPr>
        <p:spPr>
          <a:xfrm>
            <a:off x="8101761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23" name="矩形 22"/>
          <p:cNvSpPr/>
          <p:nvPr/>
        </p:nvSpPr>
        <p:spPr>
          <a:xfrm>
            <a:off x="3215083" y="803686"/>
            <a:ext cx="3196904" cy="2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81" b="1" spc="225" dirty="0">
                <a:latin typeface="Microsoft YaHei" charset="-122"/>
                <a:ea typeface="Microsoft YaHei" charset="-122"/>
              </a:rPr>
              <a:t>Message Passing</a:t>
            </a:r>
            <a:r>
              <a:rPr lang="zh-CN" altLang="en-US" sz="1181" b="1" spc="225" dirty="0">
                <a:latin typeface="Microsoft YaHei" charset="-122"/>
                <a:ea typeface="Microsoft YaHei" charset="-122"/>
              </a:rPr>
              <a:t>（消息传递）</a:t>
            </a:r>
            <a:endParaRPr lang="en-US" altLang="zh-CN" sz="1181" b="1" spc="225" dirty="0">
              <a:latin typeface="Microsoft YaHei" charset="-122"/>
              <a:ea typeface="Microsoft YaHei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403" y="253977"/>
            <a:ext cx="518730" cy="5187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437447" y="1132046"/>
            <a:ext cx="11090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fastpath</a:t>
            </a:r>
            <a:r>
              <a:rPr lang="zh-CN" altLang="en-US" sz="1350"/>
              <a:t>机制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411754" y="2439829"/>
            <a:ext cx="212979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/>
              <a:t>fastpath_restore 函数中包涵c内嵌的汇编代码，它实现了虚拟寄存器的写入，这里的虚拟是指：</a:t>
            </a:r>
          </a:p>
          <a:p>
            <a:pPr algn="l"/>
            <a:r>
              <a:rPr lang="en-US" sz="1350"/>
              <a:t>如果体系结构允许存在可供快速路径使用的寄存器并且空闲，那么就将其分配用于消息传递；若不存在空闲的寄存器，就使用存储区（buffer）来传递消息。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C:\Users\xin\Desktop\微信图片_20201013160814.jpg微信图片_2020101316081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635" cy="54864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0" y="3266415"/>
            <a:ext cx="9144000" cy="1802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5819" y="416775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70803" y="4167755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77952" y="416775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73542" y="4167753"/>
            <a:ext cx="108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8" name="矩形 7"/>
          <p:cNvSpPr/>
          <p:nvPr/>
        </p:nvSpPr>
        <p:spPr>
          <a:xfrm>
            <a:off x="771930" y="4598214"/>
            <a:ext cx="16725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lang="en-US" altLang="zh-CN" sz="1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5394" y="4598214"/>
            <a:ext cx="20660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Technology Roadmap</a:t>
            </a:r>
            <a:endParaRPr lang="en-US" altLang="zh-CN" sz="1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1475" y="4598213"/>
            <a:ext cx="2286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Achievement Display</a:t>
            </a:r>
            <a:endParaRPr lang="en-US" altLang="zh-CN" sz="1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8992" y="4598213"/>
            <a:ext cx="18241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and Outlook</a:t>
            </a:r>
            <a:endParaRPr lang="en-US" altLang="zh-CN" sz="1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93346" y="542078"/>
            <a:ext cx="2490126" cy="6186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3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CONTENT</a:t>
            </a:r>
          </a:p>
        </p:txBody>
      </p:sp>
      <p:sp>
        <p:nvSpPr>
          <p:cNvPr id="23" name="矩形 22"/>
          <p:cNvSpPr/>
          <p:nvPr/>
        </p:nvSpPr>
        <p:spPr>
          <a:xfrm>
            <a:off x="1161767" y="3166878"/>
            <a:ext cx="523838" cy="501293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1766" y="3169541"/>
            <a:ext cx="455526" cy="433645"/>
          </a:xfrm>
          <a:prstGeom prst="rect">
            <a:avLst/>
          </a:prstGeom>
          <a:solidFill>
            <a:srgbClr val="01010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37087" y="3214470"/>
            <a:ext cx="537083" cy="3493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01</a:t>
            </a:r>
          </a:p>
        </p:txBody>
      </p:sp>
      <p:sp>
        <p:nvSpPr>
          <p:cNvPr id="26" name="矩形 25"/>
          <p:cNvSpPr/>
          <p:nvPr/>
        </p:nvSpPr>
        <p:spPr>
          <a:xfrm>
            <a:off x="3093702" y="3166878"/>
            <a:ext cx="526390" cy="501293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93701" y="3169541"/>
            <a:ext cx="455526" cy="433645"/>
          </a:xfrm>
          <a:prstGeom prst="rect">
            <a:avLst/>
          </a:prstGeom>
          <a:solidFill>
            <a:schemeClr val="bg2">
              <a:lumMod val="1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64565" y="3214470"/>
            <a:ext cx="537083" cy="3493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02</a:t>
            </a:r>
          </a:p>
        </p:txBody>
      </p:sp>
      <p:sp>
        <p:nvSpPr>
          <p:cNvPr id="29" name="矩形 28"/>
          <p:cNvSpPr/>
          <p:nvPr/>
        </p:nvSpPr>
        <p:spPr>
          <a:xfrm>
            <a:off x="5210197" y="3166879"/>
            <a:ext cx="496802" cy="501290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80608" y="3168596"/>
            <a:ext cx="455526" cy="433645"/>
          </a:xfrm>
          <a:prstGeom prst="rect">
            <a:avLst/>
          </a:prstGeom>
          <a:solidFill>
            <a:srgbClr val="01010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55929" y="3213525"/>
            <a:ext cx="537083" cy="3493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03</a:t>
            </a:r>
          </a:p>
        </p:txBody>
      </p:sp>
      <p:sp>
        <p:nvSpPr>
          <p:cNvPr id="32" name="矩形 31"/>
          <p:cNvSpPr/>
          <p:nvPr/>
        </p:nvSpPr>
        <p:spPr>
          <a:xfrm>
            <a:off x="7291638" y="3166879"/>
            <a:ext cx="526390" cy="501290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91637" y="3166878"/>
            <a:ext cx="455526" cy="433645"/>
          </a:xfrm>
          <a:prstGeom prst="rect">
            <a:avLst/>
          </a:prstGeom>
          <a:solidFill>
            <a:schemeClr val="bg2">
              <a:lumMod val="1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62502" y="3211807"/>
            <a:ext cx="537083" cy="3493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04</a:t>
            </a: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18663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3" name="椭圆 2"/>
          <p:cNvSpPr/>
          <p:nvPr/>
        </p:nvSpPr>
        <p:spPr>
          <a:xfrm>
            <a:off x="1750205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4" name="椭圆 3"/>
          <p:cNvSpPr/>
          <p:nvPr/>
        </p:nvSpPr>
        <p:spPr>
          <a:xfrm>
            <a:off x="2281747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5" name="椭圆 4"/>
          <p:cNvSpPr/>
          <p:nvPr/>
        </p:nvSpPr>
        <p:spPr>
          <a:xfrm>
            <a:off x="2809510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6" name="椭圆 5"/>
          <p:cNvSpPr/>
          <p:nvPr/>
        </p:nvSpPr>
        <p:spPr>
          <a:xfrm>
            <a:off x="6510912" y="921786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7" name="椭圆 6"/>
          <p:cNvSpPr/>
          <p:nvPr/>
        </p:nvSpPr>
        <p:spPr>
          <a:xfrm>
            <a:off x="7037889" y="929197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8" name="椭圆 7"/>
          <p:cNvSpPr/>
          <p:nvPr/>
        </p:nvSpPr>
        <p:spPr>
          <a:xfrm>
            <a:off x="7573998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9" name="椭圆 8"/>
          <p:cNvSpPr/>
          <p:nvPr/>
        </p:nvSpPr>
        <p:spPr>
          <a:xfrm>
            <a:off x="8101761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23" name="矩形 22"/>
          <p:cNvSpPr/>
          <p:nvPr/>
        </p:nvSpPr>
        <p:spPr>
          <a:xfrm>
            <a:off x="3215083" y="803686"/>
            <a:ext cx="3196904" cy="2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81" b="1" spc="225" dirty="0">
                <a:latin typeface="Microsoft YaHei" charset="-122"/>
                <a:ea typeface="Microsoft YaHei" charset="-122"/>
              </a:rPr>
              <a:t>Message Passing</a:t>
            </a:r>
            <a:r>
              <a:rPr lang="zh-CN" altLang="en-US" sz="1181" b="1" spc="225" dirty="0">
                <a:latin typeface="Microsoft YaHei" charset="-122"/>
                <a:ea typeface="Microsoft YaHei" charset="-122"/>
              </a:rPr>
              <a:t>（消息传递）</a:t>
            </a:r>
            <a:endParaRPr lang="en-US" altLang="zh-CN" sz="1181" b="1" spc="225" dirty="0">
              <a:latin typeface="Microsoft YaHei" charset="-122"/>
              <a:ea typeface="Microsoft YaHei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03" y="253977"/>
            <a:ext cx="518730" cy="5187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218724" y="1204436"/>
            <a:ext cx="828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slowpath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923" y="1532097"/>
            <a:ext cx="5907881" cy="292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18663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3" name="椭圆 2"/>
          <p:cNvSpPr/>
          <p:nvPr/>
        </p:nvSpPr>
        <p:spPr>
          <a:xfrm>
            <a:off x="1750205" y="938425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4" name="椭圆 3"/>
          <p:cNvSpPr/>
          <p:nvPr/>
        </p:nvSpPr>
        <p:spPr>
          <a:xfrm>
            <a:off x="2281747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5" name="椭圆 4"/>
          <p:cNvSpPr/>
          <p:nvPr/>
        </p:nvSpPr>
        <p:spPr>
          <a:xfrm>
            <a:off x="2809510" y="938424"/>
            <a:ext cx="45052" cy="45052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6" name="椭圆 5"/>
          <p:cNvSpPr/>
          <p:nvPr/>
        </p:nvSpPr>
        <p:spPr>
          <a:xfrm>
            <a:off x="6510912" y="921786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7" name="椭圆 6"/>
          <p:cNvSpPr/>
          <p:nvPr/>
        </p:nvSpPr>
        <p:spPr>
          <a:xfrm>
            <a:off x="7037889" y="929197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8" name="椭圆 7"/>
          <p:cNvSpPr/>
          <p:nvPr/>
        </p:nvSpPr>
        <p:spPr>
          <a:xfrm>
            <a:off x="7573998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9" name="椭圆 8"/>
          <p:cNvSpPr/>
          <p:nvPr/>
        </p:nvSpPr>
        <p:spPr>
          <a:xfrm>
            <a:off x="8101761" y="921785"/>
            <a:ext cx="45052" cy="5427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/>
          </a:p>
        </p:txBody>
      </p:sp>
      <p:sp>
        <p:nvSpPr>
          <p:cNvPr id="23" name="矩形 22"/>
          <p:cNvSpPr/>
          <p:nvPr/>
        </p:nvSpPr>
        <p:spPr>
          <a:xfrm>
            <a:off x="3215083" y="803686"/>
            <a:ext cx="3196904" cy="2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81" b="1" spc="225" dirty="0">
                <a:latin typeface="Microsoft YaHei" charset="-122"/>
                <a:ea typeface="Microsoft YaHei" charset="-122"/>
              </a:rPr>
              <a:t>Message Passing</a:t>
            </a:r>
            <a:r>
              <a:rPr lang="zh-CN" altLang="en-US" sz="1181" b="1" spc="225" dirty="0">
                <a:latin typeface="Microsoft YaHei" charset="-122"/>
                <a:ea typeface="Microsoft YaHei" charset="-122"/>
              </a:rPr>
              <a:t>（消息传递）</a:t>
            </a:r>
            <a:endParaRPr lang="en-US" altLang="zh-CN" sz="1181" b="1" spc="225" dirty="0">
              <a:latin typeface="Microsoft YaHei" charset="-122"/>
              <a:ea typeface="Microsoft YaHei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03" y="253977"/>
            <a:ext cx="518730" cy="518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706" y="1054418"/>
            <a:ext cx="4668203" cy="4092416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31470" y="1209199"/>
            <a:ext cx="1818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/>
              <a:t>fastpath_reply_recv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961347" y="1693069"/>
            <a:ext cx="19864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/>
              <a:t>在端点处维护一个进程队列，通过</a:t>
            </a:r>
            <a:r>
              <a:rPr lang="en-US" altLang="zh-CN" sz="1350"/>
              <a:t>fastpath</a:t>
            </a:r>
            <a:r>
              <a:rPr lang="zh-CN" altLang="en-US" sz="1350"/>
              <a:t>进行回复时将正在执行的线程入队，收回此前授予的回复能力以维护安全性；信息准备好之后进行线程的调度，转入</a:t>
            </a:r>
            <a:r>
              <a:rPr lang="en-US" altLang="zh-CN" sz="1350"/>
              <a:t>Client</a:t>
            </a:r>
            <a:r>
              <a:rPr lang="zh-CN" altLang="en-US" sz="1350"/>
              <a:t>线程，结束其受阻塞的状态，并进行信息的传递。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xin\Desktop\微信图片_20201013160814.jpg微信图片_2020101316081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153065"/>
            <a:ext cx="9144000" cy="23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93983" y="3695190"/>
            <a:ext cx="303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sp>
        <p:nvSpPr>
          <p:cNvPr id="5" name="矩形 4"/>
          <p:cNvSpPr/>
          <p:nvPr/>
        </p:nvSpPr>
        <p:spPr>
          <a:xfrm>
            <a:off x="4163320" y="3889403"/>
            <a:ext cx="32442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0" spc="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Achievement Display</a:t>
            </a:r>
          </a:p>
        </p:txBody>
      </p:sp>
      <p:sp>
        <p:nvSpPr>
          <p:cNvPr id="6" name="矩形 5"/>
          <p:cNvSpPr/>
          <p:nvPr/>
        </p:nvSpPr>
        <p:spPr>
          <a:xfrm>
            <a:off x="1356933" y="3825820"/>
            <a:ext cx="530847" cy="495274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6933" y="3825819"/>
            <a:ext cx="455526" cy="433645"/>
          </a:xfrm>
          <a:prstGeom prst="rect">
            <a:avLst/>
          </a:prstGeom>
          <a:solidFill>
            <a:srgbClr val="01010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2254" y="3870748"/>
            <a:ext cx="537083" cy="3220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03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2193982" y="4218410"/>
            <a:ext cx="2626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改写后的</a:t>
            </a:r>
            <a:r>
              <a:rPr lang="en-US" altLang="zh-CN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sel4</a:t>
            </a:r>
            <a:r>
              <a:rPr lang="zh-CN" altLang="en-US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运行情况</a:t>
            </a:r>
            <a:endParaRPr lang="en-US" sz="1600" b="1" spc="300" dirty="0">
              <a:solidFill>
                <a:srgbClr val="42554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rot="5243747">
            <a:off x="8602305" y="5028112"/>
            <a:ext cx="127322" cy="116229"/>
          </a:xfrm>
          <a:prstGeom prst="triangle">
            <a:avLst/>
          </a:prstGeom>
          <a:solidFill>
            <a:srgbClr val="425543"/>
          </a:solidFill>
          <a:ln>
            <a:solidFill>
              <a:srgbClr val="425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06286" y="310088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45703" y="310088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685120" y="310087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20702" y="310087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29889" y="310088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69306" y="310088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08723" y="310087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44305" y="310087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97125" y="174505"/>
            <a:ext cx="90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sp>
        <p:nvSpPr>
          <p:cNvPr id="13" name="矩形 12"/>
          <p:cNvSpPr/>
          <p:nvPr/>
        </p:nvSpPr>
        <p:spPr>
          <a:xfrm>
            <a:off x="3572376" y="200211"/>
            <a:ext cx="2076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Achievement Display</a:t>
            </a: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462FD7BE-C54B-4B5B-9892-DD7D2EB70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8" y="1063974"/>
            <a:ext cx="4152496" cy="350655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D44DABB1-54DD-4EF0-B379-0014F3868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71" y="1352430"/>
            <a:ext cx="4302744" cy="2929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xin\Desktop\微信图片_20201013160814.jpg微信图片_2020101316081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635" cy="5486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153065"/>
            <a:ext cx="9144000" cy="23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93983" y="3695190"/>
            <a:ext cx="303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5" name="矩形 4"/>
          <p:cNvSpPr/>
          <p:nvPr/>
        </p:nvSpPr>
        <p:spPr>
          <a:xfrm>
            <a:off x="4163320" y="3889403"/>
            <a:ext cx="32442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0" spc="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Summary and Outlook</a:t>
            </a:r>
          </a:p>
        </p:txBody>
      </p:sp>
      <p:sp>
        <p:nvSpPr>
          <p:cNvPr id="6" name="矩形 5"/>
          <p:cNvSpPr/>
          <p:nvPr/>
        </p:nvSpPr>
        <p:spPr>
          <a:xfrm>
            <a:off x="1356933" y="3825820"/>
            <a:ext cx="530847" cy="495274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6933" y="3825819"/>
            <a:ext cx="455526" cy="433645"/>
          </a:xfrm>
          <a:prstGeom prst="rect">
            <a:avLst/>
          </a:prstGeom>
          <a:solidFill>
            <a:srgbClr val="01010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2254" y="3870748"/>
            <a:ext cx="537083" cy="3220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04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2193982" y="4218410"/>
            <a:ext cx="310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项目的不足与对未来的展望</a:t>
            </a:r>
            <a:endParaRPr lang="en-US" sz="1600" b="1" spc="300" dirty="0">
              <a:solidFill>
                <a:srgbClr val="42554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rot="5243747">
            <a:off x="8602305" y="5028112"/>
            <a:ext cx="127322" cy="116229"/>
          </a:xfrm>
          <a:prstGeom prst="triangle">
            <a:avLst/>
          </a:prstGeom>
          <a:solidFill>
            <a:srgbClr val="425543"/>
          </a:solidFill>
          <a:ln>
            <a:solidFill>
              <a:srgbClr val="425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61602" y="173355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201019" y="173355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40436" y="173354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76018" y="173354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834265" y="173356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73682" y="173356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13099" y="173355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448681" y="173355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06129" y="65183"/>
            <a:ext cx="91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81421" y="1520381"/>
            <a:ext cx="1903642" cy="1903642"/>
            <a:chOff x="785786" y="1643056"/>
            <a:chExt cx="1903642" cy="1903642"/>
          </a:xfrm>
        </p:grpSpPr>
        <p:sp>
          <p:nvSpPr>
            <p:cNvPr id="13" name="Arc 7"/>
            <p:cNvSpPr/>
            <p:nvPr/>
          </p:nvSpPr>
          <p:spPr>
            <a:xfrm>
              <a:off x="785786" y="1643056"/>
              <a:ext cx="1903642" cy="1903642"/>
            </a:xfrm>
            <a:prstGeom prst="arc">
              <a:avLst>
                <a:gd name="adj1" fmla="val 10782369"/>
                <a:gd name="adj2" fmla="val 0"/>
              </a:avLst>
            </a:prstGeom>
            <a:solidFill>
              <a:schemeClr val="bg2">
                <a:lumMod val="1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36"/>
            <p:cNvSpPr>
              <a:spLocks noChangeAspect="1" noEditPoints="1" noChangeArrowheads="1"/>
            </p:cNvSpPr>
            <p:nvPr/>
          </p:nvSpPr>
          <p:spPr bwMode="auto">
            <a:xfrm>
              <a:off x="1444097" y="1952188"/>
              <a:ext cx="494443" cy="494443"/>
            </a:xfrm>
            <a:custGeom>
              <a:avLst/>
              <a:gdLst>
                <a:gd name="T0" fmla="*/ 49 w 97"/>
                <a:gd name="T1" fmla="*/ 0 h 97"/>
                <a:gd name="T2" fmla="*/ 83 w 97"/>
                <a:gd name="T3" fmla="*/ 14 h 97"/>
                <a:gd name="T4" fmla="*/ 97 w 97"/>
                <a:gd name="T5" fmla="*/ 49 h 97"/>
                <a:gd name="T6" fmla="*/ 83 w 97"/>
                <a:gd name="T7" fmla="*/ 83 h 97"/>
                <a:gd name="T8" fmla="*/ 49 w 97"/>
                <a:gd name="T9" fmla="*/ 97 h 97"/>
                <a:gd name="T10" fmla="*/ 14 w 97"/>
                <a:gd name="T11" fmla="*/ 83 h 97"/>
                <a:gd name="T12" fmla="*/ 0 w 97"/>
                <a:gd name="T13" fmla="*/ 49 h 97"/>
                <a:gd name="T14" fmla="*/ 14 w 97"/>
                <a:gd name="T15" fmla="*/ 14 h 97"/>
                <a:gd name="T16" fmla="*/ 49 w 97"/>
                <a:gd name="T17" fmla="*/ 0 h 97"/>
                <a:gd name="T18" fmla="*/ 55 w 97"/>
                <a:gd name="T19" fmla="*/ 47 h 97"/>
                <a:gd name="T20" fmla="*/ 54 w 97"/>
                <a:gd name="T21" fmla="*/ 45 h 97"/>
                <a:gd name="T22" fmla="*/ 68 w 97"/>
                <a:gd name="T23" fmla="*/ 24 h 97"/>
                <a:gd name="T24" fmla="*/ 65 w 97"/>
                <a:gd name="T25" fmla="*/ 21 h 97"/>
                <a:gd name="T26" fmla="*/ 50 w 97"/>
                <a:gd name="T27" fmla="*/ 43 h 97"/>
                <a:gd name="T28" fmla="*/ 45 w 97"/>
                <a:gd name="T29" fmla="*/ 43 h 97"/>
                <a:gd name="T30" fmla="*/ 42 w 97"/>
                <a:gd name="T31" fmla="*/ 52 h 97"/>
                <a:gd name="T32" fmla="*/ 51 w 97"/>
                <a:gd name="T33" fmla="*/ 56 h 97"/>
                <a:gd name="T34" fmla="*/ 52 w 97"/>
                <a:gd name="T35" fmla="*/ 55 h 97"/>
                <a:gd name="T36" fmla="*/ 69 w 97"/>
                <a:gd name="T37" fmla="*/ 61 h 97"/>
                <a:gd name="T38" fmla="*/ 71 w 97"/>
                <a:gd name="T39" fmla="*/ 56 h 97"/>
                <a:gd name="T40" fmla="*/ 55 w 97"/>
                <a:gd name="T41" fmla="*/ 50 h 97"/>
                <a:gd name="T42" fmla="*/ 55 w 97"/>
                <a:gd name="T43" fmla="*/ 47 h 97"/>
                <a:gd name="T44" fmla="*/ 74 w 97"/>
                <a:gd name="T45" fmla="*/ 24 h 97"/>
                <a:gd name="T46" fmla="*/ 49 w 97"/>
                <a:gd name="T47" fmla="*/ 13 h 97"/>
                <a:gd name="T48" fmla="*/ 23 w 97"/>
                <a:gd name="T49" fmla="*/ 24 h 97"/>
                <a:gd name="T50" fmla="*/ 13 w 97"/>
                <a:gd name="T51" fmla="*/ 49 h 97"/>
                <a:gd name="T52" fmla="*/ 23 w 97"/>
                <a:gd name="T53" fmla="*/ 74 h 97"/>
                <a:gd name="T54" fmla="*/ 49 w 97"/>
                <a:gd name="T55" fmla="*/ 84 h 97"/>
                <a:gd name="T56" fmla="*/ 74 w 97"/>
                <a:gd name="T57" fmla="*/ 74 h 97"/>
                <a:gd name="T58" fmla="*/ 84 w 97"/>
                <a:gd name="T59" fmla="*/ 49 h 97"/>
                <a:gd name="T60" fmla="*/ 74 w 97"/>
                <a:gd name="T61" fmla="*/ 24 h 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7"/>
                <a:gd name="T94" fmla="*/ 0 h 97"/>
                <a:gd name="T95" fmla="*/ 97 w 97"/>
                <a:gd name="T96" fmla="*/ 97 h 9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7" h="97">
                  <a:moveTo>
                    <a:pt x="49" y="0"/>
                  </a:moveTo>
                  <a:cubicBezTo>
                    <a:pt x="62" y="0"/>
                    <a:pt x="74" y="5"/>
                    <a:pt x="83" y="14"/>
                  </a:cubicBezTo>
                  <a:cubicBezTo>
                    <a:pt x="92" y="23"/>
                    <a:pt x="97" y="35"/>
                    <a:pt x="97" y="49"/>
                  </a:cubicBezTo>
                  <a:cubicBezTo>
                    <a:pt x="97" y="62"/>
                    <a:pt x="92" y="74"/>
                    <a:pt x="83" y="83"/>
                  </a:cubicBezTo>
                  <a:cubicBezTo>
                    <a:pt x="74" y="92"/>
                    <a:pt x="62" y="97"/>
                    <a:pt x="49" y="97"/>
                  </a:cubicBezTo>
                  <a:cubicBezTo>
                    <a:pt x="35" y="97"/>
                    <a:pt x="23" y="92"/>
                    <a:pt x="14" y="83"/>
                  </a:cubicBezTo>
                  <a:cubicBezTo>
                    <a:pt x="5" y="74"/>
                    <a:pt x="0" y="62"/>
                    <a:pt x="0" y="49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9" y="0"/>
                  </a:cubicBezTo>
                  <a:close/>
                  <a:moveTo>
                    <a:pt x="55" y="47"/>
                  </a:moveTo>
                  <a:cubicBezTo>
                    <a:pt x="54" y="46"/>
                    <a:pt x="54" y="45"/>
                    <a:pt x="54" y="45"/>
                  </a:cubicBezTo>
                  <a:cubicBezTo>
                    <a:pt x="59" y="38"/>
                    <a:pt x="64" y="31"/>
                    <a:pt x="68" y="24"/>
                  </a:cubicBezTo>
                  <a:cubicBezTo>
                    <a:pt x="67" y="23"/>
                    <a:pt x="66" y="22"/>
                    <a:pt x="65" y="21"/>
                  </a:cubicBezTo>
                  <a:cubicBezTo>
                    <a:pt x="59" y="28"/>
                    <a:pt x="54" y="35"/>
                    <a:pt x="50" y="43"/>
                  </a:cubicBezTo>
                  <a:cubicBezTo>
                    <a:pt x="48" y="42"/>
                    <a:pt x="47" y="43"/>
                    <a:pt x="45" y="43"/>
                  </a:cubicBezTo>
                  <a:cubicBezTo>
                    <a:pt x="42" y="45"/>
                    <a:pt x="40" y="49"/>
                    <a:pt x="42" y="52"/>
                  </a:cubicBezTo>
                  <a:cubicBezTo>
                    <a:pt x="43" y="56"/>
                    <a:pt x="47" y="58"/>
                    <a:pt x="51" y="56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8" y="58"/>
                    <a:pt x="63" y="60"/>
                    <a:pt x="69" y="61"/>
                  </a:cubicBezTo>
                  <a:cubicBezTo>
                    <a:pt x="70" y="59"/>
                    <a:pt x="71" y="58"/>
                    <a:pt x="71" y="56"/>
                  </a:cubicBezTo>
                  <a:cubicBezTo>
                    <a:pt x="66" y="54"/>
                    <a:pt x="61" y="51"/>
                    <a:pt x="55" y="50"/>
                  </a:cubicBezTo>
                  <a:cubicBezTo>
                    <a:pt x="55" y="49"/>
                    <a:pt x="55" y="48"/>
                    <a:pt x="55" y="47"/>
                  </a:cubicBezTo>
                  <a:close/>
                  <a:moveTo>
                    <a:pt x="74" y="24"/>
                  </a:moveTo>
                  <a:cubicBezTo>
                    <a:pt x="67" y="17"/>
                    <a:pt x="58" y="13"/>
                    <a:pt x="49" y="13"/>
                  </a:cubicBezTo>
                  <a:cubicBezTo>
                    <a:pt x="39" y="13"/>
                    <a:pt x="30" y="17"/>
                    <a:pt x="23" y="24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8"/>
                    <a:pt x="17" y="67"/>
                    <a:pt x="23" y="74"/>
                  </a:cubicBezTo>
                  <a:cubicBezTo>
                    <a:pt x="30" y="80"/>
                    <a:pt x="39" y="84"/>
                    <a:pt x="49" y="84"/>
                  </a:cubicBezTo>
                  <a:cubicBezTo>
                    <a:pt x="58" y="84"/>
                    <a:pt x="67" y="80"/>
                    <a:pt x="74" y="74"/>
                  </a:cubicBezTo>
                  <a:cubicBezTo>
                    <a:pt x="80" y="67"/>
                    <a:pt x="84" y="58"/>
                    <a:pt x="84" y="49"/>
                  </a:cubicBezTo>
                  <a:cubicBezTo>
                    <a:pt x="84" y="39"/>
                    <a:pt x="80" y="30"/>
                    <a:pt x="7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zh-CN" sz="13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10247" y="1520381"/>
            <a:ext cx="1903642" cy="1903642"/>
            <a:chOff x="2714612" y="1643056"/>
            <a:chExt cx="1903642" cy="1903642"/>
          </a:xfrm>
        </p:grpSpPr>
        <p:sp>
          <p:nvSpPr>
            <p:cNvPr id="16" name="Arc 8"/>
            <p:cNvSpPr/>
            <p:nvPr/>
          </p:nvSpPr>
          <p:spPr>
            <a:xfrm>
              <a:off x="2714612" y="1643056"/>
              <a:ext cx="1903642" cy="1903642"/>
            </a:xfrm>
            <a:prstGeom prst="arc">
              <a:avLst>
                <a:gd name="adj1" fmla="val 21571566"/>
                <a:gd name="adj2" fmla="val 10822907"/>
              </a:avLst>
            </a:prstGeom>
            <a:solidFill>
              <a:srgbClr val="515B4F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73"/>
            <p:cNvSpPr>
              <a:spLocks noChangeAspect="1" noEditPoints="1" noChangeArrowheads="1"/>
            </p:cNvSpPr>
            <p:nvPr/>
          </p:nvSpPr>
          <p:spPr bwMode="auto">
            <a:xfrm>
              <a:off x="3410408" y="2841175"/>
              <a:ext cx="494443" cy="42891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7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50 h 81"/>
                <a:gd name="T14" fmla="*/ 46 w 94"/>
                <a:gd name="T15" fmla="*/ 47 h 81"/>
                <a:gd name="T16" fmla="*/ 34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4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1 h 81"/>
                <a:gd name="T46" fmla="*/ 87 w 94"/>
                <a:gd name="T47" fmla="*/ 1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4"/>
                <a:gd name="T94" fmla="*/ 0 h 81"/>
                <a:gd name="T95" fmla="*/ 94 w 94"/>
                <a:gd name="T96" fmla="*/ 81 h 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8"/>
                    <a:pt x="0" y="29"/>
                    <a:pt x="4" y="19"/>
                  </a:cubicBezTo>
                  <a:close/>
                  <a:moveTo>
                    <a:pt x="87" y="23"/>
                  </a:moveTo>
                  <a:cubicBezTo>
                    <a:pt x="91" y="25"/>
                    <a:pt x="94" y="29"/>
                    <a:pt x="94" y="33"/>
                  </a:cubicBezTo>
                  <a:cubicBezTo>
                    <a:pt x="94" y="38"/>
                    <a:pt x="91" y="42"/>
                    <a:pt x="87" y="44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zh-CN" sz="13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67899" y="1520381"/>
            <a:ext cx="1903642" cy="1903642"/>
            <a:chOff x="6572264" y="1643056"/>
            <a:chExt cx="1903642" cy="1903642"/>
          </a:xfrm>
        </p:grpSpPr>
        <p:sp>
          <p:nvSpPr>
            <p:cNvPr id="19" name="Arc 10"/>
            <p:cNvSpPr/>
            <p:nvPr/>
          </p:nvSpPr>
          <p:spPr>
            <a:xfrm>
              <a:off x="6572264" y="1643056"/>
              <a:ext cx="1903642" cy="1903642"/>
            </a:xfrm>
            <a:prstGeom prst="arc">
              <a:avLst>
                <a:gd name="adj1" fmla="val 21571566"/>
                <a:gd name="adj2" fmla="val 10822907"/>
              </a:avLst>
            </a:prstGeom>
            <a:solidFill>
              <a:srgbClr val="515B4F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94"/>
            <p:cNvSpPr>
              <a:spLocks noChangeAspect="1" noEditPoints="1" noChangeArrowheads="1"/>
            </p:cNvSpPr>
            <p:nvPr/>
          </p:nvSpPr>
          <p:spPr bwMode="auto">
            <a:xfrm>
              <a:off x="7336636" y="2859384"/>
              <a:ext cx="494443" cy="392497"/>
            </a:xfrm>
            <a:custGeom>
              <a:avLst/>
              <a:gdLst>
                <a:gd name="T0" fmla="*/ 18 w 110"/>
                <a:gd name="T1" fmla="*/ 56 h 87"/>
                <a:gd name="T2" fmla="*/ 24 w 110"/>
                <a:gd name="T3" fmla="*/ 55 h 87"/>
                <a:gd name="T4" fmla="*/ 29 w 110"/>
                <a:gd name="T5" fmla="*/ 58 h 87"/>
                <a:gd name="T6" fmla="*/ 40 w 110"/>
                <a:gd name="T7" fmla="*/ 70 h 87"/>
                <a:gd name="T8" fmla="*/ 34 w 110"/>
                <a:gd name="T9" fmla="*/ 56 h 87"/>
                <a:gd name="T10" fmla="*/ 25 w 110"/>
                <a:gd name="T11" fmla="*/ 42 h 87"/>
                <a:gd name="T12" fmla="*/ 26 w 110"/>
                <a:gd name="T13" fmla="*/ 38 h 87"/>
                <a:gd name="T14" fmla="*/ 33 w 110"/>
                <a:gd name="T15" fmla="*/ 53 h 87"/>
                <a:gd name="T16" fmla="*/ 45 w 110"/>
                <a:gd name="T17" fmla="*/ 46 h 87"/>
                <a:gd name="T18" fmla="*/ 57 w 110"/>
                <a:gd name="T19" fmla="*/ 41 h 87"/>
                <a:gd name="T20" fmla="*/ 56 w 110"/>
                <a:gd name="T21" fmla="*/ 35 h 87"/>
                <a:gd name="T22" fmla="*/ 60 w 110"/>
                <a:gd name="T23" fmla="*/ 30 h 87"/>
                <a:gd name="T24" fmla="*/ 71 w 110"/>
                <a:gd name="T25" fmla="*/ 33 h 87"/>
                <a:gd name="T26" fmla="*/ 70 w 110"/>
                <a:gd name="T27" fmla="*/ 42 h 87"/>
                <a:gd name="T28" fmla="*/ 95 w 110"/>
                <a:gd name="T29" fmla="*/ 31 h 87"/>
                <a:gd name="T30" fmla="*/ 98 w 110"/>
                <a:gd name="T31" fmla="*/ 22 h 87"/>
                <a:gd name="T32" fmla="*/ 109 w 110"/>
                <a:gd name="T33" fmla="*/ 24 h 87"/>
                <a:gd name="T34" fmla="*/ 110 w 110"/>
                <a:gd name="T35" fmla="*/ 30 h 87"/>
                <a:gd name="T36" fmla="*/ 107 w 110"/>
                <a:gd name="T37" fmla="*/ 35 h 87"/>
                <a:gd name="T38" fmla="*/ 83 w 110"/>
                <a:gd name="T39" fmla="*/ 56 h 87"/>
                <a:gd name="T40" fmla="*/ 80 w 110"/>
                <a:gd name="T41" fmla="*/ 66 h 87"/>
                <a:gd name="T42" fmla="*/ 69 w 110"/>
                <a:gd name="T43" fmla="*/ 64 h 87"/>
                <a:gd name="T44" fmla="*/ 68 w 110"/>
                <a:gd name="T45" fmla="*/ 58 h 87"/>
                <a:gd name="T46" fmla="*/ 57 w 110"/>
                <a:gd name="T47" fmla="*/ 57 h 87"/>
                <a:gd name="T48" fmla="*/ 101 w 110"/>
                <a:gd name="T49" fmla="*/ 68 h 87"/>
                <a:gd name="T50" fmla="*/ 71 w 110"/>
                <a:gd name="T51" fmla="*/ 74 h 87"/>
                <a:gd name="T52" fmla="*/ 48 w 110"/>
                <a:gd name="T53" fmla="*/ 80 h 87"/>
                <a:gd name="T54" fmla="*/ 45 w 110"/>
                <a:gd name="T55" fmla="*/ 85 h 87"/>
                <a:gd name="T56" fmla="*/ 34 w 110"/>
                <a:gd name="T57" fmla="*/ 83 h 87"/>
                <a:gd name="T58" fmla="*/ 33 w 110"/>
                <a:gd name="T59" fmla="*/ 76 h 87"/>
                <a:gd name="T60" fmla="*/ 16 w 110"/>
                <a:gd name="T61" fmla="*/ 67 h 87"/>
                <a:gd name="T62" fmla="*/ 16 w 110"/>
                <a:gd name="T63" fmla="*/ 67 h 87"/>
                <a:gd name="T64" fmla="*/ 2 w 110"/>
                <a:gd name="T65" fmla="*/ 25 h 87"/>
                <a:gd name="T66" fmla="*/ 24 w 110"/>
                <a:gd name="T67" fmla="*/ 28 h 87"/>
                <a:gd name="T68" fmla="*/ 38 w 110"/>
                <a:gd name="T69" fmla="*/ 18 h 87"/>
                <a:gd name="T70" fmla="*/ 48 w 110"/>
                <a:gd name="T71" fmla="*/ 29 h 87"/>
                <a:gd name="T72" fmla="*/ 77 w 110"/>
                <a:gd name="T73" fmla="*/ 30 h 87"/>
                <a:gd name="T74" fmla="*/ 98 w 110"/>
                <a:gd name="T75" fmla="*/ 0 h 87"/>
                <a:gd name="T76" fmla="*/ 62 w 110"/>
                <a:gd name="T77" fmla="*/ 18 h 87"/>
                <a:gd name="T78" fmla="*/ 40 w 110"/>
                <a:gd name="T79" fmla="*/ 14 h 87"/>
                <a:gd name="T80" fmla="*/ 26 w 110"/>
                <a:gd name="T81" fmla="*/ 24 h 87"/>
                <a:gd name="T82" fmla="*/ 21 w 110"/>
                <a:gd name="T83" fmla="*/ 20 h 87"/>
                <a:gd name="T84" fmla="*/ 103 w 110"/>
                <a:gd name="T85" fmla="*/ 24 h 87"/>
                <a:gd name="T86" fmla="*/ 98 w 110"/>
                <a:gd name="T87" fmla="*/ 28 h 87"/>
                <a:gd name="T88" fmla="*/ 101 w 110"/>
                <a:gd name="T89" fmla="*/ 33 h 87"/>
                <a:gd name="T90" fmla="*/ 107 w 110"/>
                <a:gd name="T91" fmla="*/ 29 h 87"/>
                <a:gd name="T92" fmla="*/ 80 w 110"/>
                <a:gd name="T93" fmla="*/ 57 h 87"/>
                <a:gd name="T94" fmla="*/ 73 w 110"/>
                <a:gd name="T95" fmla="*/ 55 h 87"/>
                <a:gd name="T96" fmla="*/ 72 w 110"/>
                <a:gd name="T97" fmla="*/ 62 h 87"/>
                <a:gd name="T98" fmla="*/ 78 w 110"/>
                <a:gd name="T99" fmla="*/ 63 h 87"/>
                <a:gd name="T100" fmla="*/ 80 w 110"/>
                <a:gd name="T101" fmla="*/ 57 h 87"/>
                <a:gd name="T102" fmla="*/ 61 w 110"/>
                <a:gd name="T103" fmla="*/ 33 h 87"/>
                <a:gd name="T104" fmla="*/ 60 w 110"/>
                <a:gd name="T105" fmla="*/ 40 h 87"/>
                <a:gd name="T106" fmla="*/ 67 w 110"/>
                <a:gd name="T107" fmla="*/ 41 h 87"/>
                <a:gd name="T108" fmla="*/ 68 w 110"/>
                <a:gd name="T109" fmla="*/ 34 h 87"/>
                <a:gd name="T110" fmla="*/ 41 w 110"/>
                <a:gd name="T111" fmla="*/ 74 h 87"/>
                <a:gd name="T112" fmla="*/ 36 w 110"/>
                <a:gd name="T113" fmla="*/ 77 h 87"/>
                <a:gd name="T114" fmla="*/ 39 w 110"/>
                <a:gd name="T115" fmla="*/ 83 h 87"/>
                <a:gd name="T116" fmla="*/ 45 w 110"/>
                <a:gd name="T117" fmla="*/ 79 h 87"/>
                <a:gd name="T118" fmla="*/ 27 w 110"/>
                <a:gd name="T119" fmla="*/ 60 h 87"/>
                <a:gd name="T120" fmla="*/ 20 w 110"/>
                <a:gd name="T121" fmla="*/ 59 h 87"/>
                <a:gd name="T122" fmla="*/ 19 w 110"/>
                <a:gd name="T123" fmla="*/ 65 h 87"/>
                <a:gd name="T124" fmla="*/ 25 w 110"/>
                <a:gd name="T125" fmla="*/ 66 h 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0"/>
                <a:gd name="T190" fmla="*/ 0 h 87"/>
                <a:gd name="T191" fmla="*/ 110 w 110"/>
                <a:gd name="T192" fmla="*/ 87 h 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0" h="87">
                  <a:moveTo>
                    <a:pt x="0" y="61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6" y="58"/>
                    <a:pt x="17" y="57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20" y="55"/>
                    <a:pt x="22" y="54"/>
                    <a:pt x="24" y="55"/>
                  </a:cubicBezTo>
                  <a:cubicBezTo>
                    <a:pt x="27" y="55"/>
                    <a:pt x="28" y="56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1" y="60"/>
                    <a:pt x="31" y="62"/>
                    <a:pt x="31" y="64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9" y="71"/>
                    <a:pt x="40" y="70"/>
                    <a:pt x="40" y="7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7" y="42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6" y="40"/>
                    <a:pt x="56" y="38"/>
                    <a:pt x="56" y="35"/>
                  </a:cubicBezTo>
                  <a:cubicBezTo>
                    <a:pt x="57" y="33"/>
                    <a:pt x="58" y="31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9"/>
                    <a:pt x="63" y="29"/>
                    <a:pt x="65" y="29"/>
                  </a:cubicBezTo>
                  <a:cubicBezTo>
                    <a:pt x="68" y="30"/>
                    <a:pt x="69" y="31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4"/>
                    <a:pt x="72" y="36"/>
                    <a:pt x="72" y="39"/>
                  </a:cubicBezTo>
                  <a:cubicBezTo>
                    <a:pt x="71" y="40"/>
                    <a:pt x="71" y="41"/>
                    <a:pt x="70" y="4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1"/>
                    <a:pt x="77" y="5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4" y="30"/>
                    <a:pt x="94" y="28"/>
                    <a:pt x="94" y="27"/>
                  </a:cubicBezTo>
                  <a:cubicBezTo>
                    <a:pt x="95" y="25"/>
                    <a:pt x="96" y="23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00" y="21"/>
                    <a:pt x="102" y="20"/>
                    <a:pt x="104" y="21"/>
                  </a:cubicBezTo>
                  <a:cubicBezTo>
                    <a:pt x="106" y="21"/>
                    <a:pt x="108" y="22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6"/>
                    <a:pt x="110" y="28"/>
                    <a:pt x="110" y="30"/>
                  </a:cubicBezTo>
                  <a:cubicBezTo>
                    <a:pt x="110" y="32"/>
                    <a:pt x="108" y="34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5" y="36"/>
                    <a:pt x="103" y="37"/>
                    <a:pt x="101" y="36"/>
                  </a:cubicBezTo>
                  <a:cubicBezTo>
                    <a:pt x="101" y="36"/>
                    <a:pt x="100" y="36"/>
                    <a:pt x="100" y="3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3" y="57"/>
                    <a:pt x="84" y="59"/>
                    <a:pt x="83" y="61"/>
                  </a:cubicBezTo>
                  <a:cubicBezTo>
                    <a:pt x="83" y="63"/>
                    <a:pt x="82" y="65"/>
                    <a:pt x="80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78" y="67"/>
                    <a:pt x="76" y="67"/>
                    <a:pt x="74" y="67"/>
                  </a:cubicBezTo>
                  <a:cubicBezTo>
                    <a:pt x="72" y="67"/>
                    <a:pt x="70" y="65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8" y="62"/>
                    <a:pt x="67" y="60"/>
                    <a:pt x="68" y="58"/>
                  </a:cubicBezTo>
                  <a:cubicBezTo>
                    <a:pt x="68" y="57"/>
                    <a:pt x="68" y="56"/>
                    <a:pt x="69" y="55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8" y="76"/>
                    <a:pt x="49" y="78"/>
                    <a:pt x="48" y="80"/>
                  </a:cubicBezTo>
                  <a:cubicBezTo>
                    <a:pt x="48" y="82"/>
                    <a:pt x="46" y="84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3" y="86"/>
                    <a:pt x="41" y="87"/>
                    <a:pt x="39" y="86"/>
                  </a:cubicBezTo>
                  <a:cubicBezTo>
                    <a:pt x="37" y="86"/>
                    <a:pt x="35" y="84"/>
                    <a:pt x="34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1"/>
                    <a:pt x="32" y="79"/>
                    <a:pt x="33" y="77"/>
                  </a:cubicBezTo>
                  <a:cubicBezTo>
                    <a:pt x="33" y="77"/>
                    <a:pt x="33" y="76"/>
                    <a:pt x="33" y="7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4" y="70"/>
                    <a:pt x="23" y="71"/>
                    <a:pt x="21" y="70"/>
                  </a:cubicBezTo>
                  <a:cubicBezTo>
                    <a:pt x="19" y="70"/>
                    <a:pt x="17" y="69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1"/>
                    <a:pt x="0" y="61"/>
                    <a:pt x="0" y="61"/>
                  </a:cubicBezTo>
                  <a:close/>
                  <a:moveTo>
                    <a:pt x="2" y="25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" y="25"/>
                    <a:pt x="2" y="25"/>
                    <a:pt x="2" y="25"/>
                  </a:cubicBezTo>
                  <a:close/>
                  <a:moveTo>
                    <a:pt x="106" y="26"/>
                  </a:moveTo>
                  <a:cubicBezTo>
                    <a:pt x="106" y="25"/>
                    <a:pt x="104" y="24"/>
                    <a:pt x="103" y="24"/>
                  </a:cubicBezTo>
                  <a:cubicBezTo>
                    <a:pt x="102" y="24"/>
                    <a:pt x="101" y="24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8" y="26"/>
                    <a:pt x="98" y="28"/>
                  </a:cubicBezTo>
                  <a:cubicBezTo>
                    <a:pt x="97" y="29"/>
                    <a:pt x="98" y="30"/>
                    <a:pt x="9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9" y="32"/>
                    <a:pt x="100" y="33"/>
                    <a:pt x="101" y="33"/>
                  </a:cubicBezTo>
                  <a:cubicBezTo>
                    <a:pt x="103" y="33"/>
                    <a:pt x="104" y="33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7" y="31"/>
                    <a:pt x="107" y="29"/>
                  </a:cubicBezTo>
                  <a:cubicBezTo>
                    <a:pt x="107" y="28"/>
                    <a:pt x="107" y="27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lose/>
                  <a:moveTo>
                    <a:pt x="80" y="57"/>
                  </a:moveTo>
                  <a:cubicBezTo>
                    <a:pt x="79" y="56"/>
                    <a:pt x="78" y="55"/>
                    <a:pt x="77" y="55"/>
                  </a:cubicBezTo>
                  <a:cubicBezTo>
                    <a:pt x="75" y="54"/>
                    <a:pt x="74" y="55"/>
                    <a:pt x="73" y="55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2" y="56"/>
                    <a:pt x="71" y="57"/>
                    <a:pt x="71" y="58"/>
                  </a:cubicBezTo>
                  <a:cubicBezTo>
                    <a:pt x="71" y="60"/>
                    <a:pt x="71" y="61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3"/>
                    <a:pt x="73" y="64"/>
                    <a:pt x="75" y="64"/>
                  </a:cubicBezTo>
                  <a:cubicBezTo>
                    <a:pt x="76" y="64"/>
                    <a:pt x="77" y="64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9" y="63"/>
                    <a:pt x="80" y="62"/>
                    <a:pt x="80" y="60"/>
                  </a:cubicBezTo>
                  <a:cubicBezTo>
                    <a:pt x="81" y="59"/>
                    <a:pt x="80" y="58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lose/>
                  <a:moveTo>
                    <a:pt x="68" y="34"/>
                  </a:moveTo>
                  <a:cubicBezTo>
                    <a:pt x="67" y="33"/>
                    <a:pt x="66" y="33"/>
                    <a:pt x="65" y="32"/>
                  </a:cubicBezTo>
                  <a:cubicBezTo>
                    <a:pt x="64" y="32"/>
                    <a:pt x="62" y="32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59" y="35"/>
                    <a:pt x="59" y="36"/>
                  </a:cubicBezTo>
                  <a:cubicBezTo>
                    <a:pt x="59" y="37"/>
                    <a:pt x="59" y="39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1" y="41"/>
                    <a:pt x="62" y="41"/>
                    <a:pt x="63" y="42"/>
                  </a:cubicBezTo>
                  <a:cubicBezTo>
                    <a:pt x="64" y="42"/>
                    <a:pt x="66" y="42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0"/>
                    <a:pt x="68" y="39"/>
                    <a:pt x="69" y="38"/>
                  </a:cubicBezTo>
                  <a:cubicBezTo>
                    <a:pt x="69" y="37"/>
                    <a:pt x="69" y="35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lose/>
                  <a:moveTo>
                    <a:pt x="44" y="76"/>
                  </a:moveTo>
                  <a:cubicBezTo>
                    <a:pt x="44" y="75"/>
                    <a:pt x="43" y="74"/>
                    <a:pt x="41" y="74"/>
                  </a:cubicBezTo>
                  <a:cubicBezTo>
                    <a:pt x="40" y="73"/>
                    <a:pt x="39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6" y="76"/>
                    <a:pt x="36" y="77"/>
                  </a:cubicBezTo>
                  <a:cubicBezTo>
                    <a:pt x="35" y="79"/>
                    <a:pt x="36" y="80"/>
                    <a:pt x="36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8" y="83"/>
                    <a:pt x="39" y="83"/>
                  </a:cubicBezTo>
                  <a:cubicBezTo>
                    <a:pt x="41" y="83"/>
                    <a:pt x="42" y="83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4" y="82"/>
                    <a:pt x="45" y="81"/>
                    <a:pt x="45" y="79"/>
                  </a:cubicBezTo>
                  <a:cubicBezTo>
                    <a:pt x="45" y="78"/>
                    <a:pt x="45" y="77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lose/>
                  <a:moveTo>
                    <a:pt x="27" y="60"/>
                  </a:moveTo>
                  <a:cubicBezTo>
                    <a:pt x="26" y="59"/>
                    <a:pt x="25" y="58"/>
                    <a:pt x="24" y="58"/>
                  </a:cubicBezTo>
                  <a:cubicBezTo>
                    <a:pt x="22" y="58"/>
                    <a:pt x="21" y="58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19" y="59"/>
                    <a:pt x="18" y="60"/>
                    <a:pt x="18" y="62"/>
                  </a:cubicBezTo>
                  <a:cubicBezTo>
                    <a:pt x="18" y="63"/>
                    <a:pt x="18" y="64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21" y="67"/>
                    <a:pt x="22" y="67"/>
                  </a:cubicBezTo>
                  <a:cubicBezTo>
                    <a:pt x="23" y="67"/>
                    <a:pt x="24" y="67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6"/>
                    <a:pt x="27" y="65"/>
                    <a:pt x="27" y="63"/>
                  </a:cubicBezTo>
                  <a:cubicBezTo>
                    <a:pt x="28" y="62"/>
                    <a:pt x="27" y="61"/>
                    <a:pt x="27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zh-CN" sz="13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39073" y="1520381"/>
            <a:ext cx="1903642" cy="1903642"/>
            <a:chOff x="4643438" y="1643056"/>
            <a:chExt cx="1903642" cy="1903642"/>
          </a:xfrm>
        </p:grpSpPr>
        <p:sp>
          <p:nvSpPr>
            <p:cNvPr id="22" name="Arc 9"/>
            <p:cNvSpPr/>
            <p:nvPr/>
          </p:nvSpPr>
          <p:spPr>
            <a:xfrm>
              <a:off x="4643438" y="1643056"/>
              <a:ext cx="1903642" cy="1903642"/>
            </a:xfrm>
            <a:prstGeom prst="arc">
              <a:avLst>
                <a:gd name="adj1" fmla="val 10782369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4"/>
            <p:cNvSpPr>
              <a:spLocks noChangeAspect="1" noEditPoints="1" noChangeArrowheads="1"/>
            </p:cNvSpPr>
            <p:nvPr/>
          </p:nvSpPr>
          <p:spPr bwMode="auto">
            <a:xfrm>
              <a:off x="5378940" y="1929404"/>
              <a:ext cx="432638" cy="485080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7"/>
                <a:gd name="T124" fmla="*/ 0 h 86"/>
                <a:gd name="T125" fmla="*/ 77 w 77"/>
                <a:gd name="T126" fmla="*/ 86 h 8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zh-CN" sz="13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pic>
        <p:nvPicPr>
          <p:cNvPr id="28" name="图片 27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F2D4B1E-2F12-458F-B2EF-49FCED079C91}"/>
              </a:ext>
            </a:extLst>
          </p:cNvPr>
          <p:cNvSpPr txBox="1"/>
          <p:nvPr/>
        </p:nvSpPr>
        <p:spPr>
          <a:xfrm>
            <a:off x="4779315" y="65183"/>
            <a:ext cx="215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Summary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00A02A-EC40-44F4-B4C6-6C87FCCB553D}"/>
              </a:ext>
            </a:extLst>
          </p:cNvPr>
          <p:cNvSpPr txBox="1"/>
          <p:nvPr/>
        </p:nvSpPr>
        <p:spPr>
          <a:xfrm>
            <a:off x="617872" y="2741770"/>
            <a:ext cx="2336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学习了使用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编程并利用其对内核进行改写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B7B33A-346C-41C8-A7F1-BD62B038F425}"/>
              </a:ext>
            </a:extLst>
          </p:cNvPr>
          <p:cNvSpPr txBox="1"/>
          <p:nvPr/>
        </p:nvSpPr>
        <p:spPr>
          <a:xfrm>
            <a:off x="4504928" y="2736709"/>
            <a:ext cx="2401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没有完全改写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45B120-10FF-42AF-8AC0-5AB97E6E1A59}"/>
              </a:ext>
            </a:extLst>
          </p:cNvPr>
          <p:cNvSpPr txBox="1"/>
          <p:nvPr/>
        </p:nvSpPr>
        <p:spPr>
          <a:xfrm>
            <a:off x="2750910" y="1571079"/>
            <a:ext cx="2525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锻炼了团队合作能力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加强了对内核的认识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653C58-E9A9-4DB6-8F4D-B304A6A2D890}"/>
              </a:ext>
            </a:extLst>
          </p:cNvPr>
          <p:cNvSpPr txBox="1"/>
          <p:nvPr/>
        </p:nvSpPr>
        <p:spPr>
          <a:xfrm>
            <a:off x="6440365" y="1710060"/>
            <a:ext cx="277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由于时间有限，未能编写测试程序，只能保证运行正确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96672" y="17735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36089" y="17735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75506" y="17735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11088" y="17735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91240" y="17735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30657" y="17735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70074" y="17735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405656" y="17735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77554" y="46322"/>
            <a:ext cx="193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展望未来</a:t>
            </a:r>
          </a:p>
        </p:txBody>
      </p:sp>
      <p:sp>
        <p:nvSpPr>
          <p:cNvPr id="13" name="矩形 12"/>
          <p:cNvSpPr/>
          <p:nvPr/>
        </p:nvSpPr>
        <p:spPr>
          <a:xfrm>
            <a:off x="4063867" y="46322"/>
            <a:ext cx="21928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Look  ahead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55098" y="1636381"/>
            <a:ext cx="3266216" cy="2177276"/>
            <a:chOff x="1238814" y="2157923"/>
            <a:chExt cx="5081420" cy="3387299"/>
          </a:xfrm>
        </p:grpSpPr>
        <p:sp>
          <p:nvSpPr>
            <p:cNvPr id="15" name="Oval 6"/>
            <p:cNvSpPr/>
            <p:nvPr/>
          </p:nvSpPr>
          <p:spPr>
            <a:xfrm>
              <a:off x="1238814" y="2584804"/>
              <a:ext cx="1254642" cy="1254642"/>
            </a:xfrm>
            <a:prstGeom prst="ellipse">
              <a:avLst/>
            </a:prstGeom>
            <a:solidFill>
              <a:srgbClr val="181717"/>
            </a:solidFill>
            <a:ln w="25400">
              <a:noFill/>
            </a:ln>
            <a:effectLst>
              <a:outerShdw blurRad="2413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6" name="Oval 8"/>
            <p:cNvSpPr/>
            <p:nvPr/>
          </p:nvSpPr>
          <p:spPr>
            <a:xfrm>
              <a:off x="1672091" y="2157923"/>
              <a:ext cx="388089" cy="38808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1</a:t>
              </a:r>
            </a:p>
          </p:txBody>
        </p:sp>
        <p:sp>
          <p:nvSpPr>
            <p:cNvPr id="17" name="Oval 11"/>
            <p:cNvSpPr/>
            <p:nvPr/>
          </p:nvSpPr>
          <p:spPr>
            <a:xfrm>
              <a:off x="5065592" y="2614774"/>
              <a:ext cx="1254642" cy="1254642"/>
            </a:xfrm>
            <a:prstGeom prst="ellipse">
              <a:avLst/>
            </a:prstGeom>
            <a:solidFill>
              <a:srgbClr val="181717"/>
            </a:solidFill>
            <a:ln w="25400">
              <a:noFill/>
            </a:ln>
            <a:effectLst>
              <a:outerShdw blurRad="2413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8" name="Oval 13"/>
            <p:cNvSpPr/>
            <p:nvPr/>
          </p:nvSpPr>
          <p:spPr>
            <a:xfrm>
              <a:off x="5498869" y="2246059"/>
              <a:ext cx="388088" cy="38808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2</a:t>
              </a:r>
            </a:p>
          </p:txBody>
        </p:sp>
        <p:cxnSp>
          <p:nvCxnSpPr>
            <p:cNvPr id="23" name="Straight Arrow Connector 26"/>
            <p:cNvCxnSpPr>
              <a:cxnSpLocks/>
              <a:stCxn id="15" idx="6"/>
              <a:endCxn id="17" idx="2"/>
            </p:cNvCxnSpPr>
            <p:nvPr/>
          </p:nvCxnSpPr>
          <p:spPr>
            <a:xfrm>
              <a:off x="2493456" y="3212125"/>
              <a:ext cx="2572136" cy="299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96"/>
            <p:cNvSpPr>
              <a:spLocks noEditPoints="1"/>
            </p:cNvSpPr>
            <p:nvPr/>
          </p:nvSpPr>
          <p:spPr bwMode="auto">
            <a:xfrm>
              <a:off x="5535261" y="2961213"/>
              <a:ext cx="311992" cy="498520"/>
            </a:xfrm>
            <a:custGeom>
              <a:avLst/>
              <a:gdLst>
                <a:gd name="T0" fmla="*/ 56 w 80"/>
                <a:gd name="T1" fmla="*/ 104 h 128"/>
                <a:gd name="T2" fmla="*/ 52 w 80"/>
                <a:gd name="T3" fmla="*/ 108 h 128"/>
                <a:gd name="T4" fmla="*/ 28 w 80"/>
                <a:gd name="T5" fmla="*/ 108 h 128"/>
                <a:gd name="T6" fmla="*/ 24 w 80"/>
                <a:gd name="T7" fmla="*/ 104 h 128"/>
                <a:gd name="T8" fmla="*/ 28 w 80"/>
                <a:gd name="T9" fmla="*/ 100 h 128"/>
                <a:gd name="T10" fmla="*/ 52 w 80"/>
                <a:gd name="T11" fmla="*/ 100 h 128"/>
                <a:gd name="T12" fmla="*/ 56 w 80"/>
                <a:gd name="T13" fmla="*/ 104 h 128"/>
                <a:gd name="T14" fmla="*/ 52 w 80"/>
                <a:gd name="T15" fmla="*/ 112 h 128"/>
                <a:gd name="T16" fmla="*/ 28 w 80"/>
                <a:gd name="T17" fmla="*/ 112 h 128"/>
                <a:gd name="T18" fmla="*/ 24 w 80"/>
                <a:gd name="T19" fmla="*/ 116 h 128"/>
                <a:gd name="T20" fmla="*/ 28 w 80"/>
                <a:gd name="T21" fmla="*/ 120 h 128"/>
                <a:gd name="T22" fmla="*/ 36 w 80"/>
                <a:gd name="T23" fmla="*/ 128 h 128"/>
                <a:gd name="T24" fmla="*/ 44 w 80"/>
                <a:gd name="T25" fmla="*/ 128 h 128"/>
                <a:gd name="T26" fmla="*/ 52 w 80"/>
                <a:gd name="T27" fmla="*/ 120 h 128"/>
                <a:gd name="T28" fmla="*/ 56 w 80"/>
                <a:gd name="T29" fmla="*/ 116 h 128"/>
                <a:gd name="T30" fmla="*/ 52 w 80"/>
                <a:gd name="T31" fmla="*/ 112 h 128"/>
                <a:gd name="T32" fmla="*/ 40 w 80"/>
                <a:gd name="T33" fmla="*/ 8 h 128"/>
                <a:gd name="T34" fmla="*/ 72 w 80"/>
                <a:gd name="T35" fmla="*/ 40 h 128"/>
                <a:gd name="T36" fmla="*/ 56 w 80"/>
                <a:gd name="T37" fmla="*/ 68 h 128"/>
                <a:gd name="T38" fmla="*/ 52 w 80"/>
                <a:gd name="T39" fmla="*/ 70 h 128"/>
                <a:gd name="T40" fmla="*/ 52 w 80"/>
                <a:gd name="T41" fmla="*/ 88 h 128"/>
                <a:gd name="T42" fmla="*/ 28 w 80"/>
                <a:gd name="T43" fmla="*/ 88 h 128"/>
                <a:gd name="T44" fmla="*/ 28 w 80"/>
                <a:gd name="T45" fmla="*/ 70 h 128"/>
                <a:gd name="T46" fmla="*/ 24 w 80"/>
                <a:gd name="T47" fmla="*/ 68 h 128"/>
                <a:gd name="T48" fmla="*/ 8 w 80"/>
                <a:gd name="T49" fmla="*/ 40 h 128"/>
                <a:gd name="T50" fmla="*/ 40 w 80"/>
                <a:gd name="T51" fmla="*/ 8 h 128"/>
                <a:gd name="T52" fmla="*/ 40 w 80"/>
                <a:gd name="T53" fmla="*/ 0 h 128"/>
                <a:gd name="T54" fmla="*/ 0 w 80"/>
                <a:gd name="T55" fmla="*/ 40 h 128"/>
                <a:gd name="T56" fmla="*/ 20 w 80"/>
                <a:gd name="T57" fmla="*/ 75 h 128"/>
                <a:gd name="T58" fmla="*/ 20 w 80"/>
                <a:gd name="T59" fmla="*/ 88 h 128"/>
                <a:gd name="T60" fmla="*/ 28 w 80"/>
                <a:gd name="T61" fmla="*/ 96 h 128"/>
                <a:gd name="T62" fmla="*/ 52 w 80"/>
                <a:gd name="T63" fmla="*/ 96 h 128"/>
                <a:gd name="T64" fmla="*/ 60 w 80"/>
                <a:gd name="T65" fmla="*/ 88 h 128"/>
                <a:gd name="T66" fmla="*/ 60 w 80"/>
                <a:gd name="T67" fmla="*/ 75 h 128"/>
                <a:gd name="T68" fmla="*/ 80 w 80"/>
                <a:gd name="T69" fmla="*/ 40 h 128"/>
                <a:gd name="T70" fmla="*/ 40 w 80"/>
                <a:gd name="T7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128">
                  <a:moveTo>
                    <a:pt x="56" y="104"/>
                  </a:moveTo>
                  <a:cubicBezTo>
                    <a:pt x="56" y="106"/>
                    <a:pt x="54" y="108"/>
                    <a:pt x="52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6" y="108"/>
                    <a:pt x="24" y="106"/>
                    <a:pt x="24" y="104"/>
                  </a:cubicBezTo>
                  <a:cubicBezTo>
                    <a:pt x="24" y="102"/>
                    <a:pt x="26" y="100"/>
                    <a:pt x="28" y="100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4" y="100"/>
                    <a:pt x="56" y="102"/>
                    <a:pt x="56" y="104"/>
                  </a:cubicBezTo>
                  <a:moveTo>
                    <a:pt x="52" y="112"/>
                  </a:moveTo>
                  <a:cubicBezTo>
                    <a:pt x="28" y="112"/>
                    <a:pt x="28" y="112"/>
                    <a:pt x="28" y="112"/>
                  </a:cubicBezTo>
                  <a:cubicBezTo>
                    <a:pt x="26" y="112"/>
                    <a:pt x="24" y="114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cubicBezTo>
                    <a:pt x="28" y="125"/>
                    <a:pt x="31" y="128"/>
                    <a:pt x="36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8"/>
                    <a:pt x="52" y="125"/>
                    <a:pt x="52" y="120"/>
                  </a:cubicBezTo>
                  <a:cubicBezTo>
                    <a:pt x="54" y="120"/>
                    <a:pt x="56" y="118"/>
                    <a:pt x="56" y="116"/>
                  </a:cubicBezTo>
                  <a:cubicBezTo>
                    <a:pt x="56" y="114"/>
                    <a:pt x="54" y="112"/>
                    <a:pt x="52" y="112"/>
                  </a:cubicBezTo>
                  <a:moveTo>
                    <a:pt x="40" y="8"/>
                  </a:moveTo>
                  <a:cubicBezTo>
                    <a:pt x="57" y="8"/>
                    <a:pt x="72" y="23"/>
                    <a:pt x="72" y="40"/>
                  </a:cubicBezTo>
                  <a:cubicBezTo>
                    <a:pt x="72" y="52"/>
                    <a:pt x="66" y="62"/>
                    <a:pt x="56" y="6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4" y="62"/>
                    <a:pt x="8" y="52"/>
                    <a:pt x="8" y="40"/>
                  </a:cubicBezTo>
                  <a:cubicBezTo>
                    <a:pt x="8" y="23"/>
                    <a:pt x="22" y="8"/>
                    <a:pt x="40" y="8"/>
                  </a:cubicBezTo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8" y="68"/>
                    <a:pt x="20" y="75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93"/>
                    <a:pt x="23" y="96"/>
                    <a:pt x="28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6" y="96"/>
                    <a:pt x="60" y="93"/>
                    <a:pt x="60" y="88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2" y="68"/>
                    <a:pt x="80" y="55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14396" y="2961213"/>
              <a:ext cx="503478" cy="501824"/>
              <a:chOff x="7448956" y="1724063"/>
              <a:chExt cx="245422" cy="244617"/>
            </a:xfrm>
            <a:solidFill>
              <a:srgbClr val="FEFABC"/>
            </a:solidFill>
          </p:grpSpPr>
          <p:sp>
            <p:nvSpPr>
              <p:cNvPr id="30" name="Freeform 127"/>
              <p:cNvSpPr/>
              <p:nvPr/>
            </p:nvSpPr>
            <p:spPr bwMode="auto">
              <a:xfrm>
                <a:off x="7597014" y="1872121"/>
                <a:ext cx="97364" cy="96559"/>
              </a:xfrm>
              <a:custGeom>
                <a:avLst/>
                <a:gdLst>
                  <a:gd name="T0" fmla="*/ 46 w 51"/>
                  <a:gd name="T1" fmla="*/ 29 h 51"/>
                  <a:gd name="T2" fmla="*/ 17 w 51"/>
                  <a:gd name="T3" fmla="*/ 0 h 51"/>
                  <a:gd name="T4" fmla="*/ 0 w 51"/>
                  <a:gd name="T5" fmla="*/ 17 h 51"/>
                  <a:gd name="T6" fmla="*/ 29 w 51"/>
                  <a:gd name="T7" fmla="*/ 46 h 51"/>
                  <a:gd name="T8" fmla="*/ 46 w 51"/>
                  <a:gd name="T9" fmla="*/ 46 h 51"/>
                  <a:gd name="T10" fmla="*/ 46 w 51"/>
                  <a:gd name="T11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1">
                    <a:moveTo>
                      <a:pt x="46" y="29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6"/>
                      <a:pt x="7" y="12"/>
                      <a:pt x="0" y="17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51"/>
                      <a:pt x="42" y="51"/>
                      <a:pt x="46" y="46"/>
                    </a:cubicBezTo>
                    <a:cubicBezTo>
                      <a:pt x="51" y="41"/>
                      <a:pt x="51" y="34"/>
                      <a:pt x="46" y="2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  <p:sp>
            <p:nvSpPr>
              <p:cNvPr id="31" name="Freeform 128"/>
              <p:cNvSpPr>
                <a:spLocks noEditPoints="1"/>
              </p:cNvSpPr>
              <p:nvPr/>
            </p:nvSpPr>
            <p:spPr bwMode="auto">
              <a:xfrm>
                <a:off x="7448956" y="1724063"/>
                <a:ext cx="182658" cy="182658"/>
              </a:xfrm>
              <a:custGeom>
                <a:avLst/>
                <a:gdLst>
                  <a:gd name="T0" fmla="*/ 96 w 96"/>
                  <a:gd name="T1" fmla="*/ 48 h 96"/>
                  <a:gd name="T2" fmla="*/ 48 w 96"/>
                  <a:gd name="T3" fmla="*/ 0 h 96"/>
                  <a:gd name="T4" fmla="*/ 0 w 96"/>
                  <a:gd name="T5" fmla="*/ 48 h 96"/>
                  <a:gd name="T6" fmla="*/ 48 w 96"/>
                  <a:gd name="T7" fmla="*/ 96 h 96"/>
                  <a:gd name="T8" fmla="*/ 96 w 96"/>
                  <a:gd name="T9" fmla="*/ 48 h 96"/>
                  <a:gd name="T10" fmla="*/ 48 w 96"/>
                  <a:gd name="T11" fmla="*/ 84 h 96"/>
                  <a:gd name="T12" fmla="*/ 12 w 96"/>
                  <a:gd name="T13" fmla="*/ 48 h 96"/>
                  <a:gd name="T14" fmla="*/ 48 w 96"/>
                  <a:gd name="T15" fmla="*/ 12 h 96"/>
                  <a:gd name="T16" fmla="*/ 84 w 96"/>
                  <a:gd name="T17" fmla="*/ 48 h 96"/>
                  <a:gd name="T18" fmla="*/ 48 w 96"/>
                  <a:gd name="T19" fmla="*/ 8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96" y="48"/>
                    </a:moveTo>
                    <a:cubicBezTo>
                      <a:pt x="96" y="21"/>
                      <a:pt x="74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74" y="96"/>
                      <a:pt x="96" y="74"/>
                      <a:pt x="96" y="48"/>
                    </a:cubicBezTo>
                    <a:moveTo>
                      <a:pt x="48" y="84"/>
                    </a:moveTo>
                    <a:cubicBezTo>
                      <a:pt x="28" y="84"/>
                      <a:pt x="12" y="67"/>
                      <a:pt x="12" y="48"/>
                    </a:cubicBezTo>
                    <a:cubicBezTo>
                      <a:pt x="12" y="28"/>
                      <a:pt x="28" y="12"/>
                      <a:pt x="48" y="12"/>
                    </a:cubicBezTo>
                    <a:cubicBezTo>
                      <a:pt x="68" y="12"/>
                      <a:pt x="84" y="28"/>
                      <a:pt x="84" y="48"/>
                    </a:cubicBezTo>
                    <a:cubicBezTo>
                      <a:pt x="84" y="67"/>
                      <a:pt x="68" y="84"/>
                      <a:pt x="48" y="8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  <p:sp>
            <p:nvSpPr>
              <p:cNvPr id="32" name="Freeform 129"/>
              <p:cNvSpPr/>
              <p:nvPr/>
            </p:nvSpPr>
            <p:spPr bwMode="auto">
              <a:xfrm>
                <a:off x="7486775" y="1761883"/>
                <a:ext cx="53912" cy="53107"/>
              </a:xfrm>
              <a:custGeom>
                <a:avLst/>
                <a:gdLst>
                  <a:gd name="T0" fmla="*/ 0 w 28"/>
                  <a:gd name="T1" fmla="*/ 28 h 28"/>
                  <a:gd name="T2" fmla="*/ 8 w 28"/>
                  <a:gd name="T3" fmla="*/ 28 h 28"/>
                  <a:gd name="T4" fmla="*/ 28 w 28"/>
                  <a:gd name="T5" fmla="*/ 8 h 28"/>
                  <a:gd name="T6" fmla="*/ 28 w 28"/>
                  <a:gd name="T7" fmla="*/ 0 h 28"/>
                  <a:gd name="T8" fmla="*/ 0 w 28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0" y="28"/>
                    </a:moveTo>
                    <a:cubicBezTo>
                      <a:pt x="8" y="28"/>
                      <a:pt x="8" y="28"/>
                      <a:pt x="8" y="28"/>
                    </a:cubicBezTo>
                    <a:cubicBezTo>
                      <a:pt x="8" y="16"/>
                      <a:pt x="17" y="8"/>
                      <a:pt x="28" y="8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29" name="Freeform 138"/>
            <p:cNvSpPr/>
            <p:nvPr/>
          </p:nvSpPr>
          <p:spPr bwMode="auto">
            <a:xfrm>
              <a:off x="3304088" y="5139140"/>
              <a:ext cx="420938" cy="406082"/>
            </a:xfrm>
            <a:custGeom>
              <a:avLst/>
              <a:gdLst>
                <a:gd name="T0" fmla="*/ 56 w 108"/>
                <a:gd name="T1" fmla="*/ 0 h 104"/>
                <a:gd name="T2" fmla="*/ 15 w 108"/>
                <a:gd name="T3" fmla="*/ 20 h 104"/>
                <a:gd name="T4" fmla="*/ 0 w 108"/>
                <a:gd name="T5" fmla="*/ 11 h 104"/>
                <a:gd name="T6" fmla="*/ 0 w 108"/>
                <a:gd name="T7" fmla="*/ 60 h 104"/>
                <a:gd name="T8" fmla="*/ 43 w 108"/>
                <a:gd name="T9" fmla="*/ 36 h 104"/>
                <a:gd name="T10" fmla="*/ 29 w 108"/>
                <a:gd name="T11" fmla="*/ 28 h 104"/>
                <a:gd name="T12" fmla="*/ 56 w 108"/>
                <a:gd name="T13" fmla="*/ 16 h 104"/>
                <a:gd name="T14" fmla="*/ 92 w 108"/>
                <a:gd name="T15" fmla="*/ 52 h 104"/>
                <a:gd name="T16" fmla="*/ 56 w 108"/>
                <a:gd name="T17" fmla="*/ 88 h 104"/>
                <a:gd name="T18" fmla="*/ 56 w 108"/>
                <a:gd name="T19" fmla="*/ 104 h 104"/>
                <a:gd name="T20" fmla="*/ 108 w 108"/>
                <a:gd name="T21" fmla="*/ 52 h 104"/>
                <a:gd name="T22" fmla="*/ 56 w 108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04">
                  <a:moveTo>
                    <a:pt x="56" y="0"/>
                  </a:moveTo>
                  <a:cubicBezTo>
                    <a:pt x="40" y="0"/>
                    <a:pt x="25" y="7"/>
                    <a:pt x="15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6" y="20"/>
                    <a:pt x="45" y="16"/>
                    <a:pt x="56" y="16"/>
                  </a:cubicBezTo>
                  <a:cubicBezTo>
                    <a:pt x="76" y="16"/>
                    <a:pt x="92" y="32"/>
                    <a:pt x="92" y="52"/>
                  </a:cubicBezTo>
                  <a:cubicBezTo>
                    <a:pt x="92" y="71"/>
                    <a:pt x="76" y="88"/>
                    <a:pt x="56" y="88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84" y="104"/>
                    <a:pt x="108" y="80"/>
                    <a:pt x="108" y="52"/>
                  </a:cubicBezTo>
                  <a:cubicBezTo>
                    <a:pt x="108" y="23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E82B486-0001-4737-94DE-80C9DAD913B9}"/>
              </a:ext>
            </a:extLst>
          </p:cNvPr>
          <p:cNvSpPr txBox="1"/>
          <p:nvPr/>
        </p:nvSpPr>
        <p:spPr>
          <a:xfrm>
            <a:off x="352495" y="1894022"/>
            <a:ext cx="2302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种种优良特性会成为未来操作系统内核的一个发展趋势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4F1DE85-30CF-4168-ABF6-80173EE02212}"/>
              </a:ext>
            </a:extLst>
          </p:cNvPr>
          <p:cNvSpPr txBox="1"/>
          <p:nvPr/>
        </p:nvSpPr>
        <p:spPr>
          <a:xfrm>
            <a:off x="5991035" y="2017132"/>
            <a:ext cx="326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编写在保持了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的安全性的基础上增加了可维护性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xin\Desktop\微信图片_20201013160814.jpg微信图片_2020101316081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3153065"/>
            <a:ext cx="9144000" cy="23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09151" y="3569853"/>
            <a:ext cx="45448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spc="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31000" endPos="50000" dist="762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演讲结束，谢谢观看！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7638" y="4423403"/>
            <a:ext cx="2291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组长：邓博文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26425" y="4392793"/>
            <a:ext cx="2291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Phoenix-Flames</a:t>
            </a:r>
            <a:endParaRPr lang="zh-CN" altLang="en-US" sz="1000" spc="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74377" y="4423403"/>
            <a:ext cx="2291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2023.7.9</a:t>
            </a:r>
            <a:endParaRPr lang="zh-CN" altLang="en-US" sz="1000" spc="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00"/>
                            </p:stCondLst>
                            <p:childTnLst>
                              <p:par>
                                <p:cTn id="2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xin\Desktop\微信图片_20201013160814.jpg微信图片_2020101316081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771" y="0"/>
            <a:ext cx="9144000" cy="55744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3153065"/>
            <a:ext cx="9194800" cy="23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32587" y="1690322"/>
            <a:ext cx="381245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9600" b="1" spc="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31000" endPos="50000" dist="762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Q&amp;</a:t>
            </a:r>
            <a:r>
              <a:rPr lang="en-US" altLang="zh-CN" sz="9600" spc="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31000" endPos="50000" dist="762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600" spc="600" dirty="0"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31000" endPos="50000" dist="762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26425" y="4392793"/>
            <a:ext cx="2291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Phoenix-Flames</a:t>
            </a:r>
            <a:endParaRPr lang="zh-CN" altLang="en-US" sz="1000" spc="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74377" y="4423403"/>
            <a:ext cx="2291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00" spc="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2023.7.9</a:t>
            </a:r>
            <a:endParaRPr lang="zh-CN" altLang="en-US" sz="1000" spc="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xin\Desktop\微信图片_20201013160814.jpg微信图片_2020101316081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153065"/>
            <a:ext cx="9144000" cy="23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93983" y="3695190"/>
            <a:ext cx="303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4045932" y="3944243"/>
            <a:ext cx="32442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lang="en-US" altLang="zh-CN" sz="1000" i="0" spc="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6933" y="3825820"/>
            <a:ext cx="530847" cy="495274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6933" y="3825819"/>
            <a:ext cx="455526" cy="433645"/>
          </a:xfrm>
          <a:prstGeom prst="rect">
            <a:avLst/>
          </a:prstGeom>
          <a:solidFill>
            <a:srgbClr val="01010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2254" y="3870748"/>
            <a:ext cx="537083" cy="3493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01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2193982" y="4218410"/>
            <a:ext cx="2474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Rust</a:t>
            </a:r>
            <a:r>
              <a:rPr lang="zh-CN" altLang="en-US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改写</a:t>
            </a:r>
            <a:r>
              <a:rPr lang="en-US" altLang="zh-CN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SEL4</a:t>
            </a:r>
            <a:r>
              <a:rPr lang="zh-CN" altLang="en-US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微内核</a:t>
            </a:r>
            <a:endParaRPr lang="en-US" sz="1600" b="1" spc="300" dirty="0">
              <a:solidFill>
                <a:srgbClr val="42554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rot="5243747">
            <a:off x="8602305" y="5028112"/>
            <a:ext cx="127322" cy="116229"/>
          </a:xfrm>
          <a:prstGeom prst="triangle">
            <a:avLst/>
          </a:prstGeom>
          <a:solidFill>
            <a:srgbClr val="425543"/>
          </a:solidFill>
          <a:ln>
            <a:solidFill>
              <a:srgbClr val="425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794975" y="444085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34392" y="444085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73809" y="444084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09391" y="444084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454001" y="43244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93418" y="43244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32835" y="432441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068417" y="432441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43696" y="268790"/>
            <a:ext cx="156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相关介绍</a:t>
            </a:r>
          </a:p>
        </p:txBody>
      </p:sp>
      <p:sp>
        <p:nvSpPr>
          <p:cNvPr id="22" name="Isosceles Triangle 114"/>
          <p:cNvSpPr/>
          <p:nvPr/>
        </p:nvSpPr>
        <p:spPr>
          <a:xfrm rot="12600000">
            <a:off x="1994500" y="1934342"/>
            <a:ext cx="515879" cy="450981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Donut 115"/>
          <p:cNvSpPr/>
          <p:nvPr/>
        </p:nvSpPr>
        <p:spPr>
          <a:xfrm rot="16200000">
            <a:off x="1294500" y="1073258"/>
            <a:ext cx="1547326" cy="1525856"/>
          </a:xfrm>
          <a:prstGeom prst="donut">
            <a:avLst>
              <a:gd name="adj" fmla="val 19079"/>
            </a:avLst>
          </a:prstGeom>
          <a:solidFill>
            <a:srgbClr val="515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24" name="Group 54"/>
          <p:cNvGrpSpPr/>
          <p:nvPr/>
        </p:nvGrpSpPr>
        <p:grpSpPr>
          <a:xfrm rot="16200000">
            <a:off x="1413365" y="2068541"/>
            <a:ext cx="1210604" cy="471983"/>
            <a:chOff x="1793078" y="1466850"/>
            <a:chExt cx="1371600" cy="347664"/>
          </a:xfrm>
          <a:solidFill>
            <a:schemeClr val="bg2">
              <a:lumMod val="10000"/>
            </a:schemeClr>
          </a:solidFill>
        </p:grpSpPr>
        <p:sp>
          <p:nvSpPr>
            <p:cNvPr id="25" name="Round Same Side Corner Rectangle 117"/>
            <p:cNvSpPr/>
            <p:nvPr/>
          </p:nvSpPr>
          <p:spPr>
            <a:xfrm rot="16200000">
              <a:off x="2305046" y="954882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Placeholder 3"/>
            <p:cNvSpPr txBox="1"/>
            <p:nvPr/>
          </p:nvSpPr>
          <p:spPr>
            <a:xfrm rot="5400000">
              <a:off x="1892626" y="1538300"/>
              <a:ext cx="222240" cy="240881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27" name="Isosceles Triangle 121"/>
          <p:cNvSpPr/>
          <p:nvPr/>
        </p:nvSpPr>
        <p:spPr>
          <a:xfrm rot="12600000">
            <a:off x="4205946" y="2041581"/>
            <a:ext cx="515878" cy="468791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8" name="Donut 122"/>
          <p:cNvSpPr/>
          <p:nvPr/>
        </p:nvSpPr>
        <p:spPr>
          <a:xfrm rot="16200000">
            <a:off x="3773866" y="1088741"/>
            <a:ext cx="1535235" cy="1525857"/>
          </a:xfrm>
          <a:prstGeom prst="donut">
            <a:avLst>
              <a:gd name="adj" fmla="val 19079"/>
            </a:avLst>
          </a:prstGeom>
          <a:solidFill>
            <a:srgbClr val="515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grpSp>
        <p:nvGrpSpPr>
          <p:cNvPr id="29" name="Group 79"/>
          <p:cNvGrpSpPr/>
          <p:nvPr/>
        </p:nvGrpSpPr>
        <p:grpSpPr>
          <a:xfrm rot="16200000">
            <a:off x="3603384" y="2107625"/>
            <a:ext cx="1258413" cy="471985"/>
            <a:chOff x="1793079" y="1466851"/>
            <a:chExt cx="1371600" cy="347664"/>
          </a:xfrm>
          <a:solidFill>
            <a:schemeClr val="bg2">
              <a:lumMod val="10000"/>
            </a:schemeClr>
          </a:solidFill>
        </p:grpSpPr>
        <p:sp>
          <p:nvSpPr>
            <p:cNvPr id="30" name="Round Same Side Corner Rectangle 124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Placeholder 3"/>
            <p:cNvSpPr txBox="1"/>
            <p:nvPr/>
          </p:nvSpPr>
          <p:spPr>
            <a:xfrm rot="5400000">
              <a:off x="1949767" y="1492508"/>
              <a:ext cx="247333" cy="358621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32" name="Isosceles Triangle 128"/>
          <p:cNvSpPr/>
          <p:nvPr/>
        </p:nvSpPr>
        <p:spPr>
          <a:xfrm rot="12600000">
            <a:off x="6767028" y="2034424"/>
            <a:ext cx="595644" cy="479891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Donut 129"/>
          <p:cNvSpPr/>
          <p:nvPr/>
        </p:nvSpPr>
        <p:spPr>
          <a:xfrm rot="16200000">
            <a:off x="6338402" y="1024661"/>
            <a:ext cx="1646517" cy="1761787"/>
          </a:xfrm>
          <a:prstGeom prst="donut">
            <a:avLst>
              <a:gd name="adj" fmla="val 19079"/>
            </a:avLst>
          </a:prstGeom>
          <a:solidFill>
            <a:srgbClr val="515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grpSp>
        <p:nvGrpSpPr>
          <p:cNvPr id="34" name="Group 86"/>
          <p:cNvGrpSpPr/>
          <p:nvPr/>
        </p:nvGrpSpPr>
        <p:grpSpPr>
          <a:xfrm rot="16200000">
            <a:off x="6197550" y="2095297"/>
            <a:ext cx="1288208" cy="544963"/>
            <a:chOff x="1793079" y="1466851"/>
            <a:chExt cx="1371600" cy="347664"/>
          </a:xfrm>
          <a:solidFill>
            <a:schemeClr val="bg2">
              <a:lumMod val="10000"/>
            </a:schemeClr>
          </a:solidFill>
        </p:grpSpPr>
        <p:sp>
          <p:nvSpPr>
            <p:cNvPr id="35" name="Round Same Side Corner Rectangle 131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3"/>
            <p:cNvSpPr txBox="1"/>
            <p:nvPr/>
          </p:nvSpPr>
          <p:spPr>
            <a:xfrm rot="5400000">
              <a:off x="1897171" y="1551378"/>
              <a:ext cx="234786" cy="240881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97447" y="3527096"/>
            <a:ext cx="22852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可执行文件</a:t>
            </a:r>
            <a:endParaRPr lang="en-US" altLang="zh-CN" sz="11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解决垃圾回收问题</a:t>
            </a:r>
            <a:endParaRPr lang="en-US" altLang="zh-CN" sz="11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1088185" y="2976613"/>
            <a:ext cx="1903803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 Placeholder 3"/>
          <p:cNvSpPr txBox="1"/>
          <p:nvPr/>
        </p:nvSpPr>
        <p:spPr>
          <a:xfrm>
            <a:off x="8156131" y="2299352"/>
            <a:ext cx="209993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472856" y="3553025"/>
            <a:ext cx="1963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处理系统级编程 </a:t>
            </a:r>
            <a:endParaRPr lang="en-US" altLang="zh-CN" sz="11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并发编程更容易</a:t>
            </a:r>
            <a:endParaRPr lang="en-US" altLang="zh-CN" sz="11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3811715" y="2989699"/>
            <a:ext cx="1254256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93418" y="3571108"/>
            <a:ext cx="1963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Cargo</a:t>
            </a:r>
            <a:r>
              <a:rPr lang="zh-CN" altLang="en-US" sz="11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包管理器</a:t>
            </a:r>
            <a:endParaRPr lang="en-US" altLang="zh-CN" sz="11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6353596" y="2989699"/>
            <a:ext cx="1254260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生产力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图片 1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26643D-AE21-4943-942D-58EE19841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7" y="346182"/>
            <a:ext cx="1219306" cy="716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71582" y="907550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810999" y="907550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50416" y="907549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85998" y="916341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88275" y="907549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27692" y="907549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67109" y="907548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02691" y="907548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27998" y="747637"/>
            <a:ext cx="902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3"/>
          <p:cNvGrpSpPr/>
          <p:nvPr/>
        </p:nvGrpSpPr>
        <p:grpSpPr>
          <a:xfrm>
            <a:off x="3170935" y="1249838"/>
            <a:ext cx="2625937" cy="2847600"/>
            <a:chOff x="3996419" y="1496934"/>
            <a:chExt cx="4248695" cy="4607339"/>
          </a:xfrm>
        </p:grpSpPr>
        <p:sp>
          <p:nvSpPr>
            <p:cNvPr id="13" name="Oval 21"/>
            <p:cNvSpPr/>
            <p:nvPr/>
          </p:nvSpPr>
          <p:spPr bwMode="auto">
            <a:xfrm>
              <a:off x="4371573" y="5810754"/>
              <a:ext cx="3390150" cy="293519"/>
            </a:xfrm>
            <a:prstGeom prst="ellipse">
              <a:avLst/>
            </a:prstGeom>
            <a:solidFill>
              <a:srgbClr val="E6E5E5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4"/>
            <p:cNvSpPr/>
            <p:nvPr/>
          </p:nvSpPr>
          <p:spPr bwMode="auto">
            <a:xfrm>
              <a:off x="5014565" y="1506106"/>
              <a:ext cx="1104367" cy="1139223"/>
            </a:xfrm>
            <a:custGeom>
              <a:avLst/>
              <a:gdLst>
                <a:gd name="T0" fmla="*/ 0 w 18779"/>
                <a:gd name="T1" fmla="*/ 0 h 18961"/>
                <a:gd name="T2" fmla="*/ 0 w 18779"/>
                <a:gd name="T3" fmla="*/ 0 h 18961"/>
                <a:gd name="T4" fmla="*/ 0 w 18779"/>
                <a:gd name="T5" fmla="*/ 0 h 18961"/>
                <a:gd name="T6" fmla="*/ 0 w 18779"/>
                <a:gd name="T7" fmla="*/ 0 h 18961"/>
                <a:gd name="T8" fmla="*/ 0 w 18779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79" h="18961">
                  <a:moveTo>
                    <a:pt x="15613" y="18961"/>
                  </a:moveTo>
                  <a:cubicBezTo>
                    <a:pt x="16591" y="17548"/>
                    <a:pt x="17662" y="16090"/>
                    <a:pt x="18779" y="14586"/>
                  </a:cubicBezTo>
                  <a:cubicBezTo>
                    <a:pt x="12495" y="6247"/>
                    <a:pt x="4395" y="-2639"/>
                    <a:pt x="763" y="733"/>
                  </a:cubicBezTo>
                  <a:cubicBezTo>
                    <a:pt x="-2821" y="4424"/>
                    <a:pt x="6908" y="12718"/>
                    <a:pt x="15613" y="18961"/>
                  </a:cubicBezTo>
                  <a:close/>
                  <a:moveTo>
                    <a:pt x="15613" y="18961"/>
                  </a:moveTo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 bwMode="auto">
            <a:xfrm>
              <a:off x="3996419" y="1545548"/>
              <a:ext cx="2630669" cy="2583889"/>
            </a:xfrm>
            <a:custGeom>
              <a:avLst/>
              <a:gdLst>
                <a:gd name="T0" fmla="*/ 4 w 19199"/>
                <a:gd name="T1" fmla="*/ 0 h 21600"/>
                <a:gd name="T2" fmla="*/ 10 w 19199"/>
                <a:gd name="T3" fmla="*/ 4 h 21600"/>
                <a:gd name="T4" fmla="*/ 6 w 19199"/>
                <a:gd name="T5" fmla="*/ 6 h 21600"/>
                <a:gd name="T6" fmla="*/ 0 w 19199"/>
                <a:gd name="T7" fmla="*/ 2 h 21600"/>
                <a:gd name="T8" fmla="*/ 4 w 19199"/>
                <a:gd name="T9" fmla="*/ 0 h 21600"/>
                <a:gd name="T10" fmla="*/ 4 w 19199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7740" y="0"/>
                  </a:moveTo>
                  <a:cubicBezTo>
                    <a:pt x="5005" y="3135"/>
                    <a:pt x="19199" y="13134"/>
                    <a:pt x="19199" y="13134"/>
                  </a:cubicBezTo>
                  <a:cubicBezTo>
                    <a:pt x="11813" y="21600"/>
                    <a:pt x="11813" y="21600"/>
                    <a:pt x="11813" y="21600"/>
                  </a:cubicBezTo>
                  <a:cubicBezTo>
                    <a:pt x="11813" y="21600"/>
                    <a:pt x="-2401" y="11601"/>
                    <a:pt x="354" y="8466"/>
                  </a:cubicBezTo>
                  <a:lnTo>
                    <a:pt x="7740" y="0"/>
                  </a:lnTo>
                  <a:close/>
                  <a:moveTo>
                    <a:pt x="7740" y="0"/>
                  </a:moveTo>
                </a:path>
              </a:pathLst>
            </a:custGeom>
            <a:solidFill>
              <a:srgbClr val="515B4F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6" name="Freeform: Shape 6"/>
            <p:cNvSpPr/>
            <p:nvPr/>
          </p:nvSpPr>
          <p:spPr bwMode="auto">
            <a:xfrm>
              <a:off x="7096719" y="2513245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rgbClr val="0B5FB3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7"/>
            <p:cNvSpPr/>
            <p:nvPr/>
          </p:nvSpPr>
          <p:spPr bwMode="auto">
            <a:xfrm>
              <a:off x="5612611" y="1496934"/>
              <a:ext cx="2584806" cy="2631586"/>
            </a:xfrm>
            <a:custGeom>
              <a:avLst/>
              <a:gdLst>
                <a:gd name="T0" fmla="*/ 6 w 21600"/>
                <a:gd name="T1" fmla="*/ 4 h 19199"/>
                <a:gd name="T2" fmla="*/ 2 w 21600"/>
                <a:gd name="T3" fmla="*/ 10 h 19199"/>
                <a:gd name="T4" fmla="*/ 0 w 21600"/>
                <a:gd name="T5" fmla="*/ 6 h 19199"/>
                <a:gd name="T6" fmla="*/ 4 w 21600"/>
                <a:gd name="T7" fmla="*/ 0 h 19199"/>
                <a:gd name="T8" fmla="*/ 6 w 21600"/>
                <a:gd name="T9" fmla="*/ 4 h 19199"/>
                <a:gd name="T10" fmla="*/ 6 w 21600"/>
                <a:gd name="T11" fmla="*/ 4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21600" y="7740"/>
                  </a:moveTo>
                  <a:cubicBezTo>
                    <a:pt x="18465" y="5005"/>
                    <a:pt x="8466" y="19199"/>
                    <a:pt x="8466" y="19199"/>
                  </a:cubicBezTo>
                  <a:cubicBezTo>
                    <a:pt x="0" y="11813"/>
                    <a:pt x="0" y="11813"/>
                    <a:pt x="0" y="11813"/>
                  </a:cubicBezTo>
                  <a:cubicBezTo>
                    <a:pt x="0" y="11813"/>
                    <a:pt x="9999" y="-2401"/>
                    <a:pt x="13134" y="354"/>
                  </a:cubicBezTo>
                  <a:lnTo>
                    <a:pt x="21600" y="7740"/>
                  </a:lnTo>
                  <a:close/>
                  <a:moveTo>
                    <a:pt x="21600" y="7740"/>
                  </a:moveTo>
                </a:path>
              </a:pathLst>
            </a:custGeom>
            <a:solidFill>
              <a:srgbClr val="515B4F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8"/>
            <p:cNvSpPr/>
            <p:nvPr/>
          </p:nvSpPr>
          <p:spPr bwMode="auto">
            <a:xfrm>
              <a:off x="7096719" y="2516914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9" name="Freeform: Shape 9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rgbClr val="1398A1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10"/>
            <p:cNvSpPr/>
            <p:nvPr/>
          </p:nvSpPr>
          <p:spPr bwMode="auto">
            <a:xfrm>
              <a:off x="4048702" y="3118629"/>
              <a:ext cx="2583889" cy="2632503"/>
            </a:xfrm>
            <a:custGeom>
              <a:avLst/>
              <a:gdLst>
                <a:gd name="T0" fmla="*/ 0 w 21600"/>
                <a:gd name="T1" fmla="*/ 6 h 19199"/>
                <a:gd name="T2" fmla="*/ 4 w 21600"/>
                <a:gd name="T3" fmla="*/ 0 h 19199"/>
                <a:gd name="T4" fmla="*/ 6 w 21600"/>
                <a:gd name="T5" fmla="*/ 4 h 19199"/>
                <a:gd name="T6" fmla="*/ 2 w 21600"/>
                <a:gd name="T7" fmla="*/ 9 h 19199"/>
                <a:gd name="T8" fmla="*/ 0 w 21600"/>
                <a:gd name="T9" fmla="*/ 6 h 19199"/>
                <a:gd name="T10" fmla="*/ 0 w 21600"/>
                <a:gd name="T11" fmla="*/ 6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0" y="11459"/>
                  </a:moveTo>
                  <a:cubicBezTo>
                    <a:pt x="3135" y="14194"/>
                    <a:pt x="13134" y="0"/>
                    <a:pt x="13134" y="0"/>
                  </a:cubicBezTo>
                  <a:cubicBezTo>
                    <a:pt x="21600" y="7386"/>
                    <a:pt x="21600" y="7386"/>
                    <a:pt x="21600" y="7386"/>
                  </a:cubicBezTo>
                  <a:cubicBezTo>
                    <a:pt x="21600" y="7386"/>
                    <a:pt x="11601" y="21600"/>
                    <a:pt x="8466" y="18845"/>
                  </a:cubicBezTo>
                  <a:lnTo>
                    <a:pt x="0" y="11459"/>
                  </a:lnTo>
                  <a:close/>
                  <a:moveTo>
                    <a:pt x="0" y="11459"/>
                  </a:moveTo>
                </a:path>
              </a:pathLst>
            </a:custGeom>
            <a:solidFill>
              <a:srgbClr val="515B4F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1" name="Freeform: Shape 11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12"/>
            <p:cNvSpPr/>
            <p:nvPr/>
          </p:nvSpPr>
          <p:spPr bwMode="auto">
            <a:xfrm>
              <a:off x="6125353" y="4613744"/>
              <a:ext cx="1105284" cy="1139223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rgbClr val="093566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Freeform: Shape 13"/>
            <p:cNvSpPr/>
            <p:nvPr/>
          </p:nvSpPr>
          <p:spPr bwMode="auto">
            <a:xfrm>
              <a:off x="5612611" y="3127802"/>
              <a:ext cx="2632503" cy="2582972"/>
            </a:xfrm>
            <a:custGeom>
              <a:avLst/>
              <a:gdLst>
                <a:gd name="T0" fmla="*/ 6 w 19199"/>
                <a:gd name="T1" fmla="*/ 6 h 21600"/>
                <a:gd name="T2" fmla="*/ 0 w 19199"/>
                <a:gd name="T3" fmla="*/ 2 h 21600"/>
                <a:gd name="T4" fmla="*/ 4 w 19199"/>
                <a:gd name="T5" fmla="*/ 0 h 21600"/>
                <a:gd name="T6" fmla="*/ 9 w 19199"/>
                <a:gd name="T7" fmla="*/ 4 h 21600"/>
                <a:gd name="T8" fmla="*/ 6 w 19199"/>
                <a:gd name="T9" fmla="*/ 6 h 21600"/>
                <a:gd name="T10" fmla="*/ 6 w 19199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11459" y="21600"/>
                  </a:moveTo>
                  <a:cubicBezTo>
                    <a:pt x="14194" y="18465"/>
                    <a:pt x="0" y="8466"/>
                    <a:pt x="0" y="8466"/>
                  </a:cubicBezTo>
                  <a:cubicBezTo>
                    <a:pt x="7386" y="0"/>
                    <a:pt x="7386" y="0"/>
                    <a:pt x="7386" y="0"/>
                  </a:cubicBezTo>
                  <a:cubicBezTo>
                    <a:pt x="7386" y="0"/>
                    <a:pt x="21600" y="9999"/>
                    <a:pt x="18845" y="13134"/>
                  </a:cubicBezTo>
                  <a:lnTo>
                    <a:pt x="11459" y="21600"/>
                  </a:lnTo>
                  <a:close/>
                  <a:moveTo>
                    <a:pt x="11459" y="21600"/>
                  </a:moveTo>
                </a:path>
              </a:pathLst>
            </a:custGeom>
            <a:solidFill>
              <a:srgbClr val="515B4F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Freeform: Shape 14"/>
            <p:cNvSpPr/>
            <p:nvPr/>
          </p:nvSpPr>
          <p:spPr bwMode="auto">
            <a:xfrm>
              <a:off x="6125353" y="4611910"/>
              <a:ext cx="1105284" cy="1138305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5" name="Oval 15"/>
            <p:cNvSpPr/>
            <p:nvPr/>
          </p:nvSpPr>
          <p:spPr bwMode="auto">
            <a:xfrm>
              <a:off x="5196179" y="2765490"/>
              <a:ext cx="1601515" cy="15996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altLang="zh-CN" sz="1400" b="1" dirty="0">
                  <a:cs typeface="+mn-ea"/>
                  <a:sym typeface="+mn-lt"/>
                </a:rPr>
                <a:t>seL4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88711" y="1793768"/>
            <a:ext cx="1963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将大量系统服务裁剪掉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56709" y="1365664"/>
            <a:ext cx="1254256" cy="30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最小化原则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25447" y="4541898"/>
            <a:ext cx="1963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形式化验证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780241" y="4233325"/>
            <a:ext cx="1254256" cy="30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37018" y="1786073"/>
            <a:ext cx="1963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显著指标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:IPC</a:t>
            </a: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6467789" y="1401220"/>
            <a:ext cx="1254256" cy="30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4" name="图片 33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0C1B481-E78E-4B5B-A57A-A1704E05D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7" y="40771"/>
            <a:ext cx="2027096" cy="678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xin\Desktop\微信图片_20201013160814.jpg微信图片_2020101316081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635" cy="5486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153065"/>
            <a:ext cx="9144000" cy="23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93983" y="3695190"/>
            <a:ext cx="303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6" name="矩形 5"/>
          <p:cNvSpPr/>
          <p:nvPr/>
        </p:nvSpPr>
        <p:spPr>
          <a:xfrm>
            <a:off x="1356933" y="3825820"/>
            <a:ext cx="530847" cy="495274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6933" y="3825819"/>
            <a:ext cx="455526" cy="433645"/>
          </a:xfrm>
          <a:prstGeom prst="rect">
            <a:avLst/>
          </a:prstGeom>
          <a:solidFill>
            <a:srgbClr val="01010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2254" y="3870748"/>
            <a:ext cx="537083" cy="3220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02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2193982" y="4218410"/>
            <a:ext cx="3680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seL4</a:t>
            </a:r>
            <a:r>
              <a:rPr lang="zh-CN" altLang="en-US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的具体改写在</a:t>
            </a:r>
            <a:r>
              <a:rPr lang="en-US" altLang="zh-CN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Rust</a:t>
            </a:r>
            <a:r>
              <a:rPr lang="zh-CN" altLang="en-US" sz="1600" b="1" spc="300" dirty="0">
                <a:solidFill>
                  <a:srgbClr val="425543"/>
                </a:solidFill>
                <a:latin typeface="Montserrat Semi" charset="0"/>
                <a:ea typeface="Montserrat Semi" charset="0"/>
                <a:cs typeface="Montserrat Semi" charset="0"/>
              </a:rPr>
              <a:t>中的实现</a:t>
            </a:r>
            <a:endParaRPr lang="en-US" sz="1600" b="1" spc="300" dirty="0">
              <a:solidFill>
                <a:srgbClr val="42554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rot="5243747">
            <a:off x="8602305" y="5028112"/>
            <a:ext cx="127322" cy="116229"/>
          </a:xfrm>
          <a:prstGeom prst="triangle">
            <a:avLst/>
          </a:prstGeom>
          <a:solidFill>
            <a:srgbClr val="425543"/>
          </a:solidFill>
          <a:ln>
            <a:solidFill>
              <a:srgbClr val="425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5A56E5-AFDC-4F5D-BA85-A21CF1D03C06}"/>
              </a:ext>
            </a:extLst>
          </p:cNvPr>
          <p:cNvSpPr txBox="1"/>
          <p:nvPr/>
        </p:nvSpPr>
        <p:spPr>
          <a:xfrm>
            <a:off x="3893574" y="3870748"/>
            <a:ext cx="320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Technology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</a:p>
          <a:p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68983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08400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47817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83399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39637" y="89677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4420" y="90429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18471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54053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94981" y="776928"/>
            <a:ext cx="324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34D3DF6-896B-4765-89CA-7B7684806B2D}"/>
              </a:ext>
            </a:extLst>
          </p:cNvPr>
          <p:cNvSpPr txBox="1"/>
          <p:nvPr/>
        </p:nvSpPr>
        <p:spPr>
          <a:xfrm>
            <a:off x="682171" y="1262743"/>
            <a:ext cx="8077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编写一个操作系统与平时编写一个程序有什么区别？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· </a:t>
            </a:r>
            <a:r>
              <a:rPr lang="zh-CN" altLang="en-US" sz="1200" dirty="0">
                <a:latin typeface="+mn-ea"/>
              </a:rPr>
              <a:t>简单地说，一个普通的程序的执行环境包括：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	1.</a:t>
            </a:r>
            <a:r>
              <a:rPr lang="zh-CN" altLang="en-US" sz="1200" dirty="0">
                <a:latin typeface="+mn-ea"/>
              </a:rPr>
              <a:t>运行时库（例如</a:t>
            </a:r>
            <a:r>
              <a:rPr lang="en-US" altLang="zh-CN" sz="1200" dirty="0">
                <a:latin typeface="+mn-ea"/>
              </a:rPr>
              <a:t>C</a:t>
            </a:r>
            <a:r>
              <a:rPr lang="zh-CN" altLang="en-US" sz="1200" dirty="0">
                <a:latin typeface="+mn-ea"/>
              </a:rPr>
              <a:t>语言标准库）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	2. </a:t>
            </a:r>
            <a:r>
              <a:rPr lang="zh-CN" altLang="en-US" sz="1200" dirty="0">
                <a:latin typeface="+mn-ea"/>
              </a:rPr>
              <a:t>操作系统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	3.</a:t>
            </a:r>
            <a:r>
              <a:rPr lang="zh-CN" altLang="en-US" sz="1200" dirty="0">
                <a:latin typeface="+mn-ea"/>
              </a:rPr>
              <a:t>硬件（指令级架构）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· </a:t>
            </a:r>
            <a:r>
              <a:rPr lang="zh-CN" altLang="en-US" sz="1200" dirty="0">
                <a:latin typeface="+mn-ea"/>
              </a:rPr>
              <a:t>而操作系统直接运行在硬件之上。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即使是一个什么也不做的程序，例如下面这个，运行时也使用了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大量系统调用。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int main(){</a:t>
            </a:r>
          </a:p>
          <a:p>
            <a:r>
              <a:rPr lang="en-US" altLang="zh-CN" sz="1200" dirty="0">
                <a:latin typeface="+mn-ea"/>
              </a:rPr>
              <a:t>   return 0;</a:t>
            </a:r>
          </a:p>
          <a:p>
            <a:r>
              <a:rPr lang="en-US" altLang="zh-CN" sz="1200" dirty="0">
                <a:latin typeface="+mn-ea"/>
              </a:rPr>
              <a:t>}</a:t>
            </a:r>
          </a:p>
          <a:p>
            <a:r>
              <a:rPr lang="en-US" altLang="zh-CN" sz="1200" dirty="0">
                <a:latin typeface="+mn-ea"/>
              </a:rPr>
              <a:t>	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64674F4-E9C4-42D0-B91F-EA122ADE9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396" y="1630323"/>
            <a:ext cx="3456577" cy="23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68983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08400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47817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83399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39637" y="89677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4420" y="90429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18471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54053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94981" y="776928"/>
            <a:ext cx="324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A46E51-5B03-40E3-9ED7-291605ADFDD3}"/>
              </a:ext>
            </a:extLst>
          </p:cNvPr>
          <p:cNvSpPr txBox="1"/>
          <p:nvPr/>
        </p:nvSpPr>
        <p:spPr>
          <a:xfrm>
            <a:off x="246743" y="1160676"/>
            <a:ext cx="432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配置</a:t>
            </a:r>
            <a:r>
              <a:rPr lang="en-US" altLang="zh-CN" sz="1200" dirty="0">
                <a:latin typeface="+mn-ea"/>
              </a:rPr>
              <a:t>Rust</a:t>
            </a:r>
            <a:r>
              <a:rPr lang="zh-CN" altLang="en-US" sz="1200" dirty="0">
                <a:latin typeface="+mn-ea"/>
              </a:rPr>
              <a:t>来编写可在裸机上运行的程序：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zh-CN" altLang="en-US" sz="1200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FFAED0-110F-47FA-A2AE-EBA18BC80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02" y="1570626"/>
            <a:ext cx="2728196" cy="13031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51A217-4F57-4E3E-9264-76E5CFB18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02" y="3108209"/>
            <a:ext cx="2554609" cy="60744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8618648-A353-490F-B719-582FE81A0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02" y="3948442"/>
            <a:ext cx="2720439" cy="81697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A60DB3C-0A36-45FA-9C4F-6FD20DB89857}"/>
              </a:ext>
            </a:extLst>
          </p:cNvPr>
          <p:cNvSpPr txBox="1"/>
          <p:nvPr/>
        </p:nvSpPr>
        <p:spPr>
          <a:xfrm>
            <a:off x="4753429" y="1160676"/>
            <a:ext cx="4143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使用</a:t>
            </a:r>
            <a:r>
              <a:rPr lang="en-US" altLang="zh-CN" sz="1200" dirty="0" err="1"/>
              <a:t>gcc</a:t>
            </a:r>
            <a:r>
              <a:rPr lang="zh-CN" altLang="en-US" sz="1200" dirty="0"/>
              <a:t>编译可在裸机上运行的</a:t>
            </a:r>
            <a:r>
              <a:rPr lang="en-US" altLang="zh-CN" sz="1200" dirty="0"/>
              <a:t>C</a:t>
            </a:r>
            <a:r>
              <a:rPr lang="zh-CN" altLang="en-US" sz="1200" dirty="0"/>
              <a:t>程序：</a:t>
            </a:r>
            <a:endParaRPr lang="en-US" altLang="zh-CN" sz="12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D7D8D20-1A9A-4147-96AD-0E6604FAC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912" y="1469113"/>
            <a:ext cx="3833192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68983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08400" y="913663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47817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83399" y="913662"/>
            <a:ext cx="45719" cy="45719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39637" y="89677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4420" y="904298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18471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54053" y="896777"/>
            <a:ext cx="45719" cy="55083"/>
          </a:xfrm>
          <a:prstGeom prst="ellipse">
            <a:avLst/>
          </a:prstGeom>
          <a:solidFill>
            <a:srgbClr val="1D4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94981" y="776928"/>
            <a:ext cx="324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中科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219075"/>
            <a:ext cx="526415" cy="5264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68F748-19B8-4A78-B9DF-A826CD410654}"/>
              </a:ext>
            </a:extLst>
          </p:cNvPr>
          <p:cNvSpPr txBox="1"/>
          <p:nvPr/>
        </p:nvSpPr>
        <p:spPr>
          <a:xfrm>
            <a:off x="406400" y="1139371"/>
            <a:ext cx="85223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  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操作系统需要为用户态程序提供什么？</a:t>
            </a:r>
            <a:endParaRPr lang="en-US" altLang="zh-CN" sz="1200" b="1" dirty="0"/>
          </a:p>
          <a:p>
            <a:endParaRPr lang="en-US" altLang="zh-CN" sz="1200" dirty="0"/>
          </a:p>
          <a:p>
            <a:r>
              <a:rPr lang="en-US" altLang="zh-CN" sz="1200" dirty="0"/>
              <a:t>-   </a:t>
            </a:r>
            <a:r>
              <a:rPr lang="zh-CN" altLang="en-US" sz="1200" dirty="0"/>
              <a:t>最重要的只有两样，一是虚拟内存，可以让用户程序自由地使用内存空间；</a:t>
            </a:r>
            <a:endParaRPr lang="en-US" altLang="zh-CN" sz="1200" dirty="0"/>
          </a:p>
          <a:p>
            <a:r>
              <a:rPr lang="en-US" altLang="zh-CN" sz="1200" dirty="0"/>
              <a:t>     </a:t>
            </a:r>
            <a:r>
              <a:rPr lang="zh-CN" altLang="en-US" sz="1200" dirty="0"/>
              <a:t>二是各种系统调用，用于实现各种以用户态程序的权限不足以实现的功能，例如：打印字符、申请内存、退出程序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    系统调用需提供数个输入参数，其中固定有一个参数用于指明系统调用的种类，有一个返回值，一般是错误码。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Tx/>
              <a:buChar char="-"/>
            </a:pPr>
            <a:r>
              <a:rPr lang="zh-CN" altLang="en-US" sz="1200" b="1" dirty="0"/>
              <a:t>什么是</a:t>
            </a:r>
            <a:r>
              <a:rPr lang="en-US" altLang="zh-CN" sz="1200" b="1" dirty="0"/>
              <a:t>ABI</a:t>
            </a:r>
            <a:r>
              <a:rPr lang="zh-CN" altLang="en-US" sz="1200" b="1" dirty="0"/>
              <a:t>？</a:t>
            </a:r>
            <a:endParaRPr lang="en-US" altLang="zh-CN" sz="1200" b="1" dirty="0"/>
          </a:p>
          <a:p>
            <a:pPr marL="171450" indent="-171450">
              <a:buFontTx/>
              <a:buChar char="-"/>
            </a:pPr>
            <a:endParaRPr lang="en-US" altLang="zh-CN" sz="1200" b="1" dirty="0"/>
          </a:p>
          <a:p>
            <a:pPr marL="171450" indent="-171450">
              <a:buFontTx/>
              <a:buChar char="-"/>
            </a:pPr>
            <a:r>
              <a:rPr lang="zh-CN" altLang="en-US" sz="1200" dirty="0"/>
              <a:t>应用程序二进制接口（</a:t>
            </a:r>
            <a:r>
              <a:rPr lang="en-US" altLang="zh-CN" sz="1200" dirty="0"/>
              <a:t>Application Binary Interface</a:t>
            </a:r>
            <a:r>
              <a:rPr lang="zh-CN" altLang="en-US" sz="1200" dirty="0"/>
              <a:t>）是应用程序与操作系统交互的接口。</a:t>
            </a:r>
            <a:endParaRPr lang="en-US" altLang="zh-CN" sz="1200" dirty="0"/>
          </a:p>
          <a:p>
            <a:pPr marL="171450" indent="-171450">
              <a:buFontTx/>
              <a:buChar char="-"/>
            </a:pPr>
            <a:r>
              <a:rPr lang="zh-CN" altLang="en-US" sz="1200" dirty="0"/>
              <a:t>以</a:t>
            </a:r>
            <a:r>
              <a:rPr lang="en-US" altLang="zh-CN" sz="1200" dirty="0"/>
              <a:t>RISCV</a:t>
            </a:r>
            <a:r>
              <a:rPr lang="zh-CN" altLang="en-US" sz="1200" dirty="0"/>
              <a:t>架构为例，发起系统调用的汇编代码如下</a:t>
            </a:r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18AE3F5-A487-41A6-AC74-0F85E178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1" y="3462723"/>
            <a:ext cx="3210712" cy="14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简约风产品发布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1093</Words>
  <Application>Microsoft Office PowerPoint</Application>
  <PresentationFormat>自定义</PresentationFormat>
  <Paragraphs>213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Bebas</vt:lpstr>
      <vt:lpstr>Hiragino Sans GB W3</vt:lpstr>
      <vt:lpstr>Montserrat Semi</vt:lpstr>
      <vt:lpstr>等线</vt:lpstr>
      <vt:lpstr>Microsoft YaHei</vt:lpstr>
      <vt:lpstr>Microsoft YaHei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绿色简约风产品发布PPT模板</dc:title>
  <dc:creator>樊婷婷</dc:creator>
  <cp:lastModifiedBy>邓 博文</cp:lastModifiedBy>
  <cp:revision>75</cp:revision>
  <dcterms:created xsi:type="dcterms:W3CDTF">2017-10-22T11:16:00Z</dcterms:created>
  <dcterms:modified xsi:type="dcterms:W3CDTF">2023-07-09T01:18:26Z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