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311" r:id="rId6"/>
    <p:sldId id="272" r:id="rId7"/>
    <p:sldId id="270" r:id="rId8"/>
    <p:sldId id="293" r:id="rId9"/>
    <p:sldId id="279" r:id="rId10"/>
    <p:sldId id="295" r:id="rId11"/>
    <p:sldId id="306" r:id="rId12"/>
    <p:sldId id="307" r:id="rId13"/>
    <p:sldId id="308" r:id="rId14"/>
    <p:sldId id="309" r:id="rId15"/>
    <p:sldId id="310" r:id="rId16"/>
    <p:sldId id="315" r:id="rId17"/>
    <p:sldId id="331" r:id="rId18"/>
    <p:sldId id="332" r:id="rId19"/>
    <p:sldId id="333" r:id="rId20"/>
    <p:sldId id="334" r:id="rId21"/>
    <p:sldId id="335" r:id="rId22"/>
    <p:sldId id="336" r:id="rId23"/>
    <p:sldId id="316" r:id="rId24"/>
    <p:sldId id="337" r:id="rId25"/>
    <p:sldId id="338" r:id="rId26"/>
    <p:sldId id="339" r:id="rId27"/>
    <p:sldId id="271" r:id="rId28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8" autoAdjust="0"/>
    <p:restoredTop sz="94534" autoAdjust="0"/>
  </p:normalViewPr>
  <p:slideViewPr>
    <p:cSldViewPr snapToGrid="0">
      <p:cViewPr>
        <p:scale>
          <a:sx n="100" d="100"/>
          <a:sy n="100" d="100"/>
        </p:scale>
        <p:origin x="2068" y="1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81737"/>
            <a:ext cx="9418320" cy="4041648"/>
          </a:xfrm>
        </p:spPr>
        <p:txBody>
          <a:bodyPr/>
          <a:lstStyle/>
          <a:p>
            <a:r>
              <a:rPr lang="en-US" altLang="zh-CN" dirty="0"/>
              <a:t>MIDTERM REPORT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4396105"/>
            <a:ext cx="9418320" cy="52283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改写与优化</a:t>
            </a:r>
            <a:r>
              <a:rPr lang="en-US" altLang="zh-CN" dirty="0">
                <a:sym typeface="+mn-ea"/>
              </a:rPr>
              <a:t>FreeRTOS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122" y="758952"/>
            <a:ext cx="9418320" cy="4041648"/>
          </a:xfrm>
        </p:spPr>
        <p:txBody>
          <a:bodyPr/>
          <a:lstStyle/>
          <a:p>
            <a:r>
              <a:rPr lang="en-US" altLang="zh-CN" dirty="0"/>
              <a:t>MMU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38122" y="4800600"/>
            <a:ext cx="9418320" cy="1691640"/>
          </a:xfrm>
        </p:spPr>
        <p:txBody>
          <a:bodyPr/>
          <a:lstStyle/>
          <a:p>
            <a:r>
              <a:rPr lang="zh-CN" altLang="en-US" dirty="0"/>
              <a:t>内存管理</a:t>
            </a:r>
            <a:r>
              <a:rPr lang="zh-CN" altLang="en-US" dirty="0"/>
              <a:t>单元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970" y="8699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zh-CN" altLang="en-US" dirty="0"/>
              <a:t>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一种负责处理中央处理器（CPU）的内存访问请求的计算机硬件/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 3" descr="共享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360" y="3429000"/>
            <a:ext cx="4180840" cy="306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zh-CN" altLang="en-US" dirty="0"/>
              <a:t>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016760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功能：</a:t>
            </a:r>
            <a:endParaRPr lang="zh-CN" altLang="en-US" sz="2800" dirty="0"/>
          </a:p>
          <a:p>
            <a:r>
              <a:rPr lang="zh-CN" altLang="en-US" sz="2800" dirty="0"/>
              <a:t>虚拟内存管理</a:t>
            </a:r>
            <a:endParaRPr lang="zh-CN" altLang="en-US" sz="2800" dirty="0"/>
          </a:p>
          <a:p>
            <a:r>
              <a:rPr lang="zh-CN" altLang="en-US" sz="2800" dirty="0"/>
              <a:t>内存保护</a:t>
            </a:r>
            <a:endParaRPr lang="zh-CN" altLang="en-US" sz="2800" dirty="0"/>
          </a:p>
          <a:p>
            <a:r>
              <a:rPr lang="zh-CN" altLang="en-US" sz="2800" dirty="0"/>
              <a:t>中央处理器缓存控制</a:t>
            </a:r>
            <a:endParaRPr lang="zh-CN" altLang="en-US" sz="2800" dirty="0"/>
          </a:p>
          <a:p>
            <a:r>
              <a:rPr lang="zh-CN" altLang="en-US" sz="2800" dirty="0"/>
              <a:t>总线仲裁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MMU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7" name="图片 6" descr="8ae7fa78aa251e28babe59d078a8c33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0" y="836295"/>
            <a:ext cx="5114290" cy="518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zh-CN" altLang="en-US" dirty="0"/>
              <a:t>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1988185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原理：将虚拟内存划分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为大小相等的页，</a:t>
            </a:r>
            <a:r>
              <a:rPr lang="en-US" altLang="zh-CN" sz="3200" dirty="0"/>
              <a:t>MMU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将虚拟地址空间映射到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物理内存地址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MMU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 1" descr="截屏2023-04-14 23.31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0" y="1160145"/>
            <a:ext cx="4629150" cy="517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smtClean="0"/>
              <a:t>RUST优越性</a:t>
            </a:r>
            <a:endParaRPr dirty="0" smtClean="0"/>
          </a:p>
          <a:p>
            <a:r>
              <a:rPr dirty="0" smtClean="0"/>
              <a:t>MMU用处</a:t>
            </a:r>
            <a:endParaRPr dirty="0" smtClean="0"/>
          </a:p>
          <a:p>
            <a:r>
              <a:rPr dirty="0" smtClean="0"/>
              <a:t>freeRTOS优缺点</a:t>
            </a:r>
            <a:endParaRPr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Rust 具有与 C 和 C++ 相当的性能</a:t>
            </a:r>
            <a:endParaRPr lang="zh-CN" altLang="zh-CN" sz="3200" b="1" dirty="0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优越性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8" name="图片占位符 3" descr="截屏2023-04-11 22.45.53"/>
          <p:cNvPicPr>
            <a:picLocks noGrp="1" noChangeAspect="1"/>
          </p:cNvPicPr>
          <p:nvPr>
            <p:ph idx="1"/>
          </p:nvPr>
        </p:nvPicPr>
        <p:blipFill>
          <a:blip r:embed="rId1"/>
          <a:srcRect t="5257" b="5257"/>
          <a:stretch>
            <a:fillRect/>
          </a:stretch>
        </p:blipFill>
        <p:spPr>
          <a:xfrm>
            <a:off x="537210" y="2574290"/>
            <a:ext cx="5270500" cy="2909570"/>
          </a:xfrm>
          <a:prstGeom prst="rect">
            <a:avLst/>
          </a:prstGeom>
        </p:spPr>
      </p:pic>
      <p:pic>
        <p:nvPicPr>
          <p:cNvPr id="9" name="图片 8" descr="截屏2023-04-11 22.46.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0" y="2574290"/>
            <a:ext cx="4761230" cy="295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Rust 具有所有权和借用机制</a:t>
            </a:r>
            <a:endParaRPr lang="zh-CN" altLang="zh-CN" sz="3200" b="1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优越性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2036" y="1936115"/>
            <a:ext cx="9746088" cy="4351337"/>
          </a:xfrm>
        </p:spPr>
        <p:txBody>
          <a:bodyPr>
            <a:normAutofit lnSpcReduction="10000"/>
          </a:bodyPr>
          <a:p>
            <a:r>
              <a:rPr lang="en-US" altLang="zh-CN" sz="2400" dirty="0">
                <a:sym typeface="+mn-ea"/>
              </a:rPr>
              <a:t>Rust </a:t>
            </a:r>
            <a:r>
              <a:rPr lang="zh-CN" altLang="en-US" sz="2400" dirty="0">
                <a:sym typeface="+mn-ea"/>
              </a:rPr>
              <a:t>语言采用了所有权（</a:t>
            </a:r>
            <a:r>
              <a:rPr lang="en-US" altLang="zh-CN" sz="2400" dirty="0">
                <a:sym typeface="+mn-ea"/>
              </a:rPr>
              <a:t>ownership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和借用（</a:t>
            </a:r>
            <a:r>
              <a:rPr lang="en-US" altLang="zh-CN" sz="2400" dirty="0">
                <a:sym typeface="+mn-ea"/>
              </a:rPr>
              <a:t>borrowing</a:t>
            </a:r>
            <a:r>
              <a:rPr lang="zh-CN" altLang="en-US" sz="2400" dirty="0">
                <a:sym typeface="+mn-ea"/>
              </a:rPr>
              <a:t>）机制，通过编译时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检查和运行时检查相结合的方式来保证内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存安全，避免了内存泄漏和等问题。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Rust</a:t>
            </a:r>
            <a:r>
              <a:rPr lang="zh-CN" altLang="en-US" sz="2400" dirty="0">
                <a:sym typeface="+mn-ea"/>
              </a:rPr>
              <a:t>中没有空指针，</a:t>
            </a:r>
            <a:r>
              <a:rPr lang="en-US" altLang="zh-CN" sz="2400" dirty="0">
                <a:sym typeface="+mn-ea"/>
              </a:rPr>
              <a:t>Rust</a:t>
            </a:r>
            <a:r>
              <a:rPr lang="zh-CN" altLang="en-US" sz="2400" dirty="0">
                <a:sym typeface="+mn-ea"/>
              </a:rPr>
              <a:t>可以自动回收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不再使用的内存空间，防止数据竞争，只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能有一个变量拥有写权限</a:t>
            </a:r>
            <a:endParaRPr lang="zh-CN" altLang="en-US" sz="2400" dirty="0"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970" y="1456055"/>
            <a:ext cx="4771390" cy="4572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MMU</a:t>
            </a:r>
            <a:r>
              <a:rPr lang="zh-CN" altLang="en-US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管理内存</a:t>
            </a:r>
            <a:endParaRPr lang="zh-CN" altLang="en-US" sz="4000" b="1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的</a:t>
            </a:r>
            <a:r>
              <a:rPr lang="zh-CN" altLang="en-US" dirty="0"/>
              <a:t>用处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2036" y="1936115"/>
            <a:ext cx="9746088" cy="4351337"/>
          </a:xfrm>
        </p:spPr>
        <p:txBody>
          <a:bodyPr>
            <a:normAutofit fontScale="90000" lnSpcReduction="20000"/>
          </a:bodyPr>
          <a:p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控制物理内存的访问权限：用户权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限和特权权限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让每一个进程拥有独立的空间，不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同进程间同一个</a:t>
            </a:r>
            <a:r>
              <a:rPr lang="en-US" altLang="zh-CN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VA(</a:t>
            </a: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虚拟</a:t>
            </a:r>
            <a:r>
              <a:rPr lang="en-US" altLang="zh-CN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)</a:t>
            </a: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映射到不同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的</a:t>
            </a:r>
            <a:r>
              <a:rPr lang="en-US" altLang="zh-CN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PA(</a:t>
            </a: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实际</a:t>
            </a:r>
            <a:r>
              <a:rPr lang="en-US" altLang="zh-CN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)</a:t>
            </a: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地址。对于只读的文件则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可能共享相同的物理空间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系统运行多个进程，分配的内存之和</a:t>
            </a:r>
            <a:endParaRPr lang="zh-CN" altLang="en-US" sz="240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可能大于实际可用的物理内存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0" y="1314450"/>
            <a:ext cx="5375275" cy="37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</p:spPr>
        <p:txBody>
          <a:bodyPr/>
          <a:lstStyle/>
          <a:p>
            <a:r>
              <a:rPr altLang="zh-CN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freeRTOS</a:t>
            </a:r>
            <a:r>
              <a:rPr lang="zh-CN" altLang="en-US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优点</a:t>
            </a:r>
            <a:endParaRPr lang="zh-CN" altLang="en-US" sz="4000" b="1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freeRTOS</a:t>
            </a:r>
            <a:r>
              <a:rPr lang="zh-CN" altLang="en-US" dirty="0"/>
              <a:t>的</a:t>
            </a:r>
            <a:r>
              <a:rPr lang="zh-CN" altLang="en-US" dirty="0"/>
              <a:t>优缺点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440" y="2106930"/>
            <a:ext cx="9745980" cy="406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</p:spPr>
        <p:txBody>
          <a:bodyPr/>
          <a:lstStyle/>
          <a:p>
            <a:r>
              <a:rPr altLang="zh-CN" sz="36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freeRTOS</a:t>
            </a:r>
            <a:r>
              <a:rPr lang="zh-CN" altLang="en-US" sz="36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缺点</a:t>
            </a:r>
            <a:endParaRPr lang="zh-CN" altLang="en-US" sz="3600" b="1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freeRTOS</a:t>
            </a:r>
            <a:r>
              <a:rPr lang="zh-CN" altLang="en-US" dirty="0"/>
              <a:t>的</a:t>
            </a:r>
            <a:r>
              <a:rPr lang="zh-CN" altLang="en-US" dirty="0"/>
              <a:t>优缺点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22386" y="1821180"/>
            <a:ext cx="9746088" cy="4351337"/>
          </a:xfrm>
        </p:spPr>
        <p:txBody>
          <a:bodyPr/>
          <a:p>
            <a:r>
              <a:rPr lang="zh-CN" altLang="en-US"/>
              <a:t>安全性？</a:t>
            </a:r>
            <a:endParaRPr lang="zh-CN" altLang="en-US"/>
          </a:p>
          <a:p>
            <a:r>
              <a:rPr lang="en-US" altLang="zh-CN"/>
              <a:t>MMU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任务调度</a:t>
            </a:r>
            <a:r>
              <a:rPr lang="zh-CN" altLang="en-US"/>
              <a:t>机制？</a:t>
            </a:r>
            <a:endParaRPr lang="zh-CN" altLang="en-US"/>
          </a:p>
          <a:p>
            <a:r>
              <a:rPr lang="zh-CN" altLang="en-US"/>
              <a:t>多核，多</a:t>
            </a:r>
            <a:r>
              <a:rPr lang="zh-CN" altLang="en-US"/>
              <a:t>处理器？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430" y="2261235"/>
            <a:ext cx="6455410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745" y="2736215"/>
            <a:ext cx="9418320" cy="1285240"/>
          </a:xfrm>
        </p:spPr>
        <p:txBody>
          <a:bodyPr/>
          <a:lstStyle/>
          <a:p>
            <a:r>
              <a:rPr lang="zh-CN" sz="6000" dirty="0"/>
              <a:t>小组成员</a:t>
            </a:r>
            <a:endParaRPr lang="zh-CN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745" y="4180205"/>
            <a:ext cx="9418320" cy="13157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杨宇航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林文浩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李浩宇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杨松菡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王彦彬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</p:spPr>
        <p:txBody>
          <a:bodyPr/>
          <a:lstStyle/>
          <a:p>
            <a:r>
              <a:rPr altLang="zh-CN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freeRTOS</a:t>
            </a:r>
            <a:r>
              <a:rPr lang="zh-CN" altLang="en-US" sz="4000" b="1">
                <a:ln>
                  <a:noFill/>
                </a:ln>
                <a:solidFill>
                  <a:schemeClr val="tx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优化</a:t>
            </a:r>
            <a:endParaRPr lang="zh-CN" altLang="en-US" sz="4000" b="1">
              <a:ln>
                <a:noFill/>
              </a:ln>
              <a:solidFill>
                <a:schemeClr val="tx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543789"/>
            <a:ext cx="9745413" cy="404813"/>
          </a:xfrm>
        </p:spPr>
        <p:txBody>
          <a:bodyPr/>
          <a:lstStyle/>
          <a:p>
            <a:r>
              <a:rPr lang="en-US" altLang="zh-CN" dirty="0"/>
              <a:t>freeRTOS</a:t>
            </a:r>
            <a:r>
              <a:rPr lang="zh-CN" altLang="en-US" dirty="0"/>
              <a:t>的</a:t>
            </a:r>
            <a:r>
              <a:rPr lang="zh-CN" altLang="en-US" dirty="0"/>
              <a:t>优缺点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zh-CN" sz="28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FreeRTOS存在很多安全问题，对这些安全问题，C语言因其本身的缺陷难辞其咎。而用 Rust 编写 FreeRTOS，能够在维FreeRTOS高性能的同时，最大限度的保证其安全性。</a:t>
            </a:r>
            <a:endParaRPr lang="zh-CN" altLang="zh-CN" sz="28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endParaRPr lang="zh-CN" altLang="zh-CN" sz="28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r>
              <a:rPr lang="zh-CN" altLang="zh-CN" sz="28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FreeRTOS在功能上并不完善，不支持使用MMU。可以在优化时添加</a:t>
            </a:r>
            <a:r>
              <a:rPr lang="en-US" altLang="zh-CN" sz="28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MMU,</a:t>
            </a:r>
            <a:r>
              <a:rPr lang="zh-CN" altLang="en-US" sz="28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使得其进一步</a:t>
            </a:r>
            <a:r>
              <a:rPr lang="zh-CN" altLang="en-US" sz="28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sym typeface="+mn-ea"/>
              </a:rPr>
              <a:t>完善。</a:t>
            </a:r>
            <a:endParaRPr lang="zh-CN" altLang="en-US" sz="28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smtClean="0"/>
              <a:t>分解C语言源码</a:t>
            </a:r>
            <a:endParaRPr dirty="0" smtClean="0"/>
          </a:p>
          <a:p>
            <a:r>
              <a:rPr dirty="0" smtClean="0"/>
              <a:t>Rust复现</a:t>
            </a:r>
            <a:endParaRPr dirty="0" smtClean="0"/>
          </a:p>
          <a:p>
            <a:r>
              <a:rPr dirty="0" smtClean="0"/>
              <a:t>添加MMU</a:t>
            </a:r>
            <a:endParaRPr dirty="0" smtClean="0"/>
          </a:p>
          <a:p>
            <a:r>
              <a:rPr dirty="0" smtClean="0"/>
              <a:t>调整优化</a:t>
            </a:r>
            <a:endParaRPr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</a:t>
            </a:r>
            <a:r>
              <a:rPr lang="en-US" altLang="zh-CN" dirty="0" err="1"/>
              <a:t>FreeRTOS</a:t>
            </a:r>
            <a:r>
              <a:rPr lang="zh-CN" altLang="en-US" dirty="0"/>
              <a:t>源码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325" y="1691322"/>
            <a:ext cx="7705847" cy="3848298"/>
          </a:xfrm>
        </p:spPr>
      </p:pic>
      <p:sp>
        <p:nvSpPr>
          <p:cNvPr id="9" name="标题 1"/>
          <p:cNvSpPr txBox="1"/>
          <p:nvPr/>
        </p:nvSpPr>
        <p:spPr>
          <a:xfrm>
            <a:off x="821650" y="5726646"/>
            <a:ext cx="9746088" cy="74241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5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去除不必要的文件留下必要的</a:t>
            </a:r>
            <a:r>
              <a:rPr lang="en-US" altLang="zh-CN" sz="2400" dirty="0" err="1"/>
              <a:t>task.c</a:t>
            </a:r>
            <a:r>
              <a:rPr lang="zh-CN" altLang="en-US" sz="2400" dirty="0"/>
              <a:t>  </a:t>
            </a:r>
            <a:r>
              <a:rPr lang="en-US" altLang="zh-CN" sz="2400" dirty="0" err="1"/>
              <a:t>list.c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queue.c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port.c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heap_x.c</a:t>
            </a:r>
            <a:r>
              <a:rPr lang="zh-CN" altLang="en-US" sz="2400" dirty="0"/>
              <a:t> 并使用</a:t>
            </a:r>
            <a:r>
              <a:rPr lang="en-US" altLang="zh-CN" sz="2400" dirty="0"/>
              <a:t>rust</a:t>
            </a:r>
            <a:r>
              <a:rPr lang="zh-CN" altLang="en-US" sz="2400" dirty="0"/>
              <a:t>对照源码重写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751570" y="5178523"/>
            <a:ext cx="1761067" cy="876940"/>
            <a:chOff x="5088465" y="5246257"/>
            <a:chExt cx="1761067" cy="876940"/>
          </a:xfrm>
        </p:grpSpPr>
        <p:sp>
          <p:nvSpPr>
            <p:cNvPr id="13" name="矩形: 圆角 12"/>
            <p:cNvSpPr/>
            <p:nvPr/>
          </p:nvSpPr>
          <p:spPr>
            <a:xfrm>
              <a:off x="5088465" y="5246257"/>
              <a:ext cx="1761067" cy="876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          内存</a:t>
              </a:r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274733" y="5468827"/>
              <a:ext cx="694266" cy="431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页表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箭头: 下 26"/>
          <p:cNvSpPr/>
          <p:nvPr/>
        </p:nvSpPr>
        <p:spPr>
          <a:xfrm>
            <a:off x="5799868" y="4587876"/>
            <a:ext cx="267445" cy="8016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908266"/>
            <a:ext cx="9746088" cy="742416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MMU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512617" y="2231605"/>
            <a:ext cx="9746088" cy="74241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5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2000" b="1" i="0" dirty="0">
                <a:effectLst/>
                <a:latin typeface="-apple-system"/>
              </a:rPr>
              <a:t>系统初始化代码会在内存中生成页表，然后把页表地址设置给</a:t>
            </a:r>
            <a:r>
              <a:rPr lang="en-US" altLang="zh-CN" sz="2000" b="1" i="0" dirty="0">
                <a:effectLst/>
                <a:latin typeface="-apple-system"/>
              </a:rPr>
              <a:t>MMU</a:t>
            </a:r>
            <a:r>
              <a:rPr lang="zh-CN" altLang="en-US" sz="2000" b="1" i="0" dirty="0">
                <a:effectLst/>
                <a:latin typeface="-apple-system"/>
              </a:rPr>
              <a:t>对应寄存器，使</a:t>
            </a:r>
            <a:r>
              <a:rPr lang="en-US" altLang="zh-CN" sz="2000" b="1" i="0" dirty="0">
                <a:effectLst/>
                <a:latin typeface="-apple-system"/>
              </a:rPr>
              <a:t>MMU</a:t>
            </a:r>
            <a:r>
              <a:rPr lang="zh-CN" altLang="en-US" sz="2000" b="1" i="0" dirty="0">
                <a:effectLst/>
                <a:latin typeface="-apple-system"/>
              </a:rPr>
              <a:t>知道页表在物理内存中的什么位置，以便在需要时进行查找。之后通过专用指令启动</a:t>
            </a:r>
            <a:r>
              <a:rPr lang="en-US" altLang="zh-CN" sz="2000" b="1" i="0" dirty="0">
                <a:effectLst/>
                <a:latin typeface="-apple-system"/>
              </a:rPr>
              <a:t>MMU</a:t>
            </a:r>
            <a:r>
              <a:rPr lang="zh-CN" altLang="en-US" sz="2000" b="1" i="0" dirty="0">
                <a:effectLst/>
                <a:latin typeface="-apple-system"/>
              </a:rPr>
              <a:t>，以此为分界，之后程序中所有内存地址都变成虚地址，</a:t>
            </a:r>
            <a:r>
              <a:rPr lang="en-US" altLang="zh-CN" sz="2000" b="1" i="0" dirty="0">
                <a:effectLst/>
                <a:latin typeface="-apple-system"/>
              </a:rPr>
              <a:t>MMU</a:t>
            </a:r>
            <a:r>
              <a:rPr lang="zh-CN" altLang="en-US" sz="2000" b="1" i="0" dirty="0">
                <a:effectLst/>
                <a:latin typeface="-apple-system"/>
              </a:rPr>
              <a:t>硬件开始自动完成查表和虚实地址转换。</a:t>
            </a:r>
            <a:endParaRPr lang="zh-CN" altLang="en-US" sz="2000" b="1" i="0" dirty="0">
              <a:effectLst/>
              <a:latin typeface="-apple-system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12617" y="3444243"/>
            <a:ext cx="9746088" cy="74241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5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-apple-system"/>
              </a:rPr>
              <a:t>简而言之</a:t>
            </a:r>
            <a:r>
              <a:rPr lang="zh-CN" altLang="en-US" sz="2400" b="1" dirty="0">
                <a:latin typeface="-apple-system"/>
              </a:rPr>
              <a:t>，我们只需要对页表进行修改，就能控制地址映射规则，因此我们的任务是写一个</a:t>
            </a:r>
            <a:r>
              <a:rPr lang="en-US" altLang="zh-CN" sz="2400" b="1" dirty="0" err="1">
                <a:latin typeface="-apple-system"/>
              </a:rPr>
              <a:t>mmu.c</a:t>
            </a:r>
            <a:r>
              <a:rPr lang="zh-CN" altLang="en-US" sz="2400" b="1" dirty="0">
                <a:latin typeface="-apple-system"/>
              </a:rPr>
              <a:t>文件，用于对页表进行操作，以此实现不同进程地址空间的分离。</a:t>
            </a:r>
            <a:endParaRPr lang="zh-CN" altLang="en-US" sz="2400" dirty="0"/>
          </a:p>
        </p:txBody>
      </p:sp>
      <p:sp>
        <p:nvSpPr>
          <p:cNvPr id="10" name="矩形: 圆角 9"/>
          <p:cNvSpPr/>
          <p:nvPr/>
        </p:nvSpPr>
        <p:spPr>
          <a:xfrm>
            <a:off x="5080000" y="4187036"/>
            <a:ext cx="1016000" cy="581549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mmu</a:t>
            </a:r>
            <a:endParaRPr lang="zh-CN" altLang="en-US" dirty="0"/>
          </a:p>
        </p:txBody>
      </p:sp>
      <p:sp>
        <p:nvSpPr>
          <p:cNvPr id="18" name="箭头: 下 17"/>
          <p:cNvSpPr/>
          <p:nvPr/>
        </p:nvSpPr>
        <p:spPr>
          <a:xfrm rot="16591272">
            <a:off x="3844928" y="4490164"/>
            <a:ext cx="368748" cy="196640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10800000">
            <a:off x="6025616" y="4282300"/>
            <a:ext cx="2487244" cy="234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右 24"/>
          <p:cNvSpPr/>
          <p:nvPr/>
        </p:nvSpPr>
        <p:spPr>
          <a:xfrm rot="11749555">
            <a:off x="5981581" y="4715174"/>
            <a:ext cx="2575315" cy="23064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 rot="12307924">
            <a:off x="5906776" y="5086907"/>
            <a:ext cx="2780153" cy="26025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82000" y="4187036"/>
            <a:ext cx="1295400" cy="61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382000" y="4900222"/>
            <a:ext cx="1295400" cy="61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382000" y="5602631"/>
            <a:ext cx="1295400" cy="61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320799" y="4799961"/>
            <a:ext cx="1837267" cy="1109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FreeRTOS</a:t>
            </a:r>
            <a:r>
              <a:rPr lang="zh-CN" altLang="en-US" dirty="0"/>
              <a:t>内核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267670" y="5521298"/>
            <a:ext cx="147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操作、修改</a:t>
            </a:r>
            <a:endParaRPr lang="zh-CN" altLang="en-US" dirty="0"/>
          </a:p>
        </p:txBody>
      </p:sp>
      <p:sp>
        <p:nvSpPr>
          <p:cNvPr id="29" name="箭头: 下 28"/>
          <p:cNvSpPr/>
          <p:nvPr/>
        </p:nvSpPr>
        <p:spPr>
          <a:xfrm rot="11864907">
            <a:off x="5108743" y="4688964"/>
            <a:ext cx="333953" cy="8065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3691" y="4820456"/>
            <a:ext cx="147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856563" y="4751817"/>
            <a:ext cx="147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地址映射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测试调整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2052" name="Picture 4" descr="QEMU 是如何工作的？ | SwordFaith's Blo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37"/>
          <a:stretch>
            <a:fillRect/>
          </a:stretch>
        </p:blipFill>
        <p:spPr bwMode="auto">
          <a:xfrm>
            <a:off x="927234" y="1950387"/>
            <a:ext cx="4230937" cy="395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5340486" y="2541179"/>
            <a:ext cx="4866769" cy="152045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5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每完成一个主要任务之后（</a:t>
            </a:r>
            <a:r>
              <a:rPr lang="en-US" altLang="zh-CN" sz="2400" dirty="0"/>
              <a:t>rust</a:t>
            </a:r>
            <a:r>
              <a:rPr lang="zh-CN" altLang="en-US" sz="2400" dirty="0"/>
              <a:t>重写或添加</a:t>
            </a:r>
            <a:r>
              <a:rPr lang="en-US" altLang="zh-CN" sz="2400" dirty="0" err="1"/>
              <a:t>mmu</a:t>
            </a:r>
            <a:r>
              <a:rPr lang="zh-CN" altLang="en-US" sz="2400" dirty="0"/>
              <a:t>），使用</a:t>
            </a:r>
            <a:r>
              <a:rPr lang="en-US" altLang="zh-CN" sz="2400" dirty="0"/>
              <a:t>QEMU</a:t>
            </a:r>
            <a:r>
              <a:rPr lang="zh-CN" altLang="en-US" sz="2400" dirty="0"/>
              <a:t>模拟一个虚拟的机器，将我们优化后的操作系统烧录到机器中运行，检查其运行是否预期，并根据实际情况进一步改进及优化。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WHAT  </a:t>
            </a:r>
            <a:endParaRPr lang="en-US" altLang="zh-CN"/>
          </a:p>
          <a:p>
            <a:pPr marL="177800" indent="0">
              <a:buNone/>
            </a:pPr>
            <a:r>
              <a:rPr lang="en-US" altLang="zh-CN"/>
              <a:t>                    </a:t>
            </a:r>
            <a:endParaRPr lang="en-US" altLang="zh-CN"/>
          </a:p>
          <a:p>
            <a:r>
              <a:rPr lang="en-US" altLang="zh-CN"/>
              <a:t>WHY</a:t>
            </a:r>
            <a:endParaRPr lang="en-US" altLang="zh-CN"/>
          </a:p>
          <a:p>
            <a:endParaRPr lang="en-US" altLang="zh-CN" sz="2400"/>
          </a:p>
          <a:p>
            <a:r>
              <a:rPr lang="en-US" altLang="zh-CN"/>
              <a:t>HOW</a:t>
            </a:r>
            <a:endParaRPr lang="en-US" altLang="zh-CN"/>
          </a:p>
          <a:p>
            <a:pPr marL="177800" indent="0" algn="l">
              <a:buNone/>
            </a:pPr>
            <a:endParaRPr lang="en-US" altLang="zh-CN" sz="240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855462" y="1915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freeRTOS</a:t>
            </a:r>
            <a:endParaRPr lang="en-US" altLang="zh-CN"/>
          </a:p>
          <a:p>
            <a:pPr marL="177800" indent="0">
              <a:buNone/>
            </a:pPr>
            <a:endParaRPr lang="en-US" altLang="zh-CN"/>
          </a:p>
          <a:p>
            <a:r>
              <a:rPr lang="en-US" altLang="zh-CN"/>
              <a:t>RUST</a:t>
            </a:r>
            <a:endParaRPr lang="en-US" altLang="zh-CN"/>
          </a:p>
          <a:p>
            <a:pPr marL="177800" indent="0">
              <a:buNone/>
            </a:pPr>
            <a:endParaRPr lang="en-US" altLang="zh-CN"/>
          </a:p>
          <a:p>
            <a:r>
              <a:rPr lang="en-US" altLang="zh-CN"/>
              <a:t>MMU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is F</a:t>
            </a:r>
            <a:r>
              <a:rPr lang="zh-CN" altLang="en-US" dirty="0" smtClean="0"/>
              <a:t>reeRTOS？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WHAT is Rust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WHAT is </a:t>
            </a:r>
            <a:r>
              <a:rPr lang="en-US" dirty="0" smtClean="0">
                <a:sym typeface="+mn-ea"/>
              </a:rPr>
              <a:t>MMU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WHAT to DO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/>
          </a:p>
          <a:p>
            <a:pPr marL="17780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840" y="2551430"/>
            <a:ext cx="9418320" cy="2249170"/>
          </a:xfrm>
        </p:spPr>
        <p:txBody>
          <a:bodyPr/>
          <a:lstStyle/>
          <a:p>
            <a:r>
              <a:rPr lang="en-US" altLang="zh-CN" smtClean="0"/>
              <a:t>FreeRTOS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6967" y="4757420"/>
            <a:ext cx="9418320" cy="1691640"/>
          </a:xfrm>
        </p:spPr>
        <p:txBody>
          <a:bodyPr/>
          <a:lstStyle/>
          <a:p>
            <a:r>
              <a:rPr lang="zh-CN" altLang="en-US" dirty="0"/>
              <a:t>小型实时操作系统内核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610350" y="1847215"/>
            <a:ext cx="3196590" cy="3976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迷你的实时操作系统内核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895" y="2114550"/>
            <a:ext cx="3688080" cy="4351020"/>
          </a:xfrm>
        </p:spPr>
        <p:txBody>
          <a:bodyPr>
            <a:normAutofit/>
          </a:bodyPr>
          <a:lstStyle/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任务管理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时间管理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信号量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消息队列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内存管理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软件定时器</a:t>
            </a:r>
            <a:endParaRPr lang="en-US" altLang="zh-CN" sz="2800" dirty="0" smtClean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FreeRTOS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820" y="1867535"/>
            <a:ext cx="4454525" cy="4304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9657" y="758952"/>
            <a:ext cx="9418320" cy="4041648"/>
          </a:xfrm>
        </p:spPr>
        <p:txBody>
          <a:bodyPr/>
          <a:lstStyle/>
          <a:p>
            <a:r>
              <a:rPr lang="en-US" altLang="zh-CN" dirty="0" smtClean="0"/>
              <a:t>Rust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高性能高安全性计算机编程语言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820" y="2838450"/>
            <a:ext cx="5034280" cy="2535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751" y="1187031"/>
            <a:ext cx="9746088" cy="742416"/>
          </a:xfrm>
        </p:spPr>
        <p:txBody>
          <a:bodyPr/>
          <a:lstStyle/>
          <a:p>
            <a:r>
              <a:rPr lang="zh-CN" altLang="en-US" sz="2800" dirty="0" smtClean="0"/>
              <a:t>优雅解决高并发</a:t>
            </a:r>
            <a:br>
              <a:rPr lang="zh-CN" altLang="en-US" sz="3600" dirty="0" smtClean="0"/>
            </a:br>
            <a:r>
              <a:rPr lang="zh-CN" altLang="en-US" sz="3600" dirty="0" smtClean="0"/>
              <a:t>和高安全性系统问题的编程语言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90" y="2460625"/>
            <a:ext cx="5967730" cy="4351020"/>
          </a:xfrm>
        </p:spPr>
        <p:txBody>
          <a:bodyPr>
            <a:normAutofit/>
          </a:bodyPr>
          <a:lstStyle/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sz="2800" dirty="0" smtClean="0">
                <a:solidFill>
                  <a:schemeClr val="tx2"/>
                </a:solidFill>
              </a:rPr>
              <a:t>保障内存安全</a:t>
            </a:r>
            <a:endParaRPr 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非凡的速度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2"/>
                </a:solidFill>
              </a:rPr>
              <a:t>跨</a:t>
            </a:r>
            <a:r>
              <a:rPr lang="en-US" altLang="zh-CN" sz="2800" dirty="0" smtClean="0">
                <a:solidFill>
                  <a:schemeClr val="tx2"/>
                </a:solidFill>
              </a:rPr>
              <a:t>平台兼容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</a:rPr>
              <a:t>丰富的语法和模式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sym typeface="+mn-ea"/>
              </a:rPr>
              <a:t>特殊</a:t>
            </a:r>
            <a:r>
              <a:rPr lang="zh-CN" altLang="en-US" sz="2800" dirty="0" smtClean="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zh-CN" sz="2800" dirty="0" smtClean="0">
                <a:solidFill>
                  <a:schemeClr val="tx2"/>
                </a:solidFill>
                <a:sym typeface="+mn-ea"/>
              </a:rPr>
              <a:t>所有权功能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indent="-447675" algn="l">
              <a:lnSpc>
                <a:spcPct val="95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1880" y="2260600"/>
            <a:ext cx="5905500" cy="3672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业界和开源社区中的热门语言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 sz="2400"/>
              <a:t>发布以来依靠安全性和性能广受欢迎，连续七年在 Stack Overflow开发者调查的“最受喜爱编程语言”评选项目中折取桂冠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Rust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980" y="3472180"/>
            <a:ext cx="7148830" cy="257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4d21d588-0839-43a1-a88c-30d229aa98ec"/>
  <p:tag name="COMMONDATA" val="eyJoZGlkIjoiMzBiOTQzNTg1OTljM2I4Mzc0MDJmMjA2NzUxNzJkMGIifQ=="/>
</p:tagLst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演示</Application>
  <PresentationFormat>宽屏</PresentationFormat>
  <Paragraphs>244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微软雅黑</vt:lpstr>
      <vt:lpstr>汉仪旗黑</vt:lpstr>
      <vt:lpstr>微软雅黑 bold</vt:lpstr>
      <vt:lpstr>汉仪中黑KW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微软雅黑</vt:lpstr>
      <vt:lpstr>Open Sans</vt:lpstr>
      <vt:lpstr>苹方-简</vt:lpstr>
      <vt:lpstr>-apple-system</vt:lpstr>
      <vt:lpstr>Thonburi</vt:lpstr>
      <vt:lpstr>View</vt:lpstr>
      <vt:lpstr>MIDTERM REPORT</vt:lpstr>
      <vt:lpstr>小组成员</vt:lpstr>
      <vt:lpstr>Directory</vt:lpstr>
      <vt:lpstr>WHAT</vt:lpstr>
      <vt:lpstr>FreeRTOS</vt:lpstr>
      <vt:lpstr>迷你的实时操作系统内核</vt:lpstr>
      <vt:lpstr>Rust</vt:lpstr>
      <vt:lpstr>优雅解决高并发 和高安全性系统问题的编程语言</vt:lpstr>
      <vt:lpstr>业界和开源社区中的热门语言</vt:lpstr>
      <vt:lpstr>MMU</vt:lpstr>
      <vt:lpstr>内存管理单元</vt:lpstr>
      <vt:lpstr>内存管理单元</vt:lpstr>
      <vt:lpstr>内存管理单元</vt:lpstr>
      <vt:lpstr>WHY</vt:lpstr>
      <vt:lpstr>内存管理单元</vt:lpstr>
      <vt:lpstr>Rust 具有与 C 和 C++ 相当的性能</vt:lpstr>
      <vt:lpstr>Rust 具有所有权和借用机制</vt:lpstr>
      <vt:lpstr>MMU管理内存</vt:lpstr>
      <vt:lpstr>freeRTOS优点</vt:lpstr>
      <vt:lpstr>freeRTOS缺点</vt:lpstr>
      <vt:lpstr>HOW</vt:lpstr>
      <vt:lpstr>分解FreeRTOS源码</vt:lpstr>
      <vt:lpstr>添加MMU</vt:lpstr>
      <vt:lpstr>测试调整</vt:lpstr>
      <vt:lpstr>谢谢	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Perfect</cp:lastModifiedBy>
  <cp:revision>154</cp:revision>
  <dcterms:created xsi:type="dcterms:W3CDTF">2023-05-05T17:30:27Z</dcterms:created>
  <dcterms:modified xsi:type="dcterms:W3CDTF">2023-05-05T17:30:27Z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DCEBC6DC25A1A406333D5564ED79B29C_43</vt:lpwstr>
  </property>
  <property fmtid="{D5CDD505-2E9C-101B-9397-08002B2CF9AE}" pid="3" name="KSOProductBuildVer">
    <vt:lpwstr>2052-5.4.0.7913</vt:lpwstr>
  </property>
</Properties>
</file>