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2"/>
  </p:notesMasterIdLst>
  <p:sldIdLst>
    <p:sldId id="256" r:id="rId2"/>
    <p:sldId id="272" r:id="rId3"/>
    <p:sldId id="297" r:id="rId4"/>
    <p:sldId id="270" r:id="rId5"/>
    <p:sldId id="257" r:id="rId6"/>
    <p:sldId id="274" r:id="rId7"/>
    <p:sldId id="273" r:id="rId8"/>
    <p:sldId id="293" r:id="rId9"/>
    <p:sldId id="295" r:id="rId10"/>
    <p:sldId id="294" r:id="rId11"/>
    <p:sldId id="277" r:id="rId12"/>
    <p:sldId id="287" r:id="rId13"/>
    <p:sldId id="298" r:id="rId14"/>
    <p:sldId id="265" r:id="rId15"/>
    <p:sldId id="288" r:id="rId16"/>
    <p:sldId id="278" r:id="rId17"/>
    <p:sldId id="281" r:id="rId18"/>
    <p:sldId id="282" r:id="rId19"/>
    <p:sldId id="276" r:id="rId20"/>
    <p:sldId id="289" r:id="rId21"/>
    <p:sldId id="292" r:id="rId22"/>
    <p:sldId id="279" r:id="rId23"/>
    <p:sldId id="275" r:id="rId24"/>
    <p:sldId id="290" r:id="rId25"/>
    <p:sldId id="291" r:id="rId26"/>
    <p:sldId id="286" r:id="rId27"/>
    <p:sldId id="283" r:id="rId28"/>
    <p:sldId id="284" r:id="rId29"/>
    <p:sldId id="285" r:id="rId30"/>
    <p:sldId id="27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77" autoAdjust="0"/>
    <p:restoredTop sz="71514" autoAdjust="0"/>
  </p:normalViewPr>
  <p:slideViewPr>
    <p:cSldViewPr snapToGrid="0">
      <p:cViewPr varScale="1">
        <p:scale>
          <a:sx n="114" d="100"/>
          <a:sy n="114" d="100"/>
        </p:scale>
        <p:origin x="1416" y="16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3AC749-4FB1-4504-8A01-4799D4DFEFF9}" type="datetimeFigureOut">
              <a:rPr lang="zh-CN" altLang="en-US" smtClean="0"/>
              <a:t>2023/5/8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8296D-1E8C-4FA1-8ED8-C999B297FEA1}" type="slidenum">
              <a:rPr lang="zh-CN" altLang="en-US" smtClean="0"/>
              <a:t>‹#›</a:t>
            </a:fld>
            <a:endParaRPr lang="zh-CN" altLang="en-US"/>
          </a:p>
        </p:txBody>
      </p:sp>
    </p:spTree>
    <p:extLst>
      <p:ext uri="{BB962C8B-B14F-4D97-AF65-F5344CB8AC3E}">
        <p14:creationId xmlns:p14="http://schemas.microsoft.com/office/powerpoint/2010/main" val="31401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大家好，现在由我来进行 </a:t>
            </a:r>
            <a:r>
              <a:rPr lang="en-US" altLang="zh-CN" dirty="0"/>
              <a:t>x-Eris</a:t>
            </a:r>
            <a:r>
              <a:rPr lang="zh-CN" altLang="en-US" dirty="0"/>
              <a:t> 小组的中期报告，我们小组的项目主题是设计并实现一个 </a:t>
            </a:r>
            <a:r>
              <a:rPr lang="en-US" altLang="zh-CN" dirty="0"/>
              <a:t>FreeRTOS</a:t>
            </a:r>
            <a:r>
              <a:rPr lang="zh-CN" altLang="en-US" dirty="0"/>
              <a:t> 的虚拟文件系统。</a:t>
            </a:r>
          </a:p>
        </p:txBody>
      </p:sp>
      <p:sp>
        <p:nvSpPr>
          <p:cNvPr id="4" name="灯片编号占位符 3"/>
          <p:cNvSpPr>
            <a:spLocks noGrp="1"/>
          </p:cNvSpPr>
          <p:nvPr>
            <p:ph type="sldNum" sz="quarter" idx="10"/>
          </p:nvPr>
        </p:nvSpPr>
        <p:spPr/>
        <p:txBody>
          <a:bodyPr/>
          <a:lstStyle/>
          <a:p>
            <a:fld id="{8A18296D-1E8C-4FA1-8ED8-C999B297FEA1}" type="slidenum">
              <a:rPr lang="zh-CN" altLang="en-US" smtClean="0"/>
              <a:t>1</a:t>
            </a:fld>
            <a:endParaRPr lang="zh-CN" altLang="en-US"/>
          </a:p>
        </p:txBody>
      </p:sp>
    </p:spTree>
    <p:extLst>
      <p:ext uri="{BB962C8B-B14F-4D97-AF65-F5344CB8AC3E}">
        <p14:creationId xmlns:p14="http://schemas.microsoft.com/office/powerpoint/2010/main" val="2086190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Romfs</a:t>
            </a:r>
            <a:r>
              <a:rPr lang="zh-CN" altLang="en-US" sz="1200" dirty="0"/>
              <a:t> 按顺序存放所有的文件数据，因此在系统运行时，可以获得可观的 </a:t>
            </a:r>
            <a:r>
              <a:rPr lang="en-US" altLang="zh-CN" sz="1200" dirty="0"/>
              <a:t>RAM</a:t>
            </a:r>
            <a:r>
              <a:rPr lang="zh-CN" altLang="en-US" sz="1200" dirty="0"/>
              <a:t> 节省空间 </a:t>
            </a:r>
            <a:r>
              <a:rPr lang="en-US" altLang="zh-CN" sz="1200" dirty="0"/>
              <a:t>romfs </a:t>
            </a:r>
            <a:r>
              <a:rPr lang="zh-CN" altLang="en-US" sz="1200" dirty="0"/>
              <a:t>的主要目的是拥有一个非常小的内核，它只链接了这个文件系统，然后可以在以后使用当前的模块实用程序加载任何模块。</a:t>
            </a:r>
            <a:endParaRPr lang="zh-CN" altLang="en-US" dirty="0"/>
          </a:p>
        </p:txBody>
      </p:sp>
      <p:sp>
        <p:nvSpPr>
          <p:cNvPr id="4" name="灯片编号占位符 3"/>
          <p:cNvSpPr>
            <a:spLocks noGrp="1"/>
          </p:cNvSpPr>
          <p:nvPr>
            <p:ph type="sldNum" sz="quarter" idx="5"/>
          </p:nvPr>
        </p:nvSpPr>
        <p:spPr/>
        <p:txBody>
          <a:bodyPr/>
          <a:lstStyle/>
          <a:p>
            <a:fld id="{8A18296D-1E8C-4FA1-8ED8-C999B297FEA1}" type="slidenum">
              <a:rPr lang="zh-CN" altLang="en-US" smtClean="0"/>
              <a:t>10</a:t>
            </a:fld>
            <a:endParaRPr lang="zh-CN" altLang="en-US"/>
          </a:p>
        </p:txBody>
      </p:sp>
    </p:spTree>
    <p:extLst>
      <p:ext uri="{BB962C8B-B14F-4D97-AF65-F5344CB8AC3E}">
        <p14:creationId xmlns:p14="http://schemas.microsoft.com/office/powerpoint/2010/main" val="2309241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接下来是该项目的前瞻性，即回答为什么需要 </a:t>
            </a:r>
            <a:r>
              <a:rPr lang="en-US" altLang="zh-CN" dirty="0"/>
              <a:t>VFS</a:t>
            </a:r>
            <a:r>
              <a:rPr lang="zh-CN" altLang="en-US" dirty="0"/>
              <a:t> 的问题。</a:t>
            </a:r>
          </a:p>
        </p:txBody>
      </p:sp>
      <p:sp>
        <p:nvSpPr>
          <p:cNvPr id="4" name="灯片编号占位符 3"/>
          <p:cNvSpPr>
            <a:spLocks noGrp="1"/>
          </p:cNvSpPr>
          <p:nvPr>
            <p:ph type="sldNum" sz="quarter" idx="10"/>
          </p:nvPr>
        </p:nvSpPr>
        <p:spPr/>
        <p:txBody>
          <a:bodyPr/>
          <a:lstStyle/>
          <a:p>
            <a:fld id="{8A18296D-1E8C-4FA1-8ED8-C999B297FEA1}" type="slidenum">
              <a:rPr lang="zh-CN" altLang="en-US" smtClean="0"/>
              <a:t>11</a:t>
            </a:fld>
            <a:endParaRPr lang="zh-CN" altLang="en-US"/>
          </a:p>
        </p:txBody>
      </p:sp>
    </p:spTree>
    <p:extLst>
      <p:ext uri="{BB962C8B-B14F-4D97-AF65-F5344CB8AC3E}">
        <p14:creationId xmlns:p14="http://schemas.microsoft.com/office/powerpoint/2010/main" val="3491891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随着技术发展，嵌入式设备的存储空间不断增加，直接读写内存地址的方式不再可行，对规范文件系统的需求也在逐渐上升；</a:t>
            </a:r>
            <a:endParaRPr lang="en-US" altLang="zh-CN" sz="1200" dirty="0"/>
          </a:p>
          <a:p>
            <a:r>
              <a:rPr lang="zh-CN" altLang="en-US" sz="1200" dirty="0"/>
              <a:t>同时，</a:t>
            </a:r>
            <a:r>
              <a:rPr lang="en-US" altLang="zh-CN" sz="1200" dirty="0"/>
              <a:t>FreeRTOS</a:t>
            </a:r>
            <a:r>
              <a:rPr lang="zh-CN" altLang="en-US" sz="1200" dirty="0"/>
              <a:t>作为使用量最大的嵌入式操作系统之一，对文件系统的支持较为薄弱（仅有</a:t>
            </a:r>
            <a:r>
              <a:rPr lang="en-US" altLang="zh-CN" sz="1200" dirty="0"/>
              <a:t>FreeRTOS-Plus-FAT</a:t>
            </a:r>
            <a:r>
              <a:rPr lang="zh-CN" altLang="en-US" sz="1200" dirty="0"/>
              <a:t>这一为</a:t>
            </a:r>
            <a:r>
              <a:rPr lang="en-US" altLang="zh-CN" sz="1200" dirty="0"/>
              <a:t>FAT</a:t>
            </a:r>
            <a:r>
              <a:rPr lang="zh-CN" altLang="en-US" sz="1200" dirty="0"/>
              <a:t>文件系统特化的实验室项目），无法满足用户需求。 </a:t>
            </a:r>
            <a:endParaRPr lang="en-US" altLang="zh-CN" sz="1200" dirty="0"/>
          </a:p>
          <a:p>
            <a:r>
              <a:rPr lang="zh-CN" altLang="en-US" sz="1200" dirty="0"/>
              <a:t>因此，</a:t>
            </a:r>
            <a:r>
              <a:rPr lang="zh-CN" altLang="en-US" sz="1200"/>
              <a:t>我们的项目是必要的。</a:t>
            </a:r>
            <a:endParaRPr lang="en-US" altLang="zh-CN" sz="1200"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12</a:t>
            </a:fld>
            <a:endParaRPr lang="zh-CN" altLang="en-US"/>
          </a:p>
        </p:txBody>
      </p:sp>
    </p:spTree>
    <p:extLst>
      <p:ext uri="{BB962C8B-B14F-4D97-AF65-F5344CB8AC3E}">
        <p14:creationId xmlns:p14="http://schemas.microsoft.com/office/powerpoint/2010/main" val="3846224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显示的是对物联网历年连接设备数量的统计及预测，可以看出，物联网设备数量逐年增长。随着设备的数量、种类的增多，物联网操作系统势的发展必要涉及改善对设备存储的管理。从这一需求出发，为提升管理的效率、安全性、可靠性，我们可以设计出一个虚拟文件系统作为解决方案。</a:t>
            </a:r>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13</a:t>
            </a:fld>
            <a:endParaRPr lang="zh-CN" altLang="en-US"/>
          </a:p>
        </p:txBody>
      </p:sp>
    </p:spTree>
    <p:extLst>
      <p:ext uri="{BB962C8B-B14F-4D97-AF65-F5344CB8AC3E}">
        <p14:creationId xmlns:p14="http://schemas.microsoft.com/office/powerpoint/2010/main" val="3988797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上表列出了一些常见的物联网操作系统的文件系统情况，可以看到，他们基本都具备文件系统，并且有多个操作系统配有虚拟文件系统，然而市场占比前列的 </a:t>
            </a:r>
            <a:r>
              <a:rPr lang="en-US" altLang="zh-CN" dirty="0"/>
              <a:t>FreeRTOS</a:t>
            </a:r>
            <a:r>
              <a:rPr lang="zh-CN" altLang="en-US" dirty="0"/>
              <a:t> 却缺少文件系统支持。虽然拥有 </a:t>
            </a:r>
            <a:r>
              <a:rPr lang="en-US" altLang="zh-CN" dirty="0"/>
              <a:t>FreeRTOS-Plus-FAT</a:t>
            </a:r>
            <a:r>
              <a:rPr lang="zh-CN" altLang="en-US" dirty="0"/>
              <a:t> 项目作为文件系统，该项目有兼容性扩展性不足，仅支持 </a:t>
            </a:r>
            <a:r>
              <a:rPr lang="en-US" altLang="zh-CN" dirty="0"/>
              <a:t>FatFS</a:t>
            </a:r>
            <a:r>
              <a:rPr lang="zh-CN" altLang="en-US" dirty="0"/>
              <a:t> 的缺点，所以我们认为，为 </a:t>
            </a:r>
            <a:r>
              <a:rPr lang="en-US" altLang="zh-CN" dirty="0"/>
              <a:t>FreeRTOS</a:t>
            </a:r>
            <a:r>
              <a:rPr lang="zh-CN" altLang="en-US" dirty="0"/>
              <a:t> 添加上虚拟文件系统以增强其扩展性是有需要的，也是趋势所向。</a:t>
            </a:r>
          </a:p>
        </p:txBody>
      </p:sp>
      <p:sp>
        <p:nvSpPr>
          <p:cNvPr id="4" name="灯片编号占位符 3"/>
          <p:cNvSpPr>
            <a:spLocks noGrp="1"/>
          </p:cNvSpPr>
          <p:nvPr>
            <p:ph type="sldNum" sz="quarter" idx="10"/>
          </p:nvPr>
        </p:nvSpPr>
        <p:spPr/>
        <p:txBody>
          <a:bodyPr/>
          <a:lstStyle/>
          <a:p>
            <a:fld id="{8A18296D-1E8C-4FA1-8ED8-C999B297FEA1}" type="slidenum">
              <a:rPr lang="zh-CN" altLang="en-US" smtClean="0"/>
              <a:t>14</a:t>
            </a:fld>
            <a:endParaRPr lang="zh-CN" altLang="en-US"/>
          </a:p>
        </p:txBody>
      </p:sp>
    </p:spTree>
    <p:extLst>
      <p:ext uri="{BB962C8B-B14F-4D97-AF65-F5344CB8AC3E}">
        <p14:creationId xmlns:p14="http://schemas.microsoft.com/office/powerpoint/2010/main" val="3928519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文件系统的部署有助于提升物联网操作系统的效率，这些提升主要体现在以下方面：</a:t>
            </a:r>
            <a:endParaRPr lang="en-US" altLang="zh-CN" dirty="0"/>
          </a:p>
          <a:p>
            <a:pPr marL="228600" indent="-228600">
              <a:buAutoNum type="arabicPeriod"/>
            </a:pPr>
            <a:r>
              <a:rPr lang="zh-CN" altLang="en-US" dirty="0"/>
              <a:t>可靠性：使用文件系统能够在断电等突发情况下有效保护数据，以应对物联网设备多样化的使用环境；</a:t>
            </a:r>
            <a:endParaRPr lang="en-US" altLang="zh-CN" dirty="0"/>
          </a:p>
          <a:p>
            <a:pPr marL="228600" indent="-228600">
              <a:buAutoNum type="arabicPeriod"/>
            </a:pPr>
            <a:r>
              <a:rPr lang="zh-CN" altLang="en-US" dirty="0"/>
              <a:t>安全性：文件系统对存储设备做了细致的规划与限制，能够有效防止违规行为的发生；</a:t>
            </a:r>
            <a:endParaRPr lang="en-US" altLang="zh-CN" dirty="0"/>
          </a:p>
          <a:p>
            <a:pPr marL="228600" indent="-228600">
              <a:buAutoNum type="arabicPeriod"/>
            </a:pPr>
            <a:r>
              <a:rPr lang="zh-CN" altLang="en-US" dirty="0"/>
              <a:t>性能提升：文件系统对存储管理的作用是显而易见的，可以预见，未来物联网广泛普及后，在大量的数据存取情景下，文件系统的数据的存取效率将比直接读写有较大的提高。</a:t>
            </a:r>
            <a:endParaRPr lang="en-US" altLang="zh-CN" dirty="0"/>
          </a:p>
          <a:p>
            <a:pPr marL="228600" indent="-228600">
              <a:buAutoNum type="arabicPeriod"/>
            </a:pPr>
            <a:r>
              <a:rPr lang="zh-CN" altLang="en-US" dirty="0"/>
              <a:t>易维护：对于相关从业者来说，具备文件系统的设备的问题将更容易排查，这可以在一定程度上提升了项目商业化的可行性。</a:t>
            </a:r>
            <a:endParaRPr lang="en-US" altLang="zh-CN" dirty="0"/>
          </a:p>
          <a:p>
            <a:pPr marL="0" indent="0">
              <a:buNone/>
            </a:pPr>
            <a:r>
              <a:rPr lang="zh-CN" altLang="en-US" dirty="0"/>
              <a:t>综上，物联网操作系统的文件系统的可以在多方面提升其效率，由此我们认为为 </a:t>
            </a:r>
            <a:r>
              <a:rPr lang="en-US" altLang="zh-CN" dirty="0"/>
              <a:t>FreeRTOS</a:t>
            </a:r>
            <a:r>
              <a:rPr lang="zh-CN" altLang="en-US" dirty="0"/>
              <a:t> 开发虚拟文件系统具有前瞻性，值得开发。</a:t>
            </a:r>
            <a:endParaRPr lang="en-US" altLang="zh-CN" dirty="0"/>
          </a:p>
        </p:txBody>
      </p:sp>
      <p:sp>
        <p:nvSpPr>
          <p:cNvPr id="4" name="灯片编号占位符 3"/>
          <p:cNvSpPr>
            <a:spLocks noGrp="1"/>
          </p:cNvSpPr>
          <p:nvPr>
            <p:ph type="sldNum" sz="quarter" idx="5"/>
          </p:nvPr>
        </p:nvSpPr>
        <p:spPr/>
        <p:txBody>
          <a:bodyPr/>
          <a:lstStyle/>
          <a:p>
            <a:fld id="{8A18296D-1E8C-4FA1-8ED8-C999B297FEA1}" type="slidenum">
              <a:rPr lang="zh-CN" altLang="en-US" smtClean="0"/>
              <a:t>15</a:t>
            </a:fld>
            <a:endParaRPr lang="zh-CN" altLang="en-US"/>
          </a:p>
        </p:txBody>
      </p:sp>
    </p:spTree>
    <p:extLst>
      <p:ext uri="{BB962C8B-B14F-4D97-AF65-F5344CB8AC3E}">
        <p14:creationId xmlns:p14="http://schemas.microsoft.com/office/powerpoint/2010/main" val="636194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16</a:t>
            </a:fld>
            <a:endParaRPr lang="zh-CN" altLang="en-US"/>
          </a:p>
        </p:txBody>
      </p:sp>
    </p:spTree>
    <p:extLst>
      <p:ext uri="{BB962C8B-B14F-4D97-AF65-F5344CB8AC3E}">
        <p14:creationId xmlns:p14="http://schemas.microsoft.com/office/powerpoint/2010/main" val="3491891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我们提出的创新点首先是 </a:t>
            </a:r>
            <a:r>
              <a:rPr lang="en-US" altLang="zh-CN" dirty="0"/>
              <a:t>FreeRTOS</a:t>
            </a:r>
            <a:r>
              <a:rPr lang="zh-CN" altLang="en-US" dirty="0"/>
              <a:t> 上的 </a:t>
            </a:r>
            <a:r>
              <a:rPr lang="en-US" altLang="zh-CN" dirty="0"/>
              <a:t>VFS</a:t>
            </a:r>
            <a:r>
              <a:rPr lang="zh-CN" altLang="en-US" dirty="0"/>
              <a:t>。之前的 </a:t>
            </a:r>
            <a:r>
              <a:rPr lang="en-US" altLang="zh-CN" dirty="0"/>
              <a:t>FreeRTOS</a:t>
            </a:r>
            <a:r>
              <a:rPr lang="zh-CN" altLang="en-US" dirty="0"/>
              <a:t> 并未有成熟的文件系统项目，仅有的 </a:t>
            </a:r>
            <a:r>
              <a:rPr lang="en-US" altLang="zh-CN" dirty="0"/>
              <a:t>FreeRTOS-Plus-FAT</a:t>
            </a:r>
            <a:r>
              <a:rPr lang="zh-CN" altLang="en-US" dirty="0"/>
              <a:t> 也只是添加了对 </a:t>
            </a:r>
            <a:r>
              <a:rPr lang="en-US" altLang="zh-CN" dirty="0"/>
              <a:t>FAT</a:t>
            </a:r>
            <a:r>
              <a:rPr lang="zh-CN" altLang="en-US" dirty="0"/>
              <a:t> 这一个文件系统的支持，可拓展性以及易用性都不太好。因此我们的项目期望实现一个真正意义上的 </a:t>
            </a:r>
            <a:r>
              <a:rPr lang="en-US" altLang="zh-CN" dirty="0"/>
              <a:t>VFS</a:t>
            </a:r>
            <a:r>
              <a:rPr lang="zh-CN" altLang="en-US" dirty="0"/>
              <a:t>。拥有规范的三层架构方便拓展底层文件系统，同时支持 </a:t>
            </a:r>
            <a:r>
              <a:rPr lang="en-US" altLang="zh-CN" dirty="0"/>
              <a:t>POSIX</a:t>
            </a:r>
            <a:r>
              <a:rPr lang="zh-CN" altLang="en-US" dirty="0"/>
              <a:t> 标准，提高与 </a:t>
            </a:r>
            <a:r>
              <a:rPr lang="en-US" altLang="zh-CN" dirty="0"/>
              <a:t>UNIX</a:t>
            </a:r>
            <a:r>
              <a:rPr lang="zh-CN" altLang="en-US" dirty="0"/>
              <a:t> 系统程序的兼容性。</a:t>
            </a:r>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17</a:t>
            </a:fld>
            <a:endParaRPr lang="zh-CN" altLang="en-US"/>
          </a:p>
        </p:txBody>
      </p:sp>
    </p:spTree>
    <p:extLst>
      <p:ext uri="{BB962C8B-B14F-4D97-AF65-F5344CB8AC3E}">
        <p14:creationId xmlns:p14="http://schemas.microsoft.com/office/powerpoint/2010/main" val="3846224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通过调查可知，大部分的嵌入式文件系统仅仅实现了基础功能，未在此之上提出任何优化，因此，我们还希望在安全和性能两方面进行一定的创新。</a:t>
            </a:r>
            <a:endParaRPr lang="en-US" altLang="zh-CN" dirty="0"/>
          </a:p>
          <a:p>
            <a:r>
              <a:rPr lang="zh-CN" altLang="en-US" dirty="0"/>
              <a:t>在安全方面，可以看到 </a:t>
            </a:r>
            <a:r>
              <a:rPr lang="en-US" altLang="zh-CN" dirty="0"/>
              <a:t>FreeRTOS</a:t>
            </a:r>
            <a:r>
              <a:rPr lang="zh-CN" altLang="en-US" dirty="0"/>
              <a:t> 与 </a:t>
            </a:r>
            <a:r>
              <a:rPr lang="en-US" altLang="zh-CN" dirty="0"/>
              <a:t>RT-Thread</a:t>
            </a:r>
            <a:r>
              <a:rPr lang="zh-CN" altLang="en-US" dirty="0"/>
              <a:t> 之间不同的一点就是，它广泛采用了信号量的设计，我们期望继承这一优秀理念，来提高文件系统的可靠性。同时对于嵌入式设备的存储介质易失性，我们期望加入文件加密的存储方式，来保证数据安全。</a:t>
            </a:r>
            <a:endParaRPr lang="en-US" altLang="zh-CN" dirty="0"/>
          </a:p>
          <a:p>
            <a:r>
              <a:rPr lang="zh-CN" altLang="en-US" dirty="0"/>
              <a:t>在性能方面，我们主要构思的是使用缓存来存储一些体积较小但是常用的文件以及各种索引信息，来减少访问外存或查找文件的时间成本。</a:t>
            </a:r>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18</a:t>
            </a:fld>
            <a:endParaRPr lang="zh-CN" altLang="en-US"/>
          </a:p>
        </p:txBody>
      </p:sp>
    </p:spTree>
    <p:extLst>
      <p:ext uri="{BB962C8B-B14F-4D97-AF65-F5344CB8AC3E}">
        <p14:creationId xmlns:p14="http://schemas.microsoft.com/office/powerpoint/2010/main" val="1263490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19</a:t>
            </a:fld>
            <a:endParaRPr lang="zh-CN" altLang="en-US"/>
          </a:p>
        </p:txBody>
      </p:sp>
    </p:spTree>
    <p:extLst>
      <p:ext uri="{BB962C8B-B14F-4D97-AF65-F5344CB8AC3E}">
        <p14:creationId xmlns:p14="http://schemas.microsoft.com/office/powerpoint/2010/main" val="2227050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 我将对一下方面进行大致的汇报：项目背景，前瞻性，项目创新点，理论依据，技术依据，与开发路线。</a:t>
            </a:r>
            <a:endParaRPr lang="en-US" altLang="zh-CN" dirty="0"/>
          </a:p>
          <a:p>
            <a:r>
              <a:rPr lang="zh-CN" altLang="en-US" dirty="0"/>
              <a:t>该报告主要分为三个部分：</a:t>
            </a:r>
            <a:r>
              <a:rPr lang="en-US" altLang="zh-CN" dirty="0"/>
              <a:t>What</a:t>
            </a:r>
            <a:r>
              <a:rPr lang="zh-CN" altLang="en-US" dirty="0"/>
              <a:t>，</a:t>
            </a:r>
            <a:r>
              <a:rPr lang="en-US" altLang="zh-CN" dirty="0"/>
              <a:t>Why</a:t>
            </a:r>
            <a:r>
              <a:rPr lang="zh-CN" altLang="en-US" dirty="0"/>
              <a:t>，</a:t>
            </a:r>
            <a:r>
              <a:rPr lang="en-US" altLang="zh-CN" dirty="0"/>
              <a:t>and</a:t>
            </a:r>
            <a:r>
              <a:rPr lang="zh-CN" altLang="en-US" dirty="0"/>
              <a:t> </a:t>
            </a:r>
            <a:r>
              <a:rPr lang="en-US" altLang="zh-CN" dirty="0"/>
              <a:t>How</a:t>
            </a:r>
          </a:p>
          <a:p>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2</a:t>
            </a:fld>
            <a:endParaRPr lang="zh-CN" altLang="en-US"/>
          </a:p>
        </p:txBody>
      </p:sp>
    </p:spTree>
    <p:extLst>
      <p:ext uri="{BB962C8B-B14F-4D97-AF65-F5344CB8AC3E}">
        <p14:creationId xmlns:p14="http://schemas.microsoft.com/office/powerpoint/2010/main" val="3591897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solidFill>
                  <a:srgbClr val="D4D4D4"/>
                </a:solidFill>
                <a:effectLst/>
                <a:latin typeface="Menlo" panose="020B0609030804020204" pitchFamily="49" charset="0"/>
              </a:rPr>
              <a:t>这是一张我们自己绘制的 </a:t>
            </a:r>
            <a:r>
              <a:rPr lang="en-US" altLang="zh-CN" b="0" dirty="0">
                <a:solidFill>
                  <a:srgbClr val="D4D4D4"/>
                </a:solidFill>
                <a:effectLst/>
                <a:latin typeface="Menlo" panose="020B0609030804020204" pitchFamily="49" charset="0"/>
              </a:rPr>
              <a:t>RT-Thread</a:t>
            </a:r>
            <a:r>
              <a:rPr lang="zh-CN" altLang="en-US" b="0" dirty="0">
                <a:solidFill>
                  <a:srgbClr val="D4D4D4"/>
                </a:solidFill>
                <a:effectLst/>
                <a:latin typeface="Menlo" panose="020B0609030804020204" pitchFamily="49" charset="0"/>
              </a:rPr>
              <a:t> 的架构图可知，</a:t>
            </a:r>
            <a:r>
              <a:rPr lang="en" altLang="zh-CN" b="0" dirty="0">
                <a:solidFill>
                  <a:srgbClr val="D4D4D4"/>
                </a:solidFill>
                <a:effectLst/>
                <a:latin typeface="Menlo" panose="020B0609030804020204" pitchFamily="49" charset="0"/>
              </a:rPr>
              <a:t>RT-Thread</a:t>
            </a:r>
            <a:r>
              <a:rPr lang="zh-CN" altLang="en-US" b="0" dirty="0">
                <a:solidFill>
                  <a:srgbClr val="D4D4D4"/>
                </a:solidFill>
                <a:effectLst/>
                <a:latin typeface="Menlo" panose="020B0609030804020204" pitchFamily="49" charset="0"/>
              </a:rPr>
              <a:t> 使用文件标识数 </a:t>
            </a:r>
            <a:r>
              <a:rPr lang="en-US" altLang="zh-CN" b="0" dirty="0">
                <a:solidFill>
                  <a:srgbClr val="D4D4D4"/>
                </a:solidFill>
                <a:effectLst/>
                <a:latin typeface="Menlo" panose="020B0609030804020204" pitchFamily="49" charset="0"/>
              </a:rPr>
              <a:t>-&gt; </a:t>
            </a:r>
            <a:r>
              <a:rPr lang="zh-CN" altLang="en-US" b="0" dirty="0">
                <a:solidFill>
                  <a:srgbClr val="D4D4D4"/>
                </a:solidFill>
                <a:effectLst/>
                <a:latin typeface="Menlo" panose="020B0609030804020204" pitchFamily="49" charset="0"/>
              </a:rPr>
              <a:t>文件标识符 </a:t>
            </a:r>
            <a:r>
              <a:rPr lang="en-US" altLang="zh-CN" b="0" dirty="0">
                <a:solidFill>
                  <a:srgbClr val="D4D4D4"/>
                </a:solidFill>
                <a:effectLst/>
                <a:latin typeface="Menlo" panose="020B0609030804020204" pitchFamily="49" charset="0"/>
              </a:rPr>
              <a:t>-&gt; </a:t>
            </a:r>
            <a:r>
              <a:rPr lang="zh-CN" altLang="en-US" b="0" dirty="0">
                <a:solidFill>
                  <a:srgbClr val="D4D4D4"/>
                </a:solidFill>
                <a:effectLst/>
                <a:latin typeface="Menlo" panose="020B0609030804020204" pitchFamily="49" charset="0"/>
              </a:rPr>
              <a:t>虚拟文件节点三层架构来存储文件信息，以及在函数方面有 </a:t>
            </a:r>
            <a:r>
              <a:rPr lang="en" altLang="zh-CN" b="0" dirty="0">
                <a:solidFill>
                  <a:srgbClr val="D4D4D4"/>
                </a:solidFill>
                <a:effectLst/>
                <a:latin typeface="Menlo" panose="020B0609030804020204" pitchFamily="49" charset="0"/>
              </a:rPr>
              <a:t>POSIX</a:t>
            </a:r>
            <a:r>
              <a:rPr lang="zh-CN" altLang="en-US" b="0" dirty="0">
                <a:solidFill>
                  <a:srgbClr val="D4D4D4"/>
                </a:solidFill>
                <a:effectLst/>
                <a:latin typeface="Menlo" panose="020B0609030804020204" pitchFamily="49" charset="0"/>
              </a:rPr>
              <a:t> 标准接口函数 </a:t>
            </a:r>
            <a:r>
              <a:rPr lang="en-US" altLang="zh-CN" b="0" dirty="0">
                <a:solidFill>
                  <a:srgbClr val="D4D4D4"/>
                </a:solidFill>
                <a:effectLst/>
                <a:latin typeface="Menlo" panose="020B0609030804020204" pitchFamily="49" charset="0"/>
              </a:rPr>
              <a:t>-&gt; </a:t>
            </a:r>
            <a:r>
              <a:rPr lang="en" altLang="zh-CN" b="0" dirty="0">
                <a:solidFill>
                  <a:srgbClr val="D4D4D4"/>
                </a:solidFill>
                <a:effectLst/>
                <a:latin typeface="Menlo" panose="020B0609030804020204" pitchFamily="49" charset="0"/>
              </a:rPr>
              <a:t>dfs</a:t>
            </a:r>
            <a:r>
              <a:rPr lang="zh-CN" altLang="en-US" b="0" dirty="0">
                <a:solidFill>
                  <a:srgbClr val="D4D4D4"/>
                </a:solidFill>
                <a:effectLst/>
                <a:latin typeface="Menlo" panose="020B0609030804020204" pitchFamily="49" charset="0"/>
              </a:rPr>
              <a:t> 内部函数 </a:t>
            </a:r>
            <a:r>
              <a:rPr lang="en-US" altLang="zh-CN" b="0" dirty="0">
                <a:solidFill>
                  <a:srgbClr val="D4D4D4"/>
                </a:solidFill>
                <a:effectLst/>
                <a:latin typeface="Menlo" panose="020B0609030804020204" pitchFamily="49" charset="0"/>
              </a:rPr>
              <a:t>-&gt; </a:t>
            </a:r>
            <a:r>
              <a:rPr lang="zh-CN" altLang="en-US" b="0" dirty="0">
                <a:solidFill>
                  <a:srgbClr val="D4D4D4"/>
                </a:solidFill>
                <a:effectLst/>
                <a:latin typeface="Menlo" panose="020B0609030804020204" pitchFamily="49" charset="0"/>
              </a:rPr>
              <a:t>特定文件系统实现的对应函数三层调用链。</a:t>
            </a:r>
          </a:p>
          <a:p>
            <a:r>
              <a:rPr lang="zh-CN" altLang="en-US" b="0" dirty="0">
                <a:solidFill>
                  <a:srgbClr val="D4D4D4"/>
                </a:solidFill>
                <a:effectLst/>
                <a:latin typeface="Menlo" panose="020B0609030804020204" pitchFamily="49" charset="0"/>
              </a:rPr>
              <a:t>这两者的层级关系一一对应，将 </a:t>
            </a:r>
            <a:r>
              <a:rPr lang="en" altLang="zh-CN" b="0" dirty="0">
                <a:solidFill>
                  <a:srgbClr val="D4D4D4"/>
                </a:solidFill>
                <a:effectLst/>
                <a:latin typeface="Menlo" panose="020B0609030804020204" pitchFamily="49" charset="0"/>
              </a:rPr>
              <a:t>RT-Thread/DFS</a:t>
            </a:r>
            <a:r>
              <a:rPr lang="zh-CN" altLang="en-US" b="0" dirty="0">
                <a:solidFill>
                  <a:srgbClr val="D4D4D4"/>
                </a:solidFill>
                <a:effectLst/>
                <a:latin typeface="Menlo" panose="020B0609030804020204" pitchFamily="49" charset="0"/>
              </a:rPr>
              <a:t> 分为上中下三层，很好的解耦了文件系统不同模块之间的依赖关系，使得每一层的单独开发成为可能。</a:t>
            </a:r>
          </a:p>
          <a:p>
            <a:br>
              <a:rPr lang="zh-CN" altLang="en-US" b="0" dirty="0">
                <a:solidFill>
                  <a:srgbClr val="D4D4D4"/>
                </a:solidFill>
                <a:effectLst/>
                <a:latin typeface="Menlo" panose="020B0609030804020204" pitchFamily="49" charset="0"/>
              </a:rPr>
            </a:br>
            <a:r>
              <a:rPr lang="zh-CN" altLang="en-US" b="0" dirty="0">
                <a:solidFill>
                  <a:srgbClr val="D4D4D4"/>
                </a:solidFill>
                <a:effectLst/>
                <a:latin typeface="Menlo" panose="020B0609030804020204" pitchFamily="49" charset="0"/>
              </a:rPr>
              <a:t>值得注意的一点是，尽管使用了结点的概念，但是 </a:t>
            </a:r>
            <a:r>
              <a:rPr lang="en" altLang="zh-CN" b="0" dirty="0">
                <a:solidFill>
                  <a:srgbClr val="D4D4D4"/>
                </a:solidFill>
                <a:effectLst/>
                <a:latin typeface="Menlo" panose="020B0609030804020204" pitchFamily="49" charset="0"/>
              </a:rPr>
              <a:t>DFS</a:t>
            </a:r>
            <a:r>
              <a:rPr lang="zh-CN" altLang="en-US" b="0" dirty="0">
                <a:solidFill>
                  <a:srgbClr val="D4D4D4"/>
                </a:solidFill>
                <a:effectLst/>
                <a:latin typeface="Menlo" panose="020B0609030804020204" pitchFamily="49" charset="0"/>
              </a:rPr>
              <a:t> 中的目录结构并不是树状的，而是采用了与 </a:t>
            </a:r>
            <a:r>
              <a:rPr lang="en" altLang="zh-CN" b="0" dirty="0">
                <a:solidFill>
                  <a:srgbClr val="D4D4D4"/>
                </a:solidFill>
                <a:effectLst/>
                <a:latin typeface="Menlo" panose="020B0609030804020204" pitchFamily="49" charset="0"/>
              </a:rPr>
              <a:t>FreeRTOS</a:t>
            </a:r>
            <a:r>
              <a:rPr lang="zh-CN" altLang="en-US" b="0" dirty="0">
                <a:solidFill>
                  <a:srgbClr val="D4D4D4"/>
                </a:solidFill>
                <a:effectLst/>
                <a:latin typeface="Menlo" panose="020B0609030804020204" pitchFamily="49" charset="0"/>
              </a:rPr>
              <a:t> </a:t>
            </a:r>
            <a:r>
              <a:rPr lang="en" altLang="zh-CN" b="0" dirty="0">
                <a:solidFill>
                  <a:srgbClr val="D4D4D4"/>
                </a:solidFill>
                <a:effectLst/>
                <a:latin typeface="Menlo" panose="020B0609030804020204" pitchFamily="49" charset="0"/>
              </a:rPr>
              <a:t>+</a:t>
            </a:r>
            <a:r>
              <a:rPr lang="zh-CN" altLang="en-US" b="0" dirty="0">
                <a:solidFill>
                  <a:srgbClr val="D4D4D4"/>
                </a:solidFill>
                <a:effectLst/>
                <a:latin typeface="Menlo" panose="020B0609030804020204" pitchFamily="49" charset="0"/>
              </a:rPr>
              <a:t> </a:t>
            </a:r>
            <a:r>
              <a:rPr lang="en" altLang="zh-CN" b="0" dirty="0">
                <a:solidFill>
                  <a:srgbClr val="D4D4D4"/>
                </a:solidFill>
                <a:effectLst/>
                <a:latin typeface="Menlo" panose="020B0609030804020204" pitchFamily="49" charset="0"/>
              </a:rPr>
              <a:t>FAT</a:t>
            </a:r>
            <a:r>
              <a:rPr lang="zh-CN" altLang="en-US" b="0" dirty="0">
                <a:solidFill>
                  <a:srgbClr val="D4D4D4"/>
                </a:solidFill>
                <a:effectLst/>
                <a:latin typeface="Menlo" panose="020B0609030804020204" pitchFamily="49" charset="0"/>
              </a:rPr>
              <a:t> 类似的哈希表来扁平存储每个文件结点所在的位置。这使得该文件系统查找效率很高，但是需要注意选择合理的冲突解决方式。</a:t>
            </a:r>
          </a:p>
          <a:p>
            <a:br>
              <a:rPr lang="zh-CN" altLang="en-US" b="0" dirty="0">
                <a:solidFill>
                  <a:srgbClr val="D4D4D4"/>
                </a:solidFill>
                <a:effectLst/>
                <a:latin typeface="Menlo" panose="020B0609030804020204" pitchFamily="49" charset="0"/>
              </a:rPr>
            </a:br>
            <a:r>
              <a:rPr lang="zh-CN" altLang="en-US" b="0" dirty="0">
                <a:solidFill>
                  <a:srgbClr val="D4D4D4"/>
                </a:solidFill>
                <a:effectLst/>
                <a:latin typeface="Menlo" panose="020B0609030804020204" pitchFamily="49" charset="0"/>
              </a:rPr>
              <a:t>因此，本项目的文件系统架构抽象设计参考了 </a:t>
            </a:r>
            <a:r>
              <a:rPr lang="en" altLang="zh-CN" b="0" dirty="0">
                <a:solidFill>
                  <a:srgbClr val="D4D4D4"/>
                </a:solidFill>
                <a:effectLst/>
                <a:latin typeface="Menlo" panose="020B0609030804020204" pitchFamily="49" charset="0"/>
              </a:rPr>
              <a:t>RT-Thread/DFS</a:t>
            </a:r>
            <a:r>
              <a:rPr lang="zh-CN" altLang="en-US" b="0" dirty="0">
                <a:solidFill>
                  <a:srgbClr val="D4D4D4"/>
                </a:solidFill>
                <a:effectLst/>
                <a:latin typeface="Menlo" panose="020B0609030804020204" pitchFamily="49" charset="0"/>
              </a:rPr>
              <a:t> 的设计，同时针对 </a:t>
            </a:r>
            <a:r>
              <a:rPr lang="en" altLang="zh-CN" b="0" dirty="0">
                <a:solidFill>
                  <a:srgbClr val="D4D4D4"/>
                </a:solidFill>
                <a:effectLst/>
                <a:latin typeface="Menlo" panose="020B0609030804020204" pitchFamily="49" charset="0"/>
              </a:rPr>
              <a:t>RT-Thread</a:t>
            </a:r>
            <a:r>
              <a:rPr lang="zh-CN" altLang="en-US" b="0" dirty="0">
                <a:solidFill>
                  <a:srgbClr val="D4D4D4"/>
                </a:solidFill>
                <a:effectLst/>
                <a:latin typeface="Menlo" panose="020B0609030804020204" pitchFamily="49" charset="0"/>
              </a:rPr>
              <a:t> 与 </a:t>
            </a:r>
            <a:r>
              <a:rPr lang="en" altLang="zh-CN" b="0" dirty="0">
                <a:solidFill>
                  <a:srgbClr val="D4D4D4"/>
                </a:solidFill>
                <a:effectLst/>
                <a:latin typeface="Menlo" panose="020B0609030804020204" pitchFamily="49" charset="0"/>
              </a:rPr>
              <a:t>FreeRTOS</a:t>
            </a:r>
            <a:r>
              <a:rPr lang="zh-CN" altLang="en-US" b="0" dirty="0">
                <a:solidFill>
                  <a:srgbClr val="D4D4D4"/>
                </a:solidFill>
                <a:effectLst/>
                <a:latin typeface="Menlo" panose="020B0609030804020204" pitchFamily="49" charset="0"/>
              </a:rPr>
              <a:t> 之间的不同点（比如信号量）会做出一定的改变。</a:t>
            </a:r>
          </a:p>
        </p:txBody>
      </p:sp>
      <p:sp>
        <p:nvSpPr>
          <p:cNvPr id="4" name="灯片编号占位符 3"/>
          <p:cNvSpPr>
            <a:spLocks noGrp="1"/>
          </p:cNvSpPr>
          <p:nvPr>
            <p:ph type="sldNum" sz="quarter" idx="5"/>
          </p:nvPr>
        </p:nvSpPr>
        <p:spPr/>
        <p:txBody>
          <a:bodyPr/>
          <a:lstStyle/>
          <a:p>
            <a:fld id="{8A18296D-1E8C-4FA1-8ED8-C999B297FEA1}" type="slidenum">
              <a:rPr lang="zh-CN" altLang="en-US" smtClean="0"/>
              <a:t>20</a:t>
            </a:fld>
            <a:endParaRPr lang="zh-CN" altLang="en-US"/>
          </a:p>
        </p:txBody>
      </p:sp>
    </p:spTree>
    <p:extLst>
      <p:ext uri="{BB962C8B-B14F-4D97-AF65-F5344CB8AC3E}">
        <p14:creationId xmlns:p14="http://schemas.microsoft.com/office/powerpoint/2010/main" val="763886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性能是文件系统的优化方向之一，本项目计划在实现虚拟文件系统的基本功能后，仿照 </a:t>
            </a:r>
            <a:r>
              <a:rPr lang="en-US" altLang="zh-CN" sz="1200" dirty="0"/>
              <a:t>Linux</a:t>
            </a:r>
            <a:r>
              <a:rPr lang="zh-CN" altLang="en-US" sz="1200" dirty="0"/>
              <a:t> 的文件缓存机制设计出适用于 </a:t>
            </a:r>
            <a:r>
              <a:rPr lang="en-US" altLang="zh-CN" sz="1200" dirty="0"/>
              <a:t>FreeRTOS</a:t>
            </a:r>
            <a:r>
              <a:rPr lang="zh-CN" altLang="en-US" sz="1200" dirty="0"/>
              <a:t> 的文件缓存。</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CN" sz="1200" dirty="0"/>
              <a:t>此图</a:t>
            </a:r>
            <a:r>
              <a:rPr lang="zh-CN" altLang="en-US" sz="1200" dirty="0"/>
              <a:t>所示为 </a:t>
            </a:r>
            <a:r>
              <a:rPr lang="en-US" altLang="zh-CN" sz="1200" dirty="0"/>
              <a:t>Linux</a:t>
            </a:r>
            <a:r>
              <a:rPr lang="zh-CN" altLang="en-US" sz="1200" dirty="0"/>
              <a:t> 文件缓存的机制，可以看到，</a:t>
            </a:r>
            <a:r>
              <a:rPr lang="en-US" altLang="zh-CN" sz="1200" dirty="0"/>
              <a:t>Linux</a:t>
            </a:r>
            <a:r>
              <a:rPr lang="zh-CN" altLang="en-US" sz="1200" dirty="0"/>
              <a:t> 的文件缓存是由 </a:t>
            </a:r>
            <a:r>
              <a:rPr lang="en-US" altLang="zh-CN" sz="1200" dirty="0"/>
              <a:t>VFS</a:t>
            </a:r>
            <a:r>
              <a:rPr lang="zh-CN" altLang="en-US" sz="1200" dirty="0"/>
              <a:t> 实现的，在 </a:t>
            </a:r>
            <a:r>
              <a:rPr lang="en-US" altLang="zh-CN" sz="1200" dirty="0"/>
              <a:t>Linux</a:t>
            </a:r>
            <a:r>
              <a:rPr lang="zh-CN" altLang="en-US" sz="1200" dirty="0"/>
              <a:t> 代码实现过程中主要有以下几个要点：</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1. </a:t>
            </a:r>
            <a:r>
              <a:rPr lang="zh-CN" altLang="en-US" sz="1200" dirty="0"/>
              <a:t>设计一个合理的数据结构来管理文件和内存之间的映射关系，例如 </a:t>
            </a:r>
            <a:r>
              <a:rPr lang="en-US" altLang="zh-CN" sz="1200" dirty="0"/>
              <a:t>Linux</a:t>
            </a:r>
            <a:r>
              <a:rPr lang="zh-CN" altLang="en-US" sz="1200" dirty="0"/>
              <a:t> 中的 </a:t>
            </a:r>
            <a:r>
              <a:rPr lang="en-US" altLang="zh-CN" sz="1200" dirty="0"/>
              <a:t>address_space</a:t>
            </a:r>
            <a:r>
              <a:rPr lang="zh-CN" alt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2. </a:t>
            </a:r>
            <a:r>
              <a:rPr lang="zh-CN" altLang="en-US" sz="1200" dirty="0"/>
              <a:t>实现一个高效的缓存替换算法，来决定哪些文件数据需要保留在内存中，哪些需要回写到磁盘或者释放。</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3. </a:t>
            </a:r>
            <a:r>
              <a:rPr lang="zh-CN" altLang="en-US" sz="1200" dirty="0"/>
              <a:t>考虑缓存的一致性问题，即如何保证内存中的文件数据和磁盘上的文件数据同步。</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4. </a:t>
            </a:r>
            <a:r>
              <a:rPr lang="zh-CN" altLang="en-US" sz="1200" dirty="0"/>
              <a:t>考虑缓存的并发访问问题，即如何处理多个进程同时对同一个文件进行读写操作的情况。</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5. </a:t>
            </a:r>
            <a:r>
              <a:rPr lang="zh-CN" altLang="en-US" sz="1200" dirty="0"/>
              <a:t>考虑缓存的性能优化问题，即如何利用预读、延迟写、批量写等技术来提高文件读写的速度和效率。</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在实现缓存功能后，我们小组将测试</a:t>
            </a:r>
            <a:r>
              <a:rPr lang="en-US" altLang="zh-CN" sz="1200" dirty="0"/>
              <a:t>ErisFS</a:t>
            </a:r>
            <a:r>
              <a:rPr lang="zh-CN" altLang="en-US" sz="1200" dirty="0"/>
              <a:t>的性能在使用文件缓存前后的性能差异，对优化效果进行评估。</a:t>
            </a:r>
            <a:endParaRPr lang="en-US" altLang="zh-CN" sz="1200" dirty="0"/>
          </a:p>
        </p:txBody>
      </p:sp>
      <p:sp>
        <p:nvSpPr>
          <p:cNvPr id="4" name="灯片编号占位符 3"/>
          <p:cNvSpPr>
            <a:spLocks noGrp="1"/>
          </p:cNvSpPr>
          <p:nvPr>
            <p:ph type="sldNum" sz="quarter" idx="5"/>
          </p:nvPr>
        </p:nvSpPr>
        <p:spPr/>
        <p:txBody>
          <a:bodyPr/>
          <a:lstStyle/>
          <a:p>
            <a:fld id="{8A18296D-1E8C-4FA1-8ED8-C999B297FEA1}" type="slidenum">
              <a:rPr lang="zh-CN" altLang="en-US" smtClean="0"/>
              <a:t>21</a:t>
            </a:fld>
            <a:endParaRPr lang="zh-CN" altLang="en-US"/>
          </a:p>
        </p:txBody>
      </p:sp>
    </p:spTree>
    <p:extLst>
      <p:ext uri="{BB962C8B-B14F-4D97-AF65-F5344CB8AC3E}">
        <p14:creationId xmlns:p14="http://schemas.microsoft.com/office/powerpoint/2010/main" val="3953778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18296D-1E8C-4FA1-8ED8-C999B297FEA1}" type="slidenum">
              <a:rPr lang="zh-CN" altLang="en-US" smtClean="0"/>
              <a:t>22</a:t>
            </a:fld>
            <a:endParaRPr lang="zh-CN" altLang="en-US"/>
          </a:p>
        </p:txBody>
      </p:sp>
    </p:spTree>
    <p:extLst>
      <p:ext uri="{BB962C8B-B14F-4D97-AF65-F5344CB8AC3E}">
        <p14:creationId xmlns:p14="http://schemas.microsoft.com/office/powerpoint/2010/main" val="2708771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 </a:t>
            </a:r>
            <a:r>
              <a:rPr lang="en-US" altLang="zh-CN" dirty="0"/>
              <a:t>ff_fread</a:t>
            </a:r>
            <a:r>
              <a:rPr lang="zh-CN" altLang="en-US" dirty="0"/>
              <a:t>（）为例，我们对 </a:t>
            </a:r>
            <a:r>
              <a:rPr lang="en-US" altLang="zh-CN" dirty="0"/>
              <a:t>FreeRTOS-FAT</a:t>
            </a:r>
            <a:r>
              <a:rPr lang="zh-CN" altLang="en-US" dirty="0"/>
              <a:t> 中函数调用情况进行了分析，以分析哪部分是和</a:t>
            </a:r>
            <a:r>
              <a:rPr lang="en-US" altLang="zh-CN" dirty="0"/>
              <a:t>FreeRTOS</a:t>
            </a:r>
            <a:r>
              <a:rPr lang="zh-CN" altLang="en-US" dirty="0"/>
              <a:t>操作系统本身相关的调用。而由一下关系我们可以看到，仅有 </a:t>
            </a:r>
            <a:r>
              <a:rPr lang="en-US" altLang="zh-CN" sz="1200" b="1" dirty="0"/>
              <a:t>FF_PendSemaphore</a:t>
            </a:r>
            <a:r>
              <a:rPr lang="zh-CN" altLang="en-US" sz="1200" b="1" dirty="0"/>
              <a:t>，</a:t>
            </a:r>
            <a:r>
              <a:rPr lang="en-US" altLang="zh-CN" sz="1200" b="1" dirty="0"/>
              <a:t>FF_ReleaseSemaphore</a:t>
            </a:r>
            <a:r>
              <a:rPr lang="zh-CN" altLang="en-US" sz="1200" b="1" dirty="0"/>
              <a:t> 是在 </a:t>
            </a:r>
            <a:r>
              <a:rPr lang="en-US" altLang="zh-CN" sz="1200" b="1" dirty="0"/>
              <a:t>FreeRTOS</a:t>
            </a:r>
            <a:r>
              <a:rPr lang="zh-CN" altLang="en-US" sz="1200" b="1" dirty="0"/>
              <a:t> 中的函数，即释放信号量和获取信号量，因此 </a:t>
            </a:r>
            <a:r>
              <a:rPr lang="en-US" altLang="zh-CN" b="0" i="0" dirty="0">
                <a:solidFill>
                  <a:srgbClr val="333333"/>
                </a:solidFill>
                <a:effectLst/>
                <a:latin typeface="思源黑体 CN"/>
              </a:rPr>
              <a:t>FreeRTOS-Plus-FAT</a:t>
            </a:r>
            <a:r>
              <a:rPr lang="zh-CN" altLang="en-US" b="0" i="0" dirty="0">
                <a:solidFill>
                  <a:srgbClr val="333333"/>
                </a:solidFill>
                <a:effectLst/>
                <a:latin typeface="思源黑体 CN"/>
              </a:rPr>
              <a:t> 对于 </a:t>
            </a:r>
            <a:r>
              <a:rPr lang="en-US" altLang="zh-CN" b="0" i="0" dirty="0">
                <a:solidFill>
                  <a:srgbClr val="333333"/>
                </a:solidFill>
                <a:effectLst/>
                <a:latin typeface="思源黑体 CN"/>
              </a:rPr>
              <a:t>FreeRTOS</a:t>
            </a:r>
            <a:r>
              <a:rPr lang="zh-CN" altLang="en-US" b="0" i="0" dirty="0">
                <a:solidFill>
                  <a:srgbClr val="333333"/>
                </a:solidFill>
                <a:effectLst/>
                <a:latin typeface="思源黑体 CN"/>
              </a:rPr>
              <a:t> 的依赖并不高，而是仅仅进行了信号量的传递，其余和硬件等物理介质（块设备）的联系在</a:t>
            </a:r>
            <a:r>
              <a:rPr lang="en-US" altLang="zh-CN" b="0" i="0" dirty="0">
                <a:solidFill>
                  <a:srgbClr val="333333"/>
                </a:solidFill>
                <a:effectLst/>
                <a:latin typeface="思源黑体 CN"/>
              </a:rPr>
              <a:t>FAT</a:t>
            </a:r>
            <a:r>
              <a:rPr lang="zh-CN" altLang="en-US" b="0" i="0" dirty="0">
                <a:solidFill>
                  <a:srgbClr val="333333"/>
                </a:solidFill>
                <a:effectLst/>
                <a:latin typeface="思源黑体 CN"/>
              </a:rPr>
              <a:t>中新写了库进行实现，例如进行块读取写入等等操作。因此在 </a:t>
            </a:r>
            <a:r>
              <a:rPr lang="en-US" altLang="zh-CN" b="0" i="0" dirty="0">
                <a:solidFill>
                  <a:srgbClr val="333333"/>
                </a:solidFill>
                <a:effectLst/>
                <a:latin typeface="思源黑体 CN"/>
              </a:rPr>
              <a:t>FreeRTOS</a:t>
            </a:r>
            <a:r>
              <a:rPr lang="zh-CN" altLang="en-US" b="0" i="0" dirty="0">
                <a:solidFill>
                  <a:srgbClr val="333333"/>
                </a:solidFill>
                <a:effectLst/>
                <a:latin typeface="思源黑体 CN"/>
              </a:rPr>
              <a:t> 上进行类似的文件系统移植是可行的。</a:t>
            </a:r>
            <a:endParaRPr lang="zh-CN" altLang="en-US" dirty="0"/>
          </a:p>
        </p:txBody>
      </p:sp>
      <p:sp>
        <p:nvSpPr>
          <p:cNvPr id="4" name="灯片编号占位符 3"/>
          <p:cNvSpPr>
            <a:spLocks noGrp="1"/>
          </p:cNvSpPr>
          <p:nvPr>
            <p:ph type="sldNum" sz="quarter" idx="5"/>
          </p:nvPr>
        </p:nvSpPr>
        <p:spPr/>
        <p:txBody>
          <a:bodyPr/>
          <a:lstStyle/>
          <a:p>
            <a:fld id="{8A18296D-1E8C-4FA1-8ED8-C999B297FEA1}" type="slidenum">
              <a:rPr lang="zh-CN" altLang="en-US" smtClean="0"/>
              <a:t>23</a:t>
            </a:fld>
            <a:endParaRPr lang="zh-CN" altLang="en-US"/>
          </a:p>
        </p:txBody>
      </p:sp>
    </p:spTree>
    <p:extLst>
      <p:ext uri="{BB962C8B-B14F-4D97-AF65-F5344CB8AC3E}">
        <p14:creationId xmlns:p14="http://schemas.microsoft.com/office/powerpoint/2010/main" val="1840510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我们选用 </a:t>
            </a:r>
            <a:r>
              <a:rPr lang="en-US" altLang="zh-CN" dirty="0"/>
              <a:t>QEMU</a:t>
            </a:r>
            <a:r>
              <a:rPr lang="zh-CN" altLang="en-US" dirty="0"/>
              <a:t> 模拟器来为 </a:t>
            </a:r>
            <a:r>
              <a:rPr lang="en-US" altLang="zh-CN" dirty="0"/>
              <a:t>FreeRTOS</a:t>
            </a:r>
            <a:r>
              <a:rPr lang="zh-CN" altLang="en-US" dirty="0"/>
              <a:t> 模拟运行环境。与常用的 </a:t>
            </a:r>
            <a:r>
              <a:rPr lang="en-US" altLang="zh-CN" dirty="0"/>
              <a:t>VMware</a:t>
            </a:r>
            <a:r>
              <a:rPr lang="zh-CN" altLang="en-US" dirty="0"/>
              <a:t> 这类虚拟机只能模拟运行一个与主机具有相同指令集架构的系统不同，</a:t>
            </a:r>
            <a:r>
              <a:rPr lang="en-US" altLang="zh-CN" dirty="0"/>
              <a:t>QEMU</a:t>
            </a:r>
            <a:r>
              <a:rPr lang="zh-CN" altLang="en-US" dirty="0"/>
              <a:t> 可以模拟与主机指令集不同的机器，如 </a:t>
            </a:r>
            <a:r>
              <a:rPr lang="en-US" altLang="zh-CN" dirty="0"/>
              <a:t>ARM</a:t>
            </a:r>
            <a:r>
              <a:rPr lang="zh-CN" altLang="en-US" dirty="0"/>
              <a:t>，</a:t>
            </a:r>
            <a:r>
              <a:rPr lang="en-US" altLang="zh-CN" dirty="0"/>
              <a:t>MIPS</a:t>
            </a:r>
            <a:r>
              <a:rPr lang="zh-CN" altLang="en-US" dirty="0"/>
              <a:t> 等。</a:t>
            </a:r>
            <a:endParaRPr lang="en-US" altLang="zh-CN" dirty="0"/>
          </a:p>
          <a:p>
            <a:r>
              <a:rPr lang="en-US" altLang="zh-CN" dirty="0"/>
              <a:t>QEMU</a:t>
            </a:r>
            <a:r>
              <a:rPr lang="zh-CN" altLang="en-US" dirty="0"/>
              <a:t> 具有两种操作模式，</a:t>
            </a:r>
            <a:r>
              <a:rPr lang="en-US" altLang="zh-CN" b="0" i="0" dirty="0">
                <a:solidFill>
                  <a:srgbClr val="000000"/>
                </a:solidFill>
                <a:effectLst/>
                <a:latin typeface="PingFang SC"/>
              </a:rPr>
              <a:t>Full system emulation</a:t>
            </a:r>
            <a:r>
              <a:rPr lang="zh-CN" altLang="en-US" b="0" i="0" dirty="0">
                <a:solidFill>
                  <a:srgbClr val="000000"/>
                </a:solidFill>
                <a:effectLst/>
                <a:latin typeface="PingFang SC"/>
              </a:rPr>
              <a:t> 和 </a:t>
            </a:r>
            <a:r>
              <a:rPr lang="en-US" altLang="zh-CN" b="0" i="0" dirty="0">
                <a:solidFill>
                  <a:srgbClr val="000000"/>
                </a:solidFill>
                <a:effectLst/>
                <a:latin typeface="PingFang SC"/>
              </a:rPr>
              <a:t>User mode emulation</a:t>
            </a:r>
            <a:r>
              <a:rPr lang="zh-CN" altLang="en-US" b="0" i="0" dirty="0">
                <a:solidFill>
                  <a:srgbClr val="000000"/>
                </a:solidFill>
                <a:effectLst/>
                <a:latin typeface="PingFang SC"/>
              </a:rPr>
              <a:t>。</a:t>
            </a:r>
            <a:endParaRPr lang="en-US" altLang="zh-CN" b="0" i="0" dirty="0">
              <a:solidFill>
                <a:srgbClr val="000000"/>
              </a:solidFill>
              <a:effectLst/>
              <a:latin typeface="PingFang SC"/>
            </a:endParaRPr>
          </a:p>
          <a:p>
            <a:r>
              <a:rPr lang="zh-CN" altLang="en-US" b="0" i="0" dirty="0">
                <a:solidFill>
                  <a:srgbClr val="000000"/>
                </a:solidFill>
                <a:effectLst/>
                <a:latin typeface="PingFang SC"/>
              </a:rPr>
              <a:t>在完整的系统仿真模式下，</a:t>
            </a:r>
            <a:r>
              <a:rPr lang="en-US" altLang="zh-CN" b="0" i="0" dirty="0">
                <a:solidFill>
                  <a:srgbClr val="000000"/>
                </a:solidFill>
                <a:effectLst/>
                <a:latin typeface="PingFang SC"/>
              </a:rPr>
              <a:t>QEMU</a:t>
            </a:r>
            <a:r>
              <a:rPr lang="zh-CN" altLang="en-US" b="0" i="0" dirty="0">
                <a:solidFill>
                  <a:srgbClr val="000000"/>
                </a:solidFill>
                <a:effectLst/>
                <a:latin typeface="PingFang SC"/>
              </a:rPr>
              <a:t> 模拟一个完整的系统（例如一台</a:t>
            </a:r>
            <a:r>
              <a:rPr lang="en-US" altLang="zh-CN" b="0" i="0" dirty="0">
                <a:solidFill>
                  <a:srgbClr val="000000"/>
                </a:solidFill>
                <a:effectLst/>
                <a:latin typeface="PingFang SC"/>
              </a:rPr>
              <a:t>PC</a:t>
            </a:r>
            <a:r>
              <a:rPr lang="zh-CN" altLang="en-US" b="0" i="0" dirty="0">
                <a:solidFill>
                  <a:srgbClr val="000000"/>
                </a:solidFill>
                <a:effectLst/>
                <a:latin typeface="PingFang SC"/>
              </a:rPr>
              <a:t>），包括一个或多个处理器和各种外设。</a:t>
            </a:r>
            <a:endParaRPr lang="en-US" altLang="zh-CN" b="0" i="0" dirty="0">
              <a:solidFill>
                <a:srgbClr val="000000"/>
              </a:solidFill>
              <a:effectLst/>
              <a:latin typeface="PingFang SC"/>
            </a:endParaRPr>
          </a:p>
          <a:p>
            <a:r>
              <a:rPr lang="zh-CN" altLang="en-US" b="0" i="0" dirty="0">
                <a:solidFill>
                  <a:srgbClr val="000000"/>
                </a:solidFill>
                <a:effectLst/>
                <a:latin typeface="PingFang SC"/>
              </a:rPr>
              <a:t>在用户模式仿真模式下，</a:t>
            </a:r>
            <a:r>
              <a:rPr lang="en-US" altLang="zh-CN" b="0" i="0" dirty="0">
                <a:solidFill>
                  <a:srgbClr val="000000"/>
                </a:solidFill>
                <a:effectLst/>
                <a:latin typeface="PingFang SC"/>
              </a:rPr>
              <a:t>QEMU</a:t>
            </a:r>
            <a:r>
              <a:rPr lang="zh-CN" altLang="en-US" b="0" i="0" dirty="0">
                <a:solidFill>
                  <a:srgbClr val="000000"/>
                </a:solidFill>
                <a:effectLst/>
                <a:latin typeface="PingFang SC"/>
              </a:rPr>
              <a:t> 可以启动在一个 </a:t>
            </a:r>
            <a:r>
              <a:rPr lang="en-US" altLang="zh-CN" b="0" i="0" dirty="0">
                <a:solidFill>
                  <a:srgbClr val="000000"/>
                </a:solidFill>
                <a:effectLst/>
                <a:latin typeface="PingFang SC"/>
              </a:rPr>
              <a:t>CPU</a:t>
            </a:r>
            <a:r>
              <a:rPr lang="zh-CN" altLang="en-US" b="0" i="0" dirty="0">
                <a:solidFill>
                  <a:srgbClr val="000000"/>
                </a:solidFill>
                <a:effectLst/>
                <a:latin typeface="PingFang SC"/>
              </a:rPr>
              <a:t> 上为另一个 </a:t>
            </a:r>
            <a:r>
              <a:rPr lang="en-US" altLang="zh-CN" b="0" i="0" dirty="0">
                <a:solidFill>
                  <a:srgbClr val="000000"/>
                </a:solidFill>
                <a:effectLst/>
                <a:latin typeface="PingFang SC"/>
              </a:rPr>
              <a:t>CPU</a:t>
            </a:r>
            <a:r>
              <a:rPr lang="zh-CN" altLang="en-US" b="0" i="0" dirty="0">
                <a:solidFill>
                  <a:srgbClr val="000000"/>
                </a:solidFill>
                <a:effectLst/>
                <a:latin typeface="PingFang SC"/>
              </a:rPr>
              <a:t> 编译的进程。</a:t>
            </a:r>
            <a:endParaRPr lang="en-US" altLang="zh-CN" b="0" i="0" dirty="0">
              <a:solidFill>
                <a:srgbClr val="000000"/>
              </a:solidFill>
              <a:effectLst/>
              <a:latin typeface="PingFang SC"/>
            </a:endParaRPr>
          </a:p>
          <a:p>
            <a:endParaRPr lang="en-US" altLang="zh-CN" b="0" i="0" dirty="0">
              <a:solidFill>
                <a:srgbClr val="000000"/>
              </a:solidFill>
              <a:effectLst/>
              <a:latin typeface="PingFang SC"/>
            </a:endParaRPr>
          </a:p>
          <a:p>
            <a:r>
              <a:rPr lang="en-US" altLang="zh-CN" b="0" i="0" dirty="0">
                <a:solidFill>
                  <a:srgbClr val="333333"/>
                </a:solidFill>
                <a:effectLst/>
                <a:latin typeface="Helvetica Neue"/>
              </a:rPr>
              <a:t>STM32</a:t>
            </a:r>
            <a:r>
              <a:rPr lang="zh-CN" altLang="en-US" b="0" i="0" dirty="0">
                <a:solidFill>
                  <a:srgbClr val="333333"/>
                </a:solidFill>
                <a:effectLst/>
                <a:latin typeface="Helvetica Neue"/>
              </a:rPr>
              <a:t> 系列是工业界使用较为广泛的 </a:t>
            </a:r>
            <a:r>
              <a:rPr lang="en-US" altLang="zh-CN" b="0" i="0" dirty="0">
                <a:solidFill>
                  <a:srgbClr val="333333"/>
                </a:solidFill>
                <a:effectLst/>
                <a:latin typeface="Helvetica Neue"/>
              </a:rPr>
              <a:t>arm</a:t>
            </a:r>
            <a:r>
              <a:rPr lang="zh-CN" altLang="en-US" b="0" i="0" dirty="0">
                <a:solidFill>
                  <a:srgbClr val="333333"/>
                </a:solidFill>
                <a:effectLst/>
                <a:latin typeface="Helvetica Neue"/>
              </a:rPr>
              <a:t> 架构的嵌入式设备。可选择使用该系列设备模拟运行 </a:t>
            </a:r>
            <a:r>
              <a:rPr lang="en-US" altLang="zh-CN" b="0" i="0" dirty="0">
                <a:solidFill>
                  <a:srgbClr val="333333"/>
                </a:solidFill>
                <a:effectLst/>
                <a:latin typeface="Helvetica Neue"/>
              </a:rPr>
              <a:t>FreeRTOS</a:t>
            </a:r>
            <a:r>
              <a:rPr lang="zh-CN" altLang="en-US" b="0" i="0" dirty="0">
                <a:solidFill>
                  <a:srgbClr val="333333"/>
                </a:solidFill>
                <a:effectLst/>
                <a:latin typeface="Helvetica Neue"/>
              </a:rPr>
              <a:t> 测试我们设计的虚拟文件系统。即可利用 </a:t>
            </a:r>
            <a:r>
              <a:rPr lang="en-US" altLang="zh-CN" b="0" i="0" dirty="0">
                <a:solidFill>
                  <a:srgbClr val="333333"/>
                </a:solidFill>
                <a:effectLst/>
                <a:latin typeface="Helvetica Neue"/>
              </a:rPr>
              <a:t>STM32CubeMX</a:t>
            </a:r>
            <a:r>
              <a:rPr lang="zh-CN" altLang="en-US" b="0" i="0" dirty="0">
                <a:solidFill>
                  <a:srgbClr val="333333"/>
                </a:solidFill>
                <a:effectLst/>
                <a:latin typeface="Helvetica Neue"/>
              </a:rPr>
              <a:t> 生成项目实现 </a:t>
            </a:r>
            <a:r>
              <a:rPr lang="en-US" altLang="zh-CN" b="0" i="0" dirty="0">
                <a:solidFill>
                  <a:srgbClr val="333333"/>
                </a:solidFill>
                <a:effectLst/>
                <a:latin typeface="Helvetica Neue"/>
              </a:rPr>
              <a:t>FreeRTOS</a:t>
            </a:r>
            <a:r>
              <a:rPr lang="zh-CN" altLang="en-US" b="0" i="0" dirty="0">
                <a:solidFill>
                  <a:srgbClr val="333333"/>
                </a:solidFill>
                <a:effectLst/>
                <a:latin typeface="Helvetica Neue"/>
              </a:rPr>
              <a:t> 的 </a:t>
            </a:r>
            <a:r>
              <a:rPr lang="en-US" altLang="zh-CN" b="0" i="0" dirty="0">
                <a:solidFill>
                  <a:srgbClr val="333333"/>
                </a:solidFill>
                <a:effectLst/>
                <a:latin typeface="Helvetica Neue"/>
              </a:rPr>
              <a:t>STM32</a:t>
            </a:r>
            <a:r>
              <a:rPr lang="zh-CN" altLang="en-US" b="0" i="0" dirty="0">
                <a:solidFill>
                  <a:srgbClr val="333333"/>
                </a:solidFill>
                <a:effectLst/>
                <a:latin typeface="Helvetica Neue"/>
              </a:rPr>
              <a:t> 移植。</a:t>
            </a:r>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p:txBody>
      </p:sp>
      <p:sp>
        <p:nvSpPr>
          <p:cNvPr id="4" name="灯片编号占位符 3"/>
          <p:cNvSpPr>
            <a:spLocks noGrp="1"/>
          </p:cNvSpPr>
          <p:nvPr>
            <p:ph type="sldNum" sz="quarter" idx="10"/>
          </p:nvPr>
        </p:nvSpPr>
        <p:spPr/>
        <p:txBody>
          <a:bodyPr/>
          <a:lstStyle/>
          <a:p>
            <a:fld id="{8A18296D-1E8C-4FA1-8ED8-C999B297FEA1}" type="slidenum">
              <a:rPr lang="zh-CN" altLang="en-US" smtClean="0"/>
              <a:t>24</a:t>
            </a:fld>
            <a:endParaRPr lang="zh-CN" altLang="en-US"/>
          </a:p>
        </p:txBody>
      </p:sp>
    </p:spTree>
    <p:extLst>
      <p:ext uri="{BB962C8B-B14F-4D97-AF65-F5344CB8AC3E}">
        <p14:creationId xmlns:p14="http://schemas.microsoft.com/office/powerpoint/2010/main" val="3846224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FreeRTOS </a:t>
            </a:r>
            <a:r>
              <a:rPr lang="zh-CN" altLang="en-US" dirty="0"/>
              <a:t>静态链接到应用程序中，因此演示和内核代码不是分开的。</a:t>
            </a:r>
            <a:endParaRPr lang="en-US" altLang="zh-CN" dirty="0"/>
          </a:p>
          <a:p>
            <a:endParaRPr lang="en-US" altLang="zh-CN" dirty="0"/>
          </a:p>
          <a:p>
            <a:r>
              <a:rPr lang="zh-CN" altLang="en-US" dirty="0"/>
              <a:t>我们根据 </a:t>
            </a:r>
            <a:r>
              <a:rPr lang="en-US" altLang="zh-CN" dirty="0"/>
              <a:t>FreeRTOS</a:t>
            </a:r>
            <a:r>
              <a:rPr lang="zh-CN" altLang="en-US" dirty="0"/>
              <a:t> 官方提供的演示，实现了一个 </a:t>
            </a:r>
            <a:r>
              <a:rPr lang="en-US" altLang="zh-CN" dirty="0"/>
              <a:t>helloworld</a:t>
            </a:r>
            <a:r>
              <a:rPr lang="zh-CN" altLang="en-US" dirty="0"/>
              <a:t> 程序，以下是运行结果</a:t>
            </a:r>
            <a:r>
              <a:rPr lang="en-US" altLang="zh-CN" dirty="0"/>
              <a:t>:</a:t>
            </a:r>
          </a:p>
          <a:p>
            <a:r>
              <a:rPr lang="en-US" altLang="zh-CN" dirty="0" err="1"/>
              <a:t>qemu</a:t>
            </a:r>
            <a:r>
              <a:rPr lang="en-US" altLang="zh-CN" dirty="0"/>
              <a:t>-system-arm </a:t>
            </a:r>
            <a:r>
              <a:rPr lang="zh-CN" altLang="en-US" dirty="0"/>
              <a:t>表示选择 </a:t>
            </a:r>
            <a:r>
              <a:rPr lang="en-US" altLang="zh-CN" dirty="0"/>
              <a:t>arm</a:t>
            </a:r>
            <a:r>
              <a:rPr lang="zh-CN" altLang="en-US" dirty="0"/>
              <a:t> 框架，</a:t>
            </a:r>
            <a:r>
              <a:rPr lang="en-US" altLang="zh-CN" dirty="0"/>
              <a:t>-machine</a:t>
            </a:r>
            <a:r>
              <a:rPr lang="zh-CN" altLang="en-US" dirty="0"/>
              <a:t> 选择模拟的板，</a:t>
            </a:r>
            <a:r>
              <a:rPr lang="en-US" altLang="zh-CN" dirty="0"/>
              <a:t> RTOSDemo</a:t>
            </a:r>
            <a:r>
              <a:rPr lang="zh-CN" altLang="en-US" dirty="0"/>
              <a:t> 为编译后的内核</a:t>
            </a:r>
            <a:endParaRPr lang="en-US" altLang="zh-CN" dirty="0"/>
          </a:p>
          <a:p>
            <a:r>
              <a:rPr lang="zh-CN" altLang="en-US" dirty="0"/>
              <a:t>后续则是关闭调试器，将输出端口设置为标准输出即为 </a:t>
            </a:r>
            <a:r>
              <a:rPr lang="en-US" altLang="zh-CN" dirty="0"/>
              <a:t>cmd</a:t>
            </a:r>
            <a:r>
              <a:rPr lang="zh-CN" altLang="en-US" dirty="0"/>
              <a:t>。</a:t>
            </a:r>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25</a:t>
            </a:fld>
            <a:endParaRPr lang="zh-CN" altLang="en-US"/>
          </a:p>
        </p:txBody>
      </p:sp>
    </p:spTree>
    <p:extLst>
      <p:ext uri="{BB962C8B-B14F-4D97-AF65-F5344CB8AC3E}">
        <p14:creationId xmlns:p14="http://schemas.microsoft.com/office/powerpoint/2010/main" val="3222994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18296D-1E8C-4FA1-8ED8-C999B297FEA1}" type="slidenum">
              <a:rPr lang="zh-CN" altLang="en-US" smtClean="0"/>
              <a:t>26</a:t>
            </a:fld>
            <a:endParaRPr lang="zh-CN" altLang="en-US"/>
          </a:p>
        </p:txBody>
      </p:sp>
    </p:spTree>
    <p:extLst>
      <p:ext uri="{BB962C8B-B14F-4D97-AF65-F5344CB8AC3E}">
        <p14:creationId xmlns:p14="http://schemas.microsoft.com/office/powerpoint/2010/main" val="42458824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在这张图上放的是 </a:t>
            </a:r>
            <a:r>
              <a:rPr lang="en-US" altLang="zh-CN" dirty="0"/>
              <a:t>ErisFS</a:t>
            </a:r>
            <a:r>
              <a:rPr lang="zh-CN" altLang="en-US" dirty="0"/>
              <a:t> 的整体架构设计，可以看到它由三层组成，</a:t>
            </a:r>
            <a:endParaRPr lang="en-US" altLang="zh-CN" dirty="0"/>
          </a:p>
          <a:p>
            <a:r>
              <a:rPr lang="zh-CN" altLang="en-US" dirty="0"/>
              <a:t>最底层的是基础文件系统层，通过自己编写或者调用已经开发完成的库来对实际文件系统进行读写；</a:t>
            </a:r>
            <a:endParaRPr lang="en-US" altLang="zh-CN" dirty="0"/>
          </a:p>
          <a:p>
            <a:r>
              <a:rPr lang="zh-CN" altLang="en-US" dirty="0"/>
              <a:t>中间的 </a:t>
            </a:r>
            <a:r>
              <a:rPr lang="en-US" altLang="zh-CN" dirty="0"/>
              <a:t>VFS</a:t>
            </a:r>
            <a:r>
              <a:rPr lang="zh-CN" altLang="en-US" dirty="0"/>
              <a:t> 虚拟层则是将基础文件系统的操作进行抽象统一，引入了统一的文件节点、文件标识符等概念；</a:t>
            </a:r>
            <a:endParaRPr lang="en-US" altLang="zh-CN" dirty="0"/>
          </a:p>
          <a:p>
            <a:r>
              <a:rPr lang="zh-CN" altLang="en-US" dirty="0"/>
              <a:t>最上层的 </a:t>
            </a:r>
            <a:r>
              <a:rPr lang="en-US" altLang="zh-CN" dirty="0"/>
              <a:t>POSIX</a:t>
            </a:r>
            <a:r>
              <a:rPr lang="zh-CN" altLang="en-US" dirty="0"/>
              <a:t> 标准层是对 </a:t>
            </a:r>
            <a:r>
              <a:rPr lang="en-US" altLang="zh-CN" dirty="0"/>
              <a:t>VFS</a:t>
            </a:r>
            <a:r>
              <a:rPr lang="zh-CN" altLang="en-US" dirty="0"/>
              <a:t> 的虚拟层进行包装，使得其兼容 </a:t>
            </a:r>
            <a:r>
              <a:rPr lang="en-US" altLang="zh-CN" dirty="0"/>
              <a:t>POSIX</a:t>
            </a:r>
            <a:r>
              <a:rPr lang="zh-CN" altLang="en-US" dirty="0"/>
              <a:t> 标准更加易用。</a:t>
            </a:r>
            <a:endParaRPr lang="en-US" altLang="zh-CN" dirty="0"/>
          </a:p>
          <a:p>
            <a:r>
              <a:rPr lang="zh-CN" altLang="en-US" dirty="0"/>
              <a:t>每一层之间互不干扰，可以很容易的拓展某一层而不改变其他。</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27</a:t>
            </a:fld>
            <a:endParaRPr lang="zh-CN" altLang="en-US"/>
          </a:p>
        </p:txBody>
      </p:sp>
    </p:spTree>
    <p:extLst>
      <p:ext uri="{BB962C8B-B14F-4D97-AF65-F5344CB8AC3E}">
        <p14:creationId xmlns:p14="http://schemas.microsoft.com/office/powerpoint/2010/main" val="2549357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接下来，是我们的开发路线。</a:t>
            </a:r>
            <a:endParaRPr lang="en-US" altLang="zh-CN" dirty="0"/>
          </a:p>
          <a:p>
            <a:endParaRPr lang="en-US" altLang="zh-CN" dirty="0"/>
          </a:p>
          <a:p>
            <a:r>
              <a:rPr lang="zh-CN" altLang="en-US" dirty="0"/>
              <a:t>第零阶段实际上是验证阶段，主要是验证 </a:t>
            </a:r>
            <a:r>
              <a:rPr lang="en-US" altLang="zh-CN" dirty="0"/>
              <a:t>QEMU</a:t>
            </a:r>
            <a:r>
              <a:rPr lang="zh-CN" altLang="en-US" dirty="0"/>
              <a:t> 环境是否能满足开发嵌入式设备文件系统的需求，这在前面的技术依据中已经被完成了。</a:t>
            </a:r>
            <a:endParaRPr lang="en-US" altLang="zh-CN" dirty="0"/>
          </a:p>
          <a:p>
            <a:endParaRPr lang="en-US" altLang="zh-CN" dirty="0"/>
          </a:p>
          <a:p>
            <a:r>
              <a:rPr lang="zh-CN" altLang="en-US" dirty="0"/>
              <a:t>第一阶段计划是完成最小可行性系统，简单来说就是一个包含三层完整架构，但是功能有限的文件系统，比如只实现挂载，读写等操作，只支持某一个文件系统。</a:t>
            </a:r>
            <a:endParaRPr lang="en-US" altLang="zh-CN" dirty="0"/>
          </a:p>
          <a:p>
            <a:r>
              <a:rPr lang="zh-CN" altLang="en-US" dirty="0"/>
              <a:t>在实现这个之后，接下来的两个阶段则是对这个最小可行性系统进行开发，</a:t>
            </a:r>
            <a:endParaRPr lang="en-US" altLang="zh-CN" dirty="0"/>
          </a:p>
          <a:p>
            <a:r>
              <a:rPr lang="zh-CN" altLang="en-US" dirty="0"/>
              <a:t>例如第二阶段就是对系统的上两层进行完善，支持更多的 </a:t>
            </a:r>
            <a:r>
              <a:rPr lang="en-US" altLang="zh-CN" dirty="0"/>
              <a:t>POSIX</a:t>
            </a:r>
            <a:r>
              <a:rPr lang="zh-CN" altLang="en-US" dirty="0"/>
              <a:t> 标准函数。</a:t>
            </a:r>
            <a:endParaRPr lang="en-US" altLang="zh-CN" dirty="0"/>
          </a:p>
          <a:p>
            <a:r>
              <a:rPr lang="zh-CN" altLang="en-US" dirty="0"/>
              <a:t>完成这一阶段后，我们就得到了一个全面可用的虚拟文件系统项目，尽管此时底层文件系统只有一个。</a:t>
            </a:r>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28</a:t>
            </a:fld>
            <a:endParaRPr lang="zh-CN" altLang="en-US"/>
          </a:p>
        </p:txBody>
      </p:sp>
    </p:spTree>
    <p:extLst>
      <p:ext uri="{BB962C8B-B14F-4D97-AF65-F5344CB8AC3E}">
        <p14:creationId xmlns:p14="http://schemas.microsoft.com/office/powerpoint/2010/main" val="1897972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接下来阶段 </a:t>
            </a:r>
            <a:r>
              <a:rPr lang="en-US" altLang="zh-CN" dirty="0"/>
              <a:t>3</a:t>
            </a:r>
            <a:r>
              <a:rPr lang="zh-CN" altLang="en-US" dirty="0"/>
              <a:t> 则是对支持更多的底层文件系统，选取已经实现完善或者实现较为简单的文件系统进行添加。</a:t>
            </a:r>
            <a:endParaRPr lang="en-US" altLang="zh-CN" dirty="0"/>
          </a:p>
          <a:p>
            <a:r>
              <a:rPr lang="zh-CN" altLang="en-US" dirty="0"/>
              <a:t>由于架构的设计，不需要改动上两层代码即可添加。</a:t>
            </a:r>
            <a:endParaRPr lang="en-US" altLang="zh-CN" dirty="0"/>
          </a:p>
          <a:p>
            <a:endParaRPr lang="en-US" altLang="zh-CN" dirty="0"/>
          </a:p>
          <a:p>
            <a:r>
              <a:rPr lang="zh-CN" altLang="en-US" dirty="0"/>
              <a:t>阶段 </a:t>
            </a:r>
            <a:r>
              <a:rPr lang="en-US" altLang="zh-CN" dirty="0"/>
              <a:t>4</a:t>
            </a:r>
            <a:r>
              <a:rPr lang="zh-CN" altLang="en-US" dirty="0"/>
              <a:t> 的优化是我们项目完全完成之后的远期规划，计划从性能和安全方面对 </a:t>
            </a:r>
            <a:r>
              <a:rPr lang="en-US" altLang="zh-CN" dirty="0"/>
              <a:t>ErisFS</a:t>
            </a:r>
            <a:r>
              <a:rPr lang="zh-CN" altLang="en-US" dirty="0"/>
              <a:t> 进行优化，考虑缓存、加密、信号量这几个途径来实现。</a:t>
            </a:r>
            <a:endParaRPr lang="en-US" altLang="zh-CN" dirty="0"/>
          </a:p>
          <a:p>
            <a:endParaRPr lang="en-US" altLang="zh-CN" dirty="0"/>
          </a:p>
          <a:p>
            <a:r>
              <a:rPr lang="zh-CN" altLang="en-US" dirty="0"/>
              <a:t>这四个阶段就是我们项目的完整开发路线。</a:t>
            </a:r>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29</a:t>
            </a:fld>
            <a:endParaRPr lang="zh-CN" altLang="en-US"/>
          </a:p>
        </p:txBody>
      </p:sp>
    </p:spTree>
    <p:extLst>
      <p:ext uri="{BB962C8B-B14F-4D97-AF65-F5344CB8AC3E}">
        <p14:creationId xmlns:p14="http://schemas.microsoft.com/office/powerpoint/2010/main" val="3183546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我们的项目计划是为</a:t>
            </a:r>
            <a:r>
              <a:rPr lang="en" altLang="zh-CN" sz="1200" dirty="0"/>
              <a:t>FreeRTOS</a:t>
            </a:r>
            <a:r>
              <a:rPr lang="zh-CN" altLang="en-US" sz="1200" dirty="0"/>
              <a:t>构建</a:t>
            </a:r>
            <a:endParaRPr lang="en-US" altLang="zh-CN" sz="1200" dirty="0"/>
          </a:p>
          <a:p>
            <a:r>
              <a:rPr lang="zh-CN" altLang="en-US" sz="1200" b="1" dirty="0"/>
              <a:t>全面、安全、快捷</a:t>
            </a:r>
            <a:endParaRPr lang="en-US" altLang="zh-CN" sz="1200" b="1" dirty="0"/>
          </a:p>
          <a:p>
            <a:r>
              <a:rPr lang="zh-CN" altLang="en-US" sz="1200" dirty="0"/>
              <a:t>的虚拟文件系统支持。</a:t>
            </a:r>
            <a:endParaRPr lang="en-US" altLang="zh-CN" sz="1200"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3</a:t>
            </a:fld>
            <a:endParaRPr lang="zh-CN" altLang="en-US"/>
          </a:p>
        </p:txBody>
      </p:sp>
    </p:spTree>
    <p:extLst>
      <p:ext uri="{BB962C8B-B14F-4D97-AF65-F5344CB8AC3E}">
        <p14:creationId xmlns:p14="http://schemas.microsoft.com/office/powerpoint/2010/main" val="28492440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8A18296D-1E8C-4FA1-8ED8-C999B297FEA1}" type="slidenum">
              <a:rPr lang="zh-CN" altLang="en-US" smtClean="0"/>
              <a:t>30</a:t>
            </a:fld>
            <a:endParaRPr lang="zh-CN" altLang="en-US"/>
          </a:p>
        </p:txBody>
      </p:sp>
    </p:spTree>
    <p:extLst>
      <p:ext uri="{BB962C8B-B14F-4D97-AF65-F5344CB8AC3E}">
        <p14:creationId xmlns:p14="http://schemas.microsoft.com/office/powerpoint/2010/main" val="2008327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首先是本项目的背景介绍</a:t>
            </a:r>
          </a:p>
        </p:txBody>
      </p:sp>
      <p:sp>
        <p:nvSpPr>
          <p:cNvPr id="4" name="灯片编号占位符 3"/>
          <p:cNvSpPr>
            <a:spLocks noGrp="1"/>
          </p:cNvSpPr>
          <p:nvPr>
            <p:ph type="sldNum" sz="quarter" idx="10"/>
          </p:nvPr>
        </p:nvSpPr>
        <p:spPr/>
        <p:txBody>
          <a:bodyPr/>
          <a:lstStyle/>
          <a:p>
            <a:fld id="{8A18296D-1E8C-4FA1-8ED8-C999B297FEA1}" type="slidenum">
              <a:rPr lang="zh-CN" altLang="en-US" smtClean="0"/>
              <a:t>4</a:t>
            </a:fld>
            <a:endParaRPr lang="zh-CN" altLang="en-US"/>
          </a:p>
        </p:txBody>
      </p:sp>
    </p:spTree>
    <p:extLst>
      <p:ext uri="{BB962C8B-B14F-4D97-AF65-F5344CB8AC3E}">
        <p14:creationId xmlns:p14="http://schemas.microsoft.com/office/powerpoint/2010/main" val="3491891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FreeRTOS</a:t>
            </a:r>
            <a:r>
              <a:rPr lang="zh-CN" altLang="en-US" dirty="0"/>
              <a:t> 操作系统是是市场领先的</a:t>
            </a:r>
            <a:r>
              <a:rPr lang="en-US" altLang="zh-CN" dirty="0"/>
              <a:t> </a:t>
            </a:r>
            <a:r>
              <a:rPr lang="zh-CN" altLang="en-US" dirty="0"/>
              <a:t>微控制器和小型微处理器</a:t>
            </a:r>
            <a:r>
              <a:rPr lang="en-US" altLang="zh-CN" dirty="0"/>
              <a:t> </a:t>
            </a:r>
            <a:r>
              <a:rPr lang="zh-CN" altLang="en-US" dirty="0"/>
              <a:t>实时操作系统（</a:t>
            </a:r>
            <a:r>
              <a:rPr lang="en-US" altLang="zh-CN" dirty="0"/>
              <a:t>RTOS</a:t>
            </a:r>
            <a:r>
              <a:rPr lang="zh-CN" altLang="en-US" dirty="0"/>
              <a:t>）。</a:t>
            </a:r>
            <a:r>
              <a:rPr lang="en-US" altLang="zh-CN" dirty="0"/>
              <a:t>FreeRTOS</a:t>
            </a:r>
            <a:r>
              <a:rPr lang="zh-CN" altLang="en-US" dirty="0"/>
              <a:t> 在 </a:t>
            </a:r>
            <a:r>
              <a:rPr lang="en-US" altLang="zh-CN" dirty="0"/>
              <a:t>MIT</a:t>
            </a:r>
            <a:r>
              <a:rPr lang="zh-CN" altLang="en-US" dirty="0"/>
              <a:t> 开源许可证下开源。</a:t>
            </a:r>
            <a:r>
              <a:rPr lang="en-US" altLang="zh-CN" dirty="0"/>
              <a:t>FreeRTOS</a:t>
            </a:r>
            <a:r>
              <a:rPr lang="zh-CN" altLang="en-US" dirty="0"/>
              <a:t> 项目包括一个内核和一组不断增长的物联网库，已经被广泛应用于产业界。</a:t>
            </a:r>
            <a:r>
              <a:rPr lang="en-US" altLang="zh-CN" dirty="0"/>
              <a:t>FreeRTOS</a:t>
            </a:r>
            <a:r>
              <a:rPr lang="zh-CN" altLang="en-US" dirty="0"/>
              <a:t> 的构建注重可靠性和易用性，其内核具有健壮性、占用面积小的特点，并且拥有广泛的设备支持，被广泛视为微控制器和小型微处理器的实际标准。同时，它也有完善的生态系统，提供了众多社区贡献和专业支持。此外，往届也有许多关于它的项目，比如说 </a:t>
            </a:r>
            <a:r>
              <a:rPr lang="en-US" altLang="zh-CN" dirty="0"/>
              <a:t>Rust</a:t>
            </a:r>
            <a:r>
              <a:rPr lang="zh-CN" altLang="en-US" dirty="0"/>
              <a:t> 改写其内核。</a:t>
            </a:r>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5</a:t>
            </a:fld>
            <a:endParaRPr lang="zh-CN" altLang="en-US"/>
          </a:p>
        </p:txBody>
      </p:sp>
    </p:spTree>
    <p:extLst>
      <p:ext uri="{BB962C8B-B14F-4D97-AF65-F5344CB8AC3E}">
        <p14:creationId xmlns:p14="http://schemas.microsoft.com/office/powerpoint/2010/main" val="3846224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从这张图中</a:t>
            </a:r>
            <a:r>
              <a:rPr lang="zh-CN" altLang="en-US" dirty="0"/>
              <a:t>，就可以看出在 </a:t>
            </a:r>
            <a:r>
              <a:rPr lang="en-US" altLang="zh-CN" dirty="0"/>
              <a:t>2017</a:t>
            </a:r>
            <a:r>
              <a:rPr lang="zh-CN" altLang="en-US" dirty="0"/>
              <a:t> 年的时候，</a:t>
            </a:r>
            <a:r>
              <a:rPr lang="en-US" altLang="zh-CN" dirty="0"/>
              <a:t>FreeRTOS</a:t>
            </a:r>
            <a:r>
              <a:rPr lang="zh-CN" altLang="en-US" dirty="0"/>
              <a:t> 就已经拥有了大量的嵌入式操作系统市场份额，仅次于 </a:t>
            </a:r>
            <a:r>
              <a:rPr lang="en-US" altLang="zh-CN" dirty="0"/>
              <a:t>Linux</a:t>
            </a:r>
            <a:r>
              <a:rPr lang="zh-CN" altLang="en-US" dirty="0"/>
              <a:t> 的嵌入式操作系统。</a:t>
            </a:r>
            <a:endParaRPr lang="en-CN" dirty="0"/>
          </a:p>
        </p:txBody>
      </p:sp>
      <p:sp>
        <p:nvSpPr>
          <p:cNvPr id="4" name="Slide Number Placeholder 3"/>
          <p:cNvSpPr>
            <a:spLocks noGrp="1"/>
          </p:cNvSpPr>
          <p:nvPr>
            <p:ph type="sldNum" sz="quarter" idx="5"/>
          </p:nvPr>
        </p:nvSpPr>
        <p:spPr/>
        <p:txBody>
          <a:bodyPr/>
          <a:lstStyle/>
          <a:p>
            <a:fld id="{8A18296D-1E8C-4FA1-8ED8-C999B297FEA1}" type="slidenum">
              <a:rPr lang="zh-CN" altLang="en-US" smtClean="0"/>
              <a:t>6</a:t>
            </a:fld>
            <a:endParaRPr lang="zh-CN" altLang="en-US"/>
          </a:p>
        </p:txBody>
      </p:sp>
    </p:spTree>
    <p:extLst>
      <p:ext uri="{BB962C8B-B14F-4D97-AF65-F5344CB8AC3E}">
        <p14:creationId xmlns:p14="http://schemas.microsoft.com/office/powerpoint/2010/main" val="2812652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但是，我们发现，</a:t>
            </a:r>
            <a:r>
              <a:rPr lang="en-US" altLang="zh-CN" dirty="0"/>
              <a:t>FreeRTOS</a:t>
            </a:r>
            <a:r>
              <a:rPr lang="zh-CN" altLang="en-US" dirty="0"/>
              <a:t> 的文件系统是并不完善的，</a:t>
            </a:r>
            <a:r>
              <a:rPr lang="en-US" altLang="zh-CN" dirty="0"/>
              <a:t>FreeRTOS</a:t>
            </a:r>
            <a:r>
              <a:rPr lang="zh-CN" altLang="en-US" dirty="0"/>
              <a:t> 本身内核并不支持文件系统，其附加库也仅对</a:t>
            </a:r>
            <a:r>
              <a:rPr lang="en-US" altLang="zh-CN" dirty="0"/>
              <a:t>FAT</a:t>
            </a:r>
            <a:r>
              <a:rPr lang="zh-CN" altLang="en-US" dirty="0"/>
              <a:t>文件系统进行了扩充。</a:t>
            </a:r>
            <a:r>
              <a:rPr lang="en-US" altLang="zh-CN" dirty="0"/>
              <a:t>FreeRTOS</a:t>
            </a:r>
            <a:r>
              <a:rPr lang="zh-CN" altLang="en-US" dirty="0"/>
              <a:t> 的附加库 </a:t>
            </a:r>
            <a:r>
              <a:rPr lang="en-US" altLang="zh-CN" dirty="0"/>
              <a:t>FreeRTOS-Plus-FAT </a:t>
            </a:r>
            <a:r>
              <a:rPr lang="zh-CN" altLang="en-US" dirty="0"/>
              <a:t>是一个开源的嵌入式 </a:t>
            </a:r>
            <a:r>
              <a:rPr lang="en-US" altLang="zh-CN" dirty="0"/>
              <a:t>FAT </a:t>
            </a:r>
            <a:r>
              <a:rPr lang="zh-CN" altLang="en-US" dirty="0"/>
              <a:t>文件系统，支持许多 </a:t>
            </a:r>
            <a:r>
              <a:rPr lang="en-US" altLang="zh-CN" dirty="0"/>
              <a:t>FAT</a:t>
            </a:r>
            <a:r>
              <a:rPr lang="zh-CN" altLang="en-US" dirty="0"/>
              <a:t> 格式。由此可以看出在现在嵌入式操作系统的发展背景下为</a:t>
            </a:r>
            <a:r>
              <a:rPr lang="en-US" altLang="zh-CN" dirty="0"/>
              <a:t> FreeRTOS </a:t>
            </a:r>
            <a:r>
              <a:rPr lang="zh-CN" altLang="en-US" dirty="0"/>
              <a:t>补充其他文件系统是有需求且合理的。</a:t>
            </a:r>
          </a:p>
        </p:txBody>
      </p:sp>
      <p:sp>
        <p:nvSpPr>
          <p:cNvPr id="4" name="灯片编号占位符 3"/>
          <p:cNvSpPr>
            <a:spLocks noGrp="1"/>
          </p:cNvSpPr>
          <p:nvPr>
            <p:ph type="sldNum" sz="quarter" idx="5"/>
          </p:nvPr>
        </p:nvSpPr>
        <p:spPr/>
        <p:txBody>
          <a:bodyPr/>
          <a:lstStyle/>
          <a:p>
            <a:fld id="{8A18296D-1E8C-4FA1-8ED8-C999B297FEA1}" type="slidenum">
              <a:rPr lang="zh-CN" altLang="en-US" smtClean="0"/>
              <a:t>7</a:t>
            </a:fld>
            <a:endParaRPr lang="zh-CN" altLang="en-US"/>
          </a:p>
        </p:txBody>
      </p:sp>
    </p:spTree>
    <p:extLst>
      <p:ext uri="{BB962C8B-B14F-4D97-AF65-F5344CB8AC3E}">
        <p14:creationId xmlns:p14="http://schemas.microsoft.com/office/powerpoint/2010/main" val="1281189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FATFS </a:t>
            </a:r>
            <a:r>
              <a:rPr lang="zh-CN" altLang="en-US" sz="1200" dirty="0"/>
              <a:t>支持 </a:t>
            </a:r>
            <a:r>
              <a:rPr lang="en-US" altLang="zh-CN" sz="1200" dirty="0"/>
              <a:t>FAT12</a:t>
            </a:r>
            <a:r>
              <a:rPr lang="zh-CN" altLang="en-US" sz="1200" dirty="0"/>
              <a:t>、</a:t>
            </a:r>
            <a:r>
              <a:rPr lang="en-US" altLang="zh-CN" sz="1200" dirty="0"/>
              <a:t>FAT16 </a:t>
            </a:r>
            <a:r>
              <a:rPr lang="zh-CN" altLang="en-US" sz="1200" dirty="0"/>
              <a:t>和 </a:t>
            </a:r>
            <a:r>
              <a:rPr lang="en-US" altLang="zh-CN" sz="1200" dirty="0"/>
              <a:t>FAT32</a:t>
            </a:r>
            <a:r>
              <a:rPr lang="zh-CN" altLang="en-US" sz="1200" dirty="0"/>
              <a:t>，支持多个存储媒介，并且有独立的缓冲区，可以对多个文件进行读</a:t>
            </a:r>
            <a:r>
              <a:rPr lang="en-US" altLang="zh-CN" sz="1200" dirty="0"/>
              <a:t>/</a:t>
            </a:r>
            <a:r>
              <a:rPr lang="zh-CN" altLang="en-US" sz="1200" dirty="0"/>
              <a:t>写，并特别对 </a:t>
            </a:r>
            <a:r>
              <a:rPr lang="en-US" altLang="zh-CN" sz="1200" dirty="0"/>
              <a:t>8 </a:t>
            </a:r>
            <a:r>
              <a:rPr lang="zh-CN" altLang="en-US" sz="1200" dirty="0"/>
              <a:t>位单片机和 </a:t>
            </a:r>
            <a:r>
              <a:rPr lang="en-US" altLang="zh-CN" sz="1200" dirty="0"/>
              <a:t>16 </a:t>
            </a:r>
            <a:r>
              <a:rPr lang="zh-CN" altLang="en-US" sz="1200" dirty="0"/>
              <a:t>位单片机做了优化。</a:t>
            </a:r>
            <a:endParaRPr lang="zh-CN" altLang="en-US" dirty="0"/>
          </a:p>
        </p:txBody>
      </p:sp>
      <p:sp>
        <p:nvSpPr>
          <p:cNvPr id="4" name="灯片编号占位符 3"/>
          <p:cNvSpPr>
            <a:spLocks noGrp="1"/>
          </p:cNvSpPr>
          <p:nvPr>
            <p:ph type="sldNum" sz="quarter" idx="5"/>
          </p:nvPr>
        </p:nvSpPr>
        <p:spPr/>
        <p:txBody>
          <a:bodyPr/>
          <a:lstStyle/>
          <a:p>
            <a:fld id="{8A18296D-1E8C-4FA1-8ED8-C999B297FEA1}" type="slidenum">
              <a:rPr lang="zh-CN" altLang="en-US" smtClean="0"/>
              <a:t>8</a:t>
            </a:fld>
            <a:endParaRPr lang="zh-CN" altLang="en-US"/>
          </a:p>
        </p:txBody>
      </p:sp>
    </p:spTree>
    <p:extLst>
      <p:ext uri="{BB962C8B-B14F-4D97-AF65-F5344CB8AC3E}">
        <p14:creationId xmlns:p14="http://schemas.microsoft.com/office/powerpoint/2010/main" val="1065881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18296D-1E8C-4FA1-8ED8-C999B297FEA1}" type="slidenum">
              <a:rPr lang="zh-CN" altLang="en-US" smtClean="0"/>
              <a:t>9</a:t>
            </a:fld>
            <a:endParaRPr lang="zh-CN" altLang="en-US"/>
          </a:p>
        </p:txBody>
      </p:sp>
    </p:spTree>
    <p:extLst>
      <p:ext uri="{BB962C8B-B14F-4D97-AF65-F5344CB8AC3E}">
        <p14:creationId xmlns:p14="http://schemas.microsoft.com/office/powerpoint/2010/main" val="1993809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a:prstGeom prst="rect">
            <a:avLst/>
          </a:prstGeom>
        </p:spPr>
        <p:txBody>
          <a:bodyPr anchor="b">
            <a:normAutofit/>
          </a:bodyPr>
          <a:lstStyle>
            <a:lvl1pPr algn="l">
              <a:lnSpc>
                <a:spcPct val="85000"/>
              </a:lnSpc>
              <a:defRPr sz="720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61872" y="4800600"/>
            <a:ext cx="9418320" cy="522838"/>
          </a:xfrm>
          <a:prstGeom prst="rect">
            <a:avLst/>
          </a:prstGeom>
        </p:spPr>
        <p:txBody>
          <a:bodyPr>
            <a:noAutofit/>
          </a:bodyPr>
          <a:lstStyle>
            <a:lvl1pPr marL="0" indent="0" algn="l">
              <a:buNone/>
              <a:defRPr sz="3200" baseline="0">
                <a:solidFill>
                  <a:schemeClr val="bg2">
                    <a:lumMod val="60000"/>
                    <a:lumOff val="4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dirty="0"/>
              <a:t>单击以编辑母版副标题样式</a:t>
            </a:r>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8" name="组合 7"/>
          <p:cNvGrpSpPr/>
          <p:nvPr userDrawn="1"/>
        </p:nvGrpSpPr>
        <p:grpSpPr>
          <a:xfrm>
            <a:off x="1344485" y="5505422"/>
            <a:ext cx="1764691" cy="297909"/>
            <a:chOff x="8729725" y="4570716"/>
            <a:chExt cx="2830513" cy="477838"/>
          </a:xfrm>
          <a:solidFill>
            <a:schemeClr val="bg2">
              <a:lumMod val="60000"/>
              <a:lumOff val="40000"/>
            </a:schemeClr>
          </a:solidFill>
        </p:grpSpPr>
        <p:sp>
          <p:nvSpPr>
            <p:cNvPr id="9"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目录页">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61872" y="758952"/>
            <a:ext cx="9418320" cy="1156208"/>
          </a:xfrm>
          <a:prstGeom prst="rect">
            <a:avLst/>
          </a:prstGeom>
        </p:spPr>
        <p:txBody>
          <a:bodyPr anchor="b">
            <a:normAutofit/>
          </a:bodyPr>
          <a:lstStyle>
            <a:lvl1pPr>
              <a:lnSpc>
                <a:spcPct val="85000"/>
              </a:lnSpc>
              <a:defRPr sz="7200" b="0">
                <a:solidFill>
                  <a:schemeClr val="tx2"/>
                </a:solidFill>
              </a:defRPr>
            </a:lvl1pPr>
          </a:lstStyle>
          <a:p>
            <a:r>
              <a:rPr lang="zh-CN" altLang="en-US" dirty="0"/>
              <a:t>目录</a:t>
            </a:r>
            <a:endParaRPr lang="en-US" dirty="0"/>
          </a:p>
        </p:txBody>
      </p:sp>
      <p:sp>
        <p:nvSpPr>
          <p:cNvPr id="3" name="Text Placeholder 2"/>
          <p:cNvSpPr>
            <a:spLocks noGrp="1"/>
          </p:cNvSpPr>
          <p:nvPr>
            <p:ph type="body" idx="1"/>
          </p:nvPr>
        </p:nvSpPr>
        <p:spPr>
          <a:xfrm>
            <a:off x="1261872" y="2042160"/>
            <a:ext cx="9418320" cy="4450080"/>
          </a:xfrm>
          <a:prstGeom prst="rect">
            <a:avLst/>
          </a:prstGeom>
        </p:spPr>
        <p:txBody>
          <a:bodyPr anchor="t">
            <a:normAutofit/>
          </a:bodyPr>
          <a:lstStyle>
            <a:lvl1pPr marL="625475" indent="-447675">
              <a:buFont typeface="Wingdings" panose="05000000000000000000" pitchFamily="2" charset="2"/>
              <a:buChar char="n"/>
              <a:defRPr sz="3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编辑母版文本样式</a:t>
            </a:r>
          </a:p>
        </p:txBody>
      </p:sp>
      <p:sp>
        <p:nvSpPr>
          <p:cNvPr id="4" name="Date Placeholder 3"/>
          <p:cNvSpPr>
            <a:spLocks noGrp="1"/>
          </p:cNvSpPr>
          <p:nvPr>
            <p:ph type="dt" sz="half" idx="10"/>
          </p:nvPr>
        </p:nvSpPr>
        <p:spPr/>
        <p:txBody>
          <a:bodyPr/>
          <a:lstStyle/>
          <a:p>
            <a:r>
              <a:rPr lang="en-US" altLang="zh-CN"/>
              <a:t>2017.1.2</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6736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2386" y="948906"/>
            <a:ext cx="9746088" cy="742416"/>
          </a:xfrm>
          <a:prstGeom prst="rect">
            <a:avLst/>
          </a:prstGeom>
        </p:spPr>
        <p:txBody>
          <a:bodyPr anchor="b"/>
          <a:lstStyle>
            <a:lvl1pPr>
              <a:defRPr lang="en-US" dirty="0">
                <a:solidFill>
                  <a:schemeClr val="tx2"/>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822386" y="1828800"/>
            <a:ext cx="9746088" cy="4351337"/>
          </a:xfrm>
          <a:prstGeom prst="rect">
            <a:avLst/>
          </a:prstGeom>
        </p:spPr>
        <p:txBody>
          <a:bodyPr>
            <a:normAutofit/>
          </a:bodyPr>
          <a:lstStyle>
            <a:lvl1pPr marL="269875" indent="-269875">
              <a:lnSpc>
                <a:spcPct val="120000"/>
              </a:lnSpc>
              <a:buFont typeface="微软雅黑" panose="020B0503020204020204" pitchFamily="34" charset="-122"/>
              <a:buChar char="▪"/>
              <a:defRPr sz="3600"/>
            </a:lvl1pPr>
            <a:lvl2pPr marL="541338" indent="-266700">
              <a:lnSpc>
                <a:spcPct val="120000"/>
              </a:lnSpc>
              <a:buFont typeface="微软雅黑" panose="020B0503020204020204" pitchFamily="34" charset="-122"/>
              <a:buChar char="▫"/>
              <a:defRPr sz="3200"/>
            </a:lvl2pPr>
            <a:lvl3pPr marL="804863" indent="-257175">
              <a:lnSpc>
                <a:spcPct val="120000"/>
              </a:lnSpc>
              <a:buFont typeface="微软雅黑" panose="020B0503020204020204" pitchFamily="34" charset="-122"/>
              <a:buChar char="◦"/>
              <a:defRPr sz="2800"/>
            </a:lvl3pPr>
            <a:lvl4pPr marL="1074738" indent="-252413">
              <a:lnSpc>
                <a:spcPct val="120000"/>
              </a:lnSpc>
              <a:buFont typeface="微软雅黑" panose="020B0503020204020204" pitchFamily="34" charset="-122"/>
              <a:buChar char="◦"/>
              <a:defRPr sz="2800"/>
            </a:lvl4pPr>
            <a:lvl5pPr marL="1346200" indent="-249238">
              <a:lnSpc>
                <a:spcPct val="120000"/>
              </a:lnSpc>
              <a:buFont typeface="微软雅黑" panose="020B0503020204020204" pitchFamily="34" charset="-122"/>
              <a:buChar char="◦"/>
              <a:defRPr sz="28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r>
              <a:rPr lang="en-US" altLang="zh-CN"/>
              <a:t>2017.1.2</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userDrawn="1"/>
        </p:nvSpPr>
        <p:spPr>
          <a:xfrm>
            <a:off x="0" y="503148"/>
            <a:ext cx="207034" cy="11881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文本占位符 8"/>
          <p:cNvSpPr>
            <a:spLocks noGrp="1"/>
          </p:cNvSpPr>
          <p:nvPr>
            <p:ph type="body" sz="quarter" idx="13" hasCustomPrompt="1"/>
          </p:nvPr>
        </p:nvSpPr>
        <p:spPr>
          <a:xfrm>
            <a:off x="822325" y="503149"/>
            <a:ext cx="9745413" cy="404813"/>
          </a:xfrm>
          <a:prstGeom prst="rect">
            <a:avLst/>
          </a:prstGeom>
        </p:spPr>
        <p:txBody>
          <a:bodyPr anchor="b"/>
          <a:lstStyle>
            <a:lvl1pPr marL="0" indent="0">
              <a:buNone/>
              <a:defRPr>
                <a:solidFill>
                  <a:schemeClr val="accent1"/>
                </a:solidFill>
              </a:defRPr>
            </a:lvl1pPr>
          </a:lstStyle>
          <a:p>
            <a:pPr lvl="0"/>
            <a:r>
              <a:rPr lang="zh-CN" altLang="en-US" dirty="0"/>
              <a:t>单击此处添加副标题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2386" y="948906"/>
            <a:ext cx="9746088" cy="742416"/>
          </a:xfrm>
          <a:prstGeom prst="rect">
            <a:avLst/>
          </a:prstGeom>
        </p:spPr>
        <p:txBody>
          <a:bodyPr anchor="b"/>
          <a:lstStyle>
            <a:lvl1pPr>
              <a:defRPr lang="en-US" dirty="0">
                <a:solidFill>
                  <a:schemeClr val="tx2"/>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822386" y="1828800"/>
            <a:ext cx="9746088" cy="4351337"/>
          </a:xfrm>
          <a:prstGeom prst="rect">
            <a:avLst/>
          </a:prstGeom>
        </p:spPr>
        <p:txBody>
          <a:bodyPr>
            <a:normAutofit/>
          </a:bodyPr>
          <a:lstStyle>
            <a:lvl1pPr marL="269875" indent="-269875">
              <a:lnSpc>
                <a:spcPct val="120000"/>
              </a:lnSpc>
              <a:buFont typeface="微软雅黑" panose="020B0503020204020204" pitchFamily="34" charset="-122"/>
              <a:buChar char="▪"/>
              <a:defRPr sz="3600"/>
            </a:lvl1pPr>
            <a:lvl2pPr marL="541338" indent="-266700">
              <a:lnSpc>
                <a:spcPct val="120000"/>
              </a:lnSpc>
              <a:buFont typeface="微软雅黑" panose="020B0503020204020204" pitchFamily="34" charset="-122"/>
              <a:buChar char="▫"/>
              <a:defRPr sz="3200"/>
            </a:lvl2pPr>
            <a:lvl3pPr marL="804863" indent="-257175">
              <a:lnSpc>
                <a:spcPct val="120000"/>
              </a:lnSpc>
              <a:buFont typeface="微软雅黑" panose="020B0503020204020204" pitchFamily="34" charset="-122"/>
              <a:buChar char="◦"/>
              <a:defRPr sz="2800"/>
            </a:lvl3pPr>
            <a:lvl4pPr marL="1074738" indent="-252413">
              <a:lnSpc>
                <a:spcPct val="120000"/>
              </a:lnSpc>
              <a:buFont typeface="微软雅黑" panose="020B0503020204020204" pitchFamily="34" charset="-122"/>
              <a:buChar char="◦"/>
              <a:defRPr sz="2800"/>
            </a:lvl4pPr>
            <a:lvl5pPr marL="1346200" indent="-249238">
              <a:lnSpc>
                <a:spcPct val="120000"/>
              </a:lnSpc>
              <a:buFont typeface="微软雅黑" panose="020B0503020204020204" pitchFamily="34" charset="-122"/>
              <a:buChar char="◦"/>
              <a:defRPr sz="28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r>
              <a:rPr lang="en-US" altLang="zh-CN"/>
              <a:t>2017.1.2</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userDrawn="1"/>
        </p:nvSpPr>
        <p:spPr>
          <a:xfrm>
            <a:off x="0" y="503148"/>
            <a:ext cx="207034" cy="11881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3148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a:prstGeom prst="rect">
            <a:avLst/>
          </a:prstGeom>
        </p:spPr>
        <p:txBody>
          <a:bodyPr anchor="b">
            <a:normAutofit/>
          </a:bodyPr>
          <a:lstStyle>
            <a:lvl1pPr>
              <a:lnSpc>
                <a:spcPct val="85000"/>
              </a:lnSpc>
              <a:defRPr sz="7200" b="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61872" y="4800600"/>
            <a:ext cx="9418320" cy="1691640"/>
          </a:xfrm>
          <a:prstGeom prst="rect">
            <a:avLst/>
          </a:prstGeo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r>
              <a:rPr lang="en-US" altLang="zh-CN"/>
              <a:t>2017.1.2</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CN"/>
              <a:t>2017.1.2</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图片与标题">
    <p:spTree>
      <p:nvGrpSpPr>
        <p:cNvPr id="1" name=""/>
        <p:cNvGrpSpPr/>
        <p:nvPr/>
      </p:nvGrpSpPr>
      <p:grpSpPr>
        <a:xfrm>
          <a:off x="0" y="0"/>
          <a:ext cx="0" cy="0"/>
          <a:chOff x="0" y="0"/>
          <a:chExt cx="0" cy="0"/>
        </a:xfrm>
      </p:grpSpPr>
      <p:sp>
        <p:nvSpPr>
          <p:cNvPr id="8" name="Rectangle 7"/>
          <p:cNvSpPr/>
          <p:nvPr/>
        </p:nvSpPr>
        <p:spPr>
          <a:xfrm>
            <a:off x="0" y="6023292"/>
            <a:ext cx="12192000" cy="834708"/>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89171" y="6023295"/>
            <a:ext cx="9982200" cy="834703"/>
          </a:xfrm>
          <a:prstGeom prst="rect">
            <a:avLst/>
          </a:prstGeom>
        </p:spPr>
        <p:txBody>
          <a:bodyPr anchor="ctr">
            <a:normAutofit/>
          </a:bodyPr>
          <a:lstStyle>
            <a:lvl1pPr>
              <a:defRPr sz="2800" b="0">
                <a:solidFill>
                  <a:schemeClr val="bg1"/>
                </a:solidFill>
              </a:defRPr>
            </a:lvl1pPr>
          </a:lstStyle>
          <a:p>
            <a:r>
              <a:rPr lang="zh-CN" altLang="en-US" dirty="0"/>
              <a:t>单击此处编辑母版标题样式</a:t>
            </a:r>
            <a:endParaRPr lang="en-US" dirty="0"/>
          </a:p>
        </p:txBody>
      </p:sp>
      <p:sp>
        <p:nvSpPr>
          <p:cNvPr id="5" name="图片占位符 4"/>
          <p:cNvSpPr>
            <a:spLocks noGrp="1"/>
          </p:cNvSpPr>
          <p:nvPr>
            <p:ph type="pic" sz="quarter" idx="10"/>
          </p:nvPr>
        </p:nvSpPr>
        <p:spPr>
          <a:xfrm>
            <a:off x="0" y="-1"/>
            <a:ext cx="12192000" cy="6023293"/>
          </a:xfrm>
          <a:prstGeom prst="rect">
            <a:avLst/>
          </a:prstGeom>
        </p:spPr>
        <p:txBody>
          <a:bodyPr/>
          <a:lstStyle/>
          <a:p>
            <a:endParaRPr lang="zh-CN" altLang="en-US"/>
          </a:p>
        </p:txBody>
      </p:sp>
      <p:sp>
        <p:nvSpPr>
          <p:cNvPr id="7" name="Slide Number Placeholder 3"/>
          <p:cNvSpPr>
            <a:spLocks noGrp="1"/>
          </p:cNvSpPr>
          <p:nvPr>
            <p:ph type="sldNum" sz="quarter" idx="12"/>
          </p:nvPr>
        </p:nvSpPr>
        <p:spPr>
          <a:xfrm>
            <a:off x="11292840" y="6172200"/>
            <a:ext cx="914400" cy="593725"/>
          </a:xfrm>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r>
              <a:rPr lang="en-US" altLang="zh-CN"/>
              <a:t>2017.1.2</a:t>
            </a:r>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2800">
                <a:solidFill>
                  <a:schemeClr val="tx2">
                    <a:lumMod val="60000"/>
                    <a:lumOff val="40000"/>
                  </a:schemeClr>
                </a:solidFill>
              </a:defRPr>
            </a:lvl1pPr>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51" r:id="rId2"/>
    <p:sldLayoutId id="2147483842" r:id="rId3"/>
    <p:sldLayoutId id="2147483850" r:id="rId4"/>
    <p:sldLayoutId id="2147483843" r:id="rId5"/>
    <p:sldLayoutId id="2147483847" r:id="rId6"/>
    <p:sldLayoutId id="2147483849" r:id="rId7"/>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x-Eris </a:t>
            </a:r>
            <a:r>
              <a:rPr lang="zh-CN" altLang="en-US" dirty="0"/>
              <a:t>小组中期报告</a:t>
            </a:r>
          </a:p>
        </p:txBody>
      </p:sp>
      <p:sp>
        <p:nvSpPr>
          <p:cNvPr id="3" name="副标题 2"/>
          <p:cNvSpPr>
            <a:spLocks noGrp="1"/>
          </p:cNvSpPr>
          <p:nvPr>
            <p:ph type="subTitle" idx="1"/>
          </p:nvPr>
        </p:nvSpPr>
        <p:spPr/>
        <p:txBody>
          <a:bodyPr/>
          <a:lstStyle/>
          <a:p>
            <a:r>
              <a:rPr lang="en-US" altLang="zh-CN" dirty="0"/>
              <a:t>FreeRTOS </a:t>
            </a:r>
            <a:r>
              <a:rPr lang="zh-CN" altLang="en-US" dirty="0"/>
              <a:t>虚拟文件系统 </a:t>
            </a:r>
            <a:r>
              <a:rPr lang="en-US" altLang="zh-CN" dirty="0"/>
              <a:t>-</a:t>
            </a:r>
            <a:r>
              <a:rPr lang="zh-CN" altLang="en-US" dirty="0"/>
              <a:t> </a:t>
            </a:r>
            <a:r>
              <a:rPr lang="en-US" altLang="zh-CN" dirty="0"/>
              <a:t>ErisFS</a:t>
            </a:r>
            <a:endParaRPr lang="zh-CN" altLang="en-US" dirty="0"/>
          </a:p>
        </p:txBody>
      </p:sp>
    </p:spTree>
    <p:extLst>
      <p:ext uri="{BB962C8B-B14F-4D97-AF65-F5344CB8AC3E}">
        <p14:creationId xmlns:p14="http://schemas.microsoft.com/office/powerpoint/2010/main" val="2510164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2BB2B-F7EA-B749-5617-CFA483D03E1A}"/>
              </a:ext>
            </a:extLst>
          </p:cNvPr>
          <p:cNvSpPr>
            <a:spLocks noGrp="1"/>
          </p:cNvSpPr>
          <p:nvPr>
            <p:ph type="title"/>
          </p:nvPr>
        </p:nvSpPr>
        <p:spPr/>
        <p:txBody>
          <a:bodyPr/>
          <a:lstStyle/>
          <a:p>
            <a:r>
              <a:rPr lang="en-US" altLang="zh-CN" dirty="0"/>
              <a:t>Romfs </a:t>
            </a:r>
            <a:r>
              <a:rPr lang="zh-CN" altLang="en-US" dirty="0"/>
              <a:t>文件系统</a:t>
            </a:r>
          </a:p>
        </p:txBody>
      </p:sp>
      <p:sp>
        <p:nvSpPr>
          <p:cNvPr id="3" name="内容占位符 2">
            <a:extLst>
              <a:ext uri="{FF2B5EF4-FFF2-40B4-BE49-F238E27FC236}">
                <a16:creationId xmlns:a16="http://schemas.microsoft.com/office/drawing/2014/main" id="{418D30B2-B7F9-9839-F82D-C5439FAA8131}"/>
              </a:ext>
            </a:extLst>
          </p:cNvPr>
          <p:cNvSpPr>
            <a:spLocks noGrp="1"/>
          </p:cNvSpPr>
          <p:nvPr>
            <p:ph idx="1"/>
          </p:nvPr>
        </p:nvSpPr>
        <p:spPr/>
        <p:txBody>
          <a:bodyPr>
            <a:normAutofit/>
          </a:bodyPr>
          <a:lstStyle/>
          <a:p>
            <a:r>
              <a:rPr lang="zh-CN" altLang="en-US" sz="3200" dirty="0"/>
              <a:t>传统型的 </a:t>
            </a:r>
            <a:r>
              <a:rPr lang="en-US" altLang="zh-CN" sz="3200" dirty="0"/>
              <a:t>Romfs </a:t>
            </a:r>
            <a:r>
              <a:rPr lang="zh-CN" altLang="en-US" sz="3200" dirty="0"/>
              <a:t>文件系统是最常使用的一种文件系统，它是一种简单的、紧凑的、只读的文件系统，不支持动态擦写保存。</a:t>
            </a:r>
          </a:p>
        </p:txBody>
      </p:sp>
      <p:sp>
        <p:nvSpPr>
          <p:cNvPr id="4" name="文本占位符 3">
            <a:extLst>
              <a:ext uri="{FF2B5EF4-FFF2-40B4-BE49-F238E27FC236}">
                <a16:creationId xmlns:a16="http://schemas.microsoft.com/office/drawing/2014/main" id="{A8F89AA4-9E65-68A6-4EF3-EF14AA85DF0F}"/>
              </a:ext>
            </a:extLst>
          </p:cNvPr>
          <p:cNvSpPr>
            <a:spLocks noGrp="1"/>
          </p:cNvSpPr>
          <p:nvPr>
            <p:ph type="body" sz="quarter" idx="13"/>
          </p:nvPr>
        </p:nvSpPr>
        <p:spPr/>
        <p:txBody>
          <a:bodyPr/>
          <a:lstStyle/>
          <a:p>
            <a:r>
              <a:rPr lang="zh-CN" altLang="en-US" dirty="0"/>
              <a:t>文件系统</a:t>
            </a:r>
          </a:p>
        </p:txBody>
      </p:sp>
    </p:spTree>
    <p:extLst>
      <p:ext uri="{BB962C8B-B14F-4D97-AF65-F5344CB8AC3E}">
        <p14:creationId xmlns:p14="http://schemas.microsoft.com/office/powerpoint/2010/main" val="2840323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前瞻性</a:t>
            </a:r>
          </a:p>
        </p:txBody>
      </p:sp>
      <p:sp>
        <p:nvSpPr>
          <p:cNvPr id="3" name="文本占位符 2"/>
          <p:cNvSpPr>
            <a:spLocks noGrp="1"/>
          </p:cNvSpPr>
          <p:nvPr>
            <p:ph type="body" idx="1"/>
          </p:nvPr>
        </p:nvSpPr>
        <p:spPr/>
        <p:txBody>
          <a:bodyPr/>
          <a:lstStyle/>
          <a:p>
            <a:r>
              <a:rPr lang="zh-CN" altLang="en-US" dirty="0"/>
              <a:t>为什么需要</a:t>
            </a:r>
            <a:r>
              <a:rPr lang="en-US" altLang="zh-CN" dirty="0"/>
              <a:t>VFS</a:t>
            </a:r>
            <a:endParaRPr lang="zh-CN" altLang="en-US" dirty="0"/>
          </a:p>
        </p:txBody>
      </p:sp>
      <p:sp>
        <p:nvSpPr>
          <p:cNvPr id="5" name="灯片编号占位符 4"/>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522526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a:t>
            </a:r>
            <a:r>
              <a:rPr lang="zh-CN" altLang="en-US" dirty="0"/>
              <a:t>？</a:t>
            </a:r>
          </a:p>
        </p:txBody>
      </p:sp>
      <p:sp>
        <p:nvSpPr>
          <p:cNvPr id="6" name="文本占位符 5"/>
          <p:cNvSpPr>
            <a:spLocks noGrp="1"/>
          </p:cNvSpPr>
          <p:nvPr>
            <p:ph type="body" sz="quarter" idx="13"/>
          </p:nvPr>
        </p:nvSpPr>
        <p:spPr/>
        <p:txBody>
          <a:bodyPr/>
          <a:lstStyle/>
          <a:p>
            <a:r>
              <a:rPr lang="zh-CN" altLang="en-US" dirty="0"/>
              <a:t>前瞻性</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12</a:t>
            </a:fld>
            <a:endParaRPr lang="en-US" dirty="0"/>
          </a:p>
        </p:txBody>
      </p:sp>
      <p:sp>
        <p:nvSpPr>
          <p:cNvPr id="14" name="文本框 13">
            <a:extLst>
              <a:ext uri="{FF2B5EF4-FFF2-40B4-BE49-F238E27FC236}">
                <a16:creationId xmlns:a16="http://schemas.microsoft.com/office/drawing/2014/main" id="{E060DC4C-6C50-E509-79A8-BE2DB1C7CAF9}"/>
              </a:ext>
            </a:extLst>
          </p:cNvPr>
          <p:cNvSpPr txBox="1"/>
          <p:nvPr/>
        </p:nvSpPr>
        <p:spPr>
          <a:xfrm>
            <a:off x="887074" y="6354851"/>
            <a:ext cx="5483882" cy="261610"/>
          </a:xfrm>
          <a:prstGeom prst="rect">
            <a:avLst/>
          </a:prstGeom>
          <a:noFill/>
        </p:spPr>
        <p:txBody>
          <a:bodyPr wrap="square" rtlCol="0">
            <a:spAutoFit/>
          </a:bodyPr>
          <a:lstStyle/>
          <a:p>
            <a:r>
              <a:rPr lang="zh-CN" altLang="en-US" sz="1100" dirty="0"/>
              <a:t>物联网连接设备数量统计</a:t>
            </a:r>
          </a:p>
        </p:txBody>
      </p:sp>
      <p:sp>
        <p:nvSpPr>
          <p:cNvPr id="4" name="内容占位符 3">
            <a:extLst>
              <a:ext uri="{FF2B5EF4-FFF2-40B4-BE49-F238E27FC236}">
                <a16:creationId xmlns:a16="http://schemas.microsoft.com/office/drawing/2014/main" id="{28EB581D-4875-1314-C2EB-CD6CF366160B}"/>
              </a:ext>
            </a:extLst>
          </p:cNvPr>
          <p:cNvSpPr>
            <a:spLocks noGrp="1"/>
          </p:cNvSpPr>
          <p:nvPr>
            <p:ph idx="1"/>
          </p:nvPr>
        </p:nvSpPr>
        <p:spPr/>
        <p:txBody>
          <a:bodyPr>
            <a:normAutofit/>
          </a:bodyPr>
          <a:lstStyle/>
          <a:p>
            <a:r>
              <a:rPr lang="zh-CN" altLang="en-US" sz="2800" dirty="0"/>
              <a:t>随着技术发展，嵌入式设备的存储空间不断增加，直接读写内存地址的方式不再可行，对规范文件系统的需求也在逐渐上升；</a:t>
            </a:r>
            <a:endParaRPr lang="en-US" altLang="zh-CN" sz="2800" dirty="0"/>
          </a:p>
          <a:p>
            <a:r>
              <a:rPr lang="zh-CN" altLang="en-US" sz="2800" dirty="0"/>
              <a:t>同时，</a:t>
            </a:r>
            <a:r>
              <a:rPr lang="en-US" sz="2800" dirty="0"/>
              <a:t>FreeRTOS</a:t>
            </a:r>
            <a:r>
              <a:rPr lang="zh-CN" altLang="en-US" sz="2800" dirty="0"/>
              <a:t>作为使用量最大的嵌入式操作系统之一，对文件系统的支持较为薄弱（仅有</a:t>
            </a:r>
            <a:r>
              <a:rPr lang="en-US" sz="2800" dirty="0"/>
              <a:t>FreeRTOS-Plus-FAT</a:t>
            </a:r>
            <a:r>
              <a:rPr lang="zh-CN" altLang="en-US" sz="2800" dirty="0"/>
              <a:t>这一为</a:t>
            </a:r>
            <a:r>
              <a:rPr lang="en-US" sz="2800" dirty="0"/>
              <a:t>FAT</a:t>
            </a:r>
            <a:r>
              <a:rPr lang="zh-CN" altLang="en-US" sz="2800" dirty="0"/>
              <a:t>文件系统特化的实验室项目），无法满足用户需求。 </a:t>
            </a:r>
            <a:endParaRPr lang="en-US" sz="2800" dirty="0"/>
          </a:p>
        </p:txBody>
      </p:sp>
    </p:spTree>
    <p:extLst>
      <p:ext uri="{BB962C8B-B14F-4D97-AF65-F5344CB8AC3E}">
        <p14:creationId xmlns:p14="http://schemas.microsoft.com/office/powerpoint/2010/main" val="327026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物联网发展的趋势所向</a:t>
            </a:r>
          </a:p>
        </p:txBody>
      </p:sp>
      <p:sp>
        <p:nvSpPr>
          <p:cNvPr id="6" name="文本占位符 5"/>
          <p:cNvSpPr>
            <a:spLocks noGrp="1"/>
          </p:cNvSpPr>
          <p:nvPr>
            <p:ph type="body" sz="quarter" idx="13"/>
          </p:nvPr>
        </p:nvSpPr>
        <p:spPr/>
        <p:txBody>
          <a:bodyPr/>
          <a:lstStyle/>
          <a:p>
            <a:r>
              <a:rPr lang="zh-CN" altLang="en-US" dirty="0"/>
              <a:t>前瞻性</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13</a:t>
            </a:fld>
            <a:endParaRPr lang="en-US" dirty="0"/>
          </a:p>
        </p:txBody>
      </p:sp>
      <p:pic>
        <p:nvPicPr>
          <p:cNvPr id="13" name="内容占位符 12">
            <a:extLst>
              <a:ext uri="{FF2B5EF4-FFF2-40B4-BE49-F238E27FC236}">
                <a16:creationId xmlns:a16="http://schemas.microsoft.com/office/drawing/2014/main" id="{F23B5391-AF46-68D2-F4F1-CF59BF5296D8}"/>
              </a:ext>
            </a:extLst>
          </p:cNvPr>
          <p:cNvPicPr>
            <a:picLocks noGrp="1" noChangeAspect="1"/>
          </p:cNvPicPr>
          <p:nvPr>
            <p:ph idx="1"/>
          </p:nvPr>
        </p:nvPicPr>
        <p:blipFill>
          <a:blip r:embed="rId3"/>
          <a:stretch>
            <a:fillRect/>
          </a:stretch>
        </p:blipFill>
        <p:spPr>
          <a:xfrm>
            <a:off x="175445" y="1793698"/>
            <a:ext cx="7335248" cy="4675364"/>
          </a:xfrm>
        </p:spPr>
      </p:pic>
      <p:sp>
        <p:nvSpPr>
          <p:cNvPr id="14" name="文本框 13">
            <a:extLst>
              <a:ext uri="{FF2B5EF4-FFF2-40B4-BE49-F238E27FC236}">
                <a16:creationId xmlns:a16="http://schemas.microsoft.com/office/drawing/2014/main" id="{E060DC4C-6C50-E509-79A8-BE2DB1C7CAF9}"/>
              </a:ext>
            </a:extLst>
          </p:cNvPr>
          <p:cNvSpPr txBox="1"/>
          <p:nvPr/>
        </p:nvSpPr>
        <p:spPr>
          <a:xfrm>
            <a:off x="887074" y="6354851"/>
            <a:ext cx="5483882" cy="261610"/>
          </a:xfrm>
          <a:prstGeom prst="rect">
            <a:avLst/>
          </a:prstGeom>
          <a:noFill/>
        </p:spPr>
        <p:txBody>
          <a:bodyPr wrap="square" rtlCol="0">
            <a:spAutoFit/>
          </a:bodyPr>
          <a:lstStyle/>
          <a:p>
            <a:r>
              <a:rPr lang="zh-CN" altLang="en-US" sz="1100" dirty="0"/>
              <a:t>物联网连接设备数量统计</a:t>
            </a:r>
          </a:p>
        </p:txBody>
      </p:sp>
      <p:sp>
        <p:nvSpPr>
          <p:cNvPr id="15" name="文本框 14">
            <a:extLst>
              <a:ext uri="{FF2B5EF4-FFF2-40B4-BE49-F238E27FC236}">
                <a16:creationId xmlns:a16="http://schemas.microsoft.com/office/drawing/2014/main" id="{192F74FB-D8E4-75F3-15E0-C08527DF494C}"/>
              </a:ext>
            </a:extLst>
          </p:cNvPr>
          <p:cNvSpPr txBox="1"/>
          <p:nvPr/>
        </p:nvSpPr>
        <p:spPr>
          <a:xfrm>
            <a:off x="7510693" y="3429000"/>
            <a:ext cx="3575619" cy="1200329"/>
          </a:xfrm>
          <a:prstGeom prst="rect">
            <a:avLst/>
          </a:prstGeom>
          <a:noFill/>
        </p:spPr>
        <p:txBody>
          <a:bodyPr wrap="square" rtlCol="0">
            <a:spAutoFit/>
          </a:bodyPr>
          <a:lstStyle/>
          <a:p>
            <a:r>
              <a:rPr lang="zh-CN" altLang="en-US" dirty="0"/>
              <a:t>物联网设备数量逐年增长，对物联网操作系统的存储管理能力提出了更高的需求</a:t>
            </a:r>
            <a:endParaRPr lang="en-US" altLang="zh-CN" dirty="0"/>
          </a:p>
          <a:p>
            <a:endParaRPr lang="zh-CN" altLang="en-US" dirty="0"/>
          </a:p>
        </p:txBody>
      </p:sp>
    </p:spTree>
    <p:extLst>
      <p:ext uri="{BB962C8B-B14F-4D97-AF65-F5344CB8AC3E}">
        <p14:creationId xmlns:p14="http://schemas.microsoft.com/office/powerpoint/2010/main" val="2405853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 </a:t>
            </a:r>
            <a:r>
              <a:rPr lang="en-US" altLang="zh-CN" dirty="0"/>
              <a:t>IoTOS</a:t>
            </a:r>
            <a:r>
              <a:rPr lang="zh-CN" altLang="en-US" dirty="0"/>
              <a:t> 的文件系统</a:t>
            </a: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140677" y="285920"/>
            <a:ext cx="1538696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灯片编号占位符 11"/>
          <p:cNvSpPr>
            <a:spLocks noGrp="1"/>
          </p:cNvSpPr>
          <p:nvPr>
            <p:ph type="sldNum" sz="quarter" idx="12"/>
          </p:nvPr>
        </p:nvSpPr>
        <p:spPr/>
        <p:txBody>
          <a:bodyPr>
            <a:normAutofit/>
          </a:bodyPr>
          <a:lstStyle/>
          <a:p>
            <a:fld id="{4FAB73BC-B049-4115-A692-8D63A059BFB8}" type="slidenum">
              <a:rPr lang="en-US" smtClean="0"/>
              <a:t>14</a:t>
            </a:fld>
            <a:endParaRPr lang="en-US" dirty="0"/>
          </a:p>
        </p:txBody>
      </p:sp>
      <p:graphicFrame>
        <p:nvGraphicFramePr>
          <p:cNvPr id="16" name="表格 16">
            <a:extLst>
              <a:ext uri="{FF2B5EF4-FFF2-40B4-BE49-F238E27FC236}">
                <a16:creationId xmlns:a16="http://schemas.microsoft.com/office/drawing/2014/main" id="{21B463B5-ADB6-60D6-912A-7454B815C48A}"/>
              </a:ext>
            </a:extLst>
          </p:cNvPr>
          <p:cNvGraphicFramePr>
            <a:graphicFrameLocks noGrp="1"/>
          </p:cNvGraphicFramePr>
          <p:nvPr>
            <p:extLst>
              <p:ext uri="{D42A27DB-BD31-4B8C-83A1-F6EECF244321}">
                <p14:modId xmlns:p14="http://schemas.microsoft.com/office/powerpoint/2010/main" val="1891972845"/>
              </p:ext>
            </p:extLst>
          </p:nvPr>
        </p:nvGraphicFramePr>
        <p:xfrm>
          <a:off x="477520" y="388620"/>
          <a:ext cx="10586720" cy="5425441"/>
        </p:xfrm>
        <a:graphic>
          <a:graphicData uri="http://schemas.openxmlformats.org/drawingml/2006/table">
            <a:tbl>
              <a:tblPr firstRow="1" bandRow="1">
                <a:tableStyleId>{125E5076-3810-47DD-B79F-674D7AD40C01}</a:tableStyleId>
              </a:tblPr>
              <a:tblGrid>
                <a:gridCol w="3292687">
                  <a:extLst>
                    <a:ext uri="{9D8B030D-6E8A-4147-A177-3AD203B41FA5}">
                      <a16:colId xmlns:a16="http://schemas.microsoft.com/office/drawing/2014/main" val="2364117955"/>
                    </a:ext>
                  </a:extLst>
                </a:gridCol>
                <a:gridCol w="3293533">
                  <a:extLst>
                    <a:ext uri="{9D8B030D-6E8A-4147-A177-3AD203B41FA5}">
                      <a16:colId xmlns:a16="http://schemas.microsoft.com/office/drawing/2014/main" val="2733061049"/>
                    </a:ext>
                  </a:extLst>
                </a:gridCol>
                <a:gridCol w="4000500">
                  <a:extLst>
                    <a:ext uri="{9D8B030D-6E8A-4147-A177-3AD203B41FA5}">
                      <a16:colId xmlns:a16="http://schemas.microsoft.com/office/drawing/2014/main" val="2516808976"/>
                    </a:ext>
                  </a:extLst>
                </a:gridCol>
              </a:tblGrid>
              <a:tr h="666092">
                <a:tc>
                  <a:txBody>
                    <a:bodyPr/>
                    <a:lstStyle/>
                    <a:p>
                      <a:pPr algn="ctr"/>
                      <a:r>
                        <a:rPr lang="en-US" altLang="zh-CN" sz="2800" dirty="0"/>
                        <a:t>OS</a:t>
                      </a:r>
                      <a:endParaRPr lang="zh-CN" altLang="en-US" sz="2800" dirty="0"/>
                    </a:p>
                  </a:txBody>
                  <a:tcPr/>
                </a:tc>
                <a:tc>
                  <a:txBody>
                    <a:bodyPr/>
                    <a:lstStyle/>
                    <a:p>
                      <a:pPr algn="ctr"/>
                      <a:r>
                        <a:rPr lang="zh-CN" altLang="en-US" sz="2400" dirty="0"/>
                        <a:t>是否有文件系统</a:t>
                      </a:r>
                    </a:p>
                  </a:txBody>
                  <a:tcPr/>
                </a:tc>
                <a:tc>
                  <a:txBody>
                    <a:bodyPr/>
                    <a:lstStyle/>
                    <a:p>
                      <a:pPr algn="ctr"/>
                      <a:r>
                        <a:rPr lang="zh-CN" altLang="en-US" sz="2400" dirty="0"/>
                        <a:t>支持的文件系统</a:t>
                      </a:r>
                    </a:p>
                  </a:txBody>
                  <a:tcPr/>
                </a:tc>
                <a:extLst>
                  <a:ext uri="{0D108BD9-81ED-4DB2-BD59-A6C34878D82A}">
                    <a16:rowId xmlns:a16="http://schemas.microsoft.com/office/drawing/2014/main" val="3583911338"/>
                  </a:ext>
                </a:extLst>
              </a:tr>
              <a:tr h="733994">
                <a:tc>
                  <a:txBody>
                    <a:bodyPr/>
                    <a:lstStyle/>
                    <a:p>
                      <a:pPr algn="ctr"/>
                      <a:r>
                        <a:rPr lang="en-US" altLang="zh-CN" dirty="0"/>
                        <a:t>FreeRTOS</a:t>
                      </a:r>
                      <a:endParaRPr lang="zh-CN" altLang="en-US" dirty="0"/>
                    </a:p>
                  </a:txBody>
                  <a:tcPr/>
                </a:tc>
                <a:tc>
                  <a:txBody>
                    <a:bodyPr/>
                    <a:lstStyle/>
                    <a:p>
                      <a:pPr algn="l"/>
                      <a:r>
                        <a:rPr lang="zh-CN" altLang="en-US" dirty="0"/>
                        <a:t>正式版无，但有相关的第三方组件 </a:t>
                      </a:r>
                      <a:r>
                        <a:rPr lang="en-US" altLang="zh-CN" dirty="0"/>
                        <a:t>FreeRTOS-Plus-FAT</a:t>
                      </a:r>
                      <a:endParaRPr lang="zh-CN" altLang="en-US" dirty="0"/>
                    </a:p>
                  </a:txBody>
                  <a:tcPr/>
                </a:tc>
                <a:tc>
                  <a:txBody>
                    <a:bodyPr/>
                    <a:lstStyle/>
                    <a:p>
                      <a:r>
                        <a:rPr lang="zh-CN" altLang="en-US" dirty="0"/>
                        <a:t>组件支持 </a:t>
                      </a:r>
                      <a:r>
                        <a:rPr lang="en-US" altLang="zh-CN" dirty="0"/>
                        <a:t>FatFS</a:t>
                      </a:r>
                      <a:endParaRPr lang="zh-CN" altLang="en-US" dirty="0"/>
                    </a:p>
                  </a:txBody>
                  <a:tcPr/>
                </a:tc>
                <a:extLst>
                  <a:ext uri="{0D108BD9-81ED-4DB2-BD59-A6C34878D82A}">
                    <a16:rowId xmlns:a16="http://schemas.microsoft.com/office/drawing/2014/main" val="4268533085"/>
                  </a:ext>
                </a:extLst>
              </a:tr>
              <a:tr h="733994">
                <a:tc>
                  <a:txBody>
                    <a:bodyPr/>
                    <a:lstStyle/>
                    <a:p>
                      <a:pPr algn="ctr"/>
                      <a:r>
                        <a:rPr lang="en-US" altLang="zh-CN" dirty="0"/>
                        <a:t>RT-Thread</a:t>
                      </a:r>
                      <a:endParaRPr lang="zh-CN" altLang="en-US" dirty="0"/>
                    </a:p>
                  </a:txBody>
                  <a:tcPr/>
                </a:tc>
                <a:tc>
                  <a:txBody>
                    <a:bodyPr/>
                    <a:lstStyle/>
                    <a:p>
                      <a:pPr algn="l"/>
                      <a:r>
                        <a:rPr lang="zh-CN" altLang="en-US" dirty="0"/>
                        <a:t>有虚拟文件系统</a:t>
                      </a:r>
                      <a:r>
                        <a:rPr lang="en-US" altLang="zh-CN" dirty="0"/>
                        <a:t>DFS</a:t>
                      </a:r>
                      <a:endParaRPr lang="zh-CN" altLang="en-US" dirty="0"/>
                    </a:p>
                  </a:txBody>
                  <a:tcPr/>
                </a:tc>
                <a:tc>
                  <a:txBody>
                    <a:bodyPr/>
                    <a:lstStyle/>
                    <a:p>
                      <a:r>
                        <a:rPr lang="zh-CN" altLang="en-US" dirty="0"/>
                        <a:t>具有统一接口，可挂载</a:t>
                      </a:r>
                      <a:r>
                        <a:rPr lang="en-US" altLang="zh-CN" sz="1800" b="0" i="0" kern="1200" dirty="0">
                          <a:solidFill>
                            <a:schemeClr val="lt1"/>
                          </a:solidFill>
                          <a:effectLst/>
                          <a:latin typeface="+mn-lt"/>
                          <a:ea typeface="+mn-ea"/>
                          <a:cs typeface="+mn-cs"/>
                        </a:rPr>
                        <a:t> FatFS</a:t>
                      </a:r>
                      <a:r>
                        <a:rPr lang="zh-CN" altLang="en-US" sz="1800" b="0" i="0" kern="1200" dirty="0">
                          <a:solidFill>
                            <a:schemeClr val="lt1"/>
                          </a:solidFill>
                          <a:effectLst/>
                          <a:latin typeface="+mn-lt"/>
                          <a:ea typeface="+mn-ea"/>
                          <a:cs typeface="+mn-cs"/>
                        </a:rPr>
                        <a:t>，</a:t>
                      </a:r>
                      <a:r>
                        <a:rPr lang="en-US" altLang="zh-CN" sz="1800" b="0" i="0" kern="1200" dirty="0">
                          <a:solidFill>
                            <a:schemeClr val="lt1"/>
                          </a:solidFill>
                          <a:effectLst/>
                          <a:latin typeface="+mn-lt"/>
                          <a:ea typeface="+mn-ea"/>
                          <a:cs typeface="+mn-cs"/>
                        </a:rPr>
                        <a:t>RomFS</a:t>
                      </a:r>
                      <a:r>
                        <a:rPr lang="zh-CN" altLang="en-US" sz="1800" b="0" i="0" kern="1200" dirty="0">
                          <a:solidFill>
                            <a:schemeClr val="lt1"/>
                          </a:solidFill>
                          <a:effectLst/>
                          <a:latin typeface="+mn-lt"/>
                          <a:ea typeface="+mn-ea"/>
                          <a:cs typeface="+mn-cs"/>
                        </a:rPr>
                        <a:t>，</a:t>
                      </a:r>
                      <a:r>
                        <a:rPr lang="en-US" altLang="zh-CN" sz="1800" b="0" i="0" kern="1200" dirty="0">
                          <a:solidFill>
                            <a:schemeClr val="lt1"/>
                          </a:solidFill>
                          <a:effectLst/>
                          <a:latin typeface="+mn-lt"/>
                          <a:ea typeface="+mn-ea"/>
                          <a:cs typeface="+mn-cs"/>
                        </a:rPr>
                        <a:t>DevFS</a:t>
                      </a:r>
                      <a:r>
                        <a:rPr lang="zh-CN" altLang="en-US" sz="1800" b="0" i="0" kern="1200" dirty="0">
                          <a:solidFill>
                            <a:schemeClr val="lt1"/>
                          </a:solidFill>
                          <a:effectLst/>
                          <a:latin typeface="+mn-lt"/>
                          <a:ea typeface="+mn-ea"/>
                          <a:cs typeface="+mn-cs"/>
                        </a:rPr>
                        <a:t> 等</a:t>
                      </a:r>
                      <a:endParaRPr lang="zh-CN" altLang="en-US" dirty="0"/>
                    </a:p>
                  </a:txBody>
                  <a:tcPr/>
                </a:tc>
                <a:extLst>
                  <a:ext uri="{0D108BD9-81ED-4DB2-BD59-A6C34878D82A}">
                    <a16:rowId xmlns:a16="http://schemas.microsoft.com/office/drawing/2014/main" val="2396178006"/>
                  </a:ext>
                </a:extLst>
              </a:tr>
              <a:tr h="733994">
                <a:tc>
                  <a:txBody>
                    <a:bodyPr/>
                    <a:lstStyle/>
                    <a:p>
                      <a:pPr algn="ctr"/>
                      <a:r>
                        <a:rPr lang="en-US" altLang="zh-CN" dirty="0"/>
                        <a:t>AliOS Things</a:t>
                      </a:r>
                      <a:endParaRPr lang="zh-CN" altLang="en-US" dirty="0"/>
                    </a:p>
                  </a:txBody>
                  <a:tcPr/>
                </a:tc>
                <a:tc>
                  <a:txBody>
                    <a:bodyPr/>
                    <a:lstStyle/>
                    <a:p>
                      <a:r>
                        <a:rPr lang="zh-CN" altLang="en-US" dirty="0"/>
                        <a:t>直接支持</a:t>
                      </a:r>
                      <a:r>
                        <a:rPr lang="en-US" altLang="zh-CN" dirty="0"/>
                        <a:t>FatFS</a:t>
                      </a:r>
                      <a:r>
                        <a:rPr lang="zh-CN" altLang="en-US" dirty="0"/>
                        <a:t>、同时有虚拟文件系统</a:t>
                      </a:r>
                      <a:r>
                        <a:rPr lang="en-US" altLang="zh-CN" dirty="0"/>
                        <a:t>VFS</a:t>
                      </a:r>
                      <a:endParaRPr lang="zh-CN" altLang="en-US" dirty="0"/>
                    </a:p>
                  </a:txBody>
                  <a:tcPr/>
                </a:tc>
                <a:tc>
                  <a:txBody>
                    <a:bodyPr/>
                    <a:lstStyle/>
                    <a:p>
                      <a:r>
                        <a:rPr lang="zh-CN" altLang="en-US" dirty="0"/>
                        <a:t>直接支持</a:t>
                      </a:r>
                      <a:r>
                        <a:rPr lang="en-US" altLang="zh-CN" dirty="0"/>
                        <a:t>FatFS</a:t>
                      </a:r>
                      <a:r>
                        <a:rPr lang="zh-CN" altLang="en-US" dirty="0"/>
                        <a:t>、虚拟文件系统可挂载 </a:t>
                      </a:r>
                      <a:r>
                        <a:rPr lang="en-US" altLang="zh-CN" dirty="0"/>
                        <a:t>ramFS</a:t>
                      </a:r>
                      <a:r>
                        <a:rPr lang="en-US" altLang="zh-CN" sz="1800" b="0" i="0" kern="1200" dirty="0">
                          <a:solidFill>
                            <a:schemeClr val="lt1"/>
                          </a:solidFill>
                          <a:effectLst/>
                          <a:latin typeface="+mn-lt"/>
                          <a:ea typeface="+mn-ea"/>
                          <a:cs typeface="+mn-cs"/>
                        </a:rPr>
                        <a:t>,</a:t>
                      </a:r>
                      <a:r>
                        <a:rPr lang="zh-CN" altLang="en-US" sz="1800" b="0" i="0" kern="1200" dirty="0">
                          <a:solidFill>
                            <a:schemeClr val="lt1"/>
                          </a:solidFill>
                          <a:effectLst/>
                          <a:latin typeface="+mn-lt"/>
                          <a:ea typeface="+mn-ea"/>
                          <a:cs typeface="+mn-cs"/>
                        </a:rPr>
                        <a:t> </a:t>
                      </a:r>
                      <a:r>
                        <a:rPr lang="en-US" altLang="zh-CN" sz="1800" b="0" i="0" kern="1200" dirty="0">
                          <a:solidFill>
                            <a:schemeClr val="lt1"/>
                          </a:solidFill>
                          <a:effectLst/>
                          <a:latin typeface="+mn-lt"/>
                          <a:ea typeface="+mn-ea"/>
                          <a:cs typeface="+mn-cs"/>
                        </a:rPr>
                        <a:t>little fs</a:t>
                      </a:r>
                      <a:r>
                        <a:rPr lang="zh-CN" altLang="en-US" sz="1800" b="0" i="0" kern="1200" dirty="0">
                          <a:solidFill>
                            <a:schemeClr val="lt1"/>
                          </a:solidFill>
                          <a:effectLst/>
                          <a:latin typeface="+mn-lt"/>
                          <a:ea typeface="+mn-ea"/>
                          <a:cs typeface="+mn-cs"/>
                        </a:rPr>
                        <a:t> 等</a:t>
                      </a:r>
                      <a:endParaRPr lang="zh-CN" altLang="en-US" dirty="0"/>
                    </a:p>
                  </a:txBody>
                  <a:tcPr/>
                </a:tc>
                <a:extLst>
                  <a:ext uri="{0D108BD9-81ED-4DB2-BD59-A6C34878D82A}">
                    <a16:rowId xmlns:a16="http://schemas.microsoft.com/office/drawing/2014/main" val="16233786"/>
                  </a:ext>
                </a:extLst>
              </a:tr>
              <a:tr h="649817">
                <a:tc>
                  <a:txBody>
                    <a:bodyPr/>
                    <a:lstStyle/>
                    <a:p>
                      <a:pPr algn="ctr"/>
                      <a:r>
                        <a:rPr lang="en-US" altLang="zh-CN" dirty="0"/>
                        <a:t>LiteOS</a:t>
                      </a:r>
                      <a:endParaRPr lang="zh-CN" altLang="en-US" dirty="0"/>
                    </a:p>
                  </a:txBody>
                  <a:tcPr/>
                </a:tc>
                <a:tc>
                  <a:txBody>
                    <a:bodyPr/>
                    <a:lstStyle/>
                    <a:p>
                      <a:r>
                        <a:rPr lang="zh-CN" altLang="en-US" dirty="0"/>
                        <a:t>有虚拟文件系统</a:t>
                      </a:r>
                      <a:r>
                        <a:rPr lang="en-US" altLang="zh-CN" dirty="0"/>
                        <a:t>VFS</a:t>
                      </a:r>
                      <a:endParaRPr lang="zh-CN" altLang="en-US" dirty="0"/>
                    </a:p>
                  </a:txBody>
                  <a:tcPr/>
                </a:tc>
                <a:tc>
                  <a:txBody>
                    <a:bodyPr/>
                    <a:lstStyle/>
                    <a:p>
                      <a:r>
                        <a:rPr lang="zh-CN" altLang="en-US" dirty="0"/>
                        <a:t>可挂载 </a:t>
                      </a:r>
                      <a:r>
                        <a:rPr lang="en-US" altLang="zh-CN" dirty="0"/>
                        <a:t>devFS</a:t>
                      </a:r>
                      <a:r>
                        <a:rPr lang="zh-CN" altLang="en-US" dirty="0"/>
                        <a:t>，</a:t>
                      </a:r>
                      <a:r>
                        <a:rPr lang="en-US" altLang="zh-CN" dirty="0"/>
                        <a:t>FatFS</a:t>
                      </a:r>
                      <a:r>
                        <a:rPr lang="zh-CN" altLang="en-US" dirty="0"/>
                        <a:t>，</a:t>
                      </a:r>
                      <a:r>
                        <a:rPr lang="en-US" altLang="zh-CN" dirty="0"/>
                        <a:t>ramFS</a:t>
                      </a:r>
                      <a:r>
                        <a:rPr lang="zh-CN" altLang="en-US" dirty="0"/>
                        <a:t> 等</a:t>
                      </a:r>
                    </a:p>
                  </a:txBody>
                  <a:tcPr/>
                </a:tc>
                <a:extLst>
                  <a:ext uri="{0D108BD9-81ED-4DB2-BD59-A6C34878D82A}">
                    <a16:rowId xmlns:a16="http://schemas.microsoft.com/office/drawing/2014/main" val="349951816"/>
                  </a:ext>
                </a:extLst>
              </a:tr>
              <a:tr h="635850">
                <a:tc>
                  <a:txBody>
                    <a:bodyPr/>
                    <a:lstStyle/>
                    <a:p>
                      <a:pPr algn="ctr"/>
                      <a:r>
                        <a:rPr lang="en-US" altLang="zh-CN" dirty="0"/>
                        <a:t>RIOT</a:t>
                      </a:r>
                      <a:endParaRPr lang="zh-CN" altLang="en-US" dirty="0"/>
                    </a:p>
                  </a:txBody>
                  <a:tcPr/>
                </a:tc>
                <a:tc>
                  <a:txBody>
                    <a:bodyPr/>
                    <a:lstStyle/>
                    <a:p>
                      <a:r>
                        <a:rPr lang="zh-CN" altLang="en-US" dirty="0"/>
                        <a:t>有虚拟文件系统</a:t>
                      </a:r>
                      <a:r>
                        <a:rPr lang="en-US" altLang="zh-CN" dirty="0"/>
                        <a:t>VFS</a:t>
                      </a:r>
                      <a:endParaRPr lang="zh-CN" altLang="en-US" dirty="0"/>
                    </a:p>
                  </a:txBody>
                  <a:tcPr/>
                </a:tc>
                <a:tc>
                  <a:txBody>
                    <a:bodyPr/>
                    <a:lstStyle/>
                    <a:p>
                      <a:r>
                        <a:rPr lang="zh-CN" altLang="en-US" dirty="0"/>
                        <a:t>可挂载 </a:t>
                      </a:r>
                      <a:r>
                        <a:rPr lang="en-US" altLang="zh-CN" dirty="0"/>
                        <a:t>FatFS</a:t>
                      </a:r>
                      <a:r>
                        <a:rPr lang="zh-CN" altLang="en-US" dirty="0"/>
                        <a:t>，</a:t>
                      </a:r>
                      <a:r>
                        <a:rPr lang="en-US" altLang="zh-CN" dirty="0"/>
                        <a:t>devFS</a:t>
                      </a:r>
                      <a:r>
                        <a:rPr lang="zh-CN" altLang="en-US" dirty="0"/>
                        <a:t>，</a:t>
                      </a:r>
                      <a:r>
                        <a:rPr lang="en-US" altLang="zh-CN" dirty="0"/>
                        <a:t>littleFS</a:t>
                      </a:r>
                      <a:endParaRPr lang="zh-CN" altLang="en-US" dirty="0"/>
                    </a:p>
                  </a:txBody>
                  <a:tcPr/>
                </a:tc>
                <a:extLst>
                  <a:ext uri="{0D108BD9-81ED-4DB2-BD59-A6C34878D82A}">
                    <a16:rowId xmlns:a16="http://schemas.microsoft.com/office/drawing/2014/main" val="2200893909"/>
                  </a:ext>
                </a:extLst>
              </a:tr>
              <a:tr h="635850">
                <a:tc>
                  <a:txBody>
                    <a:bodyPr/>
                    <a:lstStyle/>
                    <a:p>
                      <a:pPr algn="ctr"/>
                      <a:r>
                        <a:rPr lang="en-US" altLang="zh-CN" dirty="0"/>
                        <a:t>TencentOS-Tiny</a:t>
                      </a:r>
                      <a:endParaRPr lang="zh-CN" altLang="en-US" dirty="0"/>
                    </a:p>
                  </a:txBody>
                  <a:tcPr/>
                </a:tc>
                <a:tc>
                  <a:txBody>
                    <a:bodyPr/>
                    <a:lstStyle/>
                    <a:p>
                      <a:r>
                        <a:rPr lang="zh-CN" altLang="en-US" dirty="0"/>
                        <a:t>有虚拟文件系统</a:t>
                      </a:r>
                    </a:p>
                  </a:txBody>
                  <a:tcPr/>
                </a:tc>
                <a:tc>
                  <a:txBody>
                    <a:bodyPr/>
                    <a:lstStyle/>
                    <a:p>
                      <a:r>
                        <a:rPr lang="zh-CN" altLang="en-US" dirty="0"/>
                        <a:t>可挂载 </a:t>
                      </a:r>
                      <a:r>
                        <a:rPr lang="en-US" altLang="zh-CN" dirty="0"/>
                        <a:t>FatFS</a:t>
                      </a:r>
                      <a:endParaRPr lang="zh-CN" altLang="en-US" dirty="0"/>
                    </a:p>
                  </a:txBody>
                  <a:tcPr/>
                </a:tc>
                <a:extLst>
                  <a:ext uri="{0D108BD9-81ED-4DB2-BD59-A6C34878D82A}">
                    <a16:rowId xmlns:a16="http://schemas.microsoft.com/office/drawing/2014/main" val="1553417812"/>
                  </a:ext>
                </a:extLst>
              </a:tr>
              <a:tr h="635850">
                <a:tc>
                  <a:txBody>
                    <a:bodyPr/>
                    <a:lstStyle/>
                    <a:p>
                      <a:pPr algn="ctr"/>
                      <a:r>
                        <a:rPr lang="en-US" altLang="zh-CN" dirty="0"/>
                        <a:t>Arm Mbed OS</a:t>
                      </a:r>
                      <a:endParaRPr lang="zh-CN" altLang="en-US" dirty="0"/>
                    </a:p>
                  </a:txBody>
                  <a:tcPr/>
                </a:tc>
                <a:tc>
                  <a:txBody>
                    <a:bodyPr/>
                    <a:lstStyle/>
                    <a:p>
                      <a:r>
                        <a:rPr lang="zh-CN" altLang="en-US" dirty="0"/>
                        <a:t>无虚拟文件系统</a:t>
                      </a:r>
                    </a:p>
                  </a:txBody>
                  <a:tcPr/>
                </a:tc>
                <a:tc>
                  <a:txBody>
                    <a:bodyPr/>
                    <a:lstStyle/>
                    <a:p>
                      <a:r>
                        <a:rPr lang="zh-CN" altLang="en-US" dirty="0"/>
                        <a:t>直接支持 </a:t>
                      </a:r>
                      <a:r>
                        <a:rPr lang="en-US" altLang="zh-CN" dirty="0"/>
                        <a:t>FatFS</a:t>
                      </a:r>
                      <a:r>
                        <a:rPr lang="zh-CN" altLang="en-US" dirty="0"/>
                        <a:t>、</a:t>
                      </a:r>
                      <a:r>
                        <a:rPr lang="en-US" altLang="zh-CN" dirty="0"/>
                        <a:t>littleFS</a:t>
                      </a:r>
                      <a:endParaRPr lang="zh-CN" altLang="en-US" dirty="0"/>
                    </a:p>
                  </a:txBody>
                  <a:tcPr/>
                </a:tc>
                <a:extLst>
                  <a:ext uri="{0D108BD9-81ED-4DB2-BD59-A6C34878D82A}">
                    <a16:rowId xmlns:a16="http://schemas.microsoft.com/office/drawing/2014/main" val="3388971577"/>
                  </a:ext>
                </a:extLst>
              </a:tr>
            </a:tbl>
          </a:graphicData>
        </a:graphic>
      </p:graphicFrame>
    </p:spTree>
    <p:extLst>
      <p:ext uri="{BB962C8B-B14F-4D97-AF65-F5344CB8AC3E}">
        <p14:creationId xmlns:p14="http://schemas.microsoft.com/office/powerpoint/2010/main" val="3622983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38CBE-9F16-52C9-1D8F-86A4A4049D43}"/>
              </a:ext>
            </a:extLst>
          </p:cNvPr>
          <p:cNvSpPr>
            <a:spLocks noGrp="1"/>
          </p:cNvSpPr>
          <p:nvPr>
            <p:ph type="title"/>
          </p:nvPr>
        </p:nvSpPr>
        <p:spPr/>
        <p:txBody>
          <a:bodyPr/>
          <a:lstStyle/>
          <a:p>
            <a:r>
              <a:rPr lang="zh-CN" altLang="en-US" dirty="0"/>
              <a:t>文件系统的优势</a:t>
            </a:r>
          </a:p>
        </p:txBody>
      </p:sp>
      <p:sp>
        <p:nvSpPr>
          <p:cNvPr id="3" name="内容占位符 2">
            <a:extLst>
              <a:ext uri="{FF2B5EF4-FFF2-40B4-BE49-F238E27FC236}">
                <a16:creationId xmlns:a16="http://schemas.microsoft.com/office/drawing/2014/main" id="{1D6FFA75-4CC5-1835-30EB-D5E4EF01FA0F}"/>
              </a:ext>
            </a:extLst>
          </p:cNvPr>
          <p:cNvSpPr>
            <a:spLocks noGrp="1"/>
          </p:cNvSpPr>
          <p:nvPr>
            <p:ph idx="1"/>
          </p:nvPr>
        </p:nvSpPr>
        <p:spPr/>
        <p:txBody>
          <a:bodyPr/>
          <a:lstStyle/>
          <a:p>
            <a:r>
              <a:rPr lang="zh-CN" altLang="en-US" dirty="0"/>
              <a:t>可靠性</a:t>
            </a:r>
            <a:endParaRPr lang="en-US" altLang="zh-CN" dirty="0"/>
          </a:p>
          <a:p>
            <a:r>
              <a:rPr lang="zh-CN" altLang="en-US" dirty="0"/>
              <a:t>安全性</a:t>
            </a:r>
            <a:endParaRPr lang="en-US" altLang="zh-CN" dirty="0"/>
          </a:p>
          <a:p>
            <a:r>
              <a:rPr lang="zh-CN" altLang="en-US" dirty="0"/>
              <a:t>性能</a:t>
            </a:r>
            <a:endParaRPr lang="en-US" altLang="zh-CN" dirty="0"/>
          </a:p>
          <a:p>
            <a:r>
              <a:rPr lang="zh-CN" altLang="en-US" dirty="0"/>
              <a:t>易维护</a:t>
            </a:r>
            <a:endParaRPr lang="en-US" altLang="zh-CN" dirty="0"/>
          </a:p>
          <a:p>
            <a:endParaRPr lang="zh-CN" altLang="en-US" dirty="0"/>
          </a:p>
        </p:txBody>
      </p:sp>
      <p:sp>
        <p:nvSpPr>
          <p:cNvPr id="4" name="文本占位符 3">
            <a:extLst>
              <a:ext uri="{FF2B5EF4-FFF2-40B4-BE49-F238E27FC236}">
                <a16:creationId xmlns:a16="http://schemas.microsoft.com/office/drawing/2014/main" id="{79F6C89E-4C91-A552-3477-3F86A763FBEC}"/>
              </a:ext>
            </a:extLst>
          </p:cNvPr>
          <p:cNvSpPr>
            <a:spLocks noGrp="1"/>
          </p:cNvSpPr>
          <p:nvPr>
            <p:ph type="body" sz="quarter" idx="13"/>
          </p:nvPr>
        </p:nvSpPr>
        <p:spPr/>
        <p:txBody>
          <a:bodyPr/>
          <a:lstStyle/>
          <a:p>
            <a:r>
              <a:rPr lang="zh-CN" altLang="en-US" dirty="0"/>
              <a:t>前瞻性</a:t>
            </a:r>
          </a:p>
        </p:txBody>
      </p:sp>
    </p:spTree>
    <p:extLst>
      <p:ext uri="{BB962C8B-B14F-4D97-AF65-F5344CB8AC3E}">
        <p14:creationId xmlns:p14="http://schemas.microsoft.com/office/powerpoint/2010/main" val="734104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项目创新</a:t>
            </a:r>
          </a:p>
        </p:txBody>
      </p:sp>
      <p:sp>
        <p:nvSpPr>
          <p:cNvPr id="3" name="文本占位符 2"/>
          <p:cNvSpPr>
            <a:spLocks noGrp="1"/>
          </p:cNvSpPr>
          <p:nvPr>
            <p:ph type="body" idx="1"/>
          </p:nvPr>
        </p:nvSpPr>
        <p:spPr/>
        <p:txBody>
          <a:bodyPr/>
          <a:lstStyle/>
          <a:p>
            <a:r>
              <a:rPr lang="zh-CN" altLang="en-US" dirty="0"/>
              <a:t>对于之前提出的现有项目的不足之处，我们提出了以下创新。</a:t>
            </a:r>
          </a:p>
        </p:txBody>
      </p:sp>
      <p:sp>
        <p:nvSpPr>
          <p:cNvPr id="5" name="灯片编号占位符 4"/>
          <p:cNvSpPr>
            <a:spLocks noGrp="1"/>
          </p:cNvSpPr>
          <p:nvPr>
            <p:ph type="sldNum" sz="quarter" idx="12"/>
          </p:nvPr>
        </p:nvSpPr>
        <p:spPr/>
        <p:txBody>
          <a:bodyPr/>
          <a:lstStyle/>
          <a:p>
            <a:fld id="{4FAB73BC-B049-4115-A692-8D63A059BFB8}" type="slidenum">
              <a:rPr lang="en-US" smtClean="0"/>
              <a:pPr/>
              <a:t>16</a:t>
            </a:fld>
            <a:endParaRPr lang="en-US" dirty="0"/>
          </a:p>
        </p:txBody>
      </p:sp>
    </p:spTree>
    <p:extLst>
      <p:ext uri="{BB962C8B-B14F-4D97-AF65-F5344CB8AC3E}">
        <p14:creationId xmlns:p14="http://schemas.microsoft.com/office/powerpoint/2010/main" val="2192468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创新点</a:t>
            </a:r>
          </a:p>
        </p:txBody>
      </p:sp>
      <p:sp>
        <p:nvSpPr>
          <p:cNvPr id="3" name="内容占位符 2"/>
          <p:cNvSpPr>
            <a:spLocks noGrp="1"/>
          </p:cNvSpPr>
          <p:nvPr>
            <p:ph idx="1"/>
          </p:nvPr>
        </p:nvSpPr>
        <p:spPr>
          <a:xfrm>
            <a:off x="822325" y="2014753"/>
            <a:ext cx="9746088" cy="4351337"/>
          </a:xfrm>
        </p:spPr>
        <p:txBody>
          <a:bodyPr>
            <a:normAutofit/>
          </a:bodyPr>
          <a:lstStyle/>
          <a:p>
            <a:r>
              <a:rPr lang="en-US" altLang="zh-CN" sz="2800" b="1" dirty="0">
                <a:solidFill>
                  <a:schemeClr val="accent1"/>
                </a:solidFill>
              </a:rPr>
              <a:t>FreeRTOS</a:t>
            </a:r>
            <a:r>
              <a:rPr lang="zh-CN" altLang="en-US" sz="2800" b="1" dirty="0">
                <a:solidFill>
                  <a:schemeClr val="accent1"/>
                </a:solidFill>
              </a:rPr>
              <a:t>上的</a:t>
            </a:r>
            <a:r>
              <a:rPr lang="en-US" altLang="zh-CN" sz="2800" b="1" dirty="0">
                <a:solidFill>
                  <a:schemeClr val="accent1"/>
                </a:solidFill>
              </a:rPr>
              <a:t>VFS</a:t>
            </a:r>
          </a:p>
          <a:p>
            <a:pPr lvl="1"/>
            <a:r>
              <a:rPr lang="en-US" altLang="zh-CN" sz="2000" dirty="0">
                <a:solidFill>
                  <a:schemeClr val="tx1"/>
                </a:solidFill>
              </a:rPr>
              <a:t>ErisFS</a:t>
            </a:r>
            <a:r>
              <a:rPr lang="zh-CN" altLang="en-US" sz="2000" dirty="0">
                <a:solidFill>
                  <a:schemeClr val="tx1"/>
                </a:solidFill>
              </a:rPr>
              <a:t>将是</a:t>
            </a:r>
            <a:r>
              <a:rPr lang="en-US" altLang="zh-CN" sz="2000" dirty="0">
                <a:solidFill>
                  <a:schemeClr val="tx1"/>
                </a:solidFill>
              </a:rPr>
              <a:t>FreeRTOS</a:t>
            </a:r>
            <a:r>
              <a:rPr lang="zh-CN" altLang="en-US" sz="2000" dirty="0">
                <a:solidFill>
                  <a:schemeClr val="tx1"/>
                </a:solidFill>
              </a:rPr>
              <a:t>第一个真正意义上的虚拟文件系统。</a:t>
            </a:r>
            <a:endParaRPr lang="en-US" altLang="zh-CN" sz="2000" dirty="0">
              <a:solidFill>
                <a:schemeClr val="tx1"/>
              </a:solidFill>
            </a:endParaRPr>
          </a:p>
          <a:p>
            <a:pPr lvl="1"/>
            <a:r>
              <a:rPr lang="zh-CN" altLang="en-US" sz="2000" dirty="0">
                <a:solidFill>
                  <a:schemeClr val="tx1"/>
                </a:solidFill>
              </a:rPr>
              <a:t>支持全面，方便拓展，补足</a:t>
            </a:r>
            <a:r>
              <a:rPr lang="en-US" altLang="zh-CN" sz="2000" dirty="0">
                <a:solidFill>
                  <a:schemeClr val="tx1"/>
                </a:solidFill>
              </a:rPr>
              <a:t>FreeRTOS</a:t>
            </a:r>
            <a:r>
              <a:rPr lang="zh-CN" altLang="en-US" sz="2000" dirty="0">
                <a:solidFill>
                  <a:schemeClr val="tx1"/>
                </a:solidFill>
              </a:rPr>
              <a:t>在此方面与</a:t>
            </a:r>
            <a:r>
              <a:rPr lang="en-US" altLang="zh-CN" sz="2000" dirty="0">
                <a:solidFill>
                  <a:schemeClr val="tx1"/>
                </a:solidFill>
              </a:rPr>
              <a:t>RT-Thread</a:t>
            </a:r>
            <a:r>
              <a:rPr lang="zh-CN" altLang="en-US" sz="2000" dirty="0">
                <a:solidFill>
                  <a:schemeClr val="tx1"/>
                </a:solidFill>
              </a:rPr>
              <a:t>的差距。</a:t>
            </a:r>
            <a:endParaRPr lang="en-US" altLang="zh-CN" sz="2000" dirty="0">
              <a:solidFill>
                <a:schemeClr val="tx1"/>
              </a:solidFill>
            </a:endParaRPr>
          </a:p>
          <a:p>
            <a:pPr lvl="1"/>
            <a:endParaRPr lang="en-US" altLang="zh-CN" sz="2000" dirty="0">
              <a:solidFill>
                <a:schemeClr val="tx1"/>
              </a:solidFill>
            </a:endParaRPr>
          </a:p>
          <a:p>
            <a:r>
              <a:rPr lang="en-US" altLang="zh-CN" sz="2800" b="1" dirty="0">
                <a:solidFill>
                  <a:schemeClr val="accent1"/>
                </a:solidFill>
              </a:rPr>
              <a:t>POSIX</a:t>
            </a:r>
            <a:r>
              <a:rPr lang="zh-CN" altLang="en-US" sz="2800" b="1" dirty="0">
                <a:solidFill>
                  <a:schemeClr val="accent1"/>
                </a:solidFill>
              </a:rPr>
              <a:t>标准</a:t>
            </a:r>
            <a:endParaRPr lang="en-US" altLang="zh-CN" sz="2800" b="1" dirty="0">
              <a:solidFill>
                <a:schemeClr val="accent1"/>
              </a:solidFill>
            </a:endParaRPr>
          </a:p>
          <a:p>
            <a:pPr lvl="1"/>
            <a:r>
              <a:rPr lang="zh-CN" altLang="en-US" sz="2000" dirty="0">
                <a:solidFill>
                  <a:schemeClr val="tx1"/>
                </a:solidFill>
              </a:rPr>
              <a:t>兼容</a:t>
            </a:r>
            <a:r>
              <a:rPr lang="en-US" altLang="zh-CN" sz="2000" dirty="0">
                <a:solidFill>
                  <a:schemeClr val="tx1"/>
                </a:solidFill>
              </a:rPr>
              <a:t>POSIX</a:t>
            </a:r>
            <a:r>
              <a:rPr lang="zh-CN" altLang="en-US" sz="2000" dirty="0">
                <a:solidFill>
                  <a:schemeClr val="tx1"/>
                </a:solidFill>
              </a:rPr>
              <a:t>标准，减少开发学习成本。</a:t>
            </a:r>
            <a:endParaRPr lang="en-US" altLang="zh-CN" sz="2000" dirty="0">
              <a:solidFill>
                <a:schemeClr val="tx1"/>
              </a:solidFill>
            </a:endParaRPr>
          </a:p>
          <a:p>
            <a:pPr lvl="1"/>
            <a:r>
              <a:rPr lang="zh-CN" altLang="en-US" sz="2000" dirty="0">
                <a:solidFill>
                  <a:schemeClr val="tx1"/>
                </a:solidFill>
              </a:rPr>
              <a:t>在可能的未来可以与</a:t>
            </a:r>
            <a:r>
              <a:rPr lang="en-US" altLang="zh-CN" sz="2000" dirty="0">
                <a:solidFill>
                  <a:schemeClr val="tx1"/>
                </a:solidFill>
              </a:rPr>
              <a:t>FreeRTOS-Plus-POSIX</a:t>
            </a:r>
            <a:r>
              <a:rPr lang="zh-CN" altLang="en-US" sz="2000" dirty="0">
                <a:solidFill>
                  <a:schemeClr val="tx1"/>
                </a:solidFill>
              </a:rPr>
              <a:t>这一实验室项目联动，大幅降低从</a:t>
            </a:r>
            <a:r>
              <a:rPr lang="en-US" altLang="zh-CN" sz="2000" dirty="0">
                <a:solidFill>
                  <a:schemeClr val="tx1"/>
                </a:solidFill>
              </a:rPr>
              <a:t>UNIX</a:t>
            </a:r>
            <a:r>
              <a:rPr lang="zh-CN" altLang="en-US" sz="2000" dirty="0">
                <a:solidFill>
                  <a:schemeClr val="tx1"/>
                </a:solidFill>
              </a:rPr>
              <a:t>系统上移植程序到</a:t>
            </a:r>
            <a:r>
              <a:rPr lang="en-US" altLang="zh-CN" sz="2000" dirty="0">
                <a:solidFill>
                  <a:schemeClr val="tx1"/>
                </a:solidFill>
              </a:rPr>
              <a:t>FreeRTOS</a:t>
            </a:r>
            <a:r>
              <a:rPr lang="zh-CN" altLang="en-US" sz="2000" dirty="0">
                <a:solidFill>
                  <a:schemeClr val="tx1"/>
                </a:solidFill>
              </a:rPr>
              <a:t>的难度。</a:t>
            </a:r>
            <a:endParaRPr lang="en-US" altLang="zh-CN" sz="2000" dirty="0">
              <a:solidFill>
                <a:schemeClr val="tx1"/>
              </a:solidFill>
            </a:endParaRPr>
          </a:p>
        </p:txBody>
      </p:sp>
      <p:sp>
        <p:nvSpPr>
          <p:cNvPr id="6" name="文本占位符 5"/>
          <p:cNvSpPr>
            <a:spLocks noGrp="1"/>
          </p:cNvSpPr>
          <p:nvPr>
            <p:ph type="body" sz="quarter" idx="13"/>
          </p:nvPr>
        </p:nvSpPr>
        <p:spPr/>
        <p:txBody>
          <a:bodyPr/>
          <a:lstStyle/>
          <a:p>
            <a:r>
              <a:rPr lang="zh-CN" altLang="en-US" dirty="0"/>
              <a:t>项目创新</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1804065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创新点</a:t>
            </a:r>
          </a:p>
        </p:txBody>
      </p:sp>
      <p:sp>
        <p:nvSpPr>
          <p:cNvPr id="3" name="内容占位符 2"/>
          <p:cNvSpPr>
            <a:spLocks noGrp="1"/>
          </p:cNvSpPr>
          <p:nvPr>
            <p:ph idx="1"/>
          </p:nvPr>
        </p:nvSpPr>
        <p:spPr>
          <a:xfrm>
            <a:off x="822386" y="2003514"/>
            <a:ext cx="10470454" cy="4351337"/>
          </a:xfrm>
        </p:spPr>
        <p:txBody>
          <a:bodyPr>
            <a:normAutofit/>
          </a:bodyPr>
          <a:lstStyle/>
          <a:p>
            <a:r>
              <a:rPr lang="zh-CN" altLang="en-US" sz="2800" b="1" dirty="0">
                <a:solidFill>
                  <a:schemeClr val="accent1"/>
                </a:solidFill>
              </a:rPr>
              <a:t>安全</a:t>
            </a:r>
            <a:endParaRPr lang="en-US" altLang="zh-CN" sz="2800" b="1" dirty="0">
              <a:solidFill>
                <a:schemeClr val="accent1"/>
              </a:solidFill>
            </a:endParaRPr>
          </a:p>
          <a:p>
            <a:pPr lvl="1"/>
            <a:r>
              <a:rPr lang="en-US" altLang="zh-CN" sz="2000" dirty="0">
                <a:solidFill>
                  <a:schemeClr val="tx1"/>
                </a:solidFill>
              </a:rPr>
              <a:t>ErisFS</a:t>
            </a:r>
            <a:r>
              <a:rPr lang="zh-CN" altLang="en-US" sz="2000" dirty="0">
                <a:solidFill>
                  <a:schemeClr val="tx1"/>
                </a:solidFill>
              </a:rPr>
              <a:t>将采用</a:t>
            </a:r>
            <a:r>
              <a:rPr lang="en-US" altLang="zh-CN" sz="2000" dirty="0">
                <a:solidFill>
                  <a:schemeClr val="tx1"/>
                </a:solidFill>
              </a:rPr>
              <a:t>FreeRTOS</a:t>
            </a:r>
            <a:r>
              <a:rPr lang="zh-CN" altLang="en-US" sz="2000" dirty="0">
                <a:solidFill>
                  <a:schemeClr val="tx1"/>
                </a:solidFill>
              </a:rPr>
              <a:t>的信号量设计来防止竞争，避免死锁，提高文件系统的可靠性。</a:t>
            </a:r>
            <a:endParaRPr lang="en-US" altLang="zh-CN" sz="2000" dirty="0">
              <a:solidFill>
                <a:schemeClr val="tx1"/>
              </a:solidFill>
            </a:endParaRPr>
          </a:p>
          <a:p>
            <a:pPr lvl="1"/>
            <a:r>
              <a:rPr lang="zh-CN" altLang="en-US" sz="2000" dirty="0">
                <a:solidFill>
                  <a:schemeClr val="tx1"/>
                </a:solidFill>
              </a:rPr>
              <a:t>计划提供文件加密操作，保证嵌入式设备中的信息安全。</a:t>
            </a:r>
            <a:endParaRPr lang="en-US" altLang="zh-CN" sz="2000" dirty="0">
              <a:solidFill>
                <a:schemeClr val="tx1"/>
              </a:solidFill>
            </a:endParaRPr>
          </a:p>
          <a:p>
            <a:endParaRPr lang="en-US" altLang="zh-CN" sz="2800" b="1" dirty="0">
              <a:solidFill>
                <a:schemeClr val="accent1"/>
              </a:solidFill>
            </a:endParaRPr>
          </a:p>
          <a:p>
            <a:r>
              <a:rPr lang="zh-CN" altLang="en-US" sz="2800" b="1" dirty="0">
                <a:solidFill>
                  <a:schemeClr val="accent1"/>
                </a:solidFill>
              </a:rPr>
              <a:t>性能</a:t>
            </a:r>
            <a:endParaRPr lang="en-US" altLang="zh-CN" sz="2800" b="1" dirty="0">
              <a:solidFill>
                <a:schemeClr val="accent1"/>
              </a:solidFill>
            </a:endParaRPr>
          </a:p>
          <a:p>
            <a:pPr lvl="1"/>
            <a:r>
              <a:rPr lang="zh-CN" altLang="en-US" sz="2000" dirty="0">
                <a:solidFill>
                  <a:schemeClr val="tx1"/>
                </a:solidFill>
              </a:rPr>
              <a:t>考虑将体积较小经常使用的文件纳入缓存，降低读写外存的时间成本。</a:t>
            </a:r>
            <a:endParaRPr lang="en-US" altLang="zh-CN" sz="2000" dirty="0">
              <a:solidFill>
                <a:schemeClr val="tx1"/>
              </a:solidFill>
            </a:endParaRPr>
          </a:p>
          <a:p>
            <a:pPr lvl="1"/>
            <a:r>
              <a:rPr lang="zh-CN" altLang="en-US" sz="2000" dirty="0">
                <a:solidFill>
                  <a:schemeClr val="tx1"/>
                </a:solidFill>
              </a:rPr>
              <a:t>将多样索引信息纳入缓存，减少查找文件的时间消耗。</a:t>
            </a:r>
            <a:endParaRPr lang="en-US" altLang="zh-CN" sz="2000" dirty="0">
              <a:solidFill>
                <a:schemeClr val="tx1"/>
              </a:solidFill>
            </a:endParaRPr>
          </a:p>
        </p:txBody>
      </p:sp>
      <p:sp>
        <p:nvSpPr>
          <p:cNvPr id="6" name="文本占位符 5"/>
          <p:cNvSpPr>
            <a:spLocks noGrp="1"/>
          </p:cNvSpPr>
          <p:nvPr>
            <p:ph type="body" sz="quarter" idx="13"/>
          </p:nvPr>
        </p:nvSpPr>
        <p:spPr/>
        <p:txBody>
          <a:bodyPr/>
          <a:lstStyle/>
          <a:p>
            <a:r>
              <a:rPr lang="zh-CN" altLang="en-US" dirty="0"/>
              <a:t>项目创新</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851738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理论依据</a:t>
            </a:r>
          </a:p>
        </p:txBody>
      </p:sp>
      <p:sp>
        <p:nvSpPr>
          <p:cNvPr id="3" name="文本占位符 2"/>
          <p:cNvSpPr>
            <a:spLocks noGrp="1"/>
          </p:cNvSpPr>
          <p:nvPr>
            <p:ph type="body" idx="1"/>
          </p:nvPr>
        </p:nvSpPr>
        <p:spPr/>
        <p:txBody>
          <a:bodyPr/>
          <a:lstStyle/>
          <a:p>
            <a:r>
              <a:rPr lang="zh-CN" altLang="en-US" dirty="0"/>
              <a:t>完成 </a:t>
            </a:r>
            <a:r>
              <a:rPr lang="en-US" altLang="zh-CN" dirty="0"/>
              <a:t>FreeRTOS</a:t>
            </a:r>
            <a:r>
              <a:rPr lang="zh-CN" altLang="en-US" dirty="0"/>
              <a:t> 虚拟文件系统的理论依据</a:t>
            </a:r>
          </a:p>
        </p:txBody>
      </p:sp>
      <p:sp>
        <p:nvSpPr>
          <p:cNvPr id="5" name="灯片编号占位符 4"/>
          <p:cNvSpPr>
            <a:spLocks noGrp="1"/>
          </p:cNvSpPr>
          <p:nvPr>
            <p:ph type="sldNum" sz="quarter" idx="12"/>
          </p:nvPr>
        </p:nvSpPr>
        <p:spPr/>
        <p:txBody>
          <a:bodyPr/>
          <a:lstStyle/>
          <a:p>
            <a:fld id="{4FAB73BC-B049-4115-A692-8D63A059BFB8}" type="slidenum">
              <a:rPr lang="en-US" smtClean="0"/>
              <a:pPr/>
              <a:t>19</a:t>
            </a:fld>
            <a:endParaRPr lang="en-US" dirty="0"/>
          </a:p>
        </p:txBody>
      </p:sp>
    </p:spTree>
    <p:extLst>
      <p:ext uri="{BB962C8B-B14F-4D97-AF65-F5344CB8AC3E}">
        <p14:creationId xmlns:p14="http://schemas.microsoft.com/office/powerpoint/2010/main" val="2502182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文本占位符 2"/>
          <p:cNvSpPr>
            <a:spLocks noGrp="1"/>
          </p:cNvSpPr>
          <p:nvPr>
            <p:ph type="body" idx="1"/>
          </p:nvPr>
        </p:nvSpPr>
        <p:spPr/>
        <p:txBody>
          <a:bodyPr>
            <a:normAutofit lnSpcReduction="10000"/>
          </a:bodyPr>
          <a:lstStyle/>
          <a:p>
            <a:r>
              <a:rPr lang="en-US" altLang="zh-CN" sz="2800" dirty="0"/>
              <a:t>WHAT</a:t>
            </a:r>
          </a:p>
          <a:p>
            <a:pPr lvl="1"/>
            <a:r>
              <a:rPr lang="zh-CN" altLang="en-US" sz="2400" dirty="0"/>
              <a:t>项目概览</a:t>
            </a:r>
            <a:endParaRPr lang="en-US" altLang="zh-CN" sz="2400" dirty="0"/>
          </a:p>
          <a:p>
            <a:pPr lvl="1"/>
            <a:r>
              <a:rPr lang="zh-CN" altLang="en-US" sz="2400" dirty="0"/>
              <a:t>项目背景</a:t>
            </a:r>
            <a:endParaRPr lang="en-US" altLang="zh-CN" sz="2400" dirty="0"/>
          </a:p>
          <a:p>
            <a:r>
              <a:rPr lang="en-US" altLang="zh-CN" sz="2800" dirty="0"/>
              <a:t>WHY </a:t>
            </a:r>
          </a:p>
          <a:p>
            <a:pPr lvl="1"/>
            <a:r>
              <a:rPr lang="zh-CN" altLang="en-US" sz="2400" dirty="0"/>
              <a:t>前瞻性</a:t>
            </a:r>
            <a:endParaRPr lang="en-US" altLang="zh-CN" sz="2400" dirty="0"/>
          </a:p>
          <a:p>
            <a:r>
              <a:rPr lang="en-US" altLang="zh-CN" sz="2800" dirty="0"/>
              <a:t>HOW</a:t>
            </a:r>
          </a:p>
          <a:p>
            <a:pPr lvl="1"/>
            <a:r>
              <a:rPr lang="zh-CN" altLang="en-US" sz="2400" dirty="0"/>
              <a:t>项目创新</a:t>
            </a:r>
            <a:endParaRPr lang="en-US" altLang="zh-CN" sz="2400" dirty="0"/>
          </a:p>
          <a:p>
            <a:pPr lvl="1"/>
            <a:r>
              <a:rPr lang="zh-CN" altLang="en-US" sz="2400" dirty="0"/>
              <a:t>理论依据</a:t>
            </a:r>
            <a:endParaRPr lang="en-US" altLang="zh-CN" sz="2400" dirty="0"/>
          </a:p>
          <a:p>
            <a:pPr lvl="1"/>
            <a:r>
              <a:rPr lang="zh-CN" altLang="en-US" sz="2400" dirty="0"/>
              <a:t>技术依据</a:t>
            </a:r>
            <a:endParaRPr lang="en-US" altLang="zh-CN" sz="2400" dirty="0"/>
          </a:p>
          <a:p>
            <a:pPr lvl="1"/>
            <a:r>
              <a:rPr lang="zh-CN" altLang="en-US" sz="2400" dirty="0"/>
              <a:t>开发路线</a:t>
            </a:r>
          </a:p>
        </p:txBody>
      </p:sp>
      <p:sp>
        <p:nvSpPr>
          <p:cNvPr id="5" name="灯片编号占位符 4"/>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2698030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74D920-EC66-B3C6-BF2D-C3A3B821B24C}"/>
              </a:ext>
            </a:extLst>
          </p:cNvPr>
          <p:cNvSpPr>
            <a:spLocks noGrp="1"/>
          </p:cNvSpPr>
          <p:nvPr>
            <p:ph type="title"/>
          </p:nvPr>
        </p:nvSpPr>
        <p:spPr/>
        <p:txBody>
          <a:bodyPr/>
          <a:lstStyle/>
          <a:p>
            <a:br>
              <a:rPr lang="en" altLang="zh-CN" dirty="0"/>
            </a:br>
            <a:r>
              <a:rPr lang="en" altLang="zh-CN" dirty="0"/>
              <a:t>RT-Thread</a:t>
            </a:r>
            <a:r>
              <a:rPr lang="zh-CN" altLang="en-US" dirty="0"/>
              <a:t>架构可以参考的部分</a:t>
            </a:r>
          </a:p>
        </p:txBody>
      </p:sp>
      <p:sp>
        <p:nvSpPr>
          <p:cNvPr id="10" name="灯片编号占位符 11">
            <a:extLst>
              <a:ext uri="{FF2B5EF4-FFF2-40B4-BE49-F238E27FC236}">
                <a16:creationId xmlns:a16="http://schemas.microsoft.com/office/drawing/2014/main" id="{F2592305-5B0E-5C07-8FBE-1BF60CBA4F9A}"/>
              </a:ext>
            </a:extLst>
          </p:cNvPr>
          <p:cNvSpPr>
            <a:spLocks noGrp="1"/>
          </p:cNvSpPr>
          <p:nvPr>
            <p:ph type="sldNum" sz="quarter" idx="12"/>
          </p:nvPr>
        </p:nvSpPr>
        <p:spPr>
          <a:xfrm>
            <a:off x="11292840" y="6172200"/>
            <a:ext cx="914400" cy="593725"/>
          </a:xfrm>
        </p:spPr>
        <p:txBody>
          <a:bodyPr>
            <a:normAutofit/>
          </a:bodyPr>
          <a:lstStyle/>
          <a:p>
            <a:fld id="{4FAB73BC-B049-4115-A692-8D63A059BFB8}" type="slidenum">
              <a:rPr lang="en-US" smtClean="0"/>
              <a:t>20</a:t>
            </a:fld>
            <a:endParaRPr lang="en-US" dirty="0"/>
          </a:p>
        </p:txBody>
      </p:sp>
      <p:pic>
        <p:nvPicPr>
          <p:cNvPr id="5" name="图片 4">
            <a:extLst>
              <a:ext uri="{FF2B5EF4-FFF2-40B4-BE49-F238E27FC236}">
                <a16:creationId xmlns:a16="http://schemas.microsoft.com/office/drawing/2014/main" id="{772A9E68-0C82-C416-A4DF-87681AE61B08}"/>
              </a:ext>
            </a:extLst>
          </p:cNvPr>
          <p:cNvPicPr>
            <a:picLocks noChangeAspect="1"/>
          </p:cNvPicPr>
          <p:nvPr/>
        </p:nvPicPr>
        <p:blipFill>
          <a:blip r:embed="rId3"/>
          <a:stretch>
            <a:fillRect/>
          </a:stretch>
        </p:blipFill>
        <p:spPr>
          <a:xfrm>
            <a:off x="703852" y="1836533"/>
            <a:ext cx="10263940" cy="4929392"/>
          </a:xfrm>
          <a:prstGeom prst="rect">
            <a:avLst/>
          </a:prstGeom>
        </p:spPr>
      </p:pic>
    </p:spTree>
    <p:extLst>
      <p:ext uri="{BB962C8B-B14F-4D97-AF65-F5344CB8AC3E}">
        <p14:creationId xmlns:p14="http://schemas.microsoft.com/office/powerpoint/2010/main" val="665997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74D920-EC66-B3C6-BF2D-C3A3B821B24C}"/>
              </a:ext>
            </a:extLst>
          </p:cNvPr>
          <p:cNvSpPr>
            <a:spLocks noGrp="1"/>
          </p:cNvSpPr>
          <p:nvPr>
            <p:ph type="title"/>
          </p:nvPr>
        </p:nvSpPr>
        <p:spPr/>
        <p:txBody>
          <a:bodyPr/>
          <a:lstStyle/>
          <a:p>
            <a:r>
              <a:rPr lang="zh-CN" altLang="en-US" dirty="0"/>
              <a:t>优化文件系统</a:t>
            </a:r>
            <a:r>
              <a:rPr lang="en-US" altLang="zh-CN" dirty="0"/>
              <a:t>——</a:t>
            </a:r>
            <a:r>
              <a:rPr lang="zh-CN" altLang="en-US" dirty="0"/>
              <a:t>缓存</a:t>
            </a:r>
          </a:p>
        </p:txBody>
      </p:sp>
      <p:sp>
        <p:nvSpPr>
          <p:cNvPr id="3" name="内容占位符 2">
            <a:extLst>
              <a:ext uri="{FF2B5EF4-FFF2-40B4-BE49-F238E27FC236}">
                <a16:creationId xmlns:a16="http://schemas.microsoft.com/office/drawing/2014/main" id="{0F8F3E34-59D3-297F-D475-C33CA825065E}"/>
              </a:ext>
            </a:extLst>
          </p:cNvPr>
          <p:cNvSpPr>
            <a:spLocks noGrp="1"/>
          </p:cNvSpPr>
          <p:nvPr>
            <p:ph idx="1"/>
          </p:nvPr>
        </p:nvSpPr>
        <p:spPr>
          <a:xfrm>
            <a:off x="5575611" y="2242933"/>
            <a:ext cx="4319238" cy="3666161"/>
          </a:xfrm>
        </p:spPr>
        <p:txBody>
          <a:bodyPr>
            <a:normAutofit/>
          </a:bodyPr>
          <a:lstStyle/>
          <a:p>
            <a:r>
              <a:rPr lang="zh-CN" altLang="en-US" sz="2400" dirty="0"/>
              <a:t>管理文件与内存的映射关系</a:t>
            </a:r>
            <a:endParaRPr lang="en-US" altLang="zh-CN" sz="2400" dirty="0"/>
          </a:p>
          <a:p>
            <a:r>
              <a:rPr lang="zh-CN" altLang="en-US" sz="2400" dirty="0"/>
              <a:t>高效的缓存替换方法</a:t>
            </a:r>
            <a:endParaRPr lang="en-US" altLang="zh-CN" sz="2400" dirty="0"/>
          </a:p>
          <a:p>
            <a:r>
              <a:rPr lang="zh-CN" altLang="en-US" sz="2400" dirty="0"/>
              <a:t>缓存的一致性</a:t>
            </a:r>
            <a:endParaRPr lang="en-US" altLang="zh-CN" sz="2400" dirty="0"/>
          </a:p>
          <a:p>
            <a:r>
              <a:rPr lang="zh-CN" altLang="en-US" sz="2400" dirty="0"/>
              <a:t>缓存的并发访问</a:t>
            </a:r>
            <a:endParaRPr lang="en-US" altLang="zh-CN" sz="2400" dirty="0"/>
          </a:p>
          <a:p>
            <a:r>
              <a:rPr lang="zh-CN" altLang="en-US" sz="2400" dirty="0"/>
              <a:t>缓存的性能优化</a:t>
            </a:r>
          </a:p>
        </p:txBody>
      </p:sp>
      <p:pic>
        <p:nvPicPr>
          <p:cNvPr id="6" name="图片 5">
            <a:extLst>
              <a:ext uri="{FF2B5EF4-FFF2-40B4-BE49-F238E27FC236}">
                <a16:creationId xmlns:a16="http://schemas.microsoft.com/office/drawing/2014/main" id="{CD90BACE-9E96-4606-08F2-43C1C12CC9CE}"/>
              </a:ext>
            </a:extLst>
          </p:cNvPr>
          <p:cNvPicPr>
            <a:picLocks noChangeAspect="1"/>
          </p:cNvPicPr>
          <p:nvPr/>
        </p:nvPicPr>
        <p:blipFill>
          <a:blip r:embed="rId3"/>
          <a:stretch>
            <a:fillRect/>
          </a:stretch>
        </p:blipFill>
        <p:spPr>
          <a:xfrm>
            <a:off x="268674" y="1873405"/>
            <a:ext cx="4660613" cy="4471585"/>
          </a:xfrm>
          <a:prstGeom prst="rect">
            <a:avLst/>
          </a:prstGeom>
        </p:spPr>
      </p:pic>
      <p:sp>
        <p:nvSpPr>
          <p:cNvPr id="7" name="文本框 6">
            <a:extLst>
              <a:ext uri="{FF2B5EF4-FFF2-40B4-BE49-F238E27FC236}">
                <a16:creationId xmlns:a16="http://schemas.microsoft.com/office/drawing/2014/main" id="{4BA4ABE4-C035-2ABE-D0DE-089667F59E94}"/>
              </a:ext>
            </a:extLst>
          </p:cNvPr>
          <p:cNvSpPr txBox="1"/>
          <p:nvPr/>
        </p:nvSpPr>
        <p:spPr>
          <a:xfrm>
            <a:off x="386575" y="6344990"/>
            <a:ext cx="3523786" cy="307777"/>
          </a:xfrm>
          <a:prstGeom prst="rect">
            <a:avLst/>
          </a:prstGeom>
          <a:noFill/>
        </p:spPr>
        <p:txBody>
          <a:bodyPr wrap="square" rtlCol="0">
            <a:spAutoFit/>
          </a:bodyPr>
          <a:lstStyle/>
          <a:p>
            <a:r>
              <a:rPr lang="en-US" altLang="zh-CN" sz="1400" dirty="0"/>
              <a:t>Linux</a:t>
            </a:r>
            <a:r>
              <a:rPr lang="zh-CN" altLang="en-US" sz="1400" dirty="0"/>
              <a:t>文件缓存机制</a:t>
            </a:r>
          </a:p>
        </p:txBody>
      </p:sp>
      <p:sp>
        <p:nvSpPr>
          <p:cNvPr id="10" name="灯片编号占位符 11">
            <a:extLst>
              <a:ext uri="{FF2B5EF4-FFF2-40B4-BE49-F238E27FC236}">
                <a16:creationId xmlns:a16="http://schemas.microsoft.com/office/drawing/2014/main" id="{F2592305-5B0E-5C07-8FBE-1BF60CBA4F9A}"/>
              </a:ext>
            </a:extLst>
          </p:cNvPr>
          <p:cNvSpPr>
            <a:spLocks noGrp="1"/>
          </p:cNvSpPr>
          <p:nvPr>
            <p:ph type="sldNum" sz="quarter" idx="12"/>
          </p:nvPr>
        </p:nvSpPr>
        <p:spPr>
          <a:xfrm>
            <a:off x="11292840" y="6172200"/>
            <a:ext cx="914400" cy="593725"/>
          </a:xfrm>
        </p:spPr>
        <p:txBody>
          <a:bodyPr>
            <a:normAutofit/>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1083621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技术依据</a:t>
            </a:r>
          </a:p>
        </p:txBody>
      </p:sp>
      <p:sp>
        <p:nvSpPr>
          <p:cNvPr id="3" name="文本占位符 2"/>
          <p:cNvSpPr>
            <a:spLocks noGrp="1"/>
          </p:cNvSpPr>
          <p:nvPr>
            <p:ph type="body" idx="1"/>
          </p:nvPr>
        </p:nvSpPr>
        <p:spPr/>
        <p:txBody>
          <a:bodyPr/>
          <a:lstStyle/>
          <a:p>
            <a:r>
              <a:rPr lang="zh-CN" altLang="en-US" dirty="0"/>
              <a:t>完成 </a:t>
            </a:r>
            <a:r>
              <a:rPr lang="en-US" altLang="zh-CN" dirty="0"/>
              <a:t>FreeRTOS</a:t>
            </a:r>
            <a:r>
              <a:rPr lang="zh-CN" altLang="en-US" dirty="0"/>
              <a:t> 虚拟文件系统的技术依据</a:t>
            </a:r>
          </a:p>
        </p:txBody>
      </p:sp>
      <p:sp>
        <p:nvSpPr>
          <p:cNvPr id="5" name="灯片编号占位符 4"/>
          <p:cNvSpPr>
            <a:spLocks noGrp="1"/>
          </p:cNvSpPr>
          <p:nvPr>
            <p:ph type="sldNum" sz="quarter" idx="12"/>
          </p:nvPr>
        </p:nvSpPr>
        <p:spPr/>
        <p:txBody>
          <a:bodyPr/>
          <a:lstStyle/>
          <a:p>
            <a:fld id="{4FAB73BC-B049-4115-A692-8D63A059BFB8}" type="slidenum">
              <a:rPr lang="en-US" smtClean="0"/>
              <a:pPr/>
              <a:t>22</a:t>
            </a:fld>
            <a:endParaRPr lang="en-US" dirty="0"/>
          </a:p>
        </p:txBody>
      </p:sp>
    </p:spTree>
    <p:extLst>
      <p:ext uri="{BB962C8B-B14F-4D97-AF65-F5344CB8AC3E}">
        <p14:creationId xmlns:p14="http://schemas.microsoft.com/office/powerpoint/2010/main" val="3436190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9DAD0-90D8-BC45-4890-5E468C067084}"/>
              </a:ext>
            </a:extLst>
          </p:cNvPr>
          <p:cNvSpPr>
            <a:spLocks noGrp="1"/>
          </p:cNvSpPr>
          <p:nvPr>
            <p:ph type="title"/>
          </p:nvPr>
        </p:nvSpPr>
        <p:spPr/>
        <p:txBody>
          <a:bodyPr/>
          <a:lstStyle/>
          <a:p>
            <a:r>
              <a:rPr lang="zh-CN" altLang="en-US" dirty="0"/>
              <a:t>技术依据</a:t>
            </a:r>
            <a:r>
              <a:rPr lang="en-US" altLang="zh-CN" dirty="0"/>
              <a:t>—</a:t>
            </a:r>
            <a:r>
              <a:rPr lang="zh-CN" altLang="en-US" dirty="0"/>
              <a:t>信号量的使用</a:t>
            </a:r>
          </a:p>
        </p:txBody>
      </p:sp>
      <p:sp>
        <p:nvSpPr>
          <p:cNvPr id="3" name="内容占位符 2">
            <a:extLst>
              <a:ext uri="{FF2B5EF4-FFF2-40B4-BE49-F238E27FC236}">
                <a16:creationId xmlns:a16="http://schemas.microsoft.com/office/drawing/2014/main" id="{E2729CDA-56FF-1ED4-417D-41E8539239FF}"/>
              </a:ext>
            </a:extLst>
          </p:cNvPr>
          <p:cNvSpPr>
            <a:spLocks noGrp="1"/>
          </p:cNvSpPr>
          <p:nvPr>
            <p:ph idx="1"/>
          </p:nvPr>
        </p:nvSpPr>
        <p:spPr/>
        <p:txBody>
          <a:bodyPr>
            <a:normAutofit fontScale="92500" lnSpcReduction="10000"/>
          </a:bodyPr>
          <a:lstStyle/>
          <a:p>
            <a:r>
              <a:rPr lang="zh-CN" altLang="en-US" dirty="0"/>
              <a:t>对 </a:t>
            </a:r>
            <a:r>
              <a:rPr lang="en-US" altLang="zh-CN" dirty="0"/>
              <a:t>FreeRTOS-FAT</a:t>
            </a:r>
            <a:r>
              <a:rPr lang="zh-CN" altLang="en-US" dirty="0"/>
              <a:t> 中函数调用关系的分析如下</a:t>
            </a:r>
            <a:endParaRPr lang="en-US" altLang="zh-CN" dirty="0"/>
          </a:p>
          <a:p>
            <a:pPr lvl="1"/>
            <a:r>
              <a:rPr lang="en-US" altLang="zh-CN" dirty="0"/>
              <a:t>size_t ff_fread</a:t>
            </a:r>
            <a:r>
              <a:rPr lang="zh-CN" altLang="en-US" dirty="0"/>
              <a:t>（</a:t>
            </a:r>
            <a:r>
              <a:rPr lang="en-US" altLang="zh-CN" dirty="0"/>
              <a:t>)</a:t>
            </a:r>
          </a:p>
          <a:p>
            <a:pPr lvl="2"/>
            <a:r>
              <a:rPr lang="en-US" altLang="zh-CN" dirty="0"/>
              <a:t>int32_t FF_Read()</a:t>
            </a:r>
          </a:p>
          <a:p>
            <a:pPr lvl="3"/>
            <a:r>
              <a:rPr lang="en-US" altLang="zh-CN" dirty="0"/>
              <a:t>FF_ReadPartial();</a:t>
            </a:r>
            <a:r>
              <a:rPr lang="zh-CN" altLang="en-US" dirty="0"/>
              <a:t> </a:t>
            </a:r>
            <a:r>
              <a:rPr lang="en-US" altLang="zh-CN" dirty="0"/>
              <a:t>FF_BlockRead();</a:t>
            </a:r>
            <a:r>
              <a:rPr lang="zh-CN" altLang="en-US" dirty="0"/>
              <a:t> </a:t>
            </a:r>
            <a:r>
              <a:rPr lang="en-US" altLang="zh-CN" dirty="0"/>
              <a:t>FF_ReadClusters();</a:t>
            </a:r>
          </a:p>
          <a:p>
            <a:pPr lvl="4"/>
            <a:r>
              <a:rPr lang="en-US" altLang="zh-CN" dirty="0"/>
              <a:t>FF_GetBuffer,</a:t>
            </a:r>
            <a:r>
              <a:rPr lang="zh-CN" altLang="en-US" dirty="0"/>
              <a:t> </a:t>
            </a:r>
            <a:r>
              <a:rPr lang="en-US" altLang="zh-CN" dirty="0"/>
              <a:t>FF_ReleaseBuffer</a:t>
            </a:r>
          </a:p>
          <a:p>
            <a:pPr lvl="5"/>
            <a:r>
              <a:rPr lang="en-US" altLang="zh-CN" sz="2800" b="1" dirty="0"/>
              <a:t>FF_PendSemaphore( pxIOManager-&gt;pvSemaphore ); FF_ReleaseSemaphore( pxIOManager-&gt;pvSemaphore );</a:t>
            </a:r>
            <a:endParaRPr lang="zh-CN" altLang="en-US" sz="2800" b="1" dirty="0"/>
          </a:p>
        </p:txBody>
      </p:sp>
      <p:sp>
        <p:nvSpPr>
          <p:cNvPr id="4" name="文本占位符 3">
            <a:extLst>
              <a:ext uri="{FF2B5EF4-FFF2-40B4-BE49-F238E27FC236}">
                <a16:creationId xmlns:a16="http://schemas.microsoft.com/office/drawing/2014/main" id="{CBDAD75E-AC1E-143D-D30A-D2A5F4EC0E09}"/>
              </a:ext>
            </a:extLst>
          </p:cNvPr>
          <p:cNvSpPr>
            <a:spLocks noGrp="1"/>
          </p:cNvSpPr>
          <p:nvPr>
            <p:ph type="body" sz="quarter" idx="13"/>
          </p:nvPr>
        </p:nvSpPr>
        <p:spPr/>
        <p:txBody>
          <a:bodyPr/>
          <a:lstStyle/>
          <a:p>
            <a:r>
              <a:rPr lang="en-US" altLang="zh-CN" dirty="0"/>
              <a:t>FreeRTOS</a:t>
            </a:r>
            <a:r>
              <a:rPr lang="zh-CN" altLang="en-US" dirty="0"/>
              <a:t> 信号量</a:t>
            </a:r>
          </a:p>
        </p:txBody>
      </p:sp>
    </p:spTree>
    <p:extLst>
      <p:ext uri="{BB962C8B-B14F-4D97-AF65-F5344CB8AC3E}">
        <p14:creationId xmlns:p14="http://schemas.microsoft.com/office/powerpoint/2010/main" val="4047577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386" y="898106"/>
            <a:ext cx="9746088" cy="742416"/>
          </a:xfrm>
        </p:spPr>
        <p:txBody>
          <a:bodyPr/>
          <a:lstStyle/>
          <a:p>
            <a:r>
              <a:rPr lang="zh-CN" altLang="en-US" dirty="0"/>
              <a:t>运行</a:t>
            </a:r>
            <a:r>
              <a:rPr lang="en-US" altLang="zh-CN" dirty="0" err="1"/>
              <a:t>FreeRTOS</a:t>
            </a:r>
            <a:endParaRPr lang="zh-CN" altLang="en-US" dirty="0"/>
          </a:p>
        </p:txBody>
      </p:sp>
      <p:sp>
        <p:nvSpPr>
          <p:cNvPr id="3" name="内容占位符 2"/>
          <p:cNvSpPr>
            <a:spLocks noGrp="1"/>
          </p:cNvSpPr>
          <p:nvPr>
            <p:ph idx="1"/>
          </p:nvPr>
        </p:nvSpPr>
        <p:spPr/>
        <p:txBody>
          <a:bodyPr>
            <a:normAutofit/>
          </a:bodyPr>
          <a:lstStyle/>
          <a:p>
            <a:r>
              <a:rPr lang="zh-CN" altLang="en-US" dirty="0">
                <a:solidFill>
                  <a:srgbClr val="1F2328"/>
                </a:solidFill>
                <a:latin typeface="-apple-system"/>
              </a:rPr>
              <a:t>选用</a:t>
            </a:r>
            <a:r>
              <a:rPr lang="en-US" altLang="zh-CN" dirty="0">
                <a:solidFill>
                  <a:srgbClr val="1F2328"/>
                </a:solidFill>
                <a:latin typeface="-apple-system"/>
              </a:rPr>
              <a:t> STM32CubeMX </a:t>
            </a:r>
            <a:r>
              <a:rPr lang="zh-CN" altLang="en-US" b="0" i="0" dirty="0">
                <a:solidFill>
                  <a:srgbClr val="1F2328"/>
                </a:solidFill>
                <a:effectLst/>
                <a:latin typeface="-apple-system"/>
              </a:rPr>
              <a:t>对</a:t>
            </a:r>
            <a:r>
              <a:rPr lang="en-US" altLang="zh-CN" b="0" i="0" dirty="0">
                <a:solidFill>
                  <a:srgbClr val="1F2328"/>
                </a:solidFill>
                <a:effectLst/>
                <a:latin typeface="-apple-system"/>
              </a:rPr>
              <a:t> ST </a:t>
            </a:r>
            <a:r>
              <a:rPr lang="zh-CN" altLang="en-US" b="0" i="0" dirty="0">
                <a:solidFill>
                  <a:srgbClr val="1F2328"/>
                </a:solidFill>
                <a:effectLst/>
                <a:latin typeface="-apple-system"/>
              </a:rPr>
              <a:t>系列项目进行创建和配置</a:t>
            </a:r>
            <a:r>
              <a:rPr lang="zh-CN" altLang="en-US" dirty="0">
                <a:solidFill>
                  <a:srgbClr val="1F2328"/>
                </a:solidFill>
                <a:latin typeface="-apple-system"/>
              </a:rPr>
              <a:t>。</a:t>
            </a:r>
            <a:endParaRPr lang="en-US" altLang="zh-CN" dirty="0">
              <a:solidFill>
                <a:srgbClr val="1F2328"/>
              </a:solidFill>
              <a:latin typeface="-apple-system"/>
            </a:endParaRPr>
          </a:p>
          <a:p>
            <a:r>
              <a:rPr lang="zh-CN" altLang="en-US" dirty="0">
                <a:solidFill>
                  <a:srgbClr val="1F2328"/>
                </a:solidFill>
                <a:latin typeface="-apple-system"/>
              </a:rPr>
              <a:t>选用</a:t>
            </a:r>
            <a:r>
              <a:rPr lang="en-US" altLang="zh-CN" dirty="0">
                <a:solidFill>
                  <a:srgbClr val="1F2328"/>
                </a:solidFill>
                <a:latin typeface="-apple-system"/>
              </a:rPr>
              <a:t> QEMU </a:t>
            </a:r>
            <a:r>
              <a:rPr lang="zh-CN" altLang="en-US" dirty="0">
                <a:solidFill>
                  <a:srgbClr val="1F2328"/>
                </a:solidFill>
                <a:latin typeface="-apple-system"/>
              </a:rPr>
              <a:t>模拟</a:t>
            </a:r>
            <a:r>
              <a:rPr lang="en-US" altLang="zh-CN" dirty="0">
                <a:solidFill>
                  <a:srgbClr val="1F2328"/>
                </a:solidFill>
                <a:latin typeface="-apple-system"/>
              </a:rPr>
              <a:t> FreeRTOS </a:t>
            </a:r>
            <a:r>
              <a:rPr lang="zh-CN" altLang="en-US" dirty="0">
                <a:solidFill>
                  <a:srgbClr val="1F2328"/>
                </a:solidFill>
                <a:latin typeface="-apple-system"/>
              </a:rPr>
              <a:t>运行环境。</a:t>
            </a:r>
            <a:endParaRPr lang="en-US" altLang="zh-CN" dirty="0">
              <a:solidFill>
                <a:srgbClr val="1F2328"/>
              </a:solidFill>
              <a:latin typeface="-apple-system"/>
            </a:endParaRP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24</a:t>
            </a:fld>
            <a:endParaRPr lang="en-US" dirty="0"/>
          </a:p>
        </p:txBody>
      </p:sp>
    </p:spTree>
    <p:extLst>
      <p:ext uri="{BB962C8B-B14F-4D97-AF65-F5344CB8AC3E}">
        <p14:creationId xmlns:p14="http://schemas.microsoft.com/office/powerpoint/2010/main" val="1271599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386" y="898106"/>
            <a:ext cx="9746088" cy="742416"/>
          </a:xfrm>
        </p:spPr>
        <p:txBody>
          <a:bodyPr/>
          <a:lstStyle/>
          <a:p>
            <a:r>
              <a:rPr lang="zh-CN" altLang="en-US" dirty="0"/>
              <a:t>运行 </a:t>
            </a:r>
            <a:r>
              <a:rPr lang="en-US" altLang="zh-CN" dirty="0"/>
              <a:t>FreeRTOS</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a:solidFill>
                  <a:srgbClr val="1F2328"/>
                </a:solidFill>
                <a:latin typeface="-apple-system"/>
              </a:rPr>
              <a:t>运行一个简易的 </a:t>
            </a:r>
            <a:r>
              <a:rPr lang="en-US" altLang="zh-CN" dirty="0">
                <a:solidFill>
                  <a:srgbClr val="1F2328"/>
                </a:solidFill>
                <a:latin typeface="-apple-system"/>
              </a:rPr>
              <a:t>helloworld</a:t>
            </a:r>
            <a:r>
              <a:rPr lang="zh-CN" altLang="en-US" dirty="0">
                <a:solidFill>
                  <a:srgbClr val="1F2328"/>
                </a:solidFill>
                <a:latin typeface="-apple-system"/>
              </a:rPr>
              <a:t> 程序</a:t>
            </a:r>
            <a:r>
              <a:rPr lang="en-US" altLang="zh-CN" dirty="0">
                <a:solidFill>
                  <a:srgbClr val="1F2328"/>
                </a:solidFill>
                <a:latin typeface="-apple-system"/>
              </a:rPr>
              <a:t>:</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25</a:t>
            </a:fld>
            <a:endParaRPr lang="en-US" dirty="0"/>
          </a:p>
        </p:txBody>
      </p:sp>
      <p:pic>
        <p:nvPicPr>
          <p:cNvPr id="10" name="图片 9">
            <a:extLst>
              <a:ext uri="{FF2B5EF4-FFF2-40B4-BE49-F238E27FC236}">
                <a16:creationId xmlns:a16="http://schemas.microsoft.com/office/drawing/2014/main" id="{CA0A2437-6CB4-97C7-8A2F-0D8BBAAA15A6}"/>
              </a:ext>
            </a:extLst>
          </p:cNvPr>
          <p:cNvPicPr>
            <a:picLocks noChangeAspect="1"/>
          </p:cNvPicPr>
          <p:nvPr/>
        </p:nvPicPr>
        <p:blipFill>
          <a:blip r:embed="rId3"/>
          <a:stretch>
            <a:fillRect/>
          </a:stretch>
        </p:blipFill>
        <p:spPr>
          <a:xfrm>
            <a:off x="822386" y="2856829"/>
            <a:ext cx="6937314" cy="3511586"/>
          </a:xfrm>
          <a:prstGeom prst="rect">
            <a:avLst/>
          </a:prstGeom>
        </p:spPr>
      </p:pic>
    </p:spTree>
    <p:extLst>
      <p:ext uri="{BB962C8B-B14F-4D97-AF65-F5344CB8AC3E}">
        <p14:creationId xmlns:p14="http://schemas.microsoft.com/office/powerpoint/2010/main" val="721377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项目规划</a:t>
            </a:r>
          </a:p>
        </p:txBody>
      </p:sp>
      <p:sp>
        <p:nvSpPr>
          <p:cNvPr id="3" name="文本占位符 2"/>
          <p:cNvSpPr>
            <a:spLocks noGrp="1"/>
          </p:cNvSpPr>
          <p:nvPr>
            <p:ph type="body" idx="1"/>
          </p:nvPr>
        </p:nvSpPr>
        <p:spPr/>
        <p:txBody>
          <a:bodyPr/>
          <a:lstStyle/>
          <a:p>
            <a:r>
              <a:rPr lang="zh-CN" altLang="en-US" dirty="0"/>
              <a:t>整体架构与开发路线</a:t>
            </a:r>
          </a:p>
        </p:txBody>
      </p:sp>
      <p:sp>
        <p:nvSpPr>
          <p:cNvPr id="5" name="灯片编号占位符 4"/>
          <p:cNvSpPr>
            <a:spLocks noGrp="1"/>
          </p:cNvSpPr>
          <p:nvPr>
            <p:ph type="sldNum" sz="quarter" idx="12"/>
          </p:nvPr>
        </p:nvSpPr>
        <p:spPr/>
        <p:txBody>
          <a:bodyPr/>
          <a:lstStyle/>
          <a:p>
            <a:fld id="{4FAB73BC-B049-4115-A692-8D63A059BFB8}" type="slidenum">
              <a:rPr lang="en-US" smtClean="0"/>
              <a:pPr/>
              <a:t>26</a:t>
            </a:fld>
            <a:endParaRPr lang="en-US" dirty="0"/>
          </a:p>
        </p:txBody>
      </p:sp>
    </p:spTree>
    <p:extLst>
      <p:ext uri="{BB962C8B-B14F-4D97-AF65-F5344CB8AC3E}">
        <p14:creationId xmlns:p14="http://schemas.microsoft.com/office/powerpoint/2010/main" val="3514759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整体架构</a:t>
            </a:r>
          </a:p>
        </p:txBody>
      </p:sp>
      <p:sp>
        <p:nvSpPr>
          <p:cNvPr id="6" name="文本占位符 5"/>
          <p:cNvSpPr>
            <a:spLocks noGrp="1"/>
          </p:cNvSpPr>
          <p:nvPr>
            <p:ph type="body" sz="quarter" idx="13"/>
          </p:nvPr>
        </p:nvSpPr>
        <p:spPr/>
        <p:txBody>
          <a:bodyPr/>
          <a:lstStyle/>
          <a:p>
            <a:r>
              <a:rPr lang="zh-CN" altLang="en-US" dirty="0"/>
              <a:t>项目规划</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27</a:t>
            </a:fld>
            <a:endParaRPr lang="en-US" dirty="0"/>
          </a:p>
        </p:txBody>
      </p:sp>
      <p:pic>
        <p:nvPicPr>
          <p:cNvPr id="11" name="内容占位符 10">
            <a:extLst>
              <a:ext uri="{FF2B5EF4-FFF2-40B4-BE49-F238E27FC236}">
                <a16:creationId xmlns:a16="http://schemas.microsoft.com/office/drawing/2014/main" id="{1A20E706-79F8-32E8-A58E-775620A8F68A}"/>
              </a:ext>
              <a:ext uri="{C183D7F6-B498-43B3-948B-1728B52AA6E4}">
                <adec:decorative xmlns:adec="http://schemas.microsoft.com/office/drawing/2017/decorative" val="0"/>
              </a:ext>
            </a:extLst>
          </p:cNvPr>
          <p:cNvPicPr>
            <a:picLocks noGrp="1" noChangeAspect="1"/>
          </p:cNvPicPr>
          <p:nvPr>
            <p:ph idx="1"/>
          </p:nvPr>
        </p:nvPicPr>
        <p:blipFill>
          <a:blip r:embed="rId3"/>
          <a:stretch>
            <a:fillRect/>
          </a:stretch>
        </p:blipFill>
        <p:spPr>
          <a:xfrm>
            <a:off x="1683716" y="1732266"/>
            <a:ext cx="8022629" cy="5017033"/>
          </a:xfrm>
        </p:spPr>
      </p:pic>
    </p:spTree>
    <p:extLst>
      <p:ext uri="{BB962C8B-B14F-4D97-AF65-F5344CB8AC3E}">
        <p14:creationId xmlns:p14="http://schemas.microsoft.com/office/powerpoint/2010/main" val="1606783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开发路线</a:t>
            </a:r>
          </a:p>
        </p:txBody>
      </p:sp>
      <p:sp>
        <p:nvSpPr>
          <p:cNvPr id="6" name="文本占位符 5"/>
          <p:cNvSpPr>
            <a:spLocks noGrp="1"/>
          </p:cNvSpPr>
          <p:nvPr>
            <p:ph type="body" sz="quarter" idx="13"/>
          </p:nvPr>
        </p:nvSpPr>
        <p:spPr/>
        <p:txBody>
          <a:bodyPr/>
          <a:lstStyle/>
          <a:p>
            <a:r>
              <a:rPr lang="zh-CN" altLang="en-US" dirty="0"/>
              <a:t>项目规划</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28</a:t>
            </a:fld>
            <a:endParaRPr lang="en-US" dirty="0"/>
          </a:p>
        </p:txBody>
      </p:sp>
      <p:cxnSp>
        <p:nvCxnSpPr>
          <p:cNvPr id="8" name="直线连接符 7">
            <a:extLst>
              <a:ext uri="{FF2B5EF4-FFF2-40B4-BE49-F238E27FC236}">
                <a16:creationId xmlns:a16="http://schemas.microsoft.com/office/drawing/2014/main" id="{DD9C4D24-CA11-63FE-90F7-EB81EDFF53E2}"/>
              </a:ext>
            </a:extLst>
          </p:cNvPr>
          <p:cNvCxnSpPr/>
          <p:nvPr/>
        </p:nvCxnSpPr>
        <p:spPr>
          <a:xfrm>
            <a:off x="1807285" y="1828800"/>
            <a:ext cx="0" cy="4351337"/>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E12265C5-6630-DB91-7DB9-443D3465C868}"/>
              </a:ext>
            </a:extLst>
          </p:cNvPr>
          <p:cNvSpPr/>
          <p:nvPr/>
        </p:nvSpPr>
        <p:spPr>
          <a:xfrm>
            <a:off x="1504942" y="2092473"/>
            <a:ext cx="604684" cy="604684"/>
          </a:xfrm>
          <a:prstGeom prst="ellipse">
            <a:avLst/>
          </a:prstGeom>
          <a:solidFill>
            <a:schemeClr val="bg1"/>
          </a:solid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椭圆 9">
            <a:extLst>
              <a:ext uri="{FF2B5EF4-FFF2-40B4-BE49-F238E27FC236}">
                <a16:creationId xmlns:a16="http://schemas.microsoft.com/office/drawing/2014/main" id="{ABD38F05-3885-1BC0-E70D-9243AA36C574}"/>
              </a:ext>
            </a:extLst>
          </p:cNvPr>
          <p:cNvSpPr/>
          <p:nvPr/>
        </p:nvSpPr>
        <p:spPr>
          <a:xfrm>
            <a:off x="1504942" y="4024793"/>
            <a:ext cx="604684" cy="604684"/>
          </a:xfrm>
          <a:prstGeom prst="ellipse">
            <a:avLst/>
          </a:prstGeom>
          <a:solidFill>
            <a:schemeClr val="bg1"/>
          </a:solid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文本框 12">
            <a:extLst>
              <a:ext uri="{FF2B5EF4-FFF2-40B4-BE49-F238E27FC236}">
                <a16:creationId xmlns:a16="http://schemas.microsoft.com/office/drawing/2014/main" id="{2798497F-5101-A36C-73B2-668B59FDBF2E}"/>
              </a:ext>
            </a:extLst>
          </p:cNvPr>
          <p:cNvSpPr txBox="1"/>
          <p:nvPr/>
        </p:nvSpPr>
        <p:spPr>
          <a:xfrm>
            <a:off x="2411968" y="2163982"/>
            <a:ext cx="6105832" cy="461665"/>
          </a:xfrm>
          <a:prstGeom prst="rect">
            <a:avLst/>
          </a:prstGeom>
          <a:noFill/>
        </p:spPr>
        <p:txBody>
          <a:bodyPr wrap="square">
            <a:spAutoFit/>
          </a:bodyPr>
          <a:lstStyle/>
          <a:p>
            <a:r>
              <a:rPr lang="en-US" altLang="zh-CN" sz="2400" b="1" dirty="0"/>
              <a:t>Stage</a:t>
            </a:r>
            <a:r>
              <a:rPr lang="zh-CN" altLang="en-US" sz="2400" b="1" dirty="0"/>
              <a:t> </a:t>
            </a:r>
            <a:r>
              <a:rPr lang="en-US" altLang="zh-CN" sz="2400" b="1" dirty="0"/>
              <a:t>1 </a:t>
            </a:r>
            <a:r>
              <a:rPr lang="zh-CN" altLang="en-US" sz="2400" dirty="0">
                <a:solidFill>
                  <a:schemeClr val="accent1"/>
                </a:solidFill>
              </a:rPr>
              <a:t>最小可行性系统</a:t>
            </a:r>
            <a:endParaRPr lang="en-US" sz="2400" dirty="0">
              <a:solidFill>
                <a:schemeClr val="accent1"/>
              </a:solidFill>
            </a:endParaRPr>
          </a:p>
        </p:txBody>
      </p:sp>
      <p:sp>
        <p:nvSpPr>
          <p:cNvPr id="14" name="文本框 13">
            <a:extLst>
              <a:ext uri="{FF2B5EF4-FFF2-40B4-BE49-F238E27FC236}">
                <a16:creationId xmlns:a16="http://schemas.microsoft.com/office/drawing/2014/main" id="{3BB4D4E6-A4EE-C906-C80C-F3766BFB4682}"/>
              </a:ext>
            </a:extLst>
          </p:cNvPr>
          <p:cNvSpPr txBox="1"/>
          <p:nvPr/>
        </p:nvSpPr>
        <p:spPr>
          <a:xfrm>
            <a:off x="2411968" y="4096302"/>
            <a:ext cx="6105832" cy="461665"/>
          </a:xfrm>
          <a:prstGeom prst="rect">
            <a:avLst/>
          </a:prstGeom>
          <a:noFill/>
        </p:spPr>
        <p:txBody>
          <a:bodyPr wrap="square">
            <a:spAutoFit/>
          </a:bodyPr>
          <a:lstStyle/>
          <a:p>
            <a:r>
              <a:rPr lang="en-US" altLang="zh-CN" sz="2400" b="1" dirty="0"/>
              <a:t>Stage</a:t>
            </a:r>
            <a:r>
              <a:rPr lang="zh-CN" altLang="en-US" sz="2400" b="1" dirty="0"/>
              <a:t> </a:t>
            </a:r>
            <a:r>
              <a:rPr lang="en-US" altLang="zh-CN" sz="2400" b="1" dirty="0"/>
              <a:t>2 </a:t>
            </a:r>
            <a:r>
              <a:rPr lang="zh-CN" altLang="en-US" sz="2400" dirty="0">
                <a:solidFill>
                  <a:schemeClr val="accent1"/>
                </a:solidFill>
              </a:rPr>
              <a:t>文件系统完善（</a:t>
            </a:r>
            <a:r>
              <a:rPr lang="en" altLang="zh-CN" sz="2400" dirty="0">
                <a:solidFill>
                  <a:schemeClr val="accent1"/>
                </a:solidFill>
              </a:rPr>
              <a:t>POSIX</a:t>
            </a:r>
            <a:r>
              <a:rPr lang="zh-CN" altLang="en-US" sz="2400" dirty="0">
                <a:solidFill>
                  <a:schemeClr val="accent1"/>
                </a:solidFill>
              </a:rPr>
              <a:t>标准完善）</a:t>
            </a:r>
          </a:p>
        </p:txBody>
      </p:sp>
      <p:sp>
        <p:nvSpPr>
          <p:cNvPr id="15" name="文本框 14">
            <a:extLst>
              <a:ext uri="{FF2B5EF4-FFF2-40B4-BE49-F238E27FC236}">
                <a16:creationId xmlns:a16="http://schemas.microsoft.com/office/drawing/2014/main" id="{80CB9685-7731-8DF9-66B5-76AE6C1738DD}"/>
              </a:ext>
            </a:extLst>
          </p:cNvPr>
          <p:cNvSpPr txBox="1"/>
          <p:nvPr/>
        </p:nvSpPr>
        <p:spPr>
          <a:xfrm>
            <a:off x="2411967" y="2686975"/>
            <a:ext cx="7972742" cy="1200329"/>
          </a:xfrm>
          <a:prstGeom prst="rect">
            <a:avLst/>
          </a:prstGeom>
          <a:noFill/>
        </p:spPr>
        <p:txBody>
          <a:bodyPr wrap="square">
            <a:spAutoFit/>
          </a:bodyPr>
          <a:lstStyle/>
          <a:p>
            <a:r>
              <a:rPr lang="en-US" dirty="0"/>
              <a:t>此阶段计划为 </a:t>
            </a:r>
            <a:r>
              <a:rPr lang="en-US" b="1" dirty="0"/>
              <a:t>FreeRTOS </a:t>
            </a:r>
            <a:r>
              <a:rPr lang="en-US" dirty="0"/>
              <a:t>实现</a:t>
            </a:r>
            <a:r>
              <a:rPr lang="en-US" b="1" dirty="0"/>
              <a:t>最小可用的虚拟文件系统</a:t>
            </a:r>
            <a:r>
              <a:rPr lang="zh-CN" altLang="en-US" dirty="0"/>
              <a:t>，仅支持磁盘的挂载与文件的读写操作等。但是将完整地按照</a:t>
            </a:r>
            <a:r>
              <a:rPr lang="zh-CN" altLang="en-US" b="1" dirty="0"/>
              <a:t>三层架构</a:t>
            </a:r>
            <a:r>
              <a:rPr lang="zh-CN" altLang="en-US" dirty="0"/>
              <a:t>设计进行开发，方便后期拓展。</a:t>
            </a:r>
          </a:p>
          <a:p>
            <a:endParaRPr lang="en-US" dirty="0"/>
          </a:p>
        </p:txBody>
      </p:sp>
      <p:sp>
        <p:nvSpPr>
          <p:cNvPr id="16" name="文本框 15">
            <a:extLst>
              <a:ext uri="{FF2B5EF4-FFF2-40B4-BE49-F238E27FC236}">
                <a16:creationId xmlns:a16="http://schemas.microsoft.com/office/drawing/2014/main" id="{90A395E7-771F-EF7C-A2E9-A670496328D3}"/>
              </a:ext>
            </a:extLst>
          </p:cNvPr>
          <p:cNvSpPr txBox="1"/>
          <p:nvPr/>
        </p:nvSpPr>
        <p:spPr>
          <a:xfrm>
            <a:off x="2411967" y="4629477"/>
            <a:ext cx="7791390" cy="646331"/>
          </a:xfrm>
          <a:prstGeom prst="rect">
            <a:avLst/>
          </a:prstGeom>
          <a:noFill/>
        </p:spPr>
        <p:txBody>
          <a:bodyPr wrap="square">
            <a:spAutoFit/>
          </a:bodyPr>
          <a:lstStyle/>
          <a:p>
            <a:r>
              <a:rPr lang="en-US" dirty="0"/>
              <a:t>在这一步中</a:t>
            </a:r>
            <a:r>
              <a:rPr lang="zh-CN" altLang="en-US" dirty="0"/>
              <a:t>，主要进行对</a:t>
            </a:r>
            <a:r>
              <a:rPr lang="en-US" altLang="zh-CN" dirty="0"/>
              <a:t> </a:t>
            </a:r>
            <a:r>
              <a:rPr lang="en" altLang="zh-CN" b="1" dirty="0"/>
              <a:t>POSIX </a:t>
            </a:r>
            <a:r>
              <a:rPr lang="zh-CN" altLang="en-US" b="1" dirty="0"/>
              <a:t>标准层</a:t>
            </a:r>
            <a:r>
              <a:rPr lang="zh-CN" altLang="en-US" dirty="0"/>
              <a:t>以及</a:t>
            </a:r>
            <a:r>
              <a:rPr lang="en-US" altLang="zh-CN" dirty="0"/>
              <a:t> </a:t>
            </a:r>
            <a:r>
              <a:rPr lang="en-US" altLang="zh-CN" b="1" dirty="0"/>
              <a:t>VFS </a:t>
            </a:r>
            <a:r>
              <a:rPr lang="zh-CN" altLang="en-US" b="1" dirty="0"/>
              <a:t>虚拟层</a:t>
            </a:r>
            <a:r>
              <a:rPr lang="zh-CN" altLang="en-US" dirty="0"/>
              <a:t>相应函数进行拓展。计划实现全部的</a:t>
            </a:r>
            <a:r>
              <a:rPr lang="en-US" altLang="zh-CN" dirty="0"/>
              <a:t>POSIX</a:t>
            </a:r>
            <a:r>
              <a:rPr lang="zh-CN" altLang="en-US" dirty="0"/>
              <a:t>文件标准中的函数。</a:t>
            </a:r>
          </a:p>
        </p:txBody>
      </p:sp>
      <p:pic>
        <p:nvPicPr>
          <p:cNvPr id="18" name="图片 17">
            <a:extLst>
              <a:ext uri="{FF2B5EF4-FFF2-40B4-BE49-F238E27FC236}">
                <a16:creationId xmlns:a16="http://schemas.microsoft.com/office/drawing/2014/main" id="{980E33D8-D376-A158-DE49-D90A3B7FA6B9}"/>
              </a:ext>
            </a:extLst>
          </p:cNvPr>
          <p:cNvPicPr>
            <a:picLocks noChangeAspect="1"/>
          </p:cNvPicPr>
          <p:nvPr/>
        </p:nvPicPr>
        <p:blipFill rotWithShape="1">
          <a:blip r:embed="rId3"/>
          <a:srcRect b="82602"/>
          <a:stretch/>
        </p:blipFill>
        <p:spPr>
          <a:xfrm>
            <a:off x="2490026" y="5347318"/>
            <a:ext cx="6826589" cy="1193180"/>
          </a:xfrm>
          <a:prstGeom prst="rect">
            <a:avLst/>
          </a:prstGeom>
          <a:ln w="38100">
            <a:solidFill>
              <a:schemeClr val="tx1">
                <a:lumMod val="60000"/>
                <a:lumOff val="40000"/>
              </a:schemeClr>
            </a:solidFill>
          </a:ln>
        </p:spPr>
      </p:pic>
    </p:spTree>
    <p:extLst>
      <p:ext uri="{BB962C8B-B14F-4D97-AF65-F5344CB8AC3E}">
        <p14:creationId xmlns:p14="http://schemas.microsoft.com/office/powerpoint/2010/main" val="2306894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开发路线</a:t>
            </a:r>
          </a:p>
        </p:txBody>
      </p:sp>
      <p:sp>
        <p:nvSpPr>
          <p:cNvPr id="6" name="文本占位符 5"/>
          <p:cNvSpPr>
            <a:spLocks noGrp="1"/>
          </p:cNvSpPr>
          <p:nvPr>
            <p:ph type="body" sz="quarter" idx="13"/>
          </p:nvPr>
        </p:nvSpPr>
        <p:spPr/>
        <p:txBody>
          <a:bodyPr/>
          <a:lstStyle/>
          <a:p>
            <a:r>
              <a:rPr lang="zh-CN" altLang="en-US" dirty="0"/>
              <a:t>项目规划</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29</a:t>
            </a:fld>
            <a:endParaRPr lang="en-US" dirty="0"/>
          </a:p>
        </p:txBody>
      </p:sp>
      <p:cxnSp>
        <p:nvCxnSpPr>
          <p:cNvPr id="8" name="直线连接符 7">
            <a:extLst>
              <a:ext uri="{FF2B5EF4-FFF2-40B4-BE49-F238E27FC236}">
                <a16:creationId xmlns:a16="http://schemas.microsoft.com/office/drawing/2014/main" id="{DD9C4D24-CA11-63FE-90F7-EB81EDFF53E2}"/>
              </a:ext>
            </a:extLst>
          </p:cNvPr>
          <p:cNvCxnSpPr>
            <a:cxnSpLocks/>
          </p:cNvCxnSpPr>
          <p:nvPr/>
        </p:nvCxnSpPr>
        <p:spPr>
          <a:xfrm>
            <a:off x="1807285" y="1828800"/>
            <a:ext cx="0" cy="4351337"/>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E12265C5-6630-DB91-7DB9-443D3465C868}"/>
              </a:ext>
            </a:extLst>
          </p:cNvPr>
          <p:cNvSpPr/>
          <p:nvPr/>
        </p:nvSpPr>
        <p:spPr>
          <a:xfrm>
            <a:off x="1504943" y="2192834"/>
            <a:ext cx="604684" cy="604684"/>
          </a:xfrm>
          <a:prstGeom prst="ellipse">
            <a:avLst/>
          </a:prstGeom>
          <a:solidFill>
            <a:schemeClr val="bg1"/>
          </a:solid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椭圆 9">
            <a:extLst>
              <a:ext uri="{FF2B5EF4-FFF2-40B4-BE49-F238E27FC236}">
                <a16:creationId xmlns:a16="http://schemas.microsoft.com/office/drawing/2014/main" id="{ABD38F05-3885-1BC0-E70D-9243AA36C574}"/>
              </a:ext>
            </a:extLst>
          </p:cNvPr>
          <p:cNvSpPr/>
          <p:nvPr/>
        </p:nvSpPr>
        <p:spPr>
          <a:xfrm>
            <a:off x="1504943" y="4125154"/>
            <a:ext cx="604684" cy="604684"/>
          </a:xfrm>
          <a:prstGeom prst="ellipse">
            <a:avLst/>
          </a:prstGeom>
          <a:solidFill>
            <a:schemeClr val="bg1"/>
          </a:solid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文本框 12">
            <a:extLst>
              <a:ext uri="{FF2B5EF4-FFF2-40B4-BE49-F238E27FC236}">
                <a16:creationId xmlns:a16="http://schemas.microsoft.com/office/drawing/2014/main" id="{2798497F-5101-A36C-73B2-668B59FDBF2E}"/>
              </a:ext>
            </a:extLst>
          </p:cNvPr>
          <p:cNvSpPr txBox="1"/>
          <p:nvPr/>
        </p:nvSpPr>
        <p:spPr>
          <a:xfrm>
            <a:off x="2411969" y="2264343"/>
            <a:ext cx="6105832" cy="461665"/>
          </a:xfrm>
          <a:prstGeom prst="rect">
            <a:avLst/>
          </a:prstGeom>
          <a:noFill/>
        </p:spPr>
        <p:txBody>
          <a:bodyPr wrap="square">
            <a:spAutoFit/>
          </a:bodyPr>
          <a:lstStyle/>
          <a:p>
            <a:r>
              <a:rPr lang="en-US" altLang="zh-CN" sz="2400" b="1" dirty="0"/>
              <a:t>Stage</a:t>
            </a:r>
            <a:r>
              <a:rPr lang="zh-CN" altLang="en-US" sz="2400" b="1" dirty="0"/>
              <a:t> </a:t>
            </a:r>
            <a:r>
              <a:rPr lang="en-US" altLang="zh-CN" sz="2400" b="1" dirty="0"/>
              <a:t>3 </a:t>
            </a:r>
            <a:r>
              <a:rPr lang="zh-CN" altLang="en-US" sz="2400" dirty="0">
                <a:solidFill>
                  <a:schemeClr val="accent1"/>
                </a:solidFill>
              </a:rPr>
              <a:t>文件系统完善（添加底层系统）</a:t>
            </a:r>
          </a:p>
        </p:txBody>
      </p:sp>
      <p:sp>
        <p:nvSpPr>
          <p:cNvPr id="14" name="文本框 13">
            <a:extLst>
              <a:ext uri="{FF2B5EF4-FFF2-40B4-BE49-F238E27FC236}">
                <a16:creationId xmlns:a16="http://schemas.microsoft.com/office/drawing/2014/main" id="{3BB4D4E6-A4EE-C906-C80C-F3766BFB4682}"/>
              </a:ext>
            </a:extLst>
          </p:cNvPr>
          <p:cNvSpPr txBox="1"/>
          <p:nvPr/>
        </p:nvSpPr>
        <p:spPr>
          <a:xfrm>
            <a:off x="2411969" y="4196663"/>
            <a:ext cx="6105832" cy="461665"/>
          </a:xfrm>
          <a:prstGeom prst="rect">
            <a:avLst/>
          </a:prstGeom>
          <a:noFill/>
        </p:spPr>
        <p:txBody>
          <a:bodyPr wrap="square">
            <a:spAutoFit/>
          </a:bodyPr>
          <a:lstStyle/>
          <a:p>
            <a:r>
              <a:rPr lang="en-US" altLang="zh-CN" sz="2400" b="1" dirty="0"/>
              <a:t>Stage</a:t>
            </a:r>
            <a:r>
              <a:rPr lang="zh-CN" altLang="en-US" sz="2400" b="1" dirty="0"/>
              <a:t> </a:t>
            </a:r>
            <a:r>
              <a:rPr lang="en-US" altLang="zh-CN" sz="2400" b="1" dirty="0"/>
              <a:t>4 </a:t>
            </a:r>
            <a:r>
              <a:rPr lang="zh-CN" altLang="en-US" sz="2400" dirty="0">
                <a:solidFill>
                  <a:srgbClr val="569CD6"/>
                </a:solidFill>
                <a:effectLst/>
                <a:latin typeface="Menlo" panose="020B0609030804020204" pitchFamily="49" charset="0"/>
              </a:rPr>
              <a:t>性能优化</a:t>
            </a:r>
            <a:endParaRPr lang="zh-CN" altLang="en-US" sz="2400" dirty="0">
              <a:solidFill>
                <a:srgbClr val="D4D4D4"/>
              </a:solidFill>
              <a:effectLst/>
              <a:latin typeface="Menlo" panose="020B0609030804020204" pitchFamily="49" charset="0"/>
            </a:endParaRPr>
          </a:p>
        </p:txBody>
      </p:sp>
      <p:sp>
        <p:nvSpPr>
          <p:cNvPr id="3" name="文本框 2">
            <a:extLst>
              <a:ext uri="{FF2B5EF4-FFF2-40B4-BE49-F238E27FC236}">
                <a16:creationId xmlns:a16="http://schemas.microsoft.com/office/drawing/2014/main" id="{322B4A35-C11F-84E5-EAC7-312C706BEB31}"/>
              </a:ext>
            </a:extLst>
          </p:cNvPr>
          <p:cNvSpPr txBox="1"/>
          <p:nvPr/>
        </p:nvSpPr>
        <p:spPr>
          <a:xfrm>
            <a:off x="2411969" y="2726008"/>
            <a:ext cx="7534915" cy="646331"/>
          </a:xfrm>
          <a:prstGeom prst="rect">
            <a:avLst/>
          </a:prstGeom>
          <a:noFill/>
        </p:spPr>
        <p:txBody>
          <a:bodyPr wrap="square">
            <a:spAutoFit/>
          </a:bodyPr>
          <a:lstStyle/>
          <a:p>
            <a:r>
              <a:rPr lang="en-US" noProof="1"/>
              <a:t>此阶段计划为为 ErisFS </a:t>
            </a:r>
            <a:r>
              <a:rPr lang="en-US" b="1" noProof="1"/>
              <a:t>添加底层文件系统</a:t>
            </a:r>
            <a:r>
              <a:rPr lang="zh-CN" altLang="en-US" b="1" noProof="1"/>
              <a:t>。</a:t>
            </a:r>
            <a:r>
              <a:rPr lang="zh-CN" altLang="en-US" noProof="1"/>
              <a:t>得益于规范的多层架构设计，不需要改动上两层代码即可为更多的底层文件系统添加支持。</a:t>
            </a:r>
            <a:endParaRPr lang="en-US" b="1" noProof="1"/>
          </a:p>
        </p:txBody>
      </p:sp>
      <p:sp>
        <p:nvSpPr>
          <p:cNvPr id="4" name="文本框 3">
            <a:extLst>
              <a:ext uri="{FF2B5EF4-FFF2-40B4-BE49-F238E27FC236}">
                <a16:creationId xmlns:a16="http://schemas.microsoft.com/office/drawing/2014/main" id="{90251594-B907-8C02-AFC4-870C938FC2E2}"/>
              </a:ext>
            </a:extLst>
          </p:cNvPr>
          <p:cNvSpPr txBox="1"/>
          <p:nvPr/>
        </p:nvSpPr>
        <p:spPr>
          <a:xfrm>
            <a:off x="2411968" y="4729838"/>
            <a:ext cx="7534915" cy="646331"/>
          </a:xfrm>
          <a:prstGeom prst="rect">
            <a:avLst/>
          </a:prstGeom>
          <a:noFill/>
        </p:spPr>
        <p:txBody>
          <a:bodyPr wrap="square">
            <a:spAutoFit/>
          </a:bodyPr>
          <a:lstStyle/>
          <a:p>
            <a:r>
              <a:rPr lang="zh-CN" altLang="en-US" noProof="1"/>
              <a:t>此阶段计划从性能以及安全两方面对</a:t>
            </a:r>
            <a:r>
              <a:rPr lang="en-US" altLang="zh-CN" noProof="1"/>
              <a:t>ErisFS</a:t>
            </a:r>
            <a:r>
              <a:rPr lang="zh-CN" altLang="en-US" noProof="1"/>
              <a:t>整体进行优化。可能考虑缓存、加密等方式来实现。</a:t>
            </a:r>
            <a:endParaRPr lang="en-US" b="1" noProof="1"/>
          </a:p>
        </p:txBody>
      </p:sp>
    </p:spTree>
    <p:extLst>
      <p:ext uri="{BB962C8B-B14F-4D97-AF65-F5344CB8AC3E}">
        <p14:creationId xmlns:p14="http://schemas.microsoft.com/office/powerpoint/2010/main" val="2449653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项目概览</a:t>
            </a:r>
          </a:p>
        </p:txBody>
      </p:sp>
      <p:sp>
        <p:nvSpPr>
          <p:cNvPr id="3" name="内容占位符 2"/>
          <p:cNvSpPr>
            <a:spLocks noGrp="1"/>
          </p:cNvSpPr>
          <p:nvPr>
            <p:ph idx="1"/>
          </p:nvPr>
        </p:nvSpPr>
        <p:spPr/>
        <p:txBody>
          <a:bodyPr>
            <a:normAutofit/>
          </a:bodyPr>
          <a:lstStyle/>
          <a:p>
            <a:r>
              <a:rPr lang="zh-CN" altLang="en-US" sz="2800" dirty="0"/>
              <a:t>我们的项目计划是为</a:t>
            </a:r>
            <a:r>
              <a:rPr lang="en-US" altLang="zh-CN" sz="2800" dirty="0"/>
              <a:t> </a:t>
            </a:r>
            <a:r>
              <a:rPr lang="en" altLang="zh-CN" sz="2800" dirty="0"/>
              <a:t>FreeRTOS </a:t>
            </a:r>
            <a:r>
              <a:rPr lang="zh-CN" altLang="en-US" sz="2800" dirty="0"/>
              <a:t>构建</a:t>
            </a:r>
            <a:endParaRPr lang="en-US" altLang="zh-CN" sz="2800" dirty="0"/>
          </a:p>
          <a:p>
            <a:r>
              <a:rPr lang="zh-CN" altLang="en-US" sz="2800" b="1" dirty="0"/>
              <a:t>全面、安全、快捷</a:t>
            </a:r>
            <a:endParaRPr lang="en-US" altLang="zh-CN" sz="2800" b="1" dirty="0"/>
          </a:p>
          <a:p>
            <a:r>
              <a:rPr lang="zh-CN" altLang="en-US" sz="2800" dirty="0"/>
              <a:t>的虚拟文件系统支持。</a:t>
            </a:r>
            <a:endParaRPr lang="en-US" altLang="zh-CN" sz="2800" dirty="0"/>
          </a:p>
        </p:txBody>
      </p:sp>
      <p:sp>
        <p:nvSpPr>
          <p:cNvPr id="6" name="文本占位符 5"/>
          <p:cNvSpPr>
            <a:spLocks noGrp="1"/>
          </p:cNvSpPr>
          <p:nvPr>
            <p:ph type="body" sz="quarter" idx="13"/>
          </p:nvPr>
        </p:nvSpPr>
        <p:spPr/>
        <p:txBody>
          <a:bodyPr/>
          <a:lstStyle/>
          <a:p>
            <a:r>
              <a:rPr lang="zh-CN" altLang="en-US" dirty="0"/>
              <a:t>简介</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4427578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51362" y="1074262"/>
            <a:ext cx="9418320" cy="4041648"/>
          </a:xfrm>
        </p:spPr>
        <p:txBody>
          <a:bodyPr/>
          <a:lstStyle/>
          <a:p>
            <a:r>
              <a:rPr lang="zh-CN" altLang="en-US" dirty="0"/>
              <a:t>谢谢</a:t>
            </a:r>
            <a:r>
              <a:rPr lang="en-US" altLang="zh-CN" dirty="0"/>
              <a:t>	</a:t>
            </a:r>
            <a:r>
              <a:rPr lang="zh-CN" altLang="en-US" dirty="0"/>
              <a:t>！</a:t>
            </a:r>
          </a:p>
        </p:txBody>
      </p:sp>
    </p:spTree>
    <p:extLst>
      <p:ext uri="{BB962C8B-B14F-4D97-AF65-F5344CB8AC3E}">
        <p14:creationId xmlns:p14="http://schemas.microsoft.com/office/powerpoint/2010/main" val="1061201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项目背景</a:t>
            </a:r>
          </a:p>
        </p:txBody>
      </p:sp>
      <p:sp>
        <p:nvSpPr>
          <p:cNvPr id="3" name="文本占位符 2"/>
          <p:cNvSpPr>
            <a:spLocks noGrp="1"/>
          </p:cNvSpPr>
          <p:nvPr>
            <p:ph type="body" idx="1"/>
          </p:nvPr>
        </p:nvSpPr>
        <p:spPr/>
        <p:txBody>
          <a:bodyPr/>
          <a:lstStyle/>
          <a:p>
            <a:r>
              <a:rPr lang="zh-CN" altLang="en-US" dirty="0"/>
              <a:t>嵌入式操作系统与文件系统</a:t>
            </a:r>
          </a:p>
        </p:txBody>
      </p:sp>
      <p:sp>
        <p:nvSpPr>
          <p:cNvPr id="5" name="灯片编号占位符 4"/>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1525735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嵌入式操作系统</a:t>
            </a:r>
            <a:r>
              <a:rPr lang="en-US" altLang="zh-CN" dirty="0"/>
              <a:t>–FreeRTOS</a:t>
            </a:r>
            <a:endParaRPr lang="zh-CN" altLang="en-US" dirty="0"/>
          </a:p>
        </p:txBody>
      </p:sp>
      <p:sp>
        <p:nvSpPr>
          <p:cNvPr id="3" name="内容占位符 2"/>
          <p:cNvSpPr>
            <a:spLocks noGrp="1"/>
          </p:cNvSpPr>
          <p:nvPr>
            <p:ph idx="1"/>
          </p:nvPr>
        </p:nvSpPr>
        <p:spPr/>
        <p:txBody>
          <a:bodyPr>
            <a:normAutofit/>
          </a:bodyPr>
          <a:lstStyle/>
          <a:p>
            <a:r>
              <a:rPr lang="zh-CN" altLang="en-US" sz="3200" dirty="0"/>
              <a:t>是市场领先的微控制器和小型微处理器实时操作系统（</a:t>
            </a:r>
            <a:r>
              <a:rPr lang="en-US" altLang="zh-CN" sz="3200" dirty="0"/>
              <a:t>RTOS</a:t>
            </a:r>
            <a:r>
              <a:rPr lang="zh-CN" altLang="en-US" sz="3200" dirty="0"/>
              <a:t>）</a:t>
            </a:r>
            <a:endParaRPr lang="en-US" altLang="zh-CN" sz="3200" dirty="0"/>
          </a:p>
          <a:p>
            <a:r>
              <a:rPr lang="zh-CN" altLang="en-US" sz="3200" dirty="0"/>
              <a:t>完全开源，包括一个内核和一组不断增长的库</a:t>
            </a:r>
            <a:endParaRPr lang="en-US" altLang="zh-CN" sz="3200" dirty="0"/>
          </a:p>
          <a:p>
            <a:r>
              <a:rPr lang="zh-CN" altLang="en-US" sz="3200" dirty="0"/>
              <a:t>预置演示项目和物联网 </a:t>
            </a:r>
            <a:r>
              <a:rPr lang="en-US" altLang="zh-CN" sz="3200" dirty="0"/>
              <a:t>(IoT) </a:t>
            </a:r>
            <a:r>
              <a:rPr lang="zh-CN" altLang="en-US" sz="3200" dirty="0"/>
              <a:t>参考内容详尽。</a:t>
            </a:r>
            <a:endParaRPr lang="en-US" altLang="zh-CN" sz="3200" dirty="0"/>
          </a:p>
          <a:p>
            <a:r>
              <a:rPr lang="en-US" altLang="zh-CN" sz="3200" dirty="0"/>
              <a:t>FreeRTOS</a:t>
            </a:r>
            <a:r>
              <a:rPr lang="zh-CN" altLang="en-US" sz="3200" dirty="0"/>
              <a:t> 作为嵌入式操作系统使用频率很高</a:t>
            </a:r>
            <a:endParaRPr lang="en-US" altLang="zh-CN" sz="3200" dirty="0"/>
          </a:p>
        </p:txBody>
      </p:sp>
      <p:sp>
        <p:nvSpPr>
          <p:cNvPr id="6" name="文本占位符 5"/>
          <p:cNvSpPr>
            <a:spLocks noGrp="1"/>
          </p:cNvSpPr>
          <p:nvPr>
            <p:ph type="body" sz="quarter" idx="13"/>
          </p:nvPr>
        </p:nvSpPr>
        <p:spPr/>
        <p:txBody>
          <a:bodyPr/>
          <a:lstStyle/>
          <a:p>
            <a:r>
              <a:rPr lang="zh-CN" altLang="en-US" dirty="0"/>
              <a:t>简介</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49057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67FE8-9D0E-DD4E-32DA-764D705D2B34}"/>
              </a:ext>
            </a:extLst>
          </p:cNvPr>
          <p:cNvSpPr>
            <a:spLocks noGrp="1"/>
          </p:cNvSpPr>
          <p:nvPr>
            <p:ph type="title"/>
          </p:nvPr>
        </p:nvSpPr>
        <p:spPr/>
        <p:txBody>
          <a:bodyPr/>
          <a:lstStyle/>
          <a:p>
            <a:r>
              <a:rPr lang="zh-CN" altLang="en-US" dirty="0"/>
              <a:t>嵌入式操作系统</a:t>
            </a:r>
            <a:r>
              <a:rPr lang="en-US" altLang="zh-CN" dirty="0"/>
              <a:t>–FreeRTOS</a:t>
            </a:r>
            <a:endParaRPr lang="zh-CN" altLang="en-US" dirty="0"/>
          </a:p>
        </p:txBody>
      </p:sp>
      <p:pic>
        <p:nvPicPr>
          <p:cNvPr id="6" name="内容占位符 5">
            <a:extLst>
              <a:ext uri="{FF2B5EF4-FFF2-40B4-BE49-F238E27FC236}">
                <a16:creationId xmlns:a16="http://schemas.microsoft.com/office/drawing/2014/main" id="{F0B2A08A-A4D4-9756-D8C5-2953223AE569}"/>
              </a:ext>
            </a:extLst>
          </p:cNvPr>
          <p:cNvPicPr>
            <a:picLocks noGrp="1" noChangeAspect="1"/>
          </p:cNvPicPr>
          <p:nvPr>
            <p:ph idx="1"/>
          </p:nvPr>
        </p:nvPicPr>
        <p:blipFill>
          <a:blip r:embed="rId3"/>
          <a:stretch>
            <a:fillRect/>
          </a:stretch>
        </p:blipFill>
        <p:spPr>
          <a:xfrm>
            <a:off x="2640669" y="1828800"/>
            <a:ext cx="6108974" cy="4351338"/>
          </a:xfrm>
        </p:spPr>
      </p:pic>
      <p:sp>
        <p:nvSpPr>
          <p:cNvPr id="4" name="文本占位符 3">
            <a:extLst>
              <a:ext uri="{FF2B5EF4-FFF2-40B4-BE49-F238E27FC236}">
                <a16:creationId xmlns:a16="http://schemas.microsoft.com/office/drawing/2014/main" id="{9979F1F8-4F45-EC81-F41E-C7FB28E67186}"/>
              </a:ext>
            </a:extLst>
          </p:cNvPr>
          <p:cNvSpPr>
            <a:spLocks noGrp="1"/>
          </p:cNvSpPr>
          <p:nvPr>
            <p:ph type="body" sz="quarter" idx="13"/>
          </p:nvPr>
        </p:nvSpPr>
        <p:spPr/>
        <p:txBody>
          <a:bodyPr/>
          <a:lstStyle/>
          <a:p>
            <a:r>
              <a:rPr lang="zh-CN" altLang="en-US" dirty="0"/>
              <a:t>简介</a:t>
            </a:r>
            <a:endParaRPr lang="en-US" altLang="zh-CN" dirty="0"/>
          </a:p>
        </p:txBody>
      </p:sp>
    </p:spTree>
    <p:extLst>
      <p:ext uri="{BB962C8B-B14F-4D97-AF65-F5344CB8AC3E}">
        <p14:creationId xmlns:p14="http://schemas.microsoft.com/office/powerpoint/2010/main" val="2579186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2BB2B-F7EA-B749-5617-CFA483D03E1A}"/>
              </a:ext>
            </a:extLst>
          </p:cNvPr>
          <p:cNvSpPr>
            <a:spLocks noGrp="1"/>
          </p:cNvSpPr>
          <p:nvPr>
            <p:ph type="title"/>
          </p:nvPr>
        </p:nvSpPr>
        <p:spPr/>
        <p:txBody>
          <a:bodyPr/>
          <a:lstStyle/>
          <a:p>
            <a:r>
              <a:rPr lang="zh-CN" altLang="en-US" dirty="0"/>
              <a:t>嵌入式操作系统</a:t>
            </a:r>
            <a:r>
              <a:rPr lang="en-US" altLang="zh-CN" dirty="0"/>
              <a:t>–FreeRTOS</a:t>
            </a:r>
            <a:endParaRPr lang="zh-CN" altLang="en-US" dirty="0"/>
          </a:p>
        </p:txBody>
      </p:sp>
      <p:sp>
        <p:nvSpPr>
          <p:cNvPr id="3" name="内容占位符 2">
            <a:extLst>
              <a:ext uri="{FF2B5EF4-FFF2-40B4-BE49-F238E27FC236}">
                <a16:creationId xmlns:a16="http://schemas.microsoft.com/office/drawing/2014/main" id="{418D30B2-B7F9-9839-F82D-C5439FAA8131}"/>
              </a:ext>
            </a:extLst>
          </p:cNvPr>
          <p:cNvSpPr>
            <a:spLocks noGrp="1"/>
          </p:cNvSpPr>
          <p:nvPr>
            <p:ph idx="1"/>
          </p:nvPr>
        </p:nvSpPr>
        <p:spPr/>
        <p:txBody>
          <a:bodyPr>
            <a:normAutofit/>
          </a:bodyPr>
          <a:lstStyle/>
          <a:p>
            <a:r>
              <a:rPr lang="zh-CN" altLang="en-US" sz="3200" dirty="0"/>
              <a:t>主要为</a:t>
            </a:r>
            <a:r>
              <a:rPr lang="en-US" altLang="zh-CN" sz="3200" dirty="0"/>
              <a:t>FAT</a:t>
            </a:r>
            <a:r>
              <a:rPr lang="zh-CN" altLang="en-US" sz="3200" dirty="0"/>
              <a:t>文件系统</a:t>
            </a:r>
          </a:p>
          <a:p>
            <a:r>
              <a:rPr lang="en-US" altLang="zh-CN" sz="3200" dirty="0"/>
              <a:t>FreeRTOS-Plus-FAT </a:t>
            </a:r>
            <a:r>
              <a:rPr lang="zh-CN" altLang="en-US" sz="3200" dirty="0"/>
              <a:t>是一种开源、线程感知和可扩展的 </a:t>
            </a:r>
            <a:r>
              <a:rPr lang="en-US" altLang="zh-CN" sz="3200" dirty="0"/>
              <a:t>FAT12/FAT16/FAT32 DOS/Windows </a:t>
            </a:r>
            <a:r>
              <a:rPr lang="zh-CN" altLang="en-US" sz="3200" dirty="0"/>
              <a:t>兼容 嵌入式 </a:t>
            </a:r>
            <a:r>
              <a:rPr lang="en-US" altLang="zh-CN" sz="3200" dirty="0"/>
              <a:t>FAT </a:t>
            </a:r>
            <a:r>
              <a:rPr lang="zh-CN" altLang="en-US" sz="3200" dirty="0"/>
              <a:t>文件系统，可支持全面线程感知、可扩展、支持 </a:t>
            </a:r>
            <a:r>
              <a:rPr lang="en-US" altLang="zh-CN" sz="3200" dirty="0"/>
              <a:t>FAT12</a:t>
            </a:r>
            <a:r>
              <a:rPr lang="zh-CN" altLang="en-US" sz="3200" dirty="0"/>
              <a:t>、</a:t>
            </a:r>
            <a:r>
              <a:rPr lang="en-US" altLang="zh-CN" sz="3200" dirty="0"/>
              <a:t>FAT16 </a:t>
            </a:r>
            <a:r>
              <a:rPr lang="zh-CN" altLang="en-US" sz="3200" dirty="0"/>
              <a:t>和 </a:t>
            </a:r>
            <a:r>
              <a:rPr lang="en-US" altLang="zh-CN" sz="3200" dirty="0"/>
              <a:t>FAT32</a:t>
            </a:r>
            <a:r>
              <a:rPr lang="zh-CN" altLang="en-US" sz="3200" dirty="0"/>
              <a:t>、明确到任务的工作目录、额外综合错误报告标准、全面的 </a:t>
            </a:r>
            <a:r>
              <a:rPr lang="en-US" altLang="zh-CN" sz="3200" dirty="0"/>
              <a:t>API</a:t>
            </a:r>
            <a:r>
              <a:rPr lang="zh-CN" altLang="en-US" sz="3200" dirty="0"/>
              <a:t> 等功能。</a:t>
            </a:r>
          </a:p>
        </p:txBody>
      </p:sp>
      <p:sp>
        <p:nvSpPr>
          <p:cNvPr id="4" name="文本占位符 3">
            <a:extLst>
              <a:ext uri="{FF2B5EF4-FFF2-40B4-BE49-F238E27FC236}">
                <a16:creationId xmlns:a16="http://schemas.microsoft.com/office/drawing/2014/main" id="{A8F89AA4-9E65-68A6-4EF3-EF14AA85DF0F}"/>
              </a:ext>
            </a:extLst>
          </p:cNvPr>
          <p:cNvSpPr>
            <a:spLocks noGrp="1"/>
          </p:cNvSpPr>
          <p:nvPr>
            <p:ph type="body" sz="quarter" idx="13"/>
          </p:nvPr>
        </p:nvSpPr>
        <p:spPr/>
        <p:txBody>
          <a:bodyPr/>
          <a:lstStyle/>
          <a:p>
            <a:r>
              <a:rPr lang="zh-CN" altLang="en-US" dirty="0"/>
              <a:t>简介</a:t>
            </a:r>
            <a:endParaRPr lang="en-US" altLang="zh-CN" dirty="0"/>
          </a:p>
        </p:txBody>
      </p:sp>
    </p:spTree>
    <p:extLst>
      <p:ext uri="{BB962C8B-B14F-4D97-AF65-F5344CB8AC3E}">
        <p14:creationId xmlns:p14="http://schemas.microsoft.com/office/powerpoint/2010/main" val="342911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2BB2B-F7EA-B749-5617-CFA483D03E1A}"/>
              </a:ext>
            </a:extLst>
          </p:cNvPr>
          <p:cNvSpPr>
            <a:spLocks noGrp="1"/>
          </p:cNvSpPr>
          <p:nvPr>
            <p:ph type="title"/>
          </p:nvPr>
        </p:nvSpPr>
        <p:spPr/>
        <p:txBody>
          <a:bodyPr/>
          <a:lstStyle/>
          <a:p>
            <a:r>
              <a:rPr lang="en-US" altLang="zh-CN" dirty="0"/>
              <a:t>FAT </a:t>
            </a:r>
            <a:r>
              <a:rPr lang="zh-CN" altLang="en-US" dirty="0"/>
              <a:t>文件系统</a:t>
            </a:r>
          </a:p>
        </p:txBody>
      </p:sp>
      <p:sp>
        <p:nvSpPr>
          <p:cNvPr id="3" name="内容占位符 2">
            <a:extLst>
              <a:ext uri="{FF2B5EF4-FFF2-40B4-BE49-F238E27FC236}">
                <a16:creationId xmlns:a16="http://schemas.microsoft.com/office/drawing/2014/main" id="{418D30B2-B7F9-9839-F82D-C5439FAA8131}"/>
              </a:ext>
            </a:extLst>
          </p:cNvPr>
          <p:cNvSpPr>
            <a:spLocks noGrp="1"/>
          </p:cNvSpPr>
          <p:nvPr>
            <p:ph idx="1"/>
          </p:nvPr>
        </p:nvSpPr>
        <p:spPr/>
        <p:txBody>
          <a:bodyPr>
            <a:normAutofit/>
          </a:bodyPr>
          <a:lstStyle/>
          <a:p>
            <a:r>
              <a:rPr lang="en-US" altLang="zh-CN" sz="3200" dirty="0"/>
              <a:t>FATFS </a:t>
            </a:r>
            <a:r>
              <a:rPr lang="zh-CN" altLang="en-US" sz="3200" dirty="0"/>
              <a:t>是一个完全免费开源的 </a:t>
            </a:r>
            <a:r>
              <a:rPr lang="en-US" altLang="zh-CN" sz="3200" dirty="0"/>
              <a:t>FAT </a:t>
            </a:r>
            <a:r>
              <a:rPr lang="zh-CN" altLang="en-US" sz="3200" dirty="0"/>
              <a:t>文件系统模块，专门为小型的嵌入式系统而设计。完全用标准 </a:t>
            </a:r>
            <a:r>
              <a:rPr lang="en-US" altLang="zh-CN" sz="3200" dirty="0"/>
              <a:t>C </a:t>
            </a:r>
            <a:r>
              <a:rPr lang="zh-CN" altLang="en-US" sz="3200" dirty="0"/>
              <a:t>语言编写，所以具有良好的硬件平台独立性。</a:t>
            </a:r>
          </a:p>
        </p:txBody>
      </p:sp>
      <p:sp>
        <p:nvSpPr>
          <p:cNvPr id="4" name="文本占位符 3">
            <a:extLst>
              <a:ext uri="{FF2B5EF4-FFF2-40B4-BE49-F238E27FC236}">
                <a16:creationId xmlns:a16="http://schemas.microsoft.com/office/drawing/2014/main" id="{A8F89AA4-9E65-68A6-4EF3-EF14AA85DF0F}"/>
              </a:ext>
            </a:extLst>
          </p:cNvPr>
          <p:cNvSpPr>
            <a:spLocks noGrp="1"/>
          </p:cNvSpPr>
          <p:nvPr>
            <p:ph type="body" sz="quarter" idx="13"/>
          </p:nvPr>
        </p:nvSpPr>
        <p:spPr/>
        <p:txBody>
          <a:bodyPr/>
          <a:lstStyle/>
          <a:p>
            <a:r>
              <a:rPr lang="zh-CN" altLang="en-US" dirty="0"/>
              <a:t>文件系统</a:t>
            </a:r>
          </a:p>
        </p:txBody>
      </p:sp>
    </p:spTree>
    <p:extLst>
      <p:ext uri="{BB962C8B-B14F-4D97-AF65-F5344CB8AC3E}">
        <p14:creationId xmlns:p14="http://schemas.microsoft.com/office/powerpoint/2010/main" val="3922843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2BB2B-F7EA-B749-5617-CFA483D03E1A}"/>
              </a:ext>
            </a:extLst>
          </p:cNvPr>
          <p:cNvSpPr>
            <a:spLocks noGrp="1"/>
          </p:cNvSpPr>
          <p:nvPr>
            <p:ph type="title"/>
          </p:nvPr>
        </p:nvSpPr>
        <p:spPr/>
        <p:txBody>
          <a:bodyPr/>
          <a:lstStyle/>
          <a:p>
            <a:r>
              <a:rPr lang="en-US" altLang="zh-CN" dirty="0"/>
              <a:t>JFFS2 </a:t>
            </a:r>
            <a:r>
              <a:rPr lang="zh-CN" altLang="en-US" dirty="0"/>
              <a:t>文件系统</a:t>
            </a:r>
          </a:p>
        </p:txBody>
      </p:sp>
      <p:sp>
        <p:nvSpPr>
          <p:cNvPr id="3" name="内容占位符 2">
            <a:extLst>
              <a:ext uri="{FF2B5EF4-FFF2-40B4-BE49-F238E27FC236}">
                <a16:creationId xmlns:a16="http://schemas.microsoft.com/office/drawing/2014/main" id="{418D30B2-B7F9-9839-F82D-C5439FAA8131}"/>
              </a:ext>
            </a:extLst>
          </p:cNvPr>
          <p:cNvSpPr>
            <a:spLocks noGrp="1"/>
          </p:cNvSpPr>
          <p:nvPr>
            <p:ph idx="1"/>
          </p:nvPr>
        </p:nvSpPr>
        <p:spPr/>
        <p:txBody>
          <a:bodyPr>
            <a:normAutofit/>
          </a:bodyPr>
          <a:lstStyle/>
          <a:p>
            <a:r>
              <a:rPr lang="en-US" altLang="zh-CN" sz="3200" dirty="0"/>
              <a:t>JFFS2</a:t>
            </a:r>
            <a:r>
              <a:rPr lang="zh-CN" altLang="en-US" sz="3200" dirty="0"/>
              <a:t> </a:t>
            </a:r>
            <a:r>
              <a:rPr lang="en-US" altLang="zh-CN" sz="3200" dirty="0"/>
              <a:t>(Journaling Flash File System Version</a:t>
            </a:r>
            <a:r>
              <a:rPr lang="zh-CN" altLang="en-US" sz="3200" dirty="0"/>
              <a:t> </a:t>
            </a:r>
            <a:r>
              <a:rPr lang="en-US" altLang="zh-CN" sz="3200" dirty="0"/>
              <a:t>2) </a:t>
            </a:r>
            <a:r>
              <a:rPr lang="zh-CN" altLang="en-US" sz="3200" dirty="0"/>
              <a:t>是一个日志结构的文件系统，包含数据和原数据的节点在闪存上顺序的存储。</a:t>
            </a:r>
          </a:p>
        </p:txBody>
      </p:sp>
      <p:sp>
        <p:nvSpPr>
          <p:cNvPr id="4" name="文本占位符 3">
            <a:extLst>
              <a:ext uri="{FF2B5EF4-FFF2-40B4-BE49-F238E27FC236}">
                <a16:creationId xmlns:a16="http://schemas.microsoft.com/office/drawing/2014/main" id="{A8F89AA4-9E65-68A6-4EF3-EF14AA85DF0F}"/>
              </a:ext>
            </a:extLst>
          </p:cNvPr>
          <p:cNvSpPr>
            <a:spLocks noGrp="1"/>
          </p:cNvSpPr>
          <p:nvPr>
            <p:ph type="body" sz="quarter" idx="13"/>
          </p:nvPr>
        </p:nvSpPr>
        <p:spPr/>
        <p:txBody>
          <a:bodyPr/>
          <a:lstStyle/>
          <a:p>
            <a:r>
              <a:rPr lang="zh-CN" altLang="en-US" dirty="0"/>
              <a:t>文件系统</a:t>
            </a:r>
          </a:p>
        </p:txBody>
      </p:sp>
    </p:spTree>
    <p:extLst>
      <p:ext uri="{BB962C8B-B14F-4D97-AF65-F5344CB8AC3E}">
        <p14:creationId xmlns:p14="http://schemas.microsoft.com/office/powerpoint/2010/main" val="2792443107"/>
      </p:ext>
    </p:extLst>
  </p:cSld>
  <p:clrMapOvr>
    <a:masterClrMapping/>
  </p:clrMapOvr>
</p:sld>
</file>

<file path=ppt/theme/theme1.xml><?xml version="1.0" encoding="utf-8"?>
<a:theme xmlns:a="http://schemas.openxmlformats.org/drawingml/2006/main" name="View">
  <a:themeElements>
    <a:clrScheme name="自定义 1">
      <a:dk1>
        <a:srgbClr val="3F3F3F"/>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微软雅黑 bold"/>
        <a:ea typeface="微软雅黑 bold"/>
        <a:cs typeface=""/>
      </a:majorFont>
      <a:minorFont>
        <a:latin typeface="微软雅黑"/>
        <a:ea typeface="微软雅黑"/>
        <a:cs typeface=""/>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806</TotalTime>
  <Words>3432</Words>
  <Application>Microsoft Macintosh PowerPoint</Application>
  <PresentationFormat>Widescreen</PresentationFormat>
  <Paragraphs>267</Paragraphs>
  <Slides>30</Slides>
  <Notes>30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-apple-system</vt:lpstr>
      <vt:lpstr>等线</vt:lpstr>
      <vt:lpstr>微软雅黑</vt:lpstr>
      <vt:lpstr>PingFang SC</vt:lpstr>
      <vt:lpstr>微软雅黑 bold</vt:lpstr>
      <vt:lpstr>思源黑体 CN</vt:lpstr>
      <vt:lpstr>Arial</vt:lpstr>
      <vt:lpstr>Helvetica Neue</vt:lpstr>
      <vt:lpstr>Menlo</vt:lpstr>
      <vt:lpstr>Wingdings</vt:lpstr>
      <vt:lpstr>Wingdings 2</vt:lpstr>
      <vt:lpstr>View</vt:lpstr>
      <vt:lpstr>x-Eris 小组中期报告</vt:lpstr>
      <vt:lpstr>目录</vt:lpstr>
      <vt:lpstr>项目概览</vt:lpstr>
      <vt:lpstr>项目背景</vt:lpstr>
      <vt:lpstr>嵌入式操作系统–FreeRTOS</vt:lpstr>
      <vt:lpstr>嵌入式操作系统–FreeRTOS</vt:lpstr>
      <vt:lpstr>嵌入式操作系统–FreeRTOS</vt:lpstr>
      <vt:lpstr>FAT 文件系统</vt:lpstr>
      <vt:lpstr>JFFS2 文件系统</vt:lpstr>
      <vt:lpstr>Romfs 文件系统</vt:lpstr>
      <vt:lpstr>前瞻性</vt:lpstr>
      <vt:lpstr>WHY？</vt:lpstr>
      <vt:lpstr>物联网发展的趋势所向</vt:lpstr>
      <vt:lpstr>常用 IoTOS 的文件系统</vt:lpstr>
      <vt:lpstr>文件系统的优势</vt:lpstr>
      <vt:lpstr>项目创新</vt:lpstr>
      <vt:lpstr>创新点</vt:lpstr>
      <vt:lpstr>创新点</vt:lpstr>
      <vt:lpstr>理论依据</vt:lpstr>
      <vt:lpstr> RT-Thread架构可以参考的部分</vt:lpstr>
      <vt:lpstr>优化文件系统——缓存</vt:lpstr>
      <vt:lpstr>技术依据</vt:lpstr>
      <vt:lpstr>技术依据—信号量的使用</vt:lpstr>
      <vt:lpstr>运行FreeRTOS</vt:lpstr>
      <vt:lpstr>运行 FreeRTOS</vt:lpstr>
      <vt:lpstr>项目规划</vt:lpstr>
      <vt:lpstr>整体架构</vt:lpstr>
      <vt:lpstr>开发路线</vt:lpstr>
      <vt:lpstr>开发路线</vt:lpstr>
      <vt:lpstr>谢谢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教务处PPT模板002</dc:title>
  <dc:creator>现代教育技术中心</dc:creator>
  <cp:lastModifiedBy>Tyrion Hu</cp:lastModifiedBy>
  <cp:revision>165</cp:revision>
  <dcterms:created xsi:type="dcterms:W3CDTF">2019-09-09T14:12:04Z</dcterms:created>
  <dcterms:modified xsi:type="dcterms:W3CDTF">2023-05-08T08:55:31Z</dcterms:modified>
</cp:coreProperties>
</file>