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2"/>
  </p:notesMasterIdLst>
  <p:sldIdLst>
    <p:sldId id="256" r:id="rId2"/>
    <p:sldId id="272" r:id="rId3"/>
    <p:sldId id="296" r:id="rId4"/>
    <p:sldId id="257" r:id="rId5"/>
    <p:sldId id="325" r:id="rId6"/>
    <p:sldId id="323" r:id="rId7"/>
    <p:sldId id="274" r:id="rId8"/>
    <p:sldId id="287" r:id="rId9"/>
    <p:sldId id="288" r:id="rId10"/>
    <p:sldId id="265" r:id="rId11"/>
    <p:sldId id="273" r:id="rId12"/>
    <p:sldId id="324" r:id="rId13"/>
    <p:sldId id="341" r:id="rId14"/>
    <p:sldId id="328" r:id="rId15"/>
    <p:sldId id="329" r:id="rId16"/>
    <p:sldId id="342" r:id="rId17"/>
    <p:sldId id="270" r:id="rId18"/>
    <p:sldId id="327" r:id="rId19"/>
    <p:sldId id="281" r:id="rId20"/>
    <p:sldId id="283" r:id="rId21"/>
    <p:sldId id="322" r:id="rId22"/>
    <p:sldId id="276" r:id="rId23"/>
    <p:sldId id="284" r:id="rId24"/>
    <p:sldId id="330" r:id="rId25"/>
    <p:sldId id="285" r:id="rId26"/>
    <p:sldId id="299" r:id="rId27"/>
    <p:sldId id="331" r:id="rId28"/>
    <p:sldId id="301" r:id="rId29"/>
    <p:sldId id="332" r:id="rId30"/>
    <p:sldId id="321" r:id="rId31"/>
    <p:sldId id="333" r:id="rId32"/>
    <p:sldId id="335" r:id="rId33"/>
    <p:sldId id="317" r:id="rId34"/>
    <p:sldId id="346" r:id="rId35"/>
    <p:sldId id="334" r:id="rId36"/>
    <p:sldId id="312" r:id="rId37"/>
    <p:sldId id="313" r:id="rId38"/>
    <p:sldId id="314" r:id="rId39"/>
    <p:sldId id="318" r:id="rId40"/>
    <p:sldId id="300" r:id="rId41"/>
    <p:sldId id="303" r:id="rId42"/>
    <p:sldId id="275" r:id="rId43"/>
    <p:sldId id="306" r:id="rId44"/>
    <p:sldId id="298" r:id="rId45"/>
    <p:sldId id="340" r:id="rId46"/>
    <p:sldId id="310" r:id="rId47"/>
    <p:sldId id="320" r:id="rId48"/>
    <p:sldId id="304" r:id="rId49"/>
    <p:sldId id="315" r:id="rId50"/>
    <p:sldId id="316" r:id="rId51"/>
    <p:sldId id="337" r:id="rId52"/>
    <p:sldId id="338" r:id="rId53"/>
    <p:sldId id="339" r:id="rId54"/>
    <p:sldId id="286" r:id="rId55"/>
    <p:sldId id="311" r:id="rId56"/>
    <p:sldId id="344" r:id="rId57"/>
    <p:sldId id="345" r:id="rId58"/>
    <p:sldId id="347" r:id="rId59"/>
    <p:sldId id="297" r:id="rId60"/>
    <p:sldId id="27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头" id="{7E98E41A-590F-2F45-BA0F-6708F37BD973}">
          <p14:sldIdLst>
            <p14:sldId id="256"/>
            <p14:sldId id="272"/>
          </p14:sldIdLst>
        </p14:section>
        <p14:section name="项目背景" id="{A843D99B-7939-6F4F-BB2A-195C10BA05D5}">
          <p14:sldIdLst>
            <p14:sldId id="296"/>
            <p14:sldId id="257"/>
            <p14:sldId id="325"/>
            <p14:sldId id="323"/>
            <p14:sldId id="274"/>
            <p14:sldId id="287"/>
            <p14:sldId id="288"/>
            <p14:sldId id="265"/>
            <p14:sldId id="273"/>
            <p14:sldId id="324"/>
            <p14:sldId id="341"/>
            <p14:sldId id="328"/>
            <p14:sldId id="329"/>
            <p14:sldId id="342"/>
          </p14:sldIdLst>
        </p14:section>
        <p14:section name="项目介绍" id="{BFEFDE51-44DB-5C40-839A-77B00B438795}">
          <p14:sldIdLst>
            <p14:sldId id="270"/>
            <p14:sldId id="327"/>
            <p14:sldId id="281"/>
            <p14:sldId id="283"/>
            <p14:sldId id="322"/>
          </p14:sldIdLst>
        </p14:section>
        <p14:section name="项目实现" id="{CB8B32B0-7B3C-8A44-9D8E-C5B9736D9EBB}">
          <p14:sldIdLst>
            <p14:sldId id="276"/>
            <p14:sldId id="284"/>
            <p14:sldId id="330"/>
            <p14:sldId id="285"/>
            <p14:sldId id="299"/>
            <p14:sldId id="331"/>
            <p14:sldId id="301"/>
            <p14:sldId id="332"/>
            <p14:sldId id="321"/>
            <p14:sldId id="333"/>
            <p14:sldId id="335"/>
            <p14:sldId id="317"/>
            <p14:sldId id="346"/>
            <p14:sldId id="334"/>
            <p14:sldId id="312"/>
            <p14:sldId id="313"/>
            <p14:sldId id="314"/>
            <p14:sldId id="318"/>
            <p14:sldId id="300"/>
            <p14:sldId id="303"/>
            <p14:sldId id="275"/>
            <p14:sldId id="306"/>
            <p14:sldId id="298"/>
            <p14:sldId id="340"/>
            <p14:sldId id="310"/>
            <p14:sldId id="320"/>
            <p14:sldId id="304"/>
            <p14:sldId id="315"/>
            <p14:sldId id="316"/>
            <p14:sldId id="337"/>
            <p14:sldId id="338"/>
            <p14:sldId id="339"/>
          </p14:sldIdLst>
        </p14:section>
        <p14:section name="项目总结" id="{0682C59A-1B90-C242-8F11-5CEFA416AF98}">
          <p14:sldIdLst>
            <p14:sldId id="286"/>
            <p14:sldId id="311"/>
            <p14:sldId id="344"/>
            <p14:sldId id="345"/>
            <p14:sldId id="347"/>
            <p14:sldId id="29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8" autoAdjust="0"/>
    <p:restoredTop sz="68163" autoAdjust="0"/>
  </p:normalViewPr>
  <p:slideViewPr>
    <p:cSldViewPr snapToGrid="0">
      <p:cViewPr varScale="1">
        <p:scale>
          <a:sx n="85" d="100"/>
          <a:sy n="85" d="100"/>
        </p:scale>
        <p:origin x="776"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AC749-4FB1-4504-8A01-4799D4DFEFF9}" type="datetimeFigureOut">
              <a:rPr lang="zh-CN" altLang="en-US" smtClean="0"/>
              <a:t>2023/7/9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8296D-1E8C-4FA1-8ED8-C999B297FEA1}" type="slidenum">
              <a:rPr lang="zh-CN" altLang="en-US" smtClean="0"/>
              <a:t>‹#›</a:t>
            </a:fld>
            <a:endParaRPr lang="zh-CN" altLang="en-US"/>
          </a:p>
        </p:txBody>
      </p:sp>
    </p:spTree>
    <p:extLst>
      <p:ext uri="{BB962C8B-B14F-4D97-AF65-F5344CB8AC3E}">
        <p14:creationId xmlns:p14="http://schemas.microsoft.com/office/powerpoint/2010/main" val="314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大家好，今天由我来进行 </a:t>
            </a:r>
            <a:r>
              <a:rPr lang="en-US" altLang="zh-CN" dirty="0"/>
              <a:t>x-Eris</a:t>
            </a:r>
            <a:r>
              <a:rPr lang="zh-CN" altLang="en-US" dirty="0"/>
              <a:t> 小组的结题报告，我们小组的项目的名称是 </a:t>
            </a:r>
            <a:r>
              <a:rPr lang="en-US" altLang="zh-CN" dirty="0" err="1"/>
              <a:t>ErisFS</a:t>
            </a:r>
            <a:r>
              <a:rPr lang="zh-CN" altLang="en-US" dirty="0"/>
              <a:t>，目标是实现一个 </a:t>
            </a:r>
            <a:r>
              <a:rPr lang="en-US" altLang="zh-CN" dirty="0"/>
              <a:t>FreeRTOS</a:t>
            </a:r>
            <a:r>
              <a:rPr lang="zh-CN" altLang="en-US" dirty="0"/>
              <a:t> 上的虚拟文件系统。</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a:t>
            </a:fld>
            <a:endParaRPr lang="zh-CN" altLang="en-US"/>
          </a:p>
        </p:txBody>
      </p:sp>
    </p:spTree>
    <p:extLst>
      <p:ext uri="{BB962C8B-B14F-4D97-AF65-F5344CB8AC3E}">
        <p14:creationId xmlns:p14="http://schemas.microsoft.com/office/powerpoint/2010/main" val="208619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然后我们就去调研了一下一些常见的物联网操作系统的文件系统情况，可以看到大部分系统都支持多种文件系统，并且有多个操作系统配有虚拟文件系统来对多个文件系统进行管理，</a:t>
            </a:r>
            <a:endParaRPr lang="en-US" altLang="zh-CN" dirty="0"/>
          </a:p>
          <a:p>
            <a:endParaRPr lang="en-US" altLang="zh-CN" dirty="0"/>
          </a:p>
          <a:p>
            <a:r>
              <a:rPr lang="zh-CN" altLang="en-US" dirty="0"/>
              <a:t>市场占比前列的 </a:t>
            </a:r>
            <a:r>
              <a:rPr lang="en-US" altLang="zh-CN" dirty="0"/>
              <a:t>FreeRTOS</a:t>
            </a:r>
            <a:r>
              <a:rPr lang="zh-CN" altLang="en-US" dirty="0"/>
              <a:t>也有</a:t>
            </a:r>
            <a:r>
              <a:rPr lang="en-US" altLang="zh-CN" dirty="0"/>
              <a:t>FreeRTOS-Plus-FAT</a:t>
            </a:r>
            <a:r>
              <a:rPr lang="zh-CN" altLang="en-US" dirty="0"/>
              <a:t> 项目作为文件系统：</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10</a:t>
            </a:fld>
            <a:endParaRPr lang="zh-CN" altLang="en-US"/>
          </a:p>
        </p:txBody>
      </p:sp>
    </p:spTree>
    <p:extLst>
      <p:ext uri="{BB962C8B-B14F-4D97-AF65-F5344CB8AC3E}">
        <p14:creationId xmlns:p14="http://schemas.microsoft.com/office/powerpoint/2010/main" val="108301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它是一款开源的为</a:t>
            </a:r>
            <a:r>
              <a:rPr lang="en-US" altLang="zh-CN" dirty="0"/>
              <a:t>FreeRTOS</a:t>
            </a:r>
            <a:r>
              <a:rPr lang="zh-CN" altLang="en-US" dirty="0"/>
              <a:t>打造的</a:t>
            </a:r>
            <a:r>
              <a:rPr lang="en-US" altLang="zh-CN" dirty="0"/>
              <a:t>FAT</a:t>
            </a:r>
            <a:r>
              <a:rPr lang="zh-CN" altLang="en-US" dirty="0"/>
              <a:t>文件系统，底层基于</a:t>
            </a:r>
            <a:r>
              <a:rPr lang="en-US" altLang="zh-CN" dirty="0"/>
              <a:t>FATFS</a:t>
            </a:r>
            <a:r>
              <a:rPr lang="zh-CN" altLang="en-US" dirty="0"/>
              <a:t>，声称可拓展，</a:t>
            </a:r>
            <a:r>
              <a:rPr lang="en-US" altLang="zh-CN" dirty="0"/>
              <a:t>API</a:t>
            </a:r>
            <a:r>
              <a:rPr lang="zh-CN" altLang="en-US" dirty="0"/>
              <a:t>全面</a:t>
            </a:r>
            <a:endParaRPr lang="en-US" altLang="zh-CN" dirty="0"/>
          </a:p>
          <a:p>
            <a:endParaRPr lang="en-US" altLang="zh-CN" dirty="0"/>
          </a:p>
          <a:p>
            <a:r>
              <a:rPr lang="zh-CN" altLang="en-US" dirty="0"/>
              <a:t>听上去这已经满足了</a:t>
            </a:r>
            <a:r>
              <a:rPr lang="en-US" altLang="zh-CN" dirty="0"/>
              <a:t>FreeRTOS</a:t>
            </a:r>
            <a:r>
              <a:rPr lang="zh-CN" altLang="en-US" dirty="0"/>
              <a:t>的文件系统支持了，</a:t>
            </a:r>
            <a:r>
              <a:rPr lang="en-US" altLang="zh-CN" dirty="0"/>
              <a:t>FreeRTOS</a:t>
            </a:r>
            <a:r>
              <a:rPr lang="zh-CN" altLang="en-US" dirty="0"/>
              <a:t>在前文这个表格里也看上去和其他操作系统之间没有什么落后的地方了对吧，如果说支持的文件系统有点少，只要后来人基于可拓展性增加一些底层操作系统就可以了</a:t>
            </a:r>
            <a:endParaRPr lang="en-US" altLang="zh-CN" dirty="0"/>
          </a:p>
          <a:p>
            <a:endParaRPr lang="en-US" altLang="zh-CN" dirty="0"/>
          </a:p>
          <a:p>
            <a:r>
              <a:rPr lang="zh-CN" altLang="en-US" dirty="0"/>
              <a:t>但是</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11</a:t>
            </a:fld>
            <a:endParaRPr lang="zh-CN" altLang="en-US"/>
          </a:p>
        </p:txBody>
      </p:sp>
    </p:spTree>
    <p:extLst>
      <p:ext uri="{BB962C8B-B14F-4D97-AF65-F5344CB8AC3E}">
        <p14:creationId xmlns:p14="http://schemas.microsoft.com/office/powerpoint/2010/main" val="281545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但是，我们发现，</a:t>
            </a:r>
            <a:r>
              <a:rPr lang="en-US" altLang="zh-CN" dirty="0"/>
              <a:t>FreeRTOS</a:t>
            </a:r>
            <a:r>
              <a:rPr lang="zh-CN" altLang="en-US" dirty="0"/>
              <a:t> 的文件系统是并不完善的，</a:t>
            </a:r>
            <a:endParaRPr lang="en-US" altLang="zh-CN" dirty="0"/>
          </a:p>
          <a:p>
            <a:r>
              <a:rPr lang="en-US" altLang="zh-CN" dirty="0"/>
              <a:t>FreeRTOS</a:t>
            </a:r>
            <a:r>
              <a:rPr lang="zh-CN" altLang="en-US" dirty="0"/>
              <a:t> 本身内核并不支持文件系统，这个附加库所声称的拓展性和全面</a:t>
            </a:r>
            <a:r>
              <a:rPr lang="en-US" altLang="zh-CN" dirty="0"/>
              <a:t>API</a:t>
            </a:r>
            <a:r>
              <a:rPr lang="zh-CN" altLang="en-US" dirty="0"/>
              <a:t>是不正确的</a:t>
            </a:r>
            <a:endParaRPr lang="en-US" altLang="zh-CN" dirty="0"/>
          </a:p>
          <a:p>
            <a:endParaRPr lang="en-US" altLang="zh-CN" dirty="0"/>
          </a:p>
          <a:p>
            <a:r>
              <a:rPr lang="zh-CN" altLang="en-US" dirty="0"/>
              <a:t>它几乎完全和</a:t>
            </a:r>
            <a:r>
              <a:rPr lang="en-US" altLang="zh-CN" dirty="0"/>
              <a:t>FATFS</a:t>
            </a:r>
            <a:r>
              <a:rPr lang="zh-CN" altLang="en-US" dirty="0"/>
              <a:t>挂钩，没有拓展任何其他系统的可能性；同时</a:t>
            </a:r>
            <a:r>
              <a:rPr lang="en-US" altLang="zh-CN" dirty="0"/>
              <a:t>API</a:t>
            </a:r>
            <a:r>
              <a:rPr lang="zh-CN" altLang="en-US" dirty="0"/>
              <a:t>支持并不全面，实际使用起来的</a:t>
            </a:r>
            <a:r>
              <a:rPr lang="en-US" altLang="zh-CN" dirty="0"/>
              <a:t>API</a:t>
            </a:r>
            <a:r>
              <a:rPr lang="zh-CN" altLang="en-US" dirty="0"/>
              <a:t>数量甚至比它的底层</a:t>
            </a:r>
            <a:r>
              <a:rPr lang="en-US" altLang="zh-CN" dirty="0"/>
              <a:t>FATFS</a:t>
            </a:r>
            <a:r>
              <a:rPr lang="zh-CN" altLang="en-US" dirty="0"/>
              <a:t>还少很多</a:t>
            </a:r>
            <a:endParaRPr lang="en-US" altLang="zh-CN" dirty="0"/>
          </a:p>
          <a:p>
            <a:endParaRPr lang="en-US" altLang="zh-CN" dirty="0"/>
          </a:p>
          <a:p>
            <a:r>
              <a:rPr lang="zh-CN" altLang="en-US" dirty="0"/>
              <a:t>所以我认为这个项目可以说是鸡肋，因此</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12</a:t>
            </a:fld>
            <a:endParaRPr lang="zh-CN" altLang="en-US"/>
          </a:p>
        </p:txBody>
      </p:sp>
    </p:spTree>
    <p:extLst>
      <p:ext uri="{BB962C8B-B14F-4D97-AF65-F5344CB8AC3E}">
        <p14:creationId xmlns:p14="http://schemas.microsoft.com/office/powerpoint/2010/main" val="2668159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这个表格里，</a:t>
            </a:r>
            <a:r>
              <a:rPr lang="en-US" altLang="zh-CN" dirty="0"/>
              <a:t>FreeRTOS</a:t>
            </a:r>
            <a:r>
              <a:rPr lang="zh-CN" altLang="en-US" dirty="0"/>
              <a:t>和其他操作系统在文件系统方面差了许多，在这一方面和其他比起来几乎是零了，就是把表格最上面一行右侧划掉也没什么问题</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13</a:t>
            </a:fld>
            <a:endParaRPr lang="zh-CN" altLang="en-US"/>
          </a:p>
        </p:txBody>
      </p:sp>
    </p:spTree>
    <p:extLst>
      <p:ext uri="{BB962C8B-B14F-4D97-AF65-F5344CB8AC3E}">
        <p14:creationId xmlns:p14="http://schemas.microsoft.com/office/powerpoint/2010/main" val="1760158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曾经，在中期报告的时候</a:t>
            </a:r>
            <a:r>
              <a:rPr lang="zh-CN" altLang="en-US" sz="1400" dirty="0"/>
              <a:t>我们希望</a:t>
            </a:r>
            <a:endParaRPr lang="en-US" altLang="zh-CN" sz="1400" dirty="0"/>
          </a:p>
          <a:p>
            <a:r>
              <a:rPr lang="zh-CN" altLang="en-US" sz="1200" dirty="0"/>
              <a:t>基于现有的</a:t>
            </a:r>
            <a:r>
              <a:rPr lang="en" altLang="zh-CN" sz="1200" dirty="0"/>
              <a:t>FreeRTOS</a:t>
            </a:r>
            <a:r>
              <a:rPr lang="zh-CN" altLang="en-US" sz="1200" dirty="0"/>
              <a:t>的虚拟文件系统模块</a:t>
            </a:r>
            <a:r>
              <a:rPr lang="en" altLang="zh-CN" sz="1200" dirty="0"/>
              <a:t>FreeRTOS-Plus-Fat</a:t>
            </a:r>
            <a:r>
              <a:rPr lang="zh-CN" altLang="en-US" sz="1200" dirty="0"/>
              <a:t>进行兼容性拓展及安全性能优化，就可以得到一个支持全面，安全快捷          的嵌入式</a:t>
            </a:r>
            <a:r>
              <a:rPr lang="en" altLang="zh-CN" sz="1200" dirty="0"/>
              <a:t>VFS</a:t>
            </a:r>
            <a:r>
              <a:rPr lang="zh-CN" altLang="en-US" sz="1200" dirty="0"/>
              <a:t>，也就是说我们只要做拓展或者说修补工作，让它变得更完善就可以了</a:t>
            </a:r>
            <a:endParaRPr lang="en-US" altLang="zh-CN" sz="1200" dirty="0"/>
          </a:p>
          <a:p>
            <a:endParaRPr lang="en-US" altLang="zh-CN" sz="1200" dirty="0">
              <a:solidFill>
                <a:srgbClr val="FF0000"/>
              </a:solidFill>
            </a:endParaRPr>
          </a:p>
          <a:p>
            <a:r>
              <a:rPr lang="zh-CN" altLang="en-US" sz="1200" dirty="0">
                <a:solidFill>
                  <a:srgbClr val="FF0000"/>
                </a:solidFill>
              </a:rPr>
              <a:t>但是这个项目实际上的表现差强人意，因此我们</a:t>
            </a:r>
            <a:endParaRPr lang="en-US" altLang="zh-CN" sz="1200" dirty="0">
              <a:solidFill>
                <a:srgbClr val="FF0000"/>
              </a:solidFill>
            </a:endParaRPr>
          </a:p>
          <a:p>
            <a:endParaRPr lang="zh-CN" altLang="en-US" sz="2400" dirty="0">
              <a:solidFill>
                <a:srgbClr val="FF0000"/>
              </a:solidFill>
            </a:endParaRPr>
          </a:p>
        </p:txBody>
      </p:sp>
      <p:sp>
        <p:nvSpPr>
          <p:cNvPr id="4" name="灯片编号占位符 3"/>
          <p:cNvSpPr>
            <a:spLocks noGrp="1"/>
          </p:cNvSpPr>
          <p:nvPr>
            <p:ph type="sldNum" sz="quarter" idx="5"/>
          </p:nvPr>
        </p:nvSpPr>
        <p:spPr/>
        <p:txBody>
          <a:bodyPr/>
          <a:lstStyle/>
          <a:p>
            <a:fld id="{8A18296D-1E8C-4FA1-8ED8-C999B297FEA1}" type="slidenum">
              <a:rPr lang="zh-CN" altLang="en-US" smtClean="0"/>
              <a:t>14</a:t>
            </a:fld>
            <a:endParaRPr lang="zh-CN" altLang="en-US"/>
          </a:p>
        </p:txBody>
      </p:sp>
    </p:spTree>
    <p:extLst>
      <p:ext uri="{BB962C8B-B14F-4D97-AF65-F5344CB8AC3E}">
        <p14:creationId xmlns:p14="http://schemas.microsoft.com/office/powerpoint/2010/main" val="288896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选择了从零开始实现</a:t>
            </a:r>
            <a:r>
              <a:rPr lang="zh-CN" altLang="en-US" sz="1200" b="0" i="0" noProof="1">
                <a:solidFill>
                  <a:srgbClr val="1F2328"/>
                </a:solidFill>
                <a:effectLst/>
                <a:latin typeface="-apple-system"/>
              </a:rPr>
              <a:t>实现了 </a:t>
            </a:r>
            <a:r>
              <a:rPr lang="en" altLang="zh-CN" sz="1200" b="1" i="0" noProof="1">
                <a:solidFill>
                  <a:srgbClr val="1F2328"/>
                </a:solidFill>
                <a:effectLst/>
                <a:latin typeface="-apple-system"/>
              </a:rPr>
              <a:t>FreeRTOS</a:t>
            </a:r>
            <a:r>
              <a:rPr lang="zh-CN" altLang="en-US" sz="1200" b="1" i="0" noProof="1">
                <a:solidFill>
                  <a:srgbClr val="1F2328"/>
                </a:solidFill>
                <a:effectLst/>
                <a:latin typeface="-apple-system"/>
              </a:rPr>
              <a:t> </a:t>
            </a:r>
            <a:r>
              <a:rPr lang="zh-CN" altLang="en-US" sz="1200" b="0" i="0" noProof="1">
                <a:solidFill>
                  <a:srgbClr val="1F2328"/>
                </a:solidFill>
                <a:effectLst/>
                <a:latin typeface="-apple-system"/>
              </a:rPr>
              <a:t>的虚拟文件系统模块</a:t>
            </a:r>
            <a:r>
              <a:rPr lang="en-US" altLang="zh-CN" sz="1200" b="0" i="0" noProof="1">
                <a:solidFill>
                  <a:srgbClr val="1F2328"/>
                </a:solidFill>
                <a:effectLst/>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noProof="1">
                <a:solidFill>
                  <a:srgbClr val="1F2328"/>
                </a:solidFill>
                <a:effectLst/>
                <a:latin typeface="-apple-system"/>
              </a:rPr>
              <a:t>总之，就是将</a:t>
            </a:r>
            <a:r>
              <a:rPr lang="en-US" altLang="zh-CN" sz="1200" b="0" i="0" noProof="1">
                <a:solidFill>
                  <a:srgbClr val="1F2328"/>
                </a:solidFill>
                <a:effectLst/>
                <a:latin typeface="-apple-system"/>
              </a:rPr>
              <a:t>FreeRTOS</a:t>
            </a:r>
            <a:r>
              <a:rPr lang="zh-CN" altLang="en-US" sz="1200" b="0" i="0" noProof="1">
                <a:solidFill>
                  <a:srgbClr val="1F2328"/>
                </a:solidFill>
                <a:effectLst/>
                <a:latin typeface="-apple-system"/>
              </a:rPr>
              <a:t>的文件系统短板完全补足</a:t>
            </a:r>
            <a:endParaRPr lang="en-US" altLang="zh-CN" sz="1200" b="0" i="0" noProof="1">
              <a:solidFill>
                <a:srgbClr val="1F2328"/>
              </a:solidFill>
              <a:effectLst/>
              <a:latin typeface="-apple-system"/>
            </a:endParaRPr>
          </a:p>
          <a:p>
            <a:pPr lvl="1"/>
            <a:endParaRPr lang="en-US" altLang="zh-CN" sz="1200" b="0" i="0" noProof="1">
              <a:solidFill>
                <a:srgbClr val="1F2328"/>
              </a:solidFill>
              <a:effectLst/>
              <a:latin typeface="-apple-system"/>
            </a:endParaRPr>
          </a:p>
          <a:p>
            <a:pPr lvl="1"/>
            <a:r>
              <a:rPr lang="zh-CN" altLang="en-US" sz="1200" b="0" i="0" noProof="1">
                <a:solidFill>
                  <a:srgbClr val="1F2328"/>
                </a:solidFill>
                <a:effectLst/>
                <a:latin typeface="-apple-system"/>
              </a:rPr>
              <a:t>它</a:t>
            </a:r>
            <a:endParaRPr lang="en-US" altLang="zh-CN" sz="1200" b="0" i="0" noProof="1">
              <a:solidFill>
                <a:srgbClr val="1F2328"/>
              </a:solidFill>
              <a:effectLst/>
              <a:latin typeface="-apple-system"/>
            </a:endParaRPr>
          </a:p>
          <a:p>
            <a:pPr lvl="1"/>
            <a:r>
              <a:rPr lang="zh-CN" altLang="en-US" sz="1200" b="0" i="0" noProof="1">
                <a:solidFill>
                  <a:srgbClr val="1F2328"/>
                </a:solidFill>
                <a:effectLst/>
                <a:latin typeface="-apple-system"/>
              </a:rPr>
              <a:t>持全面的 </a:t>
            </a:r>
            <a:r>
              <a:rPr lang="en" altLang="zh-CN" sz="1200" b="0" i="0" noProof="1">
                <a:solidFill>
                  <a:srgbClr val="1F2328"/>
                </a:solidFill>
                <a:effectLst/>
                <a:latin typeface="-apple-system"/>
              </a:rPr>
              <a:t>POSIX FILE API</a:t>
            </a:r>
            <a:r>
              <a:rPr lang="zh-CN" altLang="en-US" sz="1200" b="0" i="0" noProof="1">
                <a:solidFill>
                  <a:srgbClr val="1F2328"/>
                </a:solidFill>
                <a:effectLst/>
                <a:latin typeface="-apple-system"/>
              </a:rPr>
              <a:t>，</a:t>
            </a:r>
            <a:endParaRPr lang="en-US" altLang="zh-CN" sz="1200" b="0" i="0" noProof="1">
              <a:solidFill>
                <a:srgbClr val="1F2328"/>
              </a:solidFill>
              <a:effectLst/>
              <a:latin typeface="-apple-system"/>
            </a:endParaRPr>
          </a:p>
          <a:p>
            <a:pPr lvl="1"/>
            <a:r>
              <a:rPr lang="zh-CN" altLang="en-US" sz="1200" b="0" i="0" noProof="1">
                <a:solidFill>
                  <a:srgbClr val="1F2328"/>
                </a:solidFill>
                <a:effectLst/>
                <a:latin typeface="-apple-system"/>
              </a:rPr>
              <a:t>方便拓展各种底层文件系统 和 上层对外接口函数，</a:t>
            </a:r>
            <a:endParaRPr lang="en-US" altLang="zh-CN" sz="1200" b="0" i="0" noProof="1">
              <a:solidFill>
                <a:srgbClr val="1F2328"/>
              </a:solidFill>
              <a:effectLst/>
              <a:latin typeface="-apple-system"/>
            </a:endParaRPr>
          </a:p>
          <a:p>
            <a:pPr lvl="1"/>
            <a:r>
              <a:rPr lang="zh-CN" altLang="en-US" sz="1200" b="0" i="0" noProof="1">
                <a:solidFill>
                  <a:srgbClr val="1F2328"/>
                </a:solidFill>
                <a:effectLst/>
                <a:latin typeface="-apple-system"/>
              </a:rPr>
              <a:t>而且还</a:t>
            </a:r>
            <a:r>
              <a:rPr lang="zh-CN" altLang="en-US" sz="1200" noProof="1">
                <a:solidFill>
                  <a:srgbClr val="1F2328"/>
                </a:solidFill>
                <a:latin typeface="-apple-system"/>
              </a:rPr>
              <a:t>方便移植到各种硬件组合之上</a:t>
            </a:r>
            <a:endParaRPr lang="en-US" altLang="zh-CN" sz="2400" noProof="1"/>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noProof="1">
              <a:solidFill>
                <a:srgbClr val="1F2328"/>
              </a:solidFill>
              <a:effectLst/>
              <a:latin typeface="-apple-system"/>
            </a:endParaRPr>
          </a:p>
        </p:txBody>
      </p:sp>
      <p:sp>
        <p:nvSpPr>
          <p:cNvPr id="4" name="灯片编号占位符 3"/>
          <p:cNvSpPr>
            <a:spLocks noGrp="1"/>
          </p:cNvSpPr>
          <p:nvPr>
            <p:ph type="sldNum" sz="quarter" idx="5"/>
          </p:nvPr>
        </p:nvSpPr>
        <p:spPr/>
        <p:txBody>
          <a:bodyPr/>
          <a:lstStyle/>
          <a:p>
            <a:fld id="{8A18296D-1E8C-4FA1-8ED8-C999B297FEA1}" type="slidenum">
              <a:rPr lang="zh-CN" altLang="en-US" smtClean="0"/>
              <a:t>15</a:t>
            </a:fld>
            <a:endParaRPr lang="zh-CN" altLang="en-US"/>
          </a:p>
        </p:txBody>
      </p:sp>
    </p:spTree>
    <p:extLst>
      <p:ext uri="{BB962C8B-B14F-4D97-AF65-F5344CB8AC3E}">
        <p14:creationId xmlns:p14="http://schemas.microsoft.com/office/powerpoint/2010/main" val="3491790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这个表格里，在我们这个文件系统实现之后，</a:t>
            </a:r>
            <a:r>
              <a:rPr lang="en-US" altLang="zh-CN" dirty="0"/>
              <a:t>FreeRTOS</a:t>
            </a:r>
            <a:r>
              <a:rPr lang="zh-CN" altLang="en-US" dirty="0"/>
              <a:t>在文件系统方面不再有短板，虚拟文件系统的可拓展性让这一方面的可能性大大提升，只要有心移植，一切文件系统都可以实现支持。所以我们才可以说是全面的</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16</a:t>
            </a:fld>
            <a:endParaRPr lang="zh-CN" altLang="en-US"/>
          </a:p>
        </p:txBody>
      </p:sp>
    </p:spTree>
    <p:extLst>
      <p:ext uri="{BB962C8B-B14F-4D97-AF65-F5344CB8AC3E}">
        <p14:creationId xmlns:p14="http://schemas.microsoft.com/office/powerpoint/2010/main" val="350824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其次是本项目的正式整体介绍，希望可以帮助大家快速理解项目的意义以及构成</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17</a:t>
            </a:fld>
            <a:endParaRPr lang="zh-CN" altLang="en-US"/>
          </a:p>
        </p:txBody>
      </p:sp>
    </p:spTree>
    <p:extLst>
      <p:ext uri="{BB962C8B-B14F-4D97-AF65-F5344CB8AC3E}">
        <p14:creationId xmlns:p14="http://schemas.microsoft.com/office/powerpoint/2010/main" val="3856085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这是我们项目的首页</a:t>
            </a:r>
            <a:r>
              <a:rPr lang="en-US" altLang="zh-CN" dirty="0"/>
              <a:t>README</a:t>
            </a:r>
            <a:r>
              <a:rPr lang="zh-CN" altLang="en-US" dirty="0"/>
              <a:t>，右侧是项目结构，左侧是项目简介，可以看到我们支持了几乎所有的</a:t>
            </a:r>
            <a:r>
              <a:rPr lang="en-US" altLang="zh-CN" dirty="0"/>
              <a:t>POSIX</a:t>
            </a:r>
            <a:r>
              <a:rPr lang="zh-CN" altLang="en-US" dirty="0"/>
              <a:t>文件</a:t>
            </a:r>
            <a:r>
              <a:rPr lang="en-US" altLang="zh-CN" dirty="0"/>
              <a:t>API</a:t>
            </a:r>
            <a:r>
              <a:rPr lang="zh-CN" altLang="en-US" dirty="0"/>
              <a:t>，以及目前的两个文件系统，其他更多的文件系统有待接入，但这一小部分移植的工作可以留给有心人，因为我们已经把其他部分开发好了</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18</a:t>
            </a:fld>
            <a:endParaRPr lang="zh-CN" altLang="en-US"/>
          </a:p>
        </p:txBody>
      </p:sp>
    </p:spTree>
    <p:extLst>
      <p:ext uri="{BB962C8B-B14F-4D97-AF65-F5344CB8AC3E}">
        <p14:creationId xmlns:p14="http://schemas.microsoft.com/office/powerpoint/2010/main" val="370415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我们的项目</a:t>
            </a:r>
            <a:r>
              <a:rPr lang="en-US" altLang="zh-CN" dirty="0" err="1"/>
              <a:t>ErisFS</a:t>
            </a:r>
            <a:r>
              <a:rPr lang="zh-CN" altLang="en-US" dirty="0"/>
              <a:t>是</a:t>
            </a:r>
            <a:r>
              <a:rPr lang="en-US" altLang="zh-CN" dirty="0"/>
              <a:t>FreeRTOS</a:t>
            </a:r>
            <a:r>
              <a:rPr lang="zh-CN" altLang="en-US" dirty="0"/>
              <a:t>上第一个真正意义上的虚拟文件系统，</a:t>
            </a:r>
            <a:endParaRPr lang="en-US" altLang="zh-CN" dirty="0"/>
          </a:p>
          <a:p>
            <a:pPr lvl="1"/>
            <a:r>
              <a:rPr lang="zh-CN" altLang="en-US" dirty="0"/>
              <a:t>首先它兼容</a:t>
            </a:r>
            <a:r>
              <a:rPr lang="en-US" altLang="zh-CN" dirty="0"/>
              <a:t>POSIX</a:t>
            </a:r>
            <a:r>
              <a:rPr lang="zh-CN" altLang="en-US" dirty="0"/>
              <a:t>标准 </a:t>
            </a:r>
            <a:endParaRPr lang="en-US" altLang="zh-CN" dirty="0"/>
          </a:p>
          <a:p>
            <a:pPr lvl="1"/>
            <a:r>
              <a:rPr lang="zh-CN" altLang="en-US" sz="1200" dirty="0">
                <a:solidFill>
                  <a:schemeClr val="tx1"/>
                </a:solidFill>
              </a:rPr>
              <a:t>这可以减少开发学习成本。</a:t>
            </a:r>
            <a:endParaRPr lang="en-US" altLang="zh-CN" sz="1200" dirty="0">
              <a:solidFill>
                <a:schemeClr val="tx1"/>
              </a:solidFill>
            </a:endParaRPr>
          </a:p>
          <a:p>
            <a:pPr lvl="1"/>
            <a:r>
              <a:rPr lang="zh-CN" altLang="en-US" sz="1200" dirty="0">
                <a:solidFill>
                  <a:schemeClr val="tx1"/>
                </a:solidFill>
              </a:rPr>
              <a:t>在可能的未来可以与</a:t>
            </a:r>
            <a:r>
              <a:rPr lang="en-US" altLang="zh-CN" sz="1200" dirty="0">
                <a:solidFill>
                  <a:schemeClr val="tx1"/>
                </a:solidFill>
              </a:rPr>
              <a:t>FreeRTOS-Plus-POSIX</a:t>
            </a:r>
            <a:r>
              <a:rPr lang="zh-CN" altLang="en-US" sz="1200" dirty="0">
                <a:solidFill>
                  <a:schemeClr val="tx1"/>
                </a:solidFill>
              </a:rPr>
              <a:t>这一实验室项目联动，大幅降低从</a:t>
            </a:r>
            <a:r>
              <a:rPr lang="en-US" altLang="zh-CN" sz="1200" dirty="0">
                <a:solidFill>
                  <a:schemeClr val="tx1"/>
                </a:solidFill>
              </a:rPr>
              <a:t>UNIX</a:t>
            </a:r>
            <a:r>
              <a:rPr lang="zh-CN" altLang="en-US" sz="1200" dirty="0">
                <a:solidFill>
                  <a:schemeClr val="tx1"/>
                </a:solidFill>
              </a:rPr>
              <a:t>系统上移植程序到</a:t>
            </a:r>
            <a:r>
              <a:rPr lang="en-US" altLang="zh-CN" sz="1200" dirty="0">
                <a:solidFill>
                  <a:schemeClr val="tx1"/>
                </a:solidFill>
              </a:rPr>
              <a:t>FreeRTOS</a:t>
            </a:r>
            <a:r>
              <a:rPr lang="zh-CN" altLang="en-US" sz="1200" dirty="0">
                <a:solidFill>
                  <a:schemeClr val="tx1"/>
                </a:solidFill>
              </a:rPr>
              <a:t>的难度。</a:t>
            </a:r>
            <a:endParaRPr lang="en-US" altLang="zh-CN" sz="1200" dirty="0">
              <a:solidFill>
                <a:schemeClr val="tx1"/>
              </a:solidFill>
            </a:endParaRPr>
          </a:p>
          <a:p>
            <a:pPr lvl="1"/>
            <a:r>
              <a:rPr lang="zh-CN" altLang="en-US" sz="1200" dirty="0">
                <a:solidFill>
                  <a:schemeClr val="tx1"/>
                </a:solidFill>
              </a:rPr>
              <a:t>能与多种项目联动，发挥嵌入式系统的更多潜能</a:t>
            </a:r>
            <a:endParaRPr lang="en-US" altLang="zh-CN" sz="1200" dirty="0">
              <a:solidFill>
                <a:schemeClr val="tx1"/>
              </a:solidFill>
            </a:endParaRPr>
          </a:p>
          <a:p>
            <a:pPr lvl="1"/>
            <a:endParaRPr lang="en-US" altLang="zh-CN" sz="1200" dirty="0">
              <a:solidFill>
                <a:schemeClr val="tx1"/>
              </a:solidFill>
            </a:endParaRPr>
          </a:p>
          <a:p>
            <a:pPr lvl="1"/>
            <a:r>
              <a:rPr lang="zh-CN" altLang="en-US" sz="1200" dirty="0">
                <a:solidFill>
                  <a:schemeClr val="tx1"/>
                </a:solidFill>
              </a:rPr>
              <a:t>其次它方便拓展，这一点在后面会详细解释，现在只需要明白有了</a:t>
            </a:r>
            <a:r>
              <a:rPr lang="en-US" altLang="zh-CN" sz="1200" dirty="0" err="1">
                <a:solidFill>
                  <a:schemeClr val="tx1"/>
                </a:solidFill>
              </a:rPr>
              <a:t>ErisFS</a:t>
            </a:r>
            <a:r>
              <a:rPr lang="zh-CN" altLang="en-US" sz="1200" dirty="0">
                <a:solidFill>
                  <a:schemeClr val="tx1"/>
                </a:solidFill>
              </a:rPr>
              <a:t>，任何底层文件系统都可以在</a:t>
            </a:r>
            <a:r>
              <a:rPr lang="en-US" altLang="zh-CN" sz="1200" dirty="0">
                <a:solidFill>
                  <a:schemeClr val="tx1"/>
                </a:solidFill>
              </a:rPr>
              <a:t>FreeRTOS</a:t>
            </a:r>
            <a:r>
              <a:rPr lang="zh-CN" altLang="en-US" sz="1200" dirty="0">
                <a:solidFill>
                  <a:schemeClr val="tx1"/>
                </a:solidFill>
              </a:rPr>
              <a:t>上被使用，这一点和目前另一大操作系统</a:t>
            </a:r>
            <a:r>
              <a:rPr lang="en-US" altLang="zh-CN" sz="1200" dirty="0">
                <a:solidFill>
                  <a:schemeClr val="tx1"/>
                </a:solidFill>
              </a:rPr>
              <a:t>RT-Thread</a:t>
            </a:r>
            <a:r>
              <a:rPr lang="zh-CN" altLang="en-US" sz="1200" dirty="0">
                <a:solidFill>
                  <a:schemeClr val="tx1"/>
                </a:solidFill>
              </a:rPr>
              <a:t>是可以说平起平坐的了</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19</a:t>
            </a:fld>
            <a:endParaRPr lang="zh-CN" altLang="en-US"/>
          </a:p>
        </p:txBody>
      </p:sp>
    </p:spTree>
    <p:extLst>
      <p:ext uri="{BB962C8B-B14F-4D97-AF65-F5344CB8AC3E}">
        <p14:creationId xmlns:p14="http://schemas.microsoft.com/office/powerpoint/2010/main" val="34466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下面将从 背景相关，项目介绍，实现过程，项目总结 几个方面进行大致的汇报：</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a:t>
            </a:fld>
            <a:endParaRPr lang="zh-CN" altLang="en-US"/>
          </a:p>
        </p:txBody>
      </p:sp>
    </p:spTree>
    <p:extLst>
      <p:ext uri="{BB962C8B-B14F-4D97-AF65-F5344CB8AC3E}">
        <p14:creationId xmlns:p14="http://schemas.microsoft.com/office/powerpoint/2010/main" val="359189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在这张图上放的是 </a:t>
            </a:r>
            <a:r>
              <a:rPr lang="en-US" altLang="zh-CN" dirty="0"/>
              <a:t>ErisFS</a:t>
            </a:r>
            <a:r>
              <a:rPr lang="zh-CN" altLang="en-US" dirty="0"/>
              <a:t> 的整体架构设计，中期报告时我们也放过这张图</a:t>
            </a:r>
            <a:endParaRPr lang="en-US" altLang="zh-CN" dirty="0"/>
          </a:p>
          <a:p>
            <a:r>
              <a:rPr lang="zh-CN" altLang="en-US" dirty="0"/>
              <a:t>可以看到它由三层组成，</a:t>
            </a:r>
            <a:endParaRPr lang="en-US" altLang="zh-CN" dirty="0"/>
          </a:p>
          <a:p>
            <a:r>
              <a:rPr lang="zh-CN" altLang="en-US" dirty="0"/>
              <a:t>最底层的是基础文件系统层，通过自己编写或者调用已经开发完成的库来对实际文件系统进行读写；</a:t>
            </a:r>
            <a:endParaRPr lang="en-US" altLang="zh-CN" dirty="0"/>
          </a:p>
          <a:p>
            <a:endParaRPr lang="en-US" altLang="zh-CN" dirty="0"/>
          </a:p>
          <a:p>
            <a:r>
              <a:rPr lang="zh-CN" altLang="en-US" dirty="0"/>
              <a:t>中间的 </a:t>
            </a:r>
            <a:r>
              <a:rPr lang="en-US" altLang="zh-CN" dirty="0"/>
              <a:t>VFS</a:t>
            </a:r>
            <a:r>
              <a:rPr lang="zh-CN" altLang="en-US" dirty="0"/>
              <a:t> 虚拟层则是将基础文件系统的操作进行抽象统一，引入了统一的文件节点、文件标识符等概念；</a:t>
            </a:r>
            <a:endParaRPr lang="en-US" altLang="zh-CN" dirty="0"/>
          </a:p>
          <a:p>
            <a:endParaRPr lang="en-US" altLang="zh-CN" dirty="0"/>
          </a:p>
          <a:p>
            <a:r>
              <a:rPr lang="zh-CN" altLang="en-US" dirty="0"/>
              <a:t>最上层的 </a:t>
            </a:r>
            <a:r>
              <a:rPr lang="en-US" altLang="zh-CN" dirty="0"/>
              <a:t>POSIX</a:t>
            </a:r>
            <a:r>
              <a:rPr lang="zh-CN" altLang="en-US" dirty="0"/>
              <a:t> 标准层是对 </a:t>
            </a:r>
            <a:r>
              <a:rPr lang="en-US" altLang="zh-CN" dirty="0"/>
              <a:t>VFS</a:t>
            </a:r>
            <a:r>
              <a:rPr lang="zh-CN" altLang="en-US" dirty="0"/>
              <a:t> 的虚拟层进行包装，使得其兼容 </a:t>
            </a:r>
            <a:r>
              <a:rPr lang="en-US" altLang="zh-CN" dirty="0"/>
              <a:t>POSIX</a:t>
            </a:r>
            <a:r>
              <a:rPr lang="zh-CN" altLang="en-US" dirty="0"/>
              <a:t> 标准更加易用。</a:t>
            </a:r>
            <a:endParaRPr lang="en-US" altLang="zh-CN" dirty="0"/>
          </a:p>
          <a:p>
            <a:endParaRPr lang="en-US" altLang="zh-CN" dirty="0"/>
          </a:p>
          <a:p>
            <a:r>
              <a:rPr lang="zh-CN" altLang="en-US" dirty="0"/>
              <a:t>每一层之间互不干扰，可以很容易的拓展某一层而不改变其他。</a:t>
            </a:r>
            <a:endParaRPr lang="en-US" altLang="zh-CN" dirty="0"/>
          </a:p>
          <a:p>
            <a:endParaRPr lang="en-US" altLang="zh-CN" dirty="0"/>
          </a:p>
          <a:p>
            <a:r>
              <a:rPr lang="zh-CN" altLang="en-US" dirty="0"/>
              <a:t>而用户调用只需要调用最上层即可。</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20</a:t>
            </a:fld>
            <a:endParaRPr lang="zh-CN" altLang="en-US"/>
          </a:p>
        </p:txBody>
      </p:sp>
    </p:spTree>
    <p:extLst>
      <p:ext uri="{BB962C8B-B14F-4D97-AF65-F5344CB8AC3E}">
        <p14:creationId xmlns:p14="http://schemas.microsoft.com/office/powerpoint/2010/main" val="179128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接下来，是更新的项目架构，分为四层 ： </a:t>
            </a:r>
            <a:r>
              <a:rPr lang="en-US" altLang="zh-CN" dirty="0"/>
              <a:t>POSIX</a:t>
            </a:r>
            <a:r>
              <a:rPr lang="zh-CN" altLang="en-US" dirty="0"/>
              <a:t>， </a:t>
            </a:r>
            <a:r>
              <a:rPr lang="en-US" altLang="zh-CN" dirty="0"/>
              <a:t>EFS</a:t>
            </a:r>
            <a:r>
              <a:rPr lang="zh-CN" altLang="en-US" dirty="0"/>
              <a:t>， 基础文件系统，存储介质 这四层</a:t>
            </a:r>
            <a:endParaRPr lang="en-US" altLang="zh-CN" dirty="0"/>
          </a:p>
          <a:p>
            <a:endParaRPr lang="en-US" altLang="zh-CN" dirty="0"/>
          </a:p>
          <a:p>
            <a:r>
              <a:rPr lang="zh-CN" altLang="en-US" dirty="0"/>
              <a:t>依然还是用户调用</a:t>
            </a:r>
            <a:r>
              <a:rPr lang="en-US" altLang="zh-CN" dirty="0"/>
              <a:t>POSIX</a:t>
            </a:r>
            <a:r>
              <a:rPr lang="zh-CN" altLang="en-US" dirty="0"/>
              <a:t>，</a:t>
            </a:r>
            <a:r>
              <a:rPr lang="en-US" altLang="zh-CN" dirty="0"/>
              <a:t>POSIX</a:t>
            </a:r>
            <a:r>
              <a:rPr lang="zh-CN" altLang="en-US" dirty="0"/>
              <a:t>调用</a:t>
            </a:r>
            <a:r>
              <a:rPr lang="en-US" altLang="zh-CN" dirty="0"/>
              <a:t>EFS</a:t>
            </a:r>
            <a:r>
              <a:rPr lang="zh-CN" altLang="en-US" dirty="0"/>
              <a:t>中间虚拟函数，</a:t>
            </a:r>
            <a:r>
              <a:rPr lang="en-US" altLang="zh-CN" dirty="0"/>
              <a:t>EFS</a:t>
            </a:r>
            <a:r>
              <a:rPr lang="zh-CN" altLang="en-US" dirty="0"/>
              <a:t>再调用具体文件系统比如</a:t>
            </a:r>
            <a:r>
              <a:rPr lang="en-US" altLang="zh-CN" dirty="0"/>
              <a:t>FATFS</a:t>
            </a:r>
            <a:r>
              <a:rPr lang="zh-CN" altLang="en-US" dirty="0"/>
              <a:t>的读写，具体文件系统的读写最后会</a:t>
            </a:r>
            <a:endParaRPr lang="en-US" altLang="zh-CN" dirty="0"/>
          </a:p>
          <a:p>
            <a:r>
              <a:rPr lang="zh-CN" altLang="en-US" dirty="0"/>
              <a:t>落实到某一种存储介质的读写</a:t>
            </a:r>
            <a:endParaRPr lang="en-US" altLang="zh-CN" dirty="0"/>
          </a:p>
          <a:p>
            <a:endParaRPr lang="en-US" altLang="zh-CN" dirty="0"/>
          </a:p>
          <a:p>
            <a:r>
              <a:rPr lang="zh-CN" altLang="en-US" dirty="0"/>
              <a:t>可以看到我们加了最底下的存储介质读写层，这一层有很多可能性，比如</a:t>
            </a:r>
            <a:r>
              <a:rPr lang="en-US" altLang="zh-CN" dirty="0"/>
              <a:t>SD</a:t>
            </a:r>
            <a:r>
              <a:rPr lang="zh-CN" altLang="en-US" dirty="0"/>
              <a:t>卡，</a:t>
            </a:r>
            <a:r>
              <a:rPr lang="en-US" altLang="zh-CN" dirty="0"/>
              <a:t>SSD</a:t>
            </a:r>
            <a:r>
              <a:rPr lang="zh-CN" altLang="en-US" dirty="0"/>
              <a:t>，</a:t>
            </a:r>
            <a:r>
              <a:rPr lang="en-US" altLang="zh-CN" dirty="0"/>
              <a:t>U</a:t>
            </a:r>
            <a:r>
              <a:rPr lang="zh-CN" altLang="en-US" dirty="0"/>
              <a:t>盘，这些存储介质，</a:t>
            </a:r>
            <a:endParaRPr lang="en-US" altLang="zh-CN" dirty="0"/>
          </a:p>
          <a:p>
            <a:r>
              <a:rPr lang="zh-CN" altLang="en-US" dirty="0"/>
              <a:t>他们大部分都是和硬件强相关，需要有相应的驱动才能读写（除了</a:t>
            </a:r>
            <a:r>
              <a:rPr lang="en-US" altLang="zh-CN" dirty="0"/>
              <a:t>RAM</a:t>
            </a:r>
            <a:r>
              <a:rPr lang="zh-CN" altLang="en-US" dirty="0"/>
              <a:t>，如果我们把</a:t>
            </a:r>
            <a:r>
              <a:rPr lang="en-US" altLang="zh-CN" dirty="0"/>
              <a:t>ram</a:t>
            </a:r>
            <a:r>
              <a:rPr lang="zh-CN" altLang="en-US" dirty="0"/>
              <a:t>当作存储介质，直接</a:t>
            </a:r>
            <a:r>
              <a:rPr lang="en-US" altLang="zh-CN" dirty="0" err="1"/>
              <a:t>memcpy</a:t>
            </a:r>
            <a:r>
              <a:rPr lang="zh-CN" altLang="en-US" dirty="0"/>
              <a:t>就可以写进去）</a:t>
            </a:r>
            <a:endParaRPr lang="en-US" altLang="zh-CN" dirty="0"/>
          </a:p>
          <a:p>
            <a:r>
              <a:rPr lang="zh-CN" altLang="en-US" dirty="0"/>
              <a:t>之前没有这一层的原因是因为这和硬件太强相关了，和我们的项目（上面三层）没有关系，但是实际证明我们做嵌入式是逃不过和硬件打交道的，为了实际读写测试，我们需要研究这一块具体的硬件比如</a:t>
            </a:r>
            <a:r>
              <a:rPr lang="en-US" altLang="zh-CN" dirty="0"/>
              <a:t>SD</a:t>
            </a:r>
            <a:r>
              <a:rPr lang="zh-CN" altLang="en-US" dirty="0"/>
              <a:t>卡是怎样读写的，需要去配置它的驱动和相关读写函数。</a:t>
            </a:r>
            <a:endParaRPr lang="en-US" altLang="zh-CN" dirty="0"/>
          </a:p>
          <a:p>
            <a:endParaRPr lang="en-US" altLang="zh-CN" dirty="0"/>
          </a:p>
          <a:p>
            <a:r>
              <a:rPr lang="zh-CN" altLang="en-US" dirty="0"/>
              <a:t>接下来再看到我们的倒数第二层基础文件系统层，也就是原来的最底层，这些文件系统实际上就是一个概念，或者说一种抽象格式</a:t>
            </a:r>
            <a:endParaRPr lang="en-US" altLang="zh-CN" dirty="0"/>
          </a:p>
          <a:p>
            <a:r>
              <a:rPr lang="zh-CN" altLang="en-US" dirty="0"/>
              <a:t>它和实际存储在哪里无关，也就是这些文件系统可以放在任何存储介质上，只要你把下面的驱动配好，把相应的读写函数替换成实际的存储介质读写函数就可以了。</a:t>
            </a:r>
            <a:endParaRPr lang="en-US" altLang="zh-CN" dirty="0"/>
          </a:p>
          <a:p>
            <a:endParaRPr lang="en-US" altLang="zh-CN" dirty="0"/>
          </a:p>
          <a:p>
            <a:r>
              <a:rPr lang="zh-CN" altLang="en-US" dirty="0"/>
              <a:t>最后我再说一下移植，也就是我们一直说的这个项目相比于原来那个实验室项目强在哪里，就是可拓展性。</a:t>
            </a:r>
            <a:endParaRPr lang="en-US" altLang="zh-CN" dirty="0"/>
          </a:p>
          <a:p>
            <a:endParaRPr lang="en-US" altLang="zh-CN" dirty="0"/>
          </a:p>
          <a:p>
            <a:r>
              <a:rPr lang="zh-CN" altLang="en-US" dirty="0"/>
              <a:t>举个例子，如果我想在这两个文件系统之外再多支持一个文件系统，应该怎么做？</a:t>
            </a:r>
            <a:endParaRPr lang="en-US" altLang="zh-CN" dirty="0"/>
          </a:p>
          <a:p>
            <a:r>
              <a:rPr lang="zh-CN" altLang="en-US" dirty="0"/>
              <a:t>我首先找到一个文件系统的开源实现，它向上会提供一些借口，比如</a:t>
            </a:r>
            <a:r>
              <a:rPr lang="en-US" altLang="zh-CN" dirty="0"/>
              <a:t>open</a:t>
            </a:r>
            <a:r>
              <a:rPr lang="zh-CN" altLang="en-US" dirty="0"/>
              <a:t>，</a:t>
            </a:r>
            <a:r>
              <a:rPr lang="en-US" altLang="zh-CN" dirty="0"/>
              <a:t>read</a:t>
            </a:r>
            <a:r>
              <a:rPr lang="zh-CN" altLang="en-US" dirty="0"/>
              <a:t>，但是格式肯定都会不一样，因此我们要在这里添加一个适配层，实际上就是把</a:t>
            </a:r>
            <a:r>
              <a:rPr lang="en-US" altLang="zh-CN" dirty="0"/>
              <a:t>EFS</a:t>
            </a:r>
            <a:r>
              <a:rPr lang="zh-CN" altLang="en-US" dirty="0"/>
              <a:t>和这个文件系统的函数格式匹配起来，</a:t>
            </a:r>
            <a:endParaRPr lang="en-US" altLang="zh-CN" dirty="0"/>
          </a:p>
          <a:p>
            <a:endParaRPr lang="en-US" altLang="zh-CN" dirty="0"/>
          </a:p>
          <a:p>
            <a:r>
              <a:rPr lang="zh-CN" altLang="en-US" dirty="0"/>
              <a:t>比如上面调用三个参数，我在这个适配层做一些处理，调用下面文件系统可能是两个参数的对应函数，也可能是同样是三个参数但是格式不同的对应函数。</a:t>
            </a:r>
            <a:br>
              <a:rPr lang="en-US" altLang="zh-CN" dirty="0"/>
            </a:br>
            <a:endParaRPr lang="en-US" altLang="zh-CN" dirty="0"/>
          </a:p>
          <a:p>
            <a:r>
              <a:rPr lang="zh-CN" altLang="en-US" dirty="0"/>
              <a:t>然后这个文件系统向下回调用具体存储介质的读写函数，我要把它换成下面的存储介质的读写函数，这样他就可以对实际的存储介质进行读写了。</a:t>
            </a:r>
            <a:endParaRPr lang="en-US" altLang="zh-CN" dirty="0"/>
          </a:p>
          <a:p>
            <a:endParaRPr lang="en-US" altLang="zh-CN" dirty="0"/>
          </a:p>
          <a:p>
            <a:r>
              <a:rPr lang="zh-CN" altLang="en-US" dirty="0"/>
              <a:t>也就是说，移植一个新的文件系统进来，我只要在这里添加一下函数的适配转换一下参数，然后在下面把存储介质读写函数替换过来，就可以了。这相对于没有虚拟文件系统时的移植少了很多，十分方便，因此这个项目时可以很容易拓展的。</a:t>
            </a:r>
            <a:endParaRPr lang="en-US" altLang="zh-CN" dirty="0"/>
          </a:p>
          <a:p>
            <a:endParaRPr lang="en-US" altLang="zh-CN" dirty="0"/>
          </a:p>
          <a:p>
            <a:r>
              <a:rPr lang="zh-CN" altLang="en-US" dirty="0"/>
              <a:t>有人可能会问，想要添加别的存储介质，比如加一种能在</a:t>
            </a:r>
            <a:r>
              <a:rPr lang="en-US" altLang="zh-CN" dirty="0"/>
              <a:t>U</a:t>
            </a:r>
            <a:r>
              <a:rPr lang="zh-CN" altLang="en-US" dirty="0"/>
              <a:t>盘上设置文件系统，挂</a:t>
            </a:r>
            <a:r>
              <a:rPr lang="en-US" altLang="zh-CN" dirty="0"/>
              <a:t>U</a:t>
            </a:r>
            <a:r>
              <a:rPr lang="zh-CN" altLang="en-US" dirty="0"/>
              <a:t>盘应该怎么办。</a:t>
            </a:r>
            <a:endParaRPr lang="en-US" altLang="zh-CN" dirty="0"/>
          </a:p>
          <a:p>
            <a:r>
              <a:rPr lang="zh-CN" altLang="en-US" dirty="0"/>
              <a:t>这个实际上只有一小步，你需要找到你所用的硬件板子上，</a:t>
            </a:r>
            <a:r>
              <a:rPr lang="en-US" altLang="zh-CN" dirty="0"/>
              <a:t>U</a:t>
            </a:r>
            <a:r>
              <a:rPr lang="zh-CN" altLang="en-US" dirty="0"/>
              <a:t>盘读写口的对应驱动，然后把里面向上留出的读写函数找出来，添加到对应的文件系统里，就可以了。这一步没有代码编写工作，只要找到厂商给的驱动就可以了。</a:t>
            </a:r>
            <a:endParaRPr lang="en-US" altLang="zh-CN" dirty="0"/>
          </a:p>
          <a:p>
            <a:endParaRPr lang="en-US" altLang="zh-CN" dirty="0"/>
          </a:p>
          <a:p>
            <a:r>
              <a:rPr lang="zh-CN" altLang="en-US" dirty="0"/>
              <a:t>然后你还可以看到我这里有个箭头，这意味着我们做了一个基于</a:t>
            </a:r>
            <a:r>
              <a:rPr lang="en-US" altLang="zh-CN" dirty="0"/>
              <a:t>SD</a:t>
            </a:r>
            <a:r>
              <a:rPr lang="zh-CN" altLang="en-US" dirty="0"/>
              <a:t>卡的</a:t>
            </a:r>
            <a:r>
              <a:rPr lang="en-US" altLang="zh-CN" dirty="0"/>
              <a:t>FATFS</a:t>
            </a:r>
            <a:r>
              <a:rPr lang="zh-CN" altLang="en-US" dirty="0"/>
              <a:t>，如果</a:t>
            </a:r>
            <a:r>
              <a:rPr lang="en-US" altLang="zh-CN" dirty="0"/>
              <a:t>FATFS</a:t>
            </a:r>
            <a:r>
              <a:rPr lang="zh-CN" altLang="en-US" dirty="0"/>
              <a:t>想挂在</a:t>
            </a:r>
            <a:r>
              <a:rPr lang="en-US" altLang="zh-CN" dirty="0"/>
              <a:t>U</a:t>
            </a:r>
            <a:r>
              <a:rPr lang="zh-CN" altLang="en-US" dirty="0"/>
              <a:t>盘上，那么这里也可以有一条别的肩头指向</a:t>
            </a:r>
            <a:r>
              <a:rPr lang="en-US" altLang="zh-CN" dirty="0"/>
              <a:t>U</a:t>
            </a:r>
            <a:r>
              <a:rPr lang="zh-CN" altLang="en-US" dirty="0"/>
              <a:t>盘；只需要调用对应的读写函数即可，完全没有额外的工作量，这个选择你在一个换乘车站选了</a:t>
            </a:r>
            <a:r>
              <a:rPr lang="en-US" altLang="zh-CN" dirty="0"/>
              <a:t>1</a:t>
            </a:r>
            <a:r>
              <a:rPr lang="zh-CN" altLang="en-US" dirty="0"/>
              <a:t>号线而不是</a:t>
            </a:r>
            <a:r>
              <a:rPr lang="en-US" altLang="zh-CN" dirty="0"/>
              <a:t>5</a:t>
            </a:r>
            <a:r>
              <a:rPr lang="zh-CN" altLang="en-US" dirty="0"/>
              <a:t>号线一样平常。</a:t>
            </a:r>
            <a:endParaRPr lang="en-US" altLang="zh-CN" dirty="0"/>
          </a:p>
          <a:p>
            <a:endParaRPr lang="en-US" altLang="zh-CN" dirty="0"/>
          </a:p>
          <a:p>
            <a:r>
              <a:rPr lang="zh-CN" altLang="en-US" dirty="0"/>
              <a:t>最后的最后，你可能会注意到这里</a:t>
            </a:r>
            <a:r>
              <a:rPr lang="en-US" altLang="zh-CN" dirty="0"/>
              <a:t>RAM</a:t>
            </a:r>
            <a:r>
              <a:rPr lang="zh-CN" altLang="en-US" dirty="0"/>
              <a:t>的驱动和</a:t>
            </a:r>
            <a:r>
              <a:rPr lang="en-US" altLang="zh-CN" dirty="0"/>
              <a:t>RAMFS</a:t>
            </a:r>
            <a:r>
              <a:rPr lang="zh-CN" altLang="en-US" dirty="0"/>
              <a:t>的适配是融为一体的，这是因为这两个一个介质一个基础文件系统是我们特意选择的，为最小可行性实现做准备的，所以它们特别简单，</a:t>
            </a:r>
            <a:r>
              <a:rPr lang="en-US" altLang="zh-CN" dirty="0"/>
              <a:t>RAM</a:t>
            </a:r>
            <a:r>
              <a:rPr lang="zh-CN" altLang="en-US" dirty="0"/>
              <a:t>也就是内存的读写就是</a:t>
            </a:r>
            <a:r>
              <a:rPr lang="en-US" altLang="zh-CN" dirty="0" err="1"/>
              <a:t>memcpy</a:t>
            </a:r>
            <a:r>
              <a:rPr lang="zh-CN" altLang="en-US" dirty="0"/>
              <a:t>，而</a:t>
            </a:r>
            <a:r>
              <a:rPr lang="en-US" altLang="zh-CN" dirty="0" err="1"/>
              <a:t>ramfs</a:t>
            </a:r>
            <a:r>
              <a:rPr lang="zh-CN" altLang="en-US" dirty="0"/>
              <a:t>本身的向上接口就被写成了</a:t>
            </a:r>
            <a:r>
              <a:rPr lang="en-US" altLang="zh-CN" dirty="0"/>
              <a:t>EFS</a:t>
            </a:r>
            <a:r>
              <a:rPr lang="zh-CN" altLang="en-US" dirty="0"/>
              <a:t>所需要的模样，因此不需要适配也不需要驱动。这两个比较特殊，但它们组合在一起就成为了一个最简单的，可用的文件系统，极大的方便了我们的验证工作。</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21</a:t>
            </a:fld>
            <a:endParaRPr lang="zh-CN" altLang="en-US"/>
          </a:p>
        </p:txBody>
      </p:sp>
    </p:spTree>
    <p:extLst>
      <p:ext uri="{BB962C8B-B14F-4D97-AF65-F5344CB8AC3E}">
        <p14:creationId xmlns:p14="http://schemas.microsoft.com/office/powerpoint/2010/main" val="97320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接下来，我将介绍一下我们项目的实现过程</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22</a:t>
            </a:fld>
            <a:endParaRPr lang="zh-CN" altLang="en-US"/>
          </a:p>
        </p:txBody>
      </p:sp>
    </p:spTree>
    <p:extLst>
      <p:ext uri="{BB962C8B-B14F-4D97-AF65-F5344CB8AC3E}">
        <p14:creationId xmlns:p14="http://schemas.microsoft.com/office/powerpoint/2010/main" val="2227050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这是是我们的开发路线。</a:t>
            </a:r>
            <a:endParaRPr lang="en-US" altLang="zh-CN" dirty="0"/>
          </a:p>
          <a:p>
            <a:r>
              <a:rPr lang="zh-CN" altLang="en-US" dirty="0"/>
              <a:t>第零阶段实际上是验证阶段，主要是验证 </a:t>
            </a:r>
            <a:r>
              <a:rPr lang="en-US" altLang="zh-CN" dirty="0"/>
              <a:t>QEMU</a:t>
            </a:r>
            <a:r>
              <a:rPr lang="zh-CN" altLang="en-US" dirty="0"/>
              <a:t> 环境是否能满足开发嵌入式设备文件系统的需求，这在中期报告中已经被完成了</a:t>
            </a:r>
            <a:endParaRPr lang="en-US" altLang="zh-CN" dirty="0"/>
          </a:p>
          <a:p>
            <a:endParaRPr lang="en-US" altLang="zh-CN" dirty="0"/>
          </a:p>
          <a:p>
            <a:r>
              <a:rPr lang="zh-CN" altLang="en-US" dirty="0"/>
              <a:t>第一阶段计划是完成最小可行性系统，简单来说就是一个包含三层完整架构，但是功能有限的文件系统，比如上两层只实现挂载，读写等操作，最下面只支持一个最简单</a:t>
            </a:r>
            <a:r>
              <a:rPr lang="en-US" altLang="zh-CN" dirty="0" err="1"/>
              <a:t>ramfs</a:t>
            </a:r>
            <a:r>
              <a:rPr lang="zh-CN" altLang="en-US" dirty="0"/>
              <a:t>。</a:t>
            </a:r>
            <a:endParaRPr lang="en-US" altLang="zh-CN" dirty="0"/>
          </a:p>
          <a:p>
            <a:endParaRPr lang="en-US" altLang="zh-CN" dirty="0"/>
          </a:p>
          <a:p>
            <a:r>
              <a:rPr lang="zh-CN" altLang="en-US" dirty="0"/>
              <a:t>接下来的阶段则是进行拓展，</a:t>
            </a:r>
            <a:endParaRPr lang="en-US" altLang="zh-CN" dirty="0"/>
          </a:p>
          <a:p>
            <a:r>
              <a:rPr lang="zh-CN" altLang="en-US" dirty="0"/>
              <a:t>第二阶段就是对系统的上两层进行完善，支持所有的</a:t>
            </a:r>
            <a:r>
              <a:rPr lang="en-US" altLang="zh-CN" dirty="0"/>
              <a:t>POSIX</a:t>
            </a:r>
            <a:r>
              <a:rPr lang="zh-CN" altLang="en-US" dirty="0"/>
              <a:t> 标准函数，</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23</a:t>
            </a:fld>
            <a:endParaRPr lang="zh-CN" altLang="en-US"/>
          </a:p>
        </p:txBody>
      </p:sp>
    </p:spTree>
    <p:extLst>
      <p:ext uri="{BB962C8B-B14F-4D97-AF65-F5344CB8AC3E}">
        <p14:creationId xmlns:p14="http://schemas.microsoft.com/office/powerpoint/2010/main" val="296438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可以看一下，第一阶段只实现了最上面四个，接下来要实现剩下的所有。</a:t>
            </a:r>
            <a:endParaRPr lang="en-US" altLang="zh-CN" dirty="0"/>
          </a:p>
          <a:p>
            <a:r>
              <a:rPr lang="zh-CN" altLang="en-US" dirty="0"/>
              <a:t>完成这一阶段后，我们就得到了一个全面可用的虚拟文件系统项目，尽管他的底层文件系统只有一个。</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24</a:t>
            </a:fld>
            <a:endParaRPr lang="zh-CN" altLang="en-US"/>
          </a:p>
        </p:txBody>
      </p:sp>
    </p:spTree>
    <p:extLst>
      <p:ext uri="{BB962C8B-B14F-4D97-AF65-F5344CB8AC3E}">
        <p14:creationId xmlns:p14="http://schemas.microsoft.com/office/powerpoint/2010/main" val="590509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接下来阶段 </a:t>
            </a:r>
            <a:r>
              <a:rPr lang="en-US" altLang="zh-CN" dirty="0"/>
              <a:t>3</a:t>
            </a:r>
            <a:r>
              <a:rPr lang="zh-CN" altLang="en-US" dirty="0"/>
              <a:t> 则是对底层文件系统进行添加，我们在</a:t>
            </a:r>
            <a:r>
              <a:rPr lang="en-US" altLang="zh-CN" dirty="0" err="1"/>
              <a:t>ramfs</a:t>
            </a:r>
            <a:r>
              <a:rPr lang="zh-CN" altLang="en-US" dirty="0"/>
              <a:t>之外添加了</a:t>
            </a:r>
            <a:r>
              <a:rPr lang="en-US" altLang="zh-CN" dirty="0"/>
              <a:t>FATFS</a:t>
            </a:r>
            <a:r>
              <a:rPr lang="zh-CN" altLang="en-US" dirty="0"/>
              <a:t>，实际上由于架构的设计，不需要改动上两层代码即可添加，也就是我之前说的移植。完成这一步之后，项目的三个层次都很完整了。</a:t>
            </a:r>
            <a:endParaRPr lang="en-US" altLang="zh-CN" dirty="0"/>
          </a:p>
          <a:p>
            <a:endParaRPr lang="en-US" altLang="zh-CN" dirty="0"/>
          </a:p>
          <a:p>
            <a:r>
              <a:rPr lang="zh-CN" altLang="en-US" dirty="0"/>
              <a:t>阶段 </a:t>
            </a:r>
            <a:r>
              <a:rPr lang="en-US" altLang="zh-CN" dirty="0"/>
              <a:t>4</a:t>
            </a:r>
            <a:r>
              <a:rPr lang="zh-CN" altLang="en-US" dirty="0"/>
              <a:t> 的优化是我们项目主体完成之后的远期规划，计划从安全方面对 </a:t>
            </a:r>
            <a:r>
              <a:rPr lang="en-US" altLang="zh-CN" dirty="0"/>
              <a:t>ErisFS</a:t>
            </a:r>
            <a:r>
              <a:rPr lang="zh-CN" altLang="en-US" dirty="0"/>
              <a:t> 进行优化，考虑加密、锁这几个途径来实现。</a:t>
            </a:r>
            <a:endParaRPr lang="en-US" altLang="zh-CN" dirty="0"/>
          </a:p>
          <a:p>
            <a:r>
              <a:rPr lang="zh-CN" altLang="en-US" dirty="0"/>
              <a:t>以上就是我们项目的完整开发路线。</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25</a:t>
            </a:fld>
            <a:endParaRPr lang="zh-CN" altLang="en-US"/>
          </a:p>
        </p:txBody>
      </p:sp>
    </p:spTree>
    <p:extLst>
      <p:ext uri="{BB962C8B-B14F-4D97-AF65-F5344CB8AC3E}">
        <p14:creationId xmlns:p14="http://schemas.microsoft.com/office/powerpoint/2010/main" val="413127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此阶段计划为</a:t>
            </a:r>
            <a:r>
              <a:rPr lang="en-US" altLang="zh-CN" dirty="0"/>
              <a:t> </a:t>
            </a:r>
            <a:r>
              <a:rPr lang="en-US" altLang="zh-CN" b="1" dirty="0"/>
              <a:t>FreeRTOS </a:t>
            </a:r>
            <a:r>
              <a:rPr lang="en-US" altLang="zh-CN" dirty="0" err="1"/>
              <a:t>实现</a:t>
            </a:r>
            <a:r>
              <a:rPr lang="en-US" altLang="zh-CN" b="1" dirty="0" err="1"/>
              <a:t>最小可用的虚拟文件系统</a:t>
            </a:r>
            <a:r>
              <a:rPr lang="zh-CN" altLang="en-US" dirty="0"/>
              <a:t>，仅支持磁盘的挂载与文件的读写操作等。但是将完整地按照</a:t>
            </a:r>
            <a:r>
              <a:rPr lang="zh-CN" altLang="en-US" b="1" dirty="0"/>
              <a:t>三层架构</a:t>
            </a:r>
            <a:r>
              <a:rPr lang="zh-CN" altLang="en-US" dirty="0"/>
              <a:t>设计进行开发，</a:t>
            </a:r>
            <a:endParaRPr lang="en-US" altLang="zh-CN" dirty="0"/>
          </a:p>
          <a:p>
            <a:endParaRPr lang="en-US" altLang="zh-CN" dirty="0"/>
          </a:p>
          <a:p>
            <a:r>
              <a:rPr lang="zh-CN" altLang="en-US" dirty="0"/>
              <a:t>项目其实主要部分就在第一阶段，完成以后后面的各种工作虽然繁琐但是本质上只是添加完善而已。</a:t>
            </a:r>
            <a:endParaRPr lang="en-US" altLang="zh-CN" dirty="0"/>
          </a:p>
          <a:p>
            <a:r>
              <a:rPr lang="zh-CN" altLang="en-US" dirty="0"/>
              <a:t>这一阶段我们是按照上面的三层模型分三部分同时进行的。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26</a:t>
            </a:fld>
            <a:endParaRPr lang="zh-CN" altLang="en-US"/>
          </a:p>
        </p:txBody>
      </p:sp>
    </p:spTree>
    <p:extLst>
      <p:ext uri="{BB962C8B-B14F-4D97-AF65-F5344CB8AC3E}">
        <p14:creationId xmlns:p14="http://schemas.microsoft.com/office/powerpoint/2010/main" val="3916319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这一阶段我们是按照上面的三层模型分三部分同时进行的。</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27</a:t>
            </a:fld>
            <a:endParaRPr lang="zh-CN" altLang="en-US"/>
          </a:p>
        </p:txBody>
      </p:sp>
    </p:spTree>
    <p:extLst>
      <p:ext uri="{BB962C8B-B14F-4D97-AF65-F5344CB8AC3E}">
        <p14:creationId xmlns:p14="http://schemas.microsoft.com/office/powerpoint/2010/main" val="563659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这里先介绍上两层的具体实现</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28</a:t>
            </a:fld>
            <a:endParaRPr lang="zh-CN" altLang="en-US"/>
          </a:p>
        </p:txBody>
      </p:sp>
    </p:spTree>
    <p:extLst>
      <p:ext uri="{BB962C8B-B14F-4D97-AF65-F5344CB8AC3E}">
        <p14:creationId xmlns:p14="http://schemas.microsoft.com/office/powerpoint/2010/main" val="2203101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a:t>
            </a:r>
            <a:r>
              <a:rPr lang="en-US" altLang="zh-CN" dirty="0" err="1"/>
              <a:t>efs_posix</a:t>
            </a:r>
            <a:r>
              <a:rPr lang="zh-CN" altLang="en-US" dirty="0"/>
              <a:t> 也就是实现的最上面</a:t>
            </a:r>
            <a:r>
              <a:rPr lang="en-US" altLang="zh-CN" dirty="0"/>
              <a:t>POSIX</a:t>
            </a:r>
            <a:r>
              <a:rPr lang="zh-CN" altLang="en-US" dirty="0"/>
              <a:t>标准层</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29</a:t>
            </a:fld>
            <a:endParaRPr lang="zh-CN" altLang="en-US"/>
          </a:p>
        </p:txBody>
      </p:sp>
    </p:spTree>
    <p:extLst>
      <p:ext uri="{BB962C8B-B14F-4D97-AF65-F5344CB8AC3E}">
        <p14:creationId xmlns:p14="http://schemas.microsoft.com/office/powerpoint/2010/main" val="208692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首先是我们项目的相关背景介绍，</a:t>
            </a:r>
            <a:endParaRPr lang="en-US" altLang="zh-CN" dirty="0"/>
          </a:p>
          <a:p>
            <a:endParaRPr lang="en-US" altLang="zh-CN" dirty="0"/>
          </a:p>
          <a:p>
            <a:r>
              <a:rPr lang="zh-CN" altLang="en-US" dirty="0"/>
              <a:t>主要涉及嵌入式，</a:t>
            </a:r>
            <a:r>
              <a:rPr lang="en-US" altLang="zh-CN" dirty="0"/>
              <a:t>FreeRTOS</a:t>
            </a:r>
            <a:r>
              <a:rPr lang="zh-CN" altLang="en-US" dirty="0"/>
              <a:t>和文件系统三个关键点，</a:t>
            </a:r>
            <a:endParaRPr lang="en-US" altLang="zh-CN" dirty="0"/>
          </a:p>
          <a:p>
            <a:endParaRPr lang="en-US" altLang="zh-CN" dirty="0"/>
          </a:p>
          <a:p>
            <a:r>
              <a:rPr lang="zh-CN" altLang="en-US" dirty="0"/>
              <a:t>希望可以从这些</a:t>
            </a:r>
            <a:r>
              <a:rPr lang="en-US" altLang="zh-CN" dirty="0"/>
              <a:t>ppt</a:t>
            </a:r>
            <a:r>
              <a:rPr lang="zh-CN" altLang="en-US" dirty="0"/>
              <a:t>帮助大家理解我们项目的意义所在并且快速明白项目目标</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3</a:t>
            </a:fld>
            <a:endParaRPr lang="zh-CN" altLang="en-US"/>
          </a:p>
        </p:txBody>
      </p:sp>
    </p:spTree>
    <p:extLst>
      <p:ext uri="{BB962C8B-B14F-4D97-AF65-F5344CB8AC3E}">
        <p14:creationId xmlns:p14="http://schemas.microsoft.com/office/powerpoint/2010/main" val="26932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efs_posix</a:t>
            </a:r>
            <a:r>
              <a:rPr lang="zh-CN" altLang="en-US" dirty="0"/>
              <a:t>是符合</a:t>
            </a:r>
            <a:r>
              <a:rPr lang="en-US" altLang="zh-CN" dirty="0" err="1"/>
              <a:t>posix</a:t>
            </a:r>
            <a:r>
              <a:rPr lang="zh-CN" altLang="en-US" dirty="0"/>
              <a:t>标准的接口函数，是连接虚拟文件系统和</a:t>
            </a:r>
            <a:r>
              <a:rPr lang="en-US" altLang="zh-CN" dirty="0" err="1"/>
              <a:t>FreeRTOS</a:t>
            </a:r>
            <a:r>
              <a:rPr lang="zh-CN" altLang="en-US" dirty="0"/>
              <a:t>操作系统的层次，</a:t>
            </a:r>
            <a:endParaRPr lang="en-US" altLang="zh-CN" dirty="0"/>
          </a:p>
          <a:p>
            <a:r>
              <a:rPr lang="zh-CN" altLang="en-US" dirty="0"/>
              <a:t>这里选了几个最常用的</a:t>
            </a:r>
            <a:endParaRPr lang="en-US" altLang="zh-CN" dirty="0"/>
          </a:p>
          <a:p>
            <a:endParaRPr lang="en-US" altLang="zh-CN" dirty="0"/>
          </a:p>
          <a:p>
            <a:r>
              <a:rPr lang="zh-CN" altLang="en-US" dirty="0"/>
              <a:t>大家可能对 </a:t>
            </a:r>
            <a:r>
              <a:rPr lang="en-US" altLang="zh-CN" dirty="0"/>
              <a:t>o</a:t>
            </a:r>
            <a:r>
              <a:rPr lang="zh-CN" altLang="en-US" dirty="0"/>
              <a:t> </a:t>
            </a:r>
            <a:r>
              <a:rPr lang="en-US" altLang="zh-CN" dirty="0"/>
              <a:t>c</a:t>
            </a:r>
            <a:r>
              <a:rPr lang="zh-CN" altLang="en-US" dirty="0"/>
              <a:t> 最为熟悉，因为平时在</a:t>
            </a:r>
            <a:r>
              <a:rPr lang="en-US" altLang="zh-CN" dirty="0"/>
              <a:t>Linux</a:t>
            </a:r>
            <a:r>
              <a:rPr lang="zh-CN" altLang="en-US" dirty="0"/>
              <a:t>相关开发中会用到</a:t>
            </a:r>
            <a:r>
              <a:rPr lang="en-US" altLang="zh-CN" dirty="0"/>
              <a:t>open</a:t>
            </a:r>
            <a:r>
              <a:rPr lang="zh-CN" altLang="en-US" dirty="0"/>
              <a:t> </a:t>
            </a:r>
            <a:r>
              <a:rPr lang="en-US" altLang="zh-CN" dirty="0"/>
              <a:t>close</a:t>
            </a:r>
            <a:r>
              <a:rPr lang="zh-CN" altLang="en-US" dirty="0"/>
              <a:t>这两个函数</a:t>
            </a:r>
            <a:endParaRPr lang="en-US" altLang="zh-CN" dirty="0"/>
          </a:p>
          <a:p>
            <a:r>
              <a:rPr lang="zh-CN" altLang="en-US" dirty="0"/>
              <a:t>其他的</a:t>
            </a:r>
            <a:r>
              <a:rPr lang="en-US" altLang="zh-CN" dirty="0"/>
              <a:t>read</a:t>
            </a:r>
            <a:r>
              <a:rPr lang="zh-CN" altLang="en-US" dirty="0"/>
              <a:t> </a:t>
            </a:r>
            <a:r>
              <a:rPr lang="en-US" altLang="zh-CN" dirty="0"/>
              <a:t>write</a:t>
            </a:r>
            <a:r>
              <a:rPr lang="zh-CN" altLang="en-US" dirty="0"/>
              <a:t>可能就用的比较少了，不过</a:t>
            </a:r>
            <a:r>
              <a:rPr lang="en-US" altLang="zh-CN" dirty="0" err="1"/>
              <a:t>linux</a:t>
            </a:r>
            <a:r>
              <a:rPr lang="zh-CN" altLang="en-US" dirty="0"/>
              <a:t>中各种文件读写的底层实质就是</a:t>
            </a:r>
            <a:r>
              <a:rPr lang="en-US" altLang="zh-CN" dirty="0"/>
              <a:t>read</a:t>
            </a:r>
            <a:r>
              <a:rPr lang="zh-CN" altLang="en-US" dirty="0"/>
              <a:t> </a:t>
            </a:r>
            <a:r>
              <a:rPr lang="en-US" altLang="zh-CN" dirty="0"/>
              <a:t>write</a:t>
            </a:r>
          </a:p>
          <a:p>
            <a:endParaRPr lang="en-US" altLang="zh-CN" dirty="0"/>
          </a:p>
          <a:p>
            <a:endParaRPr lang="en-US" altLang="zh-CN" dirty="0"/>
          </a:p>
          <a:p>
            <a:r>
              <a:rPr lang="zh-CN" altLang="en-US" sz="1800" dirty="0"/>
              <a:t>首先是</a:t>
            </a:r>
            <a:r>
              <a:rPr lang="en-US" altLang="zh-CN" sz="1800" dirty="0"/>
              <a:t>open</a:t>
            </a:r>
            <a:r>
              <a:rPr lang="zh-CN" altLang="en-US" sz="1800" dirty="0"/>
              <a:t>，其中调用</a:t>
            </a:r>
            <a:r>
              <a:rPr lang="en-US" altLang="zh-CN" sz="1800" dirty="0" err="1"/>
              <a:t>efs.c</a:t>
            </a:r>
            <a:r>
              <a:rPr lang="zh-CN" altLang="en-US" sz="1800" dirty="0"/>
              <a:t>中的</a:t>
            </a:r>
            <a:r>
              <a:rPr lang="en-US" altLang="zh-CN" sz="1800" dirty="0" err="1"/>
              <a:t>fd_new</a:t>
            </a:r>
            <a:r>
              <a:rPr lang="zh-CN" altLang="en-US" sz="1800" dirty="0"/>
              <a:t>实现文件标识符的创建，后调用</a:t>
            </a:r>
            <a:r>
              <a:rPr lang="en-US" altLang="zh-CN" sz="1800" dirty="0" err="1"/>
              <a:t>efs_file.c</a:t>
            </a:r>
            <a:r>
              <a:rPr lang="zh-CN" altLang="en-US" sz="1800" dirty="0"/>
              <a:t>中的</a:t>
            </a:r>
            <a:r>
              <a:rPr lang="en-US" altLang="zh-CN" sz="1400" b="1" dirty="0"/>
              <a:t>e</a:t>
            </a:r>
            <a:r>
              <a:rPr lang="nn-NO" altLang="zh-CN" sz="1400" b="1" dirty="0"/>
              <a:t>fs_file_open</a:t>
            </a:r>
            <a:r>
              <a:rPr lang="zh-CN" altLang="en-US" sz="1400" b="1" dirty="0"/>
              <a:t>，该函数确定了文件所依赖的文件系统，找到文件系统后进行文件的创建；</a:t>
            </a:r>
            <a:endParaRPr lang="en-US" altLang="zh-CN" sz="1400" b="1" dirty="0"/>
          </a:p>
          <a:p>
            <a:endParaRPr lang="en-US" altLang="zh-CN" sz="1400" dirty="0">
              <a:sym typeface="Wingdings" panose="05000000000000000000" pitchFamily="2" charset="2"/>
            </a:endParaRPr>
          </a:p>
          <a:p>
            <a:r>
              <a:rPr lang="zh-CN" altLang="en-US" sz="1400" dirty="0">
                <a:sym typeface="Wingdings" panose="05000000000000000000" pitchFamily="2" charset="2"/>
              </a:rPr>
              <a:t>也就是说，它去调用一个函数来创建文件表示符，就是从数字的文件标识符链接到了一个实体，含有一些基础信息；</a:t>
            </a:r>
            <a:endParaRPr lang="en-US" altLang="zh-CN" sz="1400" dirty="0">
              <a:sym typeface="Wingdings" panose="05000000000000000000" pitchFamily="2" charset="2"/>
            </a:endParaRPr>
          </a:p>
          <a:p>
            <a:r>
              <a:rPr lang="zh-CN" altLang="en-US" sz="1400" dirty="0">
                <a:sym typeface="Wingdings" panose="05000000000000000000" pitchFamily="2" charset="2"/>
              </a:rPr>
              <a:t>再调用另一个函数去创建了一个文件节点</a:t>
            </a:r>
            <a:r>
              <a:rPr lang="en-US" altLang="zh-CN" sz="1400" dirty="0" err="1">
                <a:sym typeface="Wingdings" panose="05000000000000000000" pitchFamily="2" charset="2"/>
              </a:rPr>
              <a:t>vnode</a:t>
            </a:r>
            <a:r>
              <a:rPr lang="zh-CN" altLang="en-US" sz="1400" dirty="0">
                <a:sym typeface="Wingdings" panose="05000000000000000000" pitchFamily="2" charset="2"/>
              </a:rPr>
              <a:t>，它含有文件的实际信息，在哪个文件系统，哪个路径，有多大，这里和</a:t>
            </a:r>
            <a:r>
              <a:rPr lang="en-US" altLang="zh-CN" sz="1400" dirty="0" err="1">
                <a:sym typeface="Wingdings" panose="05000000000000000000" pitchFamily="2" charset="2"/>
              </a:rPr>
              <a:t>linux</a:t>
            </a:r>
            <a:r>
              <a:rPr lang="zh-CN" altLang="en-US" sz="1400" dirty="0">
                <a:sym typeface="Wingdings" panose="05000000000000000000" pitchFamily="2" charset="2"/>
              </a:rPr>
              <a:t>的设计类似，后面所有文件操作都会经由文件节点</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dirty="0" err="1"/>
              <a:t>Close,read,write</a:t>
            </a:r>
            <a:r>
              <a:rPr lang="zh-CN" altLang="en-US" dirty="0"/>
              <a:t>基本结构类似，在调用</a:t>
            </a:r>
            <a:r>
              <a:rPr lang="en-US" altLang="zh-CN" dirty="0" err="1"/>
              <a:t>fd_get</a:t>
            </a:r>
            <a:r>
              <a:rPr lang="zh-CN" altLang="en-US" dirty="0"/>
              <a:t>获取文件结点之后，调用</a:t>
            </a:r>
            <a:r>
              <a:rPr lang="en-US" altLang="zh-CN" dirty="0" err="1"/>
              <a:t>efs_file.c</a:t>
            </a:r>
            <a:r>
              <a:rPr lang="zh-CN" altLang="en-US" dirty="0"/>
              <a:t>中对应的函数进行操作。</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30</a:t>
            </a:fld>
            <a:endParaRPr lang="zh-CN" altLang="en-US"/>
          </a:p>
        </p:txBody>
      </p:sp>
    </p:spTree>
    <p:extLst>
      <p:ext uri="{BB962C8B-B14F-4D97-AF65-F5344CB8AC3E}">
        <p14:creationId xmlns:p14="http://schemas.microsoft.com/office/powerpoint/2010/main" val="249055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a:t>
            </a:r>
            <a:r>
              <a:rPr lang="en-US" altLang="zh-CN" dirty="0" err="1"/>
              <a:t>efs.c</a:t>
            </a:r>
            <a:r>
              <a:rPr lang="en-US" altLang="zh-CN" dirty="0"/>
              <a:t> </a:t>
            </a:r>
            <a:r>
              <a:rPr lang="en-US" altLang="zh-CN" dirty="0" err="1"/>
              <a:t>efs_fs.c,efs_file.c</a:t>
            </a:r>
            <a:r>
              <a:rPr lang="zh-CN" altLang="en-US" dirty="0"/>
              <a:t>就是对这个这个虚拟层里的实现了</a:t>
            </a:r>
            <a:endParaRPr lang="en-US" altLang="zh-CN" dirty="0"/>
          </a:p>
          <a:p>
            <a:endParaRPr lang="en-US" altLang="zh-CN" dirty="0"/>
          </a:p>
          <a:p>
            <a:r>
              <a:rPr lang="zh-CN" altLang="en-US" dirty="0"/>
              <a:t>第一个管理数字文件标识符和文件标识符的关系</a:t>
            </a:r>
            <a:endParaRPr lang="en-US" altLang="zh-CN" dirty="0"/>
          </a:p>
          <a:p>
            <a:endParaRPr lang="en-US" altLang="zh-CN" dirty="0"/>
          </a:p>
          <a:p>
            <a:r>
              <a:rPr lang="en-US" altLang="zh-CN" dirty="0" err="1"/>
              <a:t>Posix</a:t>
            </a:r>
            <a:r>
              <a:rPr lang="zh-CN" altLang="en-US" dirty="0"/>
              <a:t>函数实际上有两类，一类对文件系统，一类对文件</a:t>
            </a:r>
            <a:endParaRPr lang="en-US" altLang="zh-CN" dirty="0"/>
          </a:p>
          <a:p>
            <a:endParaRPr lang="en-US" altLang="zh-CN" dirty="0"/>
          </a:p>
          <a:p>
            <a:r>
              <a:rPr lang="zh-CN" altLang="en-US" dirty="0"/>
              <a:t>第二个实现文件系统相关，比如挂载</a:t>
            </a:r>
            <a:endParaRPr lang="en-US" altLang="zh-CN" dirty="0"/>
          </a:p>
          <a:p>
            <a:endParaRPr lang="en-US" altLang="zh-CN" dirty="0"/>
          </a:p>
          <a:p>
            <a:r>
              <a:rPr lang="zh-CN" altLang="en-US" dirty="0"/>
              <a:t>第三个实现文件相关，比如打开关闭读写</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31</a:t>
            </a:fld>
            <a:endParaRPr lang="zh-CN" altLang="en-US"/>
          </a:p>
        </p:txBody>
      </p:sp>
    </p:spTree>
    <p:extLst>
      <p:ext uri="{BB962C8B-B14F-4D97-AF65-F5344CB8AC3E}">
        <p14:creationId xmlns:p14="http://schemas.microsoft.com/office/powerpoint/2010/main" val="696442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32</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33</a:t>
            </a:fld>
            <a:endParaRPr lang="zh-CN" altLang="en-US"/>
          </a:p>
        </p:txBody>
      </p:sp>
    </p:spTree>
    <p:extLst>
      <p:ext uri="{BB962C8B-B14F-4D97-AF65-F5344CB8AC3E}">
        <p14:creationId xmlns:p14="http://schemas.microsoft.com/office/powerpoint/2010/main" val="273648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34</a:t>
            </a:fld>
            <a:endParaRPr lang="zh-CN" altLang="en-US"/>
          </a:p>
        </p:txBody>
      </p:sp>
    </p:spTree>
    <p:extLst>
      <p:ext uri="{BB962C8B-B14F-4D97-AF65-F5344CB8AC3E}">
        <p14:creationId xmlns:p14="http://schemas.microsoft.com/office/powerpoint/2010/main" val="3698015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35</a:t>
            </a:fld>
            <a:endParaRPr lang="zh-CN" altLang="en-US"/>
          </a:p>
        </p:txBody>
      </p:sp>
    </p:spTree>
    <p:extLst>
      <p:ext uri="{BB962C8B-B14F-4D97-AF65-F5344CB8AC3E}">
        <p14:creationId xmlns:p14="http://schemas.microsoft.com/office/powerpoint/2010/main" val="3536689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efs_fs</a:t>
            </a:r>
            <a:r>
              <a:rPr lang="zh-CN" altLang="en-US" dirty="0"/>
              <a:t>即是</a:t>
            </a:r>
            <a:r>
              <a:rPr lang="en-US" altLang="zh-CN" dirty="0" err="1"/>
              <a:t>efs_filesystem</a:t>
            </a:r>
            <a:r>
              <a:rPr lang="zh-CN" altLang="en-US" dirty="0"/>
              <a:t>，保存的是关于文件系统的相关操作，是连接底层的设备与上层的文件系统的关键节点，以下先介绍</a:t>
            </a:r>
            <a:r>
              <a:rPr lang="en-US" altLang="zh-CN" dirty="0" err="1"/>
              <a:t>efs_fs.h</a:t>
            </a:r>
            <a:r>
              <a:rPr lang="zh-CN" altLang="en-US" dirty="0"/>
              <a:t>文件中有关结构体的定义：</a:t>
            </a:r>
            <a:endParaRPr lang="en-US" altLang="zh-CN" dirty="0"/>
          </a:p>
          <a:p>
            <a:r>
              <a:rPr lang="zh-CN" altLang="en-US" sz="1800" dirty="0"/>
              <a:t>首先是</a:t>
            </a:r>
            <a:r>
              <a:rPr lang="en-US" altLang="zh-CN" sz="1800" dirty="0" err="1"/>
              <a:t>efs_filesystem_ops</a:t>
            </a:r>
            <a:r>
              <a:rPr lang="zh-CN" altLang="en-US" sz="1800" dirty="0"/>
              <a:t>，也就是文件系统操作表</a:t>
            </a:r>
            <a:r>
              <a:rPr lang="zh-CN" altLang="en-US" sz="1800" dirty="0">
                <a:sym typeface="Wingdings" panose="05000000000000000000" pitchFamily="2" charset="2"/>
              </a:rPr>
              <a:t>，它保存的是</a:t>
            </a:r>
            <a:r>
              <a:rPr lang="zh-CN" altLang="en-US" sz="1400" dirty="0">
                <a:sym typeface="Wingdings" panose="05000000000000000000" pitchFamily="2" charset="2"/>
              </a:rPr>
              <a:t>文件系统名、文件系统对于文件操作表指针、文件系统有关自身状态的函数，如</a:t>
            </a:r>
            <a:r>
              <a:rPr lang="en-US" altLang="zh-CN" sz="1400" dirty="0">
                <a:sym typeface="Wingdings" panose="05000000000000000000" pitchFamily="2" charset="2"/>
              </a:rPr>
              <a:t>mount</a:t>
            </a:r>
            <a:r>
              <a:rPr lang="zh-CN" altLang="en-US" sz="1400" dirty="0">
                <a:sym typeface="Wingdings" panose="05000000000000000000" pitchFamily="2" charset="2"/>
              </a:rPr>
              <a:t>、</a:t>
            </a:r>
            <a:r>
              <a:rPr lang="en-US" altLang="zh-CN" sz="1400" dirty="0">
                <a:sym typeface="Wingdings" panose="05000000000000000000" pitchFamily="2" charset="2"/>
              </a:rPr>
              <a:t>unmount</a:t>
            </a:r>
            <a:r>
              <a:rPr lang="zh-CN" altLang="en-US" sz="1400" dirty="0">
                <a:sym typeface="Wingdings" panose="05000000000000000000" pitchFamily="2" charset="2"/>
              </a:rPr>
              <a:t>等，是最基本的对文件系统信息的描述</a:t>
            </a:r>
            <a:endParaRPr lang="en-US" altLang="zh-CN" sz="1400" dirty="0">
              <a:sym typeface="Wingdings" panose="05000000000000000000" pitchFamily="2" charset="2"/>
            </a:endParaRPr>
          </a:p>
          <a:p>
            <a:r>
              <a:rPr lang="zh-CN" altLang="en-US" sz="1800" dirty="0">
                <a:sym typeface="Wingdings" panose="05000000000000000000" pitchFamily="2" charset="2"/>
              </a:rPr>
              <a:t>接下来是</a:t>
            </a:r>
            <a:r>
              <a:rPr lang="en-US" altLang="zh-CN" sz="1800" dirty="0" err="1">
                <a:sym typeface="Wingdings" panose="05000000000000000000" pitchFamily="2" charset="2"/>
              </a:rPr>
              <a:t>efs_filesystem</a:t>
            </a:r>
            <a:r>
              <a:rPr lang="zh-CN" altLang="en-US" sz="1800" dirty="0">
                <a:sym typeface="Wingdings" panose="05000000000000000000" pitchFamily="2" charset="2"/>
              </a:rPr>
              <a:t>，已挂载的文件系统表，保存</a:t>
            </a:r>
            <a:r>
              <a:rPr lang="zh-CN" altLang="en-US" sz="1400" dirty="0">
                <a:sym typeface="Wingdings" panose="05000000000000000000" pitchFamily="2" charset="2"/>
              </a:rPr>
              <a:t>挂载的设备、路径、文件系统操作表、用户描述等信息</a:t>
            </a:r>
            <a:endParaRPr lang="en-US" altLang="zh-CN" sz="1400" dirty="0">
              <a:sym typeface="Wingdings" panose="05000000000000000000" pitchFamily="2" charset="2"/>
            </a:endParaRPr>
          </a:p>
          <a:p>
            <a:r>
              <a:rPr lang="zh-CN" altLang="en-US" sz="1800" dirty="0">
                <a:sym typeface="Wingdings" panose="05000000000000000000" pitchFamily="2" charset="2"/>
              </a:rPr>
              <a:t>然后是</a:t>
            </a:r>
            <a:r>
              <a:rPr lang="en-US" altLang="zh-CN" sz="1800" dirty="0" err="1">
                <a:sym typeface="Wingdings" panose="05000000000000000000" pitchFamily="2" charset="2"/>
              </a:rPr>
              <a:t>efs_partition</a:t>
            </a:r>
            <a:r>
              <a:rPr lang="zh-CN" altLang="en-US" sz="1800" dirty="0">
                <a:sym typeface="Wingdings" panose="05000000000000000000" pitchFamily="2" charset="2"/>
              </a:rPr>
              <a:t>，文件系统分区表，保存文件系统分配空间信息包括</a:t>
            </a:r>
            <a:r>
              <a:rPr lang="zh-CN" altLang="en-US" sz="1400" dirty="0">
                <a:sym typeface="Wingdings" panose="05000000000000000000" pitchFamily="2" charset="2"/>
              </a:rPr>
              <a:t>文件系统类型、分区大小等</a:t>
            </a:r>
            <a:endParaRPr lang="en-US" altLang="zh-CN" sz="1400" dirty="0">
              <a:sym typeface="Wingdings" panose="05000000000000000000" pitchFamily="2" charset="2"/>
            </a:endParaRPr>
          </a:p>
          <a:p>
            <a:r>
              <a:rPr lang="zh-CN" altLang="en-US" sz="1800" dirty="0">
                <a:sym typeface="Wingdings" panose="05000000000000000000" pitchFamily="2" charset="2"/>
              </a:rPr>
              <a:t>最后是</a:t>
            </a:r>
            <a:r>
              <a:rPr lang="en-US" altLang="zh-CN" sz="1800" dirty="0" err="1">
                <a:sym typeface="Wingdings" panose="05000000000000000000" pitchFamily="2" charset="2"/>
              </a:rPr>
              <a:t>efs_mount_tbl</a:t>
            </a:r>
            <a:r>
              <a:rPr lang="zh-CN" altLang="en-US" sz="1800" dirty="0">
                <a:sym typeface="Wingdings" panose="05000000000000000000" pitchFamily="2" charset="2"/>
              </a:rPr>
              <a:t>：文件系统挂载表，也是对设备、路径、文件系统的总管理，保存</a:t>
            </a:r>
            <a:r>
              <a:rPr lang="zh-CN" altLang="en-US" sz="1400" dirty="0">
                <a:sym typeface="Wingdings" panose="05000000000000000000" pitchFamily="2" charset="2"/>
              </a:rPr>
              <a:t>设备名、路径、文件系统类型等信息</a:t>
            </a:r>
            <a:endParaRPr lang="en-US" altLang="zh-CN" sz="1400" dirty="0">
              <a:sym typeface="Wingdings" panose="05000000000000000000" pitchFamily="2" charset="2"/>
            </a:endParaRPr>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36</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t>efs_fs.c</a:t>
            </a:r>
            <a:r>
              <a:rPr lang="zh-CN" altLang="en-US" sz="1200" b="1" dirty="0"/>
              <a:t>实现的是有关文件系统管理的一系列函数，本质上是对</a:t>
            </a:r>
            <a:r>
              <a:rPr lang="en-US" altLang="zh-CN" sz="1200" b="1" dirty="0" err="1">
                <a:solidFill>
                  <a:srgbClr val="FF0000"/>
                </a:solidFill>
                <a:effectLst/>
              </a:rPr>
              <a:t>filesystem_operation_table</a:t>
            </a:r>
            <a:r>
              <a:rPr lang="zh-CN" altLang="en-US" sz="1200" b="1" dirty="0">
                <a:solidFill>
                  <a:srgbClr val="FF0000"/>
                </a:solidFill>
                <a:effectLst/>
              </a:rPr>
              <a:t>，</a:t>
            </a:r>
            <a:r>
              <a:rPr lang="en-US" altLang="zh-CN" sz="1200" b="1" dirty="0">
                <a:solidFill>
                  <a:srgbClr val="FF0000"/>
                </a:solidFill>
                <a:effectLst/>
              </a:rPr>
              <a:t>device</a:t>
            </a:r>
            <a:r>
              <a:rPr lang="zh-CN" altLang="en-US" sz="1200" b="1" dirty="0"/>
              <a:t>等结构的控制，以下对重要函数的功能及实现做简要介绍：</a:t>
            </a:r>
            <a:endParaRPr lang="en-US" altLang="zh-CN" sz="1200" b="1" dirty="0"/>
          </a:p>
          <a:p>
            <a:r>
              <a:rPr lang="en-US" altLang="zh-CN" sz="1200" dirty="0" err="1"/>
              <a:t>efs_register</a:t>
            </a:r>
            <a:r>
              <a:rPr lang="zh-CN" altLang="en-US" sz="1200" dirty="0"/>
              <a:t>：作用是注册文件系统，实际上是</a:t>
            </a:r>
            <a:r>
              <a:rPr lang="zh-CN" altLang="en-US" sz="1200" dirty="0">
                <a:sym typeface="Wingdings" panose="05000000000000000000" pitchFamily="2" charset="2"/>
              </a:rPr>
              <a:t>保存文件系统名及其操作函数到</a:t>
            </a:r>
            <a:r>
              <a:rPr lang="en-US" altLang="zh-CN" sz="1200" b="1" dirty="0" err="1">
                <a:solidFill>
                  <a:srgbClr val="FF0000"/>
                </a:solidFill>
                <a:effectLst/>
              </a:rPr>
              <a:t>filesystem_operation_table</a:t>
            </a:r>
            <a:endParaRPr lang="en-US" altLang="zh-CN" sz="1200" dirty="0">
              <a:sym typeface="Wingdings" panose="05000000000000000000" pitchFamily="2" charset="2"/>
            </a:endParaRPr>
          </a:p>
          <a:p>
            <a:r>
              <a:rPr lang="en-US" altLang="zh-CN" sz="1200" dirty="0" err="1">
                <a:sym typeface="Wingdings" panose="05000000000000000000" pitchFamily="2" charset="2"/>
              </a:rPr>
              <a:t>efs_mount</a:t>
            </a:r>
            <a:r>
              <a:rPr lang="zh-CN" altLang="en-US" sz="1200" dirty="0">
                <a:sym typeface="Wingdings" panose="05000000000000000000" pitchFamily="2" charset="2"/>
              </a:rPr>
              <a:t>：作用是挂载文件系统，实质上将文件系统与设备、路径相联系</a:t>
            </a:r>
            <a:endParaRPr lang="en-US" altLang="zh-CN" sz="1200" dirty="0">
              <a:sym typeface="Wingdings" panose="05000000000000000000" pitchFamily="2" charset="2"/>
            </a:endParaRPr>
          </a:p>
          <a:p>
            <a:r>
              <a:rPr lang="en-US" altLang="zh-CN" sz="1200" dirty="0" err="1">
                <a:sym typeface="Wingdings" panose="05000000000000000000" pitchFamily="2" charset="2"/>
              </a:rPr>
              <a:t>efs_unmount</a:t>
            </a:r>
            <a:r>
              <a:rPr lang="zh-CN" altLang="en-US" sz="1200" dirty="0">
                <a:sym typeface="Wingdings" panose="05000000000000000000" pitchFamily="2" charset="2"/>
              </a:rPr>
              <a:t>：作用是卸载文件系统，实际上清空文件系统操作表、路径、关闭设备</a:t>
            </a:r>
            <a:endParaRPr lang="en-US" altLang="zh-CN" sz="1200" dirty="0">
              <a:sym typeface="Wingdings" panose="05000000000000000000" pitchFamily="2" charset="2"/>
            </a:endParaRPr>
          </a:p>
          <a:p>
            <a:r>
              <a:rPr lang="en-US" altLang="zh-CN" sz="1200" dirty="0" err="1">
                <a:sym typeface="Wingdings" panose="05000000000000000000" pitchFamily="2" charset="2"/>
              </a:rPr>
              <a:t>efs_mkfs</a:t>
            </a:r>
            <a:r>
              <a:rPr lang="zh-CN" altLang="en-US" sz="1200" dirty="0">
                <a:sym typeface="Wingdings" panose="05000000000000000000" pitchFamily="2" charset="2"/>
              </a:rPr>
              <a:t>：格式化文件系统，需要调用文件系统的</a:t>
            </a:r>
            <a:r>
              <a:rPr lang="en-US" altLang="zh-CN" sz="1200" dirty="0" err="1">
                <a:sym typeface="Wingdings" panose="05000000000000000000" pitchFamily="2" charset="2"/>
              </a:rPr>
              <a:t>mkfs</a:t>
            </a:r>
            <a:r>
              <a:rPr lang="zh-CN" altLang="en-US" sz="1200" dirty="0">
                <a:sym typeface="Wingdings" panose="05000000000000000000" pitchFamily="2" charset="2"/>
              </a:rPr>
              <a:t>函数</a:t>
            </a:r>
            <a:endParaRPr lang="en-US" altLang="zh-CN" sz="1200" dirty="0">
              <a:sym typeface="Wingdings" panose="05000000000000000000" pitchFamily="2" charset="2"/>
            </a:endParaRPr>
          </a:p>
          <a:p>
            <a:r>
              <a:rPr lang="en-US" altLang="zh-CN" sz="1200" dirty="0" err="1">
                <a:sym typeface="Wingdings" panose="05000000000000000000" pitchFamily="2" charset="2"/>
              </a:rPr>
              <a:t>efs_statfs</a:t>
            </a:r>
            <a:r>
              <a:rPr lang="zh-CN" altLang="en-US" sz="1200" dirty="0">
                <a:sym typeface="Wingdings" panose="05000000000000000000" pitchFamily="2" charset="2"/>
              </a:rPr>
              <a:t>：获取文件系统信息，需要调用文件系统的</a:t>
            </a:r>
            <a:r>
              <a:rPr lang="en-US" altLang="zh-CN" sz="1200" dirty="0" err="1">
                <a:sym typeface="Wingdings" panose="05000000000000000000" pitchFamily="2" charset="2"/>
              </a:rPr>
              <a:t>statfs</a:t>
            </a:r>
            <a:r>
              <a:rPr lang="zh-CN" altLang="en-US" sz="1200" dirty="0">
                <a:sym typeface="Wingdings" panose="05000000000000000000" pitchFamily="2" charset="2"/>
              </a:rPr>
              <a:t>函数</a:t>
            </a:r>
            <a:endParaRPr lang="en-US" altLang="zh-CN" sz="1100" dirty="0">
              <a:sym typeface="Wingdings" panose="05000000000000000000" pitchFamily="2" charset="2"/>
            </a:endParaRPr>
          </a:p>
          <a:p>
            <a:r>
              <a:rPr lang="zh-CN" altLang="en-US" dirty="0"/>
              <a:t>除此之外，还有一些辅助性质的函数，如查找路径上的文件系统、查找设备上挂载的文件系统等</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37</a:t>
            </a:fld>
            <a:endParaRPr lang="zh-CN" altLang="en-US"/>
          </a:p>
        </p:txBody>
      </p:sp>
    </p:spTree>
    <p:extLst>
      <p:ext uri="{BB962C8B-B14F-4D97-AF65-F5344CB8AC3E}">
        <p14:creationId xmlns:p14="http://schemas.microsoft.com/office/powerpoint/2010/main" val="3536689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接下来是我们最小可行性测试的关键选择：</a:t>
            </a:r>
            <a:r>
              <a:rPr lang="en-US" altLang="zh-CN" dirty="0" err="1"/>
              <a:t>ramFS</a:t>
            </a:r>
            <a:endParaRPr lang="en-US" altLang="zh-CN" dirty="0"/>
          </a:p>
          <a:p>
            <a:endParaRPr lang="en-US" altLang="zh-CN" dirty="0"/>
          </a:p>
          <a:p>
            <a:r>
              <a:rPr lang="zh-CN" altLang="en-US" dirty="0"/>
              <a:t>也就是基于内存</a:t>
            </a:r>
            <a:r>
              <a:rPr lang="en-US" altLang="zh-CN" dirty="0"/>
              <a:t>ram</a:t>
            </a:r>
            <a:r>
              <a:rPr lang="zh-CN" altLang="en-US" dirty="0"/>
              <a:t>的读写，非常简单，但也很全面，有很大的代码量，由李润时同学一人完成。</a:t>
            </a:r>
            <a:endParaRPr lang="en-US" altLang="zh-CN" dirty="0"/>
          </a:p>
          <a:p>
            <a:endParaRPr lang="en-US" altLang="zh-CN" dirty="0"/>
          </a:p>
          <a:p>
            <a:endParaRPr lang="en-US" altLang="zh-CN" dirty="0"/>
          </a:p>
          <a:p>
            <a:r>
              <a:rPr lang="en-US" altLang="zh-CN" dirty="0" err="1"/>
              <a:t>ramfs</a:t>
            </a:r>
            <a:r>
              <a:rPr lang="zh-CN" altLang="en-US" dirty="0"/>
              <a:t>作为内存管理的文件系统，不需要对存储设备进行操作，是实现最小可行性系统最好的选择。</a:t>
            </a:r>
            <a:endParaRPr lang="en-US" altLang="zh-CN" dirty="0"/>
          </a:p>
          <a:p>
            <a:r>
              <a:rPr lang="zh-CN" altLang="en-US" dirty="0"/>
              <a:t>因为</a:t>
            </a:r>
            <a:r>
              <a:rPr lang="en-US" altLang="zh-CN" dirty="0"/>
              <a:t>FreeRTOS</a:t>
            </a:r>
            <a:r>
              <a:rPr lang="zh-CN" altLang="en-US" dirty="0"/>
              <a:t>本身对内存的管理和操作有限，为更好的移植</a:t>
            </a:r>
            <a:r>
              <a:rPr lang="en-US" altLang="zh-CN" dirty="0" err="1"/>
              <a:t>ramFS</a:t>
            </a:r>
            <a:r>
              <a:rPr lang="zh-CN" altLang="en-US" dirty="0"/>
              <a:t>，我们需要修改</a:t>
            </a:r>
            <a:r>
              <a:rPr lang="en-US" altLang="zh-CN" dirty="0"/>
              <a:t>FreeRTOS</a:t>
            </a:r>
            <a:r>
              <a:rPr lang="zh-CN" altLang="en-US" dirty="0"/>
              <a:t>的内存管理方式，</a:t>
            </a:r>
            <a:endParaRPr lang="en-US" altLang="zh-CN" dirty="0"/>
          </a:p>
          <a:p>
            <a:r>
              <a:rPr lang="zh-CN" altLang="en-US" dirty="0"/>
              <a:t>这里对</a:t>
            </a:r>
            <a:r>
              <a:rPr lang="en-US" altLang="zh-CN" dirty="0"/>
              <a:t>FreeRTOS</a:t>
            </a:r>
            <a:r>
              <a:rPr lang="zh-CN" altLang="en-US" dirty="0"/>
              <a:t>的内存管理进行了不少优化，增加如</a:t>
            </a:r>
            <a:r>
              <a:rPr lang="en-US" altLang="zh-CN" dirty="0"/>
              <a:t>realloc</a:t>
            </a:r>
            <a:r>
              <a:rPr lang="zh-CN" altLang="en-US" dirty="0"/>
              <a:t>等函数丰富其操作。</a:t>
            </a:r>
            <a:endParaRPr lang="en-US" altLang="zh-CN" dirty="0"/>
          </a:p>
          <a:p>
            <a:endParaRPr lang="en-US" altLang="zh-CN" dirty="0"/>
          </a:p>
          <a:p>
            <a:r>
              <a:rPr lang="zh-CN" altLang="en-US" dirty="0"/>
              <a:t>这一部分其实感觉可以单独开一个项目了，推荐后来人设计一个简单基础的文件系统</a:t>
            </a:r>
            <a:endParaRPr lang="en-US" altLang="zh-CN" dirty="0"/>
          </a:p>
          <a:p>
            <a:endParaRPr lang="en-US" altLang="zh-CN" dirty="0"/>
          </a:p>
          <a:p>
            <a:r>
              <a:rPr lang="zh-CN" altLang="en-US" dirty="0"/>
              <a:t>总之，这个</a:t>
            </a:r>
            <a:r>
              <a:rPr lang="en-US" altLang="zh-CN" dirty="0" err="1"/>
              <a:t>ramFS</a:t>
            </a:r>
            <a:r>
              <a:rPr lang="zh-CN" altLang="en-US" dirty="0"/>
              <a:t>是作为我们虚拟文件系统的第一个基础文件系统被引入的，有了它，我们得以使用</a:t>
            </a:r>
            <a:r>
              <a:rPr lang="en-US" altLang="zh-CN" dirty="0"/>
              <a:t>QEMU</a:t>
            </a:r>
            <a:r>
              <a:rPr lang="zh-CN" altLang="en-US" dirty="0"/>
              <a:t>就能进行各种测试，不用去在项目的一开始就去纠结硬件，当然这个债后面是要还的，肯定躲不掉</a:t>
            </a:r>
            <a:endParaRPr lang="en-US" altLang="zh-CN" dirty="0"/>
          </a:p>
          <a:p>
            <a:endParaRPr lang="en-US" altLang="zh-CN" dirty="0"/>
          </a:p>
          <a:p>
            <a:endParaRPr lang="en-US" altLang="zh-CN" dirty="0"/>
          </a:p>
          <a:p>
            <a:r>
              <a:rPr lang="zh-CN" altLang="en-US" dirty="0"/>
              <a:t>下方代码为</a:t>
            </a:r>
            <a:r>
              <a:rPr lang="en-US" altLang="zh-CN" dirty="0" err="1"/>
              <a:t>memheap</a:t>
            </a:r>
            <a:r>
              <a:rPr lang="zh-CN" altLang="en-US" dirty="0"/>
              <a:t>的主要结构，</a:t>
            </a:r>
            <a:r>
              <a:rPr lang="en-US" altLang="zh-CN" dirty="0"/>
              <a:t>pool_size</a:t>
            </a:r>
            <a:r>
              <a:rPr lang="zh-CN" altLang="en-US" dirty="0"/>
              <a:t>记录分配内存的总量，其他信息如其名称，</a:t>
            </a:r>
            <a:r>
              <a:rPr lang="en-US" altLang="zh-CN" dirty="0"/>
              <a:t>BlockLink_t</a:t>
            </a:r>
            <a:r>
              <a:rPr lang="zh-CN" altLang="en-US" dirty="0"/>
              <a:t>声明的三者则为内存块的链表。</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可以看到我们尝试了多次读写，可以正常挂载文件系统，打开文件，写入文件，读出同样的内容，关闭文件。</a:t>
            </a:r>
            <a:endParaRPr lang="en-US" altLang="zh-CN" dirty="0"/>
          </a:p>
          <a:p>
            <a:endParaRPr lang="en-US" altLang="zh-CN" dirty="0"/>
          </a:p>
          <a:p>
            <a:r>
              <a:rPr lang="zh-CN" altLang="en-US" dirty="0"/>
              <a:t>这里可以给大家看一下实机演示和代码</a:t>
            </a:r>
            <a:endParaRPr lang="en-US" altLang="zh-CN" dirty="0"/>
          </a:p>
          <a:p>
            <a:endParaRPr lang="en-US" altLang="zh-CN" dirty="0"/>
          </a:p>
          <a:p>
            <a:r>
              <a:rPr lang="zh-CN" altLang="en-US" dirty="0"/>
              <a:t>这个最小可行性测试完成后，我们的项目实际上已经完成很多了，有了一个规范的三层架构虚拟文件系统</a:t>
            </a:r>
            <a:endParaRPr lang="en-US" altLang="zh-CN" dirty="0"/>
          </a:p>
          <a:p>
            <a:endParaRPr lang="en-US" altLang="zh-CN" dirty="0"/>
          </a:p>
          <a:p>
            <a:r>
              <a:rPr lang="zh-CN" altLang="en-US" dirty="0"/>
              <a:t>虽然目前只支持读写，但是接下来只要添加和移植而不是从零创造，难度小了很多</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39</a:t>
            </a:fld>
            <a:endParaRPr lang="zh-CN" altLang="en-US"/>
          </a:p>
        </p:txBody>
      </p:sp>
    </p:spTree>
    <p:extLst>
      <p:ext uri="{BB962C8B-B14F-4D97-AF65-F5344CB8AC3E}">
        <p14:creationId xmlns:p14="http://schemas.microsoft.com/office/powerpoint/2010/main" val="100926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首先是嵌入式，这是一个比较宽泛的名词，在这里可以简单的理解为由嵌入式系统和硬件一起组成的嵌入式设备。</a:t>
            </a:r>
            <a:endParaRPr lang="en-US" altLang="zh-CN" dirty="0"/>
          </a:p>
          <a:p>
            <a:endParaRPr lang="en-US" altLang="zh-CN" dirty="0"/>
          </a:p>
          <a:p>
            <a:r>
              <a:rPr lang="zh-CN" altLang="en-US" dirty="0"/>
              <a:t>这里可以看到它的几个特点，首先在特定的硬件上执行，其次是运行代码一般是固件，这两点决定了嵌入式系统的开发不可避免地很多硬件相关，调试也会很复杂</a:t>
            </a:r>
            <a:endParaRPr lang="en-US" altLang="zh-CN" dirty="0"/>
          </a:p>
          <a:p>
            <a:r>
              <a:rPr lang="zh-CN" altLang="en-US" dirty="0"/>
              <a:t>在学期开始时，</a:t>
            </a:r>
            <a:endParaRPr lang="en-US" altLang="zh-CN" dirty="0"/>
          </a:p>
          <a:p>
            <a:r>
              <a:rPr lang="zh-CN" altLang="en-US" dirty="0"/>
              <a:t>尽管助教告诫过我们不要碰硬件，但我们没能绕过这个坑，一会在后面可以看到我们在这一部分耗费很多心血。</a:t>
            </a:r>
            <a:endParaRPr lang="en-US" altLang="zh-CN" dirty="0"/>
          </a:p>
          <a:p>
            <a:endParaRPr lang="en-US" altLang="zh-CN" dirty="0"/>
          </a:p>
          <a:p>
            <a:r>
              <a:rPr lang="zh-CN" altLang="en-US" dirty="0"/>
              <a:t>但是嵌入式有一个好处，就是很轻量级而且设备成本可以做到很低，尽管开发复杂，但是在较低的成本就能买到的芯片一样可以胜任一些电脑相关的工作，而我们项目的远景构想与这一点紧密相关，希望这个项目能让嵌入式设备发挥出更大的潜能。</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4</a:t>
            </a:fld>
            <a:endParaRPr lang="zh-CN" altLang="en-US"/>
          </a:p>
        </p:txBody>
      </p:sp>
    </p:spTree>
    <p:extLst>
      <p:ext uri="{BB962C8B-B14F-4D97-AF65-F5344CB8AC3E}">
        <p14:creationId xmlns:p14="http://schemas.microsoft.com/office/powerpoint/2010/main" val="83665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40</a:t>
            </a:fld>
            <a:endParaRPr lang="zh-CN" altLang="en-US"/>
          </a:p>
        </p:txBody>
      </p:sp>
    </p:spTree>
    <p:extLst>
      <p:ext uri="{BB962C8B-B14F-4D97-AF65-F5344CB8AC3E}">
        <p14:creationId xmlns:p14="http://schemas.microsoft.com/office/powerpoint/2010/main" val="1977542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41</a:t>
            </a:fld>
            <a:endParaRPr lang="zh-CN" altLang="en-US"/>
          </a:p>
        </p:txBody>
      </p:sp>
    </p:spTree>
    <p:extLst>
      <p:ext uri="{BB962C8B-B14F-4D97-AF65-F5344CB8AC3E}">
        <p14:creationId xmlns:p14="http://schemas.microsoft.com/office/powerpoint/2010/main" val="3517748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这里实际上是为第三阶段移植</a:t>
            </a:r>
            <a:r>
              <a:rPr lang="en-US" altLang="zh-CN" dirty="0"/>
              <a:t>FATFS</a:t>
            </a:r>
            <a:r>
              <a:rPr lang="zh-CN" altLang="en-US" dirty="0"/>
              <a:t>做准备，毕竟真正的文件系统读写需要硬件设备管理</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42</a:t>
            </a:fld>
            <a:endParaRPr lang="zh-CN" altLang="en-US"/>
          </a:p>
        </p:txBody>
      </p:sp>
    </p:spTree>
    <p:extLst>
      <p:ext uri="{BB962C8B-B14F-4D97-AF65-F5344CB8AC3E}">
        <p14:creationId xmlns:p14="http://schemas.microsoft.com/office/powerpoint/2010/main" val="3497099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对于新加入的</a:t>
            </a:r>
            <a:r>
              <a:rPr lang="en-US" altLang="zh-CN" dirty="0"/>
              <a:t>POSIX</a:t>
            </a:r>
            <a:r>
              <a:rPr lang="zh-CN" altLang="en-US" dirty="0"/>
              <a:t>函数进行了测试，主要测试了文件相关，文件夹相关留待第三阶段</a:t>
            </a:r>
            <a:r>
              <a:rPr lang="en" altLang="zh-CN" b="0" dirty="0">
                <a:solidFill>
                  <a:srgbClr val="569CD6"/>
                </a:solidFill>
                <a:effectLst/>
                <a:latin typeface="Menlo" panose="020B0609030804020204" pitchFamily="49" charset="0"/>
              </a:rPr>
              <a:t>char</a:t>
            </a:r>
            <a:r>
              <a:rPr lang="en" altLang="zh-CN" b="0" dirty="0">
                <a:solidFill>
                  <a:srgbClr val="D4D4D4"/>
                </a:solidFill>
                <a:effectLst/>
                <a:latin typeface="Menlo" panose="020B0609030804020204" pitchFamily="49" charset="0"/>
              </a:rPr>
              <a:t> </a:t>
            </a:r>
            <a:r>
              <a:rPr lang="en" altLang="zh-CN" b="0" dirty="0">
                <a:solidFill>
                  <a:srgbClr val="9CDCFE"/>
                </a:solidFill>
                <a:effectLst/>
                <a:latin typeface="Menlo" panose="020B0609030804020204" pitchFamily="49" charset="0"/>
              </a:rPr>
              <a:t>buf1</a:t>
            </a:r>
            <a:r>
              <a:rPr lang="en" altLang="zh-CN" b="0" dirty="0">
                <a:solidFill>
                  <a:srgbClr val="D4D4D4"/>
                </a:solidFill>
                <a:effectLst/>
                <a:latin typeface="Menlo" panose="020B0609030804020204" pitchFamily="49" charset="0"/>
              </a:rPr>
              <a:t>[</a:t>
            </a:r>
            <a:r>
              <a:rPr lang="en" altLang="zh-CN" b="0" dirty="0">
                <a:solidFill>
                  <a:srgbClr val="B5CEA8"/>
                </a:solidFill>
                <a:effectLst/>
                <a:latin typeface="Menlo" panose="020B0609030804020204" pitchFamily="49" charset="0"/>
              </a:rPr>
              <a:t>20</a:t>
            </a:r>
            <a:r>
              <a:rPr lang="en" altLang="zh-CN" b="0" dirty="0">
                <a:solidFill>
                  <a:srgbClr val="D4D4D4"/>
                </a:solidFill>
                <a:effectLst/>
                <a:latin typeface="Menlo" panose="020B0609030804020204" pitchFamily="49" charset="0"/>
              </a:rPr>
              <a:t>];</a:t>
            </a:r>
          </a:p>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43</a:t>
            </a:fld>
            <a:endParaRPr lang="zh-CN" altLang="en-US"/>
          </a:p>
        </p:txBody>
      </p:sp>
    </p:spTree>
    <p:extLst>
      <p:ext uri="{BB962C8B-B14F-4D97-AF65-F5344CB8AC3E}">
        <p14:creationId xmlns:p14="http://schemas.microsoft.com/office/powerpoint/2010/main" val="295752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第三部分我们添加了</a:t>
            </a:r>
            <a:r>
              <a:rPr lang="en-US" altLang="zh-CN" dirty="0"/>
              <a:t>FATFS</a:t>
            </a:r>
            <a:r>
              <a:rPr lang="zh-CN" altLang="en-US" dirty="0"/>
              <a:t>，这个软件层面的代码移植工作其实很小，更主要的是它由于要读写</a:t>
            </a:r>
            <a:r>
              <a:rPr lang="en-US" altLang="zh-CN" dirty="0"/>
              <a:t>SD</a:t>
            </a:r>
            <a:r>
              <a:rPr lang="zh-CN" altLang="en-US" dirty="0"/>
              <a:t>卡，我们必须进行硬件调试，因此在这里耗费了不少时间</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44</a:t>
            </a:fld>
            <a:endParaRPr lang="zh-CN" altLang="en-US"/>
          </a:p>
        </p:txBody>
      </p:sp>
    </p:spTree>
    <p:extLst>
      <p:ext uri="{BB962C8B-B14F-4D97-AF65-F5344CB8AC3E}">
        <p14:creationId xmlns:p14="http://schemas.microsoft.com/office/powerpoint/2010/main" val="2832465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因为对硬件的需求，我们需要使用具体的开发板对非内存文件系统进行测试。由于</a:t>
            </a:r>
            <a:r>
              <a:rPr lang="en-US" altLang="zh-CN" dirty="0">
                <a:sym typeface="+mn-ea"/>
              </a:rPr>
              <a:t>STM32</a:t>
            </a:r>
            <a:r>
              <a:rPr lang="zh-CN" altLang="en-US" dirty="0">
                <a:sym typeface="+mn-ea"/>
              </a:rPr>
              <a:t>系列使用较广，且现有的参考项目较多，我们最终决定选用</a:t>
            </a:r>
            <a:r>
              <a:rPr lang="en-US" altLang="zh-CN" dirty="0">
                <a:sym typeface="+mn-ea"/>
              </a:rPr>
              <a:t>stm32f429IGT6</a:t>
            </a:r>
            <a:r>
              <a:rPr lang="zh-CN" altLang="en-US" dirty="0">
                <a:sym typeface="+mn-ea"/>
              </a:rPr>
              <a:t>对</a:t>
            </a:r>
            <a:r>
              <a:rPr lang="en-US" altLang="zh-CN" dirty="0">
                <a:sym typeface="+mn-ea"/>
              </a:rPr>
              <a:t>ErisFS</a:t>
            </a:r>
            <a:r>
              <a:rPr lang="zh-CN" altLang="en-US" dirty="0">
                <a:sym typeface="+mn-ea"/>
              </a:rPr>
              <a:t>进行测试。又因该板子对存储设备的容量有限制，所以使用</a:t>
            </a:r>
            <a:r>
              <a:rPr lang="en-US" altLang="zh-CN" dirty="0">
                <a:sym typeface="+mn-ea"/>
              </a:rPr>
              <a:t>4G</a:t>
            </a:r>
            <a:r>
              <a:rPr lang="zh-CN" altLang="en-US" dirty="0">
                <a:sym typeface="+mn-ea"/>
              </a:rPr>
              <a:t>的</a:t>
            </a:r>
            <a:r>
              <a:rPr lang="en-US" altLang="zh-CN" dirty="0">
                <a:sym typeface="+mn-ea"/>
              </a:rPr>
              <a:t>SD</a:t>
            </a:r>
            <a:r>
              <a:rPr lang="zh-CN" altLang="en-US" dirty="0">
                <a:sym typeface="+mn-ea"/>
              </a:rPr>
              <a:t>卡作为存储设备。右图即为</a:t>
            </a:r>
            <a:r>
              <a:rPr lang="en-US" altLang="zh-CN" dirty="0">
                <a:sym typeface="+mn-ea"/>
              </a:rPr>
              <a:t>STM32F429IGT6</a:t>
            </a:r>
            <a:r>
              <a:rPr lang="zh-CN" altLang="en-US" dirty="0">
                <a:sym typeface="+mn-ea"/>
              </a:rPr>
              <a:t>开发板</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fatfs</a:t>
            </a:r>
            <a:r>
              <a:rPr lang="zh-CN" altLang="en-US" dirty="0"/>
              <a:t>文件系统开源，且具有较好的可移植性，我们实现对其的支持。</a:t>
            </a:r>
            <a:r>
              <a:rPr lang="en-US" altLang="zh-CN" dirty="0"/>
              <a:t>fatfs</a:t>
            </a:r>
            <a:r>
              <a:rPr lang="zh-CN" altLang="en-US" dirty="0"/>
              <a:t>向</a:t>
            </a:r>
            <a:r>
              <a:rPr lang="en-US" altLang="zh-CN" dirty="0"/>
              <a:t>EFS</a:t>
            </a:r>
            <a:r>
              <a:rPr lang="zh-CN" altLang="en-US" dirty="0"/>
              <a:t>提供文件和文件系统操作，文件操作有</a:t>
            </a:r>
            <a:r>
              <a:rPr lang="en-US" altLang="zh-CN" dirty="0"/>
              <a:t>open</a:t>
            </a:r>
            <a:r>
              <a:rPr lang="zh-CN" altLang="en-US" dirty="0"/>
              <a:t>，</a:t>
            </a:r>
            <a:r>
              <a:rPr lang="en-US" altLang="zh-CN" dirty="0"/>
              <a:t>close</a:t>
            </a:r>
            <a:r>
              <a:rPr lang="zh-CN" altLang="en-US" dirty="0"/>
              <a:t>等，文件系统操作则有</a:t>
            </a:r>
            <a:r>
              <a:rPr lang="en-US" altLang="zh-CN" dirty="0"/>
              <a:t>mount,unmount</a:t>
            </a:r>
            <a:r>
              <a:rPr lang="zh-CN" altLang="en-US" dirty="0"/>
              <a:t>等。我们基本保留了</a:t>
            </a:r>
            <a:r>
              <a:rPr lang="en-US" altLang="zh-CN" dirty="0"/>
              <a:t>FatFS</a:t>
            </a:r>
            <a:r>
              <a:rPr lang="zh-CN" altLang="en-US" dirty="0"/>
              <a:t>内部的结构，通过封装同一管理其上下的接口。</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这是我们最后上板子后的测试结果，上板子前有无数个硬件问题需要一个个去解决，这一部分算是整个项目里最难的几天，每一次烧写要等不少时间，不像</a:t>
            </a:r>
            <a:r>
              <a:rPr lang="en-US" altLang="zh-CN" dirty="0" err="1"/>
              <a:t>qemu</a:t>
            </a:r>
            <a:r>
              <a:rPr lang="zh-CN" altLang="en-US" dirty="0"/>
              <a:t>立刻就能调试，但我们仍然只用了三天就完成了移植到硬件板子上的工作</a:t>
            </a:r>
            <a:endParaRPr lang="en-US" altLang="zh-CN" dirty="0"/>
          </a:p>
          <a:p>
            <a:endParaRPr lang="en-US" altLang="zh-CN" dirty="0"/>
          </a:p>
          <a:p>
            <a:r>
              <a:rPr lang="zh-CN" altLang="en-US" dirty="0"/>
              <a:t>因为不是</a:t>
            </a:r>
            <a:r>
              <a:rPr lang="en-US" altLang="zh-CN" dirty="0" err="1"/>
              <a:t>qemu</a:t>
            </a:r>
            <a:r>
              <a:rPr lang="zh-CN" altLang="en-US" dirty="0"/>
              <a:t>所以大家可以看到只能用串口进行输出，这里除了原来的测试之外，还加入了文件夹创建关闭删除等测试，完整的测试输出可以看一下这份</a:t>
            </a:r>
            <a:r>
              <a:rPr lang="en-US" altLang="zh-CN" dirty="0"/>
              <a:t>txt</a:t>
            </a:r>
          </a:p>
          <a:p>
            <a:endParaRPr lang="en-US" altLang="zh-CN" dirty="0"/>
          </a:p>
          <a:p>
            <a:r>
              <a:rPr lang="zh-CN" altLang="en-US" dirty="0"/>
              <a:t>至此，我们的</a:t>
            </a:r>
            <a:r>
              <a:rPr lang="en-US" altLang="zh-CN" dirty="0" err="1"/>
              <a:t>ErisFS</a:t>
            </a:r>
            <a:r>
              <a:rPr lang="zh-CN" altLang="en-US" dirty="0"/>
              <a:t>已经可以说是开发完成了，它已经实现了我们在项目简介里提出的所有目标，支持全部</a:t>
            </a:r>
            <a:r>
              <a:rPr lang="en-US" altLang="zh-CN" dirty="0"/>
              <a:t>FILE</a:t>
            </a:r>
            <a:r>
              <a:rPr lang="zh-CN" altLang="en-US" dirty="0"/>
              <a:t> </a:t>
            </a:r>
            <a:r>
              <a:rPr lang="en-US" altLang="zh-CN" dirty="0"/>
              <a:t>POSIX</a:t>
            </a:r>
            <a:r>
              <a:rPr lang="zh-CN" altLang="en-US" dirty="0"/>
              <a:t> </a:t>
            </a:r>
            <a:r>
              <a:rPr lang="en-US" altLang="zh-CN" dirty="0"/>
              <a:t>API</a:t>
            </a:r>
            <a:r>
              <a:rPr lang="zh-CN" altLang="en-US" dirty="0"/>
              <a:t>，便于修改拓展移植的三层架构，有</a:t>
            </a:r>
            <a:r>
              <a:rPr lang="en-US" altLang="zh-CN" dirty="0" err="1"/>
              <a:t>ramfs</a:t>
            </a:r>
            <a:r>
              <a:rPr lang="zh-CN" altLang="en-US" dirty="0"/>
              <a:t>（测试意义）和</a:t>
            </a:r>
            <a:r>
              <a:rPr lang="en-US" altLang="zh-CN" dirty="0"/>
              <a:t>FATFS</a:t>
            </a:r>
            <a:r>
              <a:rPr lang="zh-CN" altLang="en-US" dirty="0"/>
              <a:t>（实际意义）两个意义非凡的开箱即用的文件系统已经适配好了</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47</a:t>
            </a:fld>
            <a:endParaRPr lang="zh-CN" altLang="en-US"/>
          </a:p>
        </p:txBody>
      </p:sp>
    </p:spTree>
    <p:extLst>
      <p:ext uri="{BB962C8B-B14F-4D97-AF65-F5344CB8AC3E}">
        <p14:creationId xmlns:p14="http://schemas.microsoft.com/office/powerpoint/2010/main" val="28509187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接下来是第四阶段，因为文件系统已经完全实现好了，除了继续适配新的文件系统，配置新的存储介质的驱动之外，我们希望做一些更有意义的东西。</a:t>
            </a:r>
            <a:endParaRPr lang="en-US" altLang="zh-CN" dirty="0"/>
          </a:p>
          <a:p>
            <a:endParaRPr lang="en-US" altLang="zh-CN" dirty="0"/>
          </a:p>
          <a:p>
            <a:r>
              <a:rPr lang="zh-CN" altLang="en-US" dirty="0"/>
              <a:t>这一阶段胡天羽同学属于添加了一些比较有创意的辅助函数，主要是在安全方面的各种加密解密函数</a:t>
            </a:r>
            <a:endParaRPr lang="en-US" altLang="zh-CN" dirty="0"/>
          </a:p>
          <a:p>
            <a:endParaRPr lang="en-US" altLang="zh-CN" dirty="0"/>
          </a:p>
          <a:p>
            <a:r>
              <a:rPr lang="zh-CN" altLang="en-US" dirty="0"/>
              <a:t>想到这一方面主要是因为，嵌入式设备相较于</a:t>
            </a:r>
            <a:r>
              <a:rPr lang="en-US" altLang="zh-CN" dirty="0"/>
              <a:t>PC</a:t>
            </a:r>
            <a:r>
              <a:rPr lang="zh-CN" altLang="en-US" dirty="0"/>
              <a:t>更容易处于无人看管的场合，因此其存储介质也很容易丢失，或者说被偷</a:t>
            </a:r>
            <a:endParaRPr lang="en-US" altLang="zh-CN" dirty="0"/>
          </a:p>
          <a:p>
            <a:endParaRPr lang="en-US" altLang="zh-CN" dirty="0"/>
          </a:p>
          <a:p>
            <a:r>
              <a:rPr lang="zh-CN" altLang="en-US" dirty="0"/>
              <a:t>在这一前提下，如何保证内部数据的安全呢，我们这一层次能做到的就是为数据加密，因此尝试在</a:t>
            </a:r>
            <a:r>
              <a:rPr lang="en-US" altLang="zh-CN" dirty="0"/>
              <a:t>FreeRTOS</a:t>
            </a:r>
            <a:r>
              <a:rPr lang="zh-CN" altLang="en-US" dirty="0"/>
              <a:t>上实现了几种加密算法来处理数据，这些算法有比较经典（类似凯撒密码），也有后期计算机科学发展出的结果（比如这一页的</a:t>
            </a:r>
            <a:r>
              <a:rPr lang="en-US" altLang="zh-CN" dirty="0"/>
              <a:t>AES</a:t>
            </a:r>
            <a:r>
              <a:rPr lang="zh-CN" altLang="en-US" dirty="0"/>
              <a:t>）可以保证存储在外存中的数据不是明文存储的，加密后的。</a:t>
            </a:r>
            <a:endParaRPr lang="en-US" altLang="zh-CN" dirty="0"/>
          </a:p>
          <a:p>
            <a:endParaRPr lang="en-US" altLang="zh-CN" dirty="0"/>
          </a:p>
          <a:p>
            <a:r>
              <a:rPr lang="en-US" altLang="zh-CN" dirty="0"/>
              <a:t>AES</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48</a:t>
            </a:fld>
            <a:endParaRPr lang="zh-CN" altLang="en-US"/>
          </a:p>
        </p:txBody>
      </p:sp>
    </p:spTree>
    <p:extLst>
      <p:ext uri="{BB962C8B-B14F-4D97-AF65-F5344CB8AC3E}">
        <p14:creationId xmlns:p14="http://schemas.microsoft.com/office/powerpoint/2010/main" val="726092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u="none" strike="noStrike" dirty="0">
                <a:solidFill>
                  <a:srgbClr val="121212"/>
                </a:solidFill>
                <a:effectLst/>
                <a:latin typeface="-apple-system"/>
              </a:rPr>
              <a:t>以大小为</a:t>
            </a:r>
            <a:r>
              <a:rPr lang="en-US" altLang="zh-CN" b="1" i="0" u="none" strike="noStrike" dirty="0">
                <a:solidFill>
                  <a:srgbClr val="121212"/>
                </a:solidFill>
                <a:effectLst/>
                <a:latin typeface="-apple-system"/>
              </a:rPr>
              <a:t>128</a:t>
            </a:r>
            <a:r>
              <a:rPr lang="zh-CN" altLang="en-US" b="1" i="0" u="none" strike="noStrike" dirty="0">
                <a:solidFill>
                  <a:srgbClr val="121212"/>
                </a:solidFill>
                <a:effectLst/>
                <a:latin typeface="-apple-system"/>
              </a:rPr>
              <a:t>的密钥为例，在密钥加法层中有两个输入的参数，</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分别是明文和子密钥</a:t>
            </a:r>
            <a:r>
              <a:rPr lang="en-US" altLang="zh-CN" b="1" i="0" u="none" strike="noStrike" dirty="0">
                <a:solidFill>
                  <a:srgbClr val="121212"/>
                </a:solidFill>
                <a:effectLst/>
                <a:latin typeface="-apple-system"/>
              </a:rPr>
              <a:t>k[0]</a:t>
            </a:r>
            <a:r>
              <a:rPr lang="zh-CN" altLang="en-US" b="1" i="0" u="none" strike="noStrike" dirty="0">
                <a:solidFill>
                  <a:srgbClr val="121212"/>
                </a:solidFill>
                <a:effectLst/>
                <a:latin typeface="-apple-system"/>
              </a:rPr>
              <a:t>，而且这两个输入都是</a:t>
            </a:r>
            <a:r>
              <a:rPr lang="en-US" altLang="zh-CN" b="1" i="0" u="none" strike="noStrike" dirty="0">
                <a:solidFill>
                  <a:srgbClr val="121212"/>
                </a:solidFill>
                <a:effectLst/>
                <a:latin typeface="-apple-system"/>
              </a:rPr>
              <a:t>128</a:t>
            </a:r>
            <a:r>
              <a:rPr lang="zh-CN" altLang="en-US" b="1" i="0" u="none" strike="noStrike" dirty="0">
                <a:solidFill>
                  <a:srgbClr val="121212"/>
                </a:solidFill>
                <a:effectLst/>
                <a:latin typeface="-apple-system"/>
              </a:rPr>
              <a:t>位的。</a:t>
            </a:r>
            <a:endParaRPr lang="en-US" altLang="zh-CN" b="1" i="0" u="none" strike="noStrike" dirty="0">
              <a:solidFill>
                <a:srgbClr val="121212"/>
              </a:solidFill>
              <a:effectLst/>
              <a:latin typeface="-apple-system"/>
            </a:endParaRPr>
          </a:p>
          <a:p>
            <a:r>
              <a:rPr lang="en-US" altLang="zh-CN" b="1" i="0" u="none" strike="noStrike" dirty="0">
                <a:solidFill>
                  <a:srgbClr val="121212"/>
                </a:solidFill>
                <a:effectLst/>
                <a:latin typeface="-apple-system"/>
              </a:rPr>
              <a:t>k[0]</a:t>
            </a:r>
            <a:r>
              <a:rPr lang="zh-CN" altLang="en-US" b="1" i="0" u="none" strike="noStrike" dirty="0">
                <a:solidFill>
                  <a:srgbClr val="121212"/>
                </a:solidFill>
                <a:effectLst/>
                <a:latin typeface="-apple-system"/>
              </a:rPr>
              <a:t>实际上就等同于密钥</a:t>
            </a:r>
            <a:r>
              <a:rPr lang="en-US" altLang="zh-CN" b="1" i="0" u="none" strike="noStrike" dirty="0">
                <a:solidFill>
                  <a:srgbClr val="121212"/>
                </a:solidFill>
                <a:effectLst/>
                <a:latin typeface="-apple-system"/>
              </a:rPr>
              <a:t>k</a:t>
            </a:r>
            <a:r>
              <a:rPr lang="zh-CN" altLang="en-US" b="1" i="0" u="none" strike="noStrike" dirty="0">
                <a:solidFill>
                  <a:srgbClr val="121212"/>
                </a:solidFill>
                <a:effectLst/>
                <a:latin typeface="-apple-system"/>
              </a:rPr>
              <a:t>，具体原因在密钥生成中进行介绍。</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我们前面在介绍扩展域加减法中提到过，在扩展域中加减法操作和异或运算等价，</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所以这里的处理也就异常的简单了，</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只需要将两个输入的数据进行按字节异或操作就会得到运算的结果。</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49</a:t>
            </a:fld>
            <a:endParaRPr lang="zh-CN" altLang="en-US"/>
          </a:p>
        </p:txBody>
      </p:sp>
    </p:spTree>
    <p:extLst>
      <p:ext uri="{BB962C8B-B14F-4D97-AF65-F5344CB8AC3E}">
        <p14:creationId xmlns:p14="http://schemas.microsoft.com/office/powerpoint/2010/main" val="348874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接下来是我们项目基于的系统：</a:t>
            </a:r>
            <a:r>
              <a:rPr lang="en-US" altLang="zh-CN" dirty="0"/>
              <a:t>FreeRTOS</a:t>
            </a:r>
            <a:r>
              <a:rPr lang="zh-CN" altLang="en-US" dirty="0"/>
              <a:t>，这是市场领先的开源微处理器实时操作系统</a:t>
            </a:r>
            <a:endParaRPr lang="en-US" altLang="zh-CN" dirty="0"/>
          </a:p>
          <a:p>
            <a:endParaRPr lang="en-US" altLang="zh-CN" dirty="0"/>
          </a:p>
          <a:p>
            <a:r>
              <a:rPr lang="zh-CN" altLang="en-US" dirty="0"/>
              <a:t>它包括一个内核和一组不断增长的物联网库，被广泛应用于各种地方。</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5</a:t>
            </a:fld>
            <a:endParaRPr lang="zh-CN" altLang="en-US"/>
          </a:p>
        </p:txBody>
      </p:sp>
    </p:spTree>
    <p:extLst>
      <p:ext uri="{BB962C8B-B14F-4D97-AF65-F5344CB8AC3E}">
        <p14:creationId xmlns:p14="http://schemas.microsoft.com/office/powerpoint/2010/main" val="2901314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u="none" strike="noStrike" dirty="0">
                <a:solidFill>
                  <a:srgbClr val="121212"/>
                </a:solidFill>
                <a:effectLst/>
                <a:latin typeface="-apple-system"/>
              </a:rPr>
              <a:t>字节代换层的主要功能就是让输入的数据通过</a:t>
            </a:r>
            <a:r>
              <a:rPr lang="en-US" b="1" i="0" u="none" strike="noStrike" dirty="0" err="1">
                <a:solidFill>
                  <a:srgbClr val="121212"/>
                </a:solidFill>
                <a:effectLst/>
                <a:latin typeface="-apple-system"/>
              </a:rPr>
              <a:t>S_box</a:t>
            </a:r>
            <a:r>
              <a:rPr lang="zh-CN" altLang="en-US" b="1" i="0" u="none" strike="noStrike" dirty="0">
                <a:solidFill>
                  <a:srgbClr val="121212"/>
                </a:solidFill>
                <a:effectLst/>
                <a:latin typeface="-apple-system"/>
              </a:rPr>
              <a:t>表完成从一个字节到另一个字节的映射，</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这里的</a:t>
            </a:r>
            <a:r>
              <a:rPr lang="en-US" b="1" i="0" u="none" strike="noStrike" dirty="0" err="1">
                <a:solidFill>
                  <a:srgbClr val="121212"/>
                </a:solidFill>
                <a:effectLst/>
                <a:latin typeface="-apple-system"/>
              </a:rPr>
              <a:t>S_box</a:t>
            </a:r>
            <a:r>
              <a:rPr lang="zh-CN" altLang="en-US" b="1" i="0" u="none" strike="noStrike" dirty="0">
                <a:solidFill>
                  <a:srgbClr val="121212"/>
                </a:solidFill>
                <a:effectLst/>
                <a:latin typeface="-apple-system"/>
              </a:rPr>
              <a:t>表是通过某种方法计算出来的，具体的计算方法将在进阶部分进行介绍，</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我们基础部分就只给出计算好的</a:t>
            </a:r>
            <a:r>
              <a:rPr lang="en-US" b="1" i="0" u="none" strike="noStrike" dirty="0" err="1">
                <a:solidFill>
                  <a:srgbClr val="121212"/>
                </a:solidFill>
                <a:effectLst/>
                <a:latin typeface="-apple-system"/>
              </a:rPr>
              <a:t>S_box</a:t>
            </a:r>
            <a:r>
              <a:rPr lang="zh-CN" altLang="en-US" b="1" i="0" u="none" strike="noStrike" dirty="0">
                <a:solidFill>
                  <a:srgbClr val="121212"/>
                </a:solidFill>
                <a:effectLst/>
                <a:latin typeface="-apple-system"/>
              </a:rPr>
              <a:t>结果。</a:t>
            </a:r>
            <a:r>
              <a:rPr lang="en-US" b="1" i="0" u="none" strike="noStrike" dirty="0" err="1">
                <a:solidFill>
                  <a:srgbClr val="121212"/>
                </a:solidFill>
                <a:effectLst/>
                <a:latin typeface="-apple-system"/>
              </a:rPr>
              <a:t>S_box</a:t>
            </a:r>
            <a:r>
              <a:rPr lang="zh-CN" altLang="en-US" b="1" i="0" u="none" strike="noStrike" dirty="0">
                <a:solidFill>
                  <a:srgbClr val="121212"/>
                </a:solidFill>
                <a:effectLst/>
                <a:latin typeface="-apple-system"/>
              </a:rPr>
              <a:t>表是一个拥有</a:t>
            </a:r>
            <a:r>
              <a:rPr lang="en-US" altLang="zh-CN" b="1" i="0" u="none" strike="noStrike" dirty="0">
                <a:solidFill>
                  <a:srgbClr val="121212"/>
                </a:solidFill>
                <a:effectLst/>
                <a:latin typeface="-apple-system"/>
              </a:rPr>
              <a:t>256</a:t>
            </a:r>
            <a:r>
              <a:rPr lang="zh-CN" altLang="en-US" b="1" i="0" u="none" strike="noStrike" dirty="0">
                <a:solidFill>
                  <a:srgbClr val="121212"/>
                </a:solidFill>
                <a:effectLst/>
                <a:latin typeface="-apple-system"/>
              </a:rPr>
              <a:t>个字节元素的数组，</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可以将其定义为一维数组，也可以将其定义为</a:t>
            </a:r>
            <a:r>
              <a:rPr lang="en-US" altLang="zh-CN" b="1" i="0" u="none" strike="noStrike" dirty="0">
                <a:solidFill>
                  <a:srgbClr val="121212"/>
                </a:solidFill>
                <a:effectLst/>
                <a:latin typeface="-apple-system"/>
              </a:rPr>
              <a:t>16·16</a:t>
            </a:r>
            <a:r>
              <a:rPr lang="zh-CN" altLang="en-US" b="1" i="0" u="none" strike="noStrike" dirty="0">
                <a:solidFill>
                  <a:srgbClr val="121212"/>
                </a:solidFill>
                <a:effectLst/>
                <a:latin typeface="-apple-system"/>
              </a:rPr>
              <a:t>的二维数组，如果将其定义为二维数组，</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读取</a:t>
            </a:r>
            <a:r>
              <a:rPr lang="en-US" b="1" i="0" u="none" strike="noStrike" dirty="0" err="1">
                <a:solidFill>
                  <a:srgbClr val="121212"/>
                </a:solidFill>
                <a:effectLst/>
                <a:latin typeface="-apple-system"/>
              </a:rPr>
              <a:t>S_box</a:t>
            </a:r>
            <a:r>
              <a:rPr lang="zh-CN" altLang="en-US" b="1" i="0" u="none" strike="noStrike" dirty="0">
                <a:solidFill>
                  <a:srgbClr val="121212"/>
                </a:solidFill>
                <a:effectLst/>
                <a:latin typeface="-apple-system"/>
              </a:rPr>
              <a:t>数据的方法就是要将输入数据的每个字节的高四位作为第一个下标，</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第四位作为第二个下标，略有点麻烦。这里建议将其视作一维数组即可。逆</a:t>
            </a:r>
            <a:r>
              <a:rPr lang="en-US" b="1" i="0" u="none" strike="noStrike" dirty="0">
                <a:solidFill>
                  <a:srgbClr val="121212"/>
                </a:solidFill>
                <a:effectLst/>
                <a:latin typeface="-apple-system"/>
              </a:rPr>
              <a:t>S</a:t>
            </a:r>
            <a:r>
              <a:rPr lang="zh-CN" altLang="en-US" b="1" i="0" u="none" strike="noStrike" dirty="0">
                <a:solidFill>
                  <a:srgbClr val="121212"/>
                </a:solidFill>
                <a:effectLst/>
                <a:latin typeface="-apple-system"/>
              </a:rPr>
              <a:t>盒与</a:t>
            </a:r>
            <a:r>
              <a:rPr lang="en-US" b="1" i="0" u="none" strike="noStrike" dirty="0">
                <a:solidFill>
                  <a:srgbClr val="121212"/>
                </a:solidFill>
                <a:effectLst/>
                <a:latin typeface="-apple-system"/>
              </a:rPr>
              <a:t>S</a:t>
            </a:r>
            <a:r>
              <a:rPr lang="zh-CN" altLang="en-US" b="1" i="0" u="none" strike="noStrike" dirty="0">
                <a:solidFill>
                  <a:srgbClr val="121212"/>
                </a:solidFill>
                <a:effectLst/>
                <a:latin typeface="-apple-system"/>
              </a:rPr>
              <a:t>盒对应，</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用于解密时对数据处理，我们对解密时的程序处理称作逆字节代换，只是使用的代换表盒加密时不同而已。</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50</a:t>
            </a:fld>
            <a:endParaRPr lang="zh-CN" altLang="en-US"/>
          </a:p>
        </p:txBody>
      </p:sp>
    </p:spTree>
    <p:extLst>
      <p:ext uri="{BB962C8B-B14F-4D97-AF65-F5344CB8AC3E}">
        <p14:creationId xmlns:p14="http://schemas.microsoft.com/office/powerpoint/2010/main" val="41488353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u="none" strike="noStrike" dirty="0">
                <a:solidFill>
                  <a:srgbClr val="121212"/>
                </a:solidFill>
                <a:effectLst/>
                <a:latin typeface="-apple-system"/>
              </a:rPr>
              <a:t>行位移操作最为简单，它是用来将输入数据作为一个</a:t>
            </a:r>
            <a:r>
              <a:rPr lang="en-US" altLang="zh-CN" b="1" i="0" u="none" strike="noStrike" dirty="0">
                <a:solidFill>
                  <a:srgbClr val="121212"/>
                </a:solidFill>
                <a:effectLst/>
                <a:latin typeface="-apple-system"/>
              </a:rPr>
              <a:t>4·4</a:t>
            </a:r>
            <a:r>
              <a:rPr lang="zh-CN" altLang="en-US" b="1" i="0" u="none" strike="noStrike" dirty="0">
                <a:solidFill>
                  <a:srgbClr val="121212"/>
                </a:solidFill>
                <a:effectLst/>
                <a:latin typeface="-apple-system"/>
              </a:rPr>
              <a:t>的字节矩阵进行处理的，然后将这个矩阵的字节进行位置上的置换。</a:t>
            </a:r>
            <a:endParaRPr lang="en-US" altLang="zh-CN" b="1" i="0" u="none" strike="noStrike" dirty="0">
              <a:solidFill>
                <a:srgbClr val="121212"/>
              </a:solidFill>
              <a:effectLst/>
              <a:latin typeface="-apple-system"/>
            </a:endParaRPr>
          </a:p>
          <a:p>
            <a:r>
              <a:rPr lang="en-US" b="1" i="0" u="none" strike="noStrike" dirty="0" err="1">
                <a:solidFill>
                  <a:srgbClr val="121212"/>
                </a:solidFill>
                <a:effectLst/>
                <a:latin typeface="-apple-system"/>
              </a:rPr>
              <a:t>ShiftRows</a:t>
            </a:r>
            <a:r>
              <a:rPr lang="zh-CN" altLang="en-US" b="1" i="0" u="none" strike="noStrike" dirty="0">
                <a:solidFill>
                  <a:srgbClr val="121212"/>
                </a:solidFill>
                <a:effectLst/>
                <a:latin typeface="-apple-system"/>
              </a:rPr>
              <a:t>子层属于</a:t>
            </a:r>
            <a:r>
              <a:rPr lang="en-US" b="1" i="0" u="none" strike="noStrike" dirty="0">
                <a:solidFill>
                  <a:srgbClr val="121212"/>
                </a:solidFill>
                <a:effectLst/>
                <a:latin typeface="-apple-system"/>
              </a:rPr>
              <a:t>AES</a:t>
            </a:r>
            <a:r>
              <a:rPr lang="zh-CN" altLang="en-US" b="1" i="0" u="none" strike="noStrike" dirty="0">
                <a:solidFill>
                  <a:srgbClr val="121212"/>
                </a:solidFill>
                <a:effectLst/>
                <a:latin typeface="-apple-system"/>
              </a:rPr>
              <a:t>手动的扩散层，目的是将单个位上的变换扩散到影响整个状态当，从而达到雪崩效应。</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在加密时行位移处理与解密时的处理相反，我们这里将解密时的处理称作逆行位移。</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它之所以称作行位移，是因为它只在</a:t>
            </a:r>
            <a:r>
              <a:rPr lang="en-US" altLang="zh-CN" b="1" i="0" u="none" strike="noStrike" dirty="0">
                <a:solidFill>
                  <a:srgbClr val="121212"/>
                </a:solidFill>
                <a:effectLst/>
                <a:latin typeface="-apple-system"/>
              </a:rPr>
              <a:t>4·4</a:t>
            </a:r>
            <a:r>
              <a:rPr lang="zh-CN" altLang="en-US" b="1" i="0" u="none" strike="noStrike" dirty="0">
                <a:solidFill>
                  <a:srgbClr val="121212"/>
                </a:solidFill>
                <a:effectLst/>
                <a:latin typeface="-apple-system"/>
              </a:rPr>
              <a:t>矩阵的行间进行操作，每行</a:t>
            </a:r>
            <a:r>
              <a:rPr lang="en-US" altLang="zh-CN" b="1" i="0" u="none" strike="noStrike" dirty="0">
                <a:solidFill>
                  <a:srgbClr val="121212"/>
                </a:solidFill>
                <a:effectLst/>
                <a:latin typeface="-apple-system"/>
              </a:rPr>
              <a:t>4</a:t>
            </a:r>
            <a:r>
              <a:rPr lang="zh-CN" altLang="en-US" b="1" i="0" u="none" strike="noStrike" dirty="0">
                <a:solidFill>
                  <a:srgbClr val="121212"/>
                </a:solidFill>
                <a:effectLst/>
                <a:latin typeface="-apple-system"/>
              </a:rPr>
              <a:t>字节的数据。</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在加密时，保持矩阵的第一行不变，第二行向左移动</a:t>
            </a:r>
            <a:r>
              <a:rPr lang="en-US" altLang="zh-CN" b="1" i="0" u="none" strike="noStrike" dirty="0">
                <a:solidFill>
                  <a:srgbClr val="121212"/>
                </a:solidFill>
                <a:effectLst/>
                <a:latin typeface="-apple-system"/>
              </a:rPr>
              <a:t>8</a:t>
            </a:r>
            <a:r>
              <a:rPr lang="en-US" b="1" i="0" u="none" strike="noStrike" dirty="0">
                <a:solidFill>
                  <a:srgbClr val="121212"/>
                </a:solidFill>
                <a:effectLst/>
                <a:latin typeface="-apple-system"/>
              </a:rPr>
              <a:t>Bit(</a:t>
            </a:r>
            <a:r>
              <a:rPr lang="zh-CN" altLang="en-US" b="1" i="0" u="none" strike="noStrike" dirty="0">
                <a:solidFill>
                  <a:srgbClr val="121212"/>
                </a:solidFill>
                <a:effectLst/>
                <a:latin typeface="-apple-system"/>
              </a:rPr>
              <a:t>一个字节</a:t>
            </a:r>
            <a:r>
              <a:rPr lang="en-US" altLang="zh-CN" b="1" i="0" u="none" strike="noStrike" dirty="0">
                <a:solidFill>
                  <a:srgbClr val="121212"/>
                </a:solidFill>
                <a:effectLst/>
                <a:latin typeface="-apple-system"/>
              </a:rPr>
              <a:t>)</a:t>
            </a:r>
            <a:r>
              <a:rPr lang="zh-CN" altLang="en-US" b="1" i="0" u="none" strike="noStrike" dirty="0">
                <a:solidFill>
                  <a:srgbClr val="121212"/>
                </a:solidFill>
                <a:effectLst/>
                <a:latin typeface="-apple-system"/>
              </a:rPr>
              <a:t>、第三行向左移动</a:t>
            </a:r>
            <a:r>
              <a:rPr lang="en-US" altLang="zh-CN" b="1" i="0" u="none" strike="noStrike" dirty="0">
                <a:solidFill>
                  <a:srgbClr val="121212"/>
                </a:solidFill>
                <a:effectLst/>
                <a:latin typeface="-apple-system"/>
              </a:rPr>
              <a:t>2</a:t>
            </a:r>
            <a:r>
              <a:rPr lang="zh-CN" altLang="en-US" b="1" i="0" u="none" strike="noStrike" dirty="0">
                <a:solidFill>
                  <a:srgbClr val="121212"/>
                </a:solidFill>
                <a:effectLst/>
                <a:latin typeface="-apple-system"/>
              </a:rPr>
              <a:t>个字节、第四行向左移动</a:t>
            </a:r>
            <a:r>
              <a:rPr lang="en-US" altLang="zh-CN" b="1" i="0" u="none" strike="noStrike" dirty="0">
                <a:solidFill>
                  <a:srgbClr val="121212"/>
                </a:solidFill>
                <a:effectLst/>
                <a:latin typeface="-apple-system"/>
              </a:rPr>
              <a:t>3</a:t>
            </a:r>
            <a:r>
              <a:rPr lang="zh-CN" altLang="en-US" b="1" i="0" u="none" strike="noStrike" dirty="0">
                <a:solidFill>
                  <a:srgbClr val="121212"/>
                </a:solidFill>
                <a:effectLst/>
                <a:latin typeface="-apple-system"/>
              </a:rPr>
              <a:t>个字节。</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而在解密时恰恰相反，依然保持第一行不变，将第二行向右移动一个字节、第三行右移</a:t>
            </a:r>
            <a:r>
              <a:rPr lang="en-US" altLang="zh-CN" b="1" i="0" u="none" strike="noStrike" dirty="0">
                <a:solidFill>
                  <a:srgbClr val="121212"/>
                </a:solidFill>
                <a:effectLst/>
                <a:latin typeface="-apple-system"/>
              </a:rPr>
              <a:t>2</a:t>
            </a:r>
            <a:r>
              <a:rPr lang="zh-CN" altLang="en-US" b="1" i="0" u="none" strike="noStrike" dirty="0">
                <a:solidFill>
                  <a:srgbClr val="121212"/>
                </a:solidFill>
                <a:effectLst/>
                <a:latin typeface="-apple-system"/>
              </a:rPr>
              <a:t>个字节、第四行右移</a:t>
            </a:r>
            <a:r>
              <a:rPr lang="en-US" altLang="zh-CN" b="1" i="0" u="none" strike="noStrike" dirty="0">
                <a:solidFill>
                  <a:srgbClr val="121212"/>
                </a:solidFill>
                <a:effectLst/>
                <a:latin typeface="-apple-system"/>
              </a:rPr>
              <a:t>3</a:t>
            </a:r>
            <a:r>
              <a:rPr lang="zh-CN" altLang="en-US" b="1" i="0" u="none" strike="noStrike" dirty="0">
                <a:solidFill>
                  <a:srgbClr val="121212"/>
                </a:solidFill>
                <a:effectLst/>
                <a:latin typeface="-apple-system"/>
              </a:rPr>
              <a:t>个字节。</a:t>
            </a:r>
            <a:endParaRPr lang="en-US" altLang="zh-CN" b="1" i="0" u="none" strike="noStrike" dirty="0">
              <a:solidFill>
                <a:srgbClr val="121212"/>
              </a:solidFill>
              <a:effectLst/>
              <a:latin typeface="-apple-system"/>
            </a:endParaRPr>
          </a:p>
          <a:p>
            <a:r>
              <a:rPr lang="zh-CN" altLang="en-US" b="1" i="0" u="none" strike="noStrike" dirty="0">
                <a:solidFill>
                  <a:srgbClr val="121212"/>
                </a:solidFill>
                <a:effectLst/>
                <a:latin typeface="-apple-system"/>
              </a:rPr>
              <a:t>操作结束！</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51</a:t>
            </a:fld>
            <a:endParaRPr lang="zh-CN" altLang="en-US"/>
          </a:p>
        </p:txBody>
      </p:sp>
    </p:spTree>
    <p:extLst>
      <p:ext uri="{BB962C8B-B14F-4D97-AF65-F5344CB8AC3E}">
        <p14:creationId xmlns:p14="http://schemas.microsoft.com/office/powerpoint/2010/main" val="194605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u="none" strike="noStrike" dirty="0">
                <a:solidFill>
                  <a:srgbClr val="121212"/>
                </a:solidFill>
                <a:effectLst/>
                <a:latin typeface="-apple-system"/>
              </a:rPr>
              <a:t>列混淆子层是</a:t>
            </a:r>
            <a:r>
              <a:rPr lang="en-US" b="1" i="0" u="none" strike="noStrike" dirty="0">
                <a:solidFill>
                  <a:srgbClr val="121212"/>
                </a:solidFill>
                <a:effectLst/>
                <a:latin typeface="-apple-system"/>
              </a:rPr>
              <a:t>AES</a:t>
            </a:r>
            <a:r>
              <a:rPr lang="zh-CN" altLang="en-US" b="1" i="0" u="none" strike="noStrike" dirty="0">
                <a:solidFill>
                  <a:srgbClr val="121212"/>
                </a:solidFill>
                <a:effectLst/>
                <a:latin typeface="-apple-system"/>
              </a:rPr>
              <a:t>算法中最为复杂的部分，</a:t>
            </a:r>
            <a:endParaRPr lang="en-US" altLang="zh-CN" b="1" i="0" u="none" strike="noStrike" dirty="0">
              <a:solidFill>
                <a:srgbClr val="121212"/>
              </a:solidFill>
              <a:effectLst/>
              <a:latin typeface="-apple-system"/>
            </a:endParaRPr>
          </a:p>
          <a:p>
            <a:pPr algn="l"/>
            <a:r>
              <a:rPr lang="zh-CN" altLang="en-US" b="1" i="0" u="none" strike="noStrike" dirty="0">
                <a:solidFill>
                  <a:srgbClr val="121212"/>
                </a:solidFill>
                <a:effectLst/>
                <a:latin typeface="-apple-system"/>
              </a:rPr>
              <a:t>属于扩散层，列混淆操作是</a:t>
            </a:r>
            <a:r>
              <a:rPr lang="en-US" b="1" i="0" u="none" strike="noStrike" dirty="0">
                <a:solidFill>
                  <a:srgbClr val="121212"/>
                </a:solidFill>
                <a:effectLst/>
                <a:latin typeface="-apple-system"/>
              </a:rPr>
              <a:t>AES</a:t>
            </a:r>
            <a:r>
              <a:rPr lang="zh-CN" altLang="en-US" b="1" i="0" u="none" strike="noStrike" dirty="0">
                <a:solidFill>
                  <a:srgbClr val="121212"/>
                </a:solidFill>
                <a:effectLst/>
                <a:latin typeface="-apple-system"/>
              </a:rPr>
              <a:t>算法中主要的扩散元素，</a:t>
            </a:r>
            <a:endParaRPr lang="en-US" altLang="zh-CN" b="1" i="0" u="none" strike="noStrike" dirty="0">
              <a:solidFill>
                <a:srgbClr val="121212"/>
              </a:solidFill>
              <a:effectLst/>
              <a:latin typeface="-apple-system"/>
            </a:endParaRPr>
          </a:p>
          <a:p>
            <a:pPr algn="l"/>
            <a:r>
              <a:rPr lang="zh-CN" altLang="en-US" b="1" i="0" u="none" strike="noStrike" dirty="0">
                <a:solidFill>
                  <a:srgbClr val="121212"/>
                </a:solidFill>
                <a:effectLst/>
                <a:latin typeface="-apple-system"/>
              </a:rPr>
              <a:t>它混淆了输入矩阵的每一列，使输入的每个字节都会影响到</a:t>
            </a:r>
            <a:r>
              <a:rPr lang="en-US" altLang="zh-CN" b="1" i="0" u="none" strike="noStrike" dirty="0">
                <a:solidFill>
                  <a:srgbClr val="121212"/>
                </a:solidFill>
                <a:effectLst/>
                <a:latin typeface="-apple-system"/>
              </a:rPr>
              <a:t>4</a:t>
            </a:r>
            <a:r>
              <a:rPr lang="zh-CN" altLang="en-US" b="1" i="0" u="none" strike="noStrike" dirty="0">
                <a:solidFill>
                  <a:srgbClr val="121212"/>
                </a:solidFill>
                <a:effectLst/>
                <a:latin typeface="-apple-system"/>
              </a:rPr>
              <a:t>个输出字节。</a:t>
            </a:r>
            <a:endParaRPr lang="en-US" altLang="zh-CN" b="1" i="0" u="none" strike="noStrike" dirty="0">
              <a:solidFill>
                <a:srgbClr val="121212"/>
              </a:solidFill>
              <a:effectLst/>
              <a:latin typeface="-apple-system"/>
            </a:endParaRPr>
          </a:p>
          <a:p>
            <a:pPr algn="l"/>
            <a:r>
              <a:rPr lang="zh-CN" altLang="en-US" b="1" i="0" u="none" strike="noStrike" dirty="0">
                <a:solidFill>
                  <a:srgbClr val="121212"/>
                </a:solidFill>
                <a:effectLst/>
                <a:latin typeface="-apple-system"/>
              </a:rPr>
              <a:t>行位移子层和列混淆子层的组合使得经过三轮处理以后，</a:t>
            </a:r>
            <a:endParaRPr lang="en-US" altLang="zh-CN" b="1" i="0" u="none" strike="noStrike" dirty="0">
              <a:solidFill>
                <a:srgbClr val="121212"/>
              </a:solidFill>
              <a:effectLst/>
              <a:latin typeface="-apple-system"/>
            </a:endParaRPr>
          </a:p>
          <a:p>
            <a:pPr algn="l"/>
            <a:r>
              <a:rPr lang="zh-CN" altLang="en-US" b="1" i="0" u="none" strike="noStrike" dirty="0">
                <a:solidFill>
                  <a:srgbClr val="121212"/>
                </a:solidFill>
                <a:effectLst/>
                <a:latin typeface="-apple-system"/>
              </a:rPr>
              <a:t>矩阵的每个字节都依赖于</a:t>
            </a:r>
            <a:r>
              <a:rPr lang="en-US" altLang="zh-CN" b="1" i="0" u="none" strike="noStrike" dirty="0">
                <a:solidFill>
                  <a:srgbClr val="121212"/>
                </a:solidFill>
                <a:effectLst/>
                <a:latin typeface="-apple-system"/>
              </a:rPr>
              <a:t>16</a:t>
            </a:r>
            <a:r>
              <a:rPr lang="zh-CN" altLang="en-US" b="1" i="0" u="none" strike="noStrike" dirty="0">
                <a:solidFill>
                  <a:srgbClr val="121212"/>
                </a:solidFill>
                <a:effectLst/>
                <a:latin typeface="-apple-system"/>
              </a:rPr>
              <a:t>个明文字节成可能。其中包含了矩阵乘法、</a:t>
            </a:r>
            <a:endParaRPr lang="en-US" altLang="zh-CN" b="1" i="0" u="none" strike="noStrike" dirty="0">
              <a:solidFill>
                <a:srgbClr val="121212"/>
              </a:solidFill>
              <a:effectLst/>
              <a:latin typeface="-apple-system"/>
            </a:endParaRPr>
          </a:p>
          <a:p>
            <a:pPr algn="l"/>
            <a:r>
              <a:rPr lang="zh-CN" altLang="en-US" b="1" i="0" u="none" strike="noStrike" dirty="0">
                <a:solidFill>
                  <a:srgbClr val="121212"/>
                </a:solidFill>
                <a:effectLst/>
                <a:latin typeface="-apple-system"/>
              </a:rPr>
              <a:t>伽罗瓦域内加法和乘法的相关知识。</a:t>
            </a:r>
            <a:endParaRPr lang="zh-CN" altLang="en-US" b="0" i="0" u="none" strike="noStrike"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8A18296D-1E8C-4FA1-8ED8-C999B297FEA1}" type="slidenum">
              <a:rPr lang="zh-CN" altLang="en-US" smtClean="0"/>
              <a:t>52</a:t>
            </a:fld>
            <a:endParaRPr lang="zh-CN" altLang="en-US"/>
          </a:p>
        </p:txBody>
      </p:sp>
    </p:spTree>
    <p:extLst>
      <p:ext uri="{BB962C8B-B14F-4D97-AF65-F5344CB8AC3E}">
        <p14:creationId xmlns:p14="http://schemas.microsoft.com/office/powerpoint/2010/main" val="3285104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加密结果可以看这里，乱码是因为已经超出了</a:t>
            </a:r>
            <a:r>
              <a:rPr lang="en-US" altLang="zh-CN" dirty="0"/>
              <a:t>ASCII</a:t>
            </a:r>
            <a:r>
              <a:rPr lang="zh-CN" altLang="en-US" dirty="0"/>
              <a:t>的范围，数据的安全性可以得到保证。</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53</a:t>
            </a:fld>
            <a:endParaRPr lang="zh-CN" altLang="en-US"/>
          </a:p>
        </p:txBody>
      </p:sp>
    </p:spTree>
    <p:extLst>
      <p:ext uri="{BB962C8B-B14F-4D97-AF65-F5344CB8AC3E}">
        <p14:creationId xmlns:p14="http://schemas.microsoft.com/office/powerpoint/2010/main" val="2669832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54</a:t>
            </a:fld>
            <a:endParaRPr lang="zh-CN" altLang="en-US"/>
          </a:p>
        </p:txBody>
      </p:sp>
    </p:spTree>
    <p:extLst>
      <p:ext uri="{BB962C8B-B14F-4D97-AF65-F5344CB8AC3E}">
        <p14:creationId xmlns:p14="http://schemas.microsoft.com/office/powerpoint/2010/main" val="42458824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接下来，有人可能会问，中期报告里提过的性能测试呢</a:t>
            </a:r>
            <a:endParaRPr lang="en-US" altLang="zh-CN" dirty="0"/>
          </a:p>
          <a:p>
            <a:endParaRPr lang="en-US" altLang="zh-CN" dirty="0"/>
          </a:p>
          <a:p>
            <a:r>
              <a:rPr lang="zh-CN" altLang="en-US" dirty="0"/>
              <a:t>关于这一点，我们后来对这个项目的定位进行了思考，它实际上更像是一个管理系统而非具体的什么格式的文件系统</a:t>
            </a:r>
            <a:endParaRPr lang="en-US" altLang="zh-CN" dirty="0"/>
          </a:p>
          <a:p>
            <a:r>
              <a:rPr lang="zh-CN" altLang="en-US" dirty="0"/>
              <a:t>文件读写的效率不取决于我们，而取决于底层所用的文件系统以及下方的存储介质技术。</a:t>
            </a:r>
            <a:endParaRPr lang="en-US" altLang="zh-CN" dirty="0"/>
          </a:p>
          <a:p>
            <a:endParaRPr lang="en-US" altLang="zh-CN" dirty="0"/>
          </a:p>
          <a:p>
            <a:r>
              <a:rPr lang="zh-CN" altLang="en-US" dirty="0"/>
              <a:t>因此性能测试对我们的系统没有意义，确保全面功能的正确性测试更有意义，而这在前面的三个阶段测试已经展现过了。</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55</a:t>
            </a:fld>
            <a:endParaRPr lang="zh-CN" altLang="en-US"/>
          </a:p>
        </p:txBody>
      </p:sp>
    </p:spTree>
    <p:extLst>
      <p:ext uri="{BB962C8B-B14F-4D97-AF65-F5344CB8AC3E}">
        <p14:creationId xmlns:p14="http://schemas.microsoft.com/office/powerpoint/2010/main" val="4191987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同理，我们曾经在和安全性加密一起提到过缓存，这一部分的实现也不应该由我们的虚拟文件系统（中间层）来实现，而是应该由更下层的具体文件系统实现来做比较合适</a:t>
            </a:r>
            <a:endParaRPr lang="en-US" altLang="zh-CN" dirty="0"/>
          </a:p>
          <a:p>
            <a:endParaRPr lang="en-US" altLang="zh-CN" dirty="0"/>
          </a:p>
          <a:p>
            <a:r>
              <a:rPr lang="zh-CN" altLang="en-US" dirty="0"/>
              <a:t>实情也如此，在使用</a:t>
            </a:r>
            <a:r>
              <a:rPr lang="en-US" altLang="zh-CN" dirty="0"/>
              <a:t>FATFS</a:t>
            </a:r>
            <a:r>
              <a:rPr lang="zh-CN" altLang="en-US" dirty="0"/>
              <a:t>的时候，需要分配一部分工作空间，这一部分空间实际上也充当了缓存的作用，</a:t>
            </a:r>
            <a:r>
              <a:rPr lang="en-US" altLang="zh-CN" dirty="0"/>
              <a:t>FATFS</a:t>
            </a:r>
            <a:r>
              <a:rPr lang="zh-CN" altLang="en-US" dirty="0"/>
              <a:t>会利用它进行缓存操作，尽自己可能的加速读写速度。</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56</a:t>
            </a:fld>
            <a:endParaRPr lang="zh-CN" altLang="en-US"/>
          </a:p>
        </p:txBody>
      </p:sp>
    </p:spTree>
    <p:extLst>
      <p:ext uri="{BB962C8B-B14F-4D97-AF65-F5344CB8AC3E}">
        <p14:creationId xmlns:p14="http://schemas.microsoft.com/office/powerpoint/2010/main" val="2393647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关于在开题报告时邢凯老师就提过的</a:t>
            </a:r>
            <a:r>
              <a:rPr lang="en-US" altLang="zh-CN" dirty="0"/>
              <a:t>MMU</a:t>
            </a:r>
            <a:r>
              <a:rPr lang="zh-CN" altLang="en-US" dirty="0"/>
              <a:t>，我们也没有在最后的拓展阶段考虑的原因有三点</a:t>
            </a:r>
            <a:endParaRPr lang="en-US" altLang="zh-CN" dirty="0"/>
          </a:p>
          <a:p>
            <a:r>
              <a:rPr lang="zh-CN" altLang="en-US" dirty="0"/>
              <a:t>一点是最后选择的硬件板子本身芯片</a:t>
            </a:r>
            <a:r>
              <a:rPr lang="en-US" altLang="zh-CN" dirty="0"/>
              <a:t>STM32F429</a:t>
            </a:r>
            <a:r>
              <a:rPr lang="zh-CN" altLang="en-US" dirty="0"/>
              <a:t>就不支持</a:t>
            </a:r>
            <a:r>
              <a:rPr lang="en-US" altLang="zh-CN" dirty="0"/>
              <a:t>MMU</a:t>
            </a:r>
            <a:r>
              <a:rPr lang="zh-CN" altLang="en-US" dirty="0"/>
              <a:t>，因此软件层面即使实现了也没有意义</a:t>
            </a:r>
            <a:endParaRPr lang="en-US" altLang="zh-CN" dirty="0"/>
          </a:p>
          <a:p>
            <a:r>
              <a:rPr lang="zh-CN" altLang="en-US" dirty="0"/>
              <a:t>第二点是，在存储容量增长的现在，大部分嵌入式设备的运行内存依然很少，这是他们和</a:t>
            </a:r>
            <a:r>
              <a:rPr lang="en-US" altLang="zh-CN" dirty="0"/>
              <a:t>PC</a:t>
            </a:r>
            <a:r>
              <a:rPr lang="zh-CN" altLang="en-US" dirty="0"/>
              <a:t>的</a:t>
            </a:r>
            <a:r>
              <a:rPr lang="en-US" altLang="zh-CN" dirty="0"/>
              <a:t>CPU</a:t>
            </a:r>
            <a:r>
              <a:rPr lang="zh-CN" altLang="en-US" dirty="0"/>
              <a:t>之间的重大区别，</a:t>
            </a:r>
            <a:r>
              <a:rPr lang="en-US" altLang="zh-CN" dirty="0"/>
              <a:t>MMU</a:t>
            </a:r>
            <a:r>
              <a:rPr lang="zh-CN" altLang="en-US" dirty="0"/>
              <a:t>也不被认为是实时操作系统的必需功能。实际中，</a:t>
            </a:r>
            <a:r>
              <a:rPr lang="en-US" altLang="zh-CN" dirty="0"/>
              <a:t>FreeRTOS</a:t>
            </a:r>
            <a:r>
              <a:rPr lang="zh-CN" altLang="en-US" dirty="0"/>
              <a:t>是专注精简的文件系统，因此官方没有选择去实现</a:t>
            </a:r>
            <a:r>
              <a:rPr lang="en-US" altLang="zh-CN" dirty="0"/>
              <a:t>MMU</a:t>
            </a:r>
            <a:r>
              <a:rPr lang="zh-CN" altLang="en-US" dirty="0"/>
              <a:t>繁杂的功能；而第二大的</a:t>
            </a:r>
            <a:r>
              <a:rPr lang="en-US" altLang="zh-CN" dirty="0"/>
              <a:t>RT-Thread</a:t>
            </a:r>
            <a:r>
              <a:rPr lang="zh-CN" altLang="en-US" dirty="0"/>
              <a:t>也只把</a:t>
            </a:r>
            <a:r>
              <a:rPr lang="en-US" altLang="zh-CN" dirty="0" err="1"/>
              <a:t>Mmu</a:t>
            </a:r>
            <a:r>
              <a:rPr lang="zh-CN" altLang="en-US" dirty="0"/>
              <a:t>放在了</a:t>
            </a:r>
            <a:r>
              <a:rPr lang="en-US" altLang="zh-CN" dirty="0"/>
              <a:t>RT-Thread</a:t>
            </a:r>
            <a:r>
              <a:rPr lang="zh-CN" altLang="en-US" dirty="0"/>
              <a:t> </a:t>
            </a:r>
            <a:r>
              <a:rPr lang="en-US" altLang="zh-CN" dirty="0"/>
              <a:t>SMART</a:t>
            </a:r>
            <a:r>
              <a:rPr lang="zh-CN" altLang="en-US" dirty="0"/>
              <a:t>版本中，这是一个比较 重 的版本；基础版本中也没有</a:t>
            </a:r>
            <a:r>
              <a:rPr lang="en-US" altLang="zh-CN" dirty="0"/>
              <a:t>MMU</a:t>
            </a:r>
            <a:r>
              <a:rPr lang="zh-CN" altLang="en-US" dirty="0"/>
              <a:t>的身影。</a:t>
            </a:r>
            <a:endParaRPr lang="en-US" altLang="zh-CN" dirty="0"/>
          </a:p>
          <a:p>
            <a:endParaRPr lang="en-US" altLang="zh-CN" dirty="0"/>
          </a:p>
          <a:p>
            <a:r>
              <a:rPr lang="zh-CN" altLang="en-US" dirty="0"/>
              <a:t>第三点，也是最基础的，我们的项目是涉及存储，而非内存管理，因此</a:t>
            </a:r>
            <a:r>
              <a:rPr lang="en-US" altLang="zh-CN" dirty="0"/>
              <a:t>MMU</a:t>
            </a:r>
            <a:r>
              <a:rPr lang="zh-CN" altLang="en-US" dirty="0"/>
              <a:t>和我们的方向差距过远，不予考虑</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57</a:t>
            </a:fld>
            <a:endParaRPr lang="zh-CN" altLang="en-US"/>
          </a:p>
        </p:txBody>
      </p:sp>
    </p:spTree>
    <p:extLst>
      <p:ext uri="{BB962C8B-B14F-4D97-AF65-F5344CB8AC3E}">
        <p14:creationId xmlns:p14="http://schemas.microsoft.com/office/powerpoint/2010/main" val="2652753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关于在开题报告时邢凯老师就提过的</a:t>
            </a:r>
            <a:r>
              <a:rPr lang="en-US" altLang="zh-CN" dirty="0"/>
              <a:t>MMU</a:t>
            </a:r>
            <a:r>
              <a:rPr lang="zh-CN" altLang="en-US" dirty="0"/>
              <a:t>，我们也没有在最后的拓展阶段考虑的原因有三点</a:t>
            </a:r>
            <a:endParaRPr lang="en-US" altLang="zh-CN" dirty="0"/>
          </a:p>
          <a:p>
            <a:r>
              <a:rPr lang="zh-CN" altLang="en-US" dirty="0"/>
              <a:t>一点是最后选择的硬件板子本身芯片</a:t>
            </a:r>
            <a:r>
              <a:rPr lang="en-US" altLang="zh-CN" dirty="0"/>
              <a:t>STM32F429</a:t>
            </a:r>
            <a:r>
              <a:rPr lang="zh-CN" altLang="en-US" dirty="0"/>
              <a:t>就不支持</a:t>
            </a:r>
            <a:r>
              <a:rPr lang="en-US" altLang="zh-CN" dirty="0"/>
              <a:t>MMU</a:t>
            </a:r>
            <a:r>
              <a:rPr lang="zh-CN" altLang="en-US" dirty="0"/>
              <a:t>，因此软件层面即使实现了也没有意义</a:t>
            </a:r>
            <a:endParaRPr lang="en-US" altLang="zh-CN" dirty="0"/>
          </a:p>
          <a:p>
            <a:r>
              <a:rPr lang="zh-CN" altLang="en-US" dirty="0"/>
              <a:t>第二点是，在存储容量增长的现在，大部分嵌入式设备的运行内存依然很少，这是他们和</a:t>
            </a:r>
            <a:r>
              <a:rPr lang="en-US" altLang="zh-CN" dirty="0"/>
              <a:t>PC</a:t>
            </a:r>
            <a:r>
              <a:rPr lang="zh-CN" altLang="en-US" dirty="0"/>
              <a:t>的</a:t>
            </a:r>
            <a:r>
              <a:rPr lang="en-US" altLang="zh-CN" dirty="0"/>
              <a:t>CPU</a:t>
            </a:r>
            <a:r>
              <a:rPr lang="zh-CN" altLang="en-US" dirty="0"/>
              <a:t>之间的重大区别，</a:t>
            </a:r>
            <a:r>
              <a:rPr lang="en-US" altLang="zh-CN" dirty="0"/>
              <a:t>MMU</a:t>
            </a:r>
            <a:r>
              <a:rPr lang="zh-CN" altLang="en-US" dirty="0"/>
              <a:t>也不被认为是实时操作系统的必需功能。实际中，</a:t>
            </a:r>
            <a:r>
              <a:rPr lang="en-US" altLang="zh-CN" dirty="0"/>
              <a:t>FreeRTOS</a:t>
            </a:r>
            <a:r>
              <a:rPr lang="zh-CN" altLang="en-US" dirty="0"/>
              <a:t>是专注精简的文件系统，因此官方没有选择去实现</a:t>
            </a:r>
            <a:r>
              <a:rPr lang="en-US" altLang="zh-CN" dirty="0"/>
              <a:t>MMU</a:t>
            </a:r>
            <a:r>
              <a:rPr lang="zh-CN" altLang="en-US" dirty="0"/>
              <a:t>繁杂的功能；而第二大的</a:t>
            </a:r>
            <a:r>
              <a:rPr lang="en-US" altLang="zh-CN" dirty="0"/>
              <a:t>RT-Thread</a:t>
            </a:r>
            <a:r>
              <a:rPr lang="zh-CN" altLang="en-US" dirty="0"/>
              <a:t>也只把</a:t>
            </a:r>
            <a:r>
              <a:rPr lang="en-US" altLang="zh-CN" dirty="0" err="1"/>
              <a:t>Mmu</a:t>
            </a:r>
            <a:r>
              <a:rPr lang="zh-CN" altLang="en-US" dirty="0"/>
              <a:t>放在了</a:t>
            </a:r>
            <a:r>
              <a:rPr lang="en-US" altLang="zh-CN" dirty="0"/>
              <a:t>RT-Thread</a:t>
            </a:r>
            <a:r>
              <a:rPr lang="zh-CN" altLang="en-US" dirty="0"/>
              <a:t> </a:t>
            </a:r>
            <a:r>
              <a:rPr lang="en-US" altLang="zh-CN" dirty="0"/>
              <a:t>SMART</a:t>
            </a:r>
            <a:r>
              <a:rPr lang="zh-CN" altLang="en-US" dirty="0"/>
              <a:t>版本中，这是一个比较 重 的版本；基础版本中也没有</a:t>
            </a:r>
            <a:r>
              <a:rPr lang="en-US" altLang="zh-CN" dirty="0"/>
              <a:t>MMU</a:t>
            </a:r>
            <a:r>
              <a:rPr lang="zh-CN" altLang="en-US" dirty="0"/>
              <a:t>的身影。</a:t>
            </a:r>
            <a:endParaRPr lang="en-US" altLang="zh-CN" dirty="0"/>
          </a:p>
          <a:p>
            <a:endParaRPr lang="en-US" altLang="zh-CN" dirty="0"/>
          </a:p>
          <a:p>
            <a:r>
              <a:rPr lang="zh-CN" altLang="en-US" dirty="0"/>
              <a:t>第三点，也是最基础的，我们的项目是涉及存储，而非内存管理，因此</a:t>
            </a:r>
            <a:r>
              <a:rPr lang="en-US" altLang="zh-CN" dirty="0"/>
              <a:t>MMU</a:t>
            </a:r>
            <a:r>
              <a:rPr lang="zh-CN" altLang="en-US" dirty="0"/>
              <a:t>和我们的方向差距过远，不予考虑</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58</a:t>
            </a:fld>
            <a:endParaRPr lang="zh-CN" altLang="en-US"/>
          </a:p>
        </p:txBody>
      </p:sp>
    </p:spTree>
    <p:extLst>
      <p:ext uri="{BB962C8B-B14F-4D97-AF65-F5344CB8AC3E}">
        <p14:creationId xmlns:p14="http://schemas.microsoft.com/office/powerpoint/2010/main" val="27497443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这里介绍一下大家的具体分工</a:t>
            </a:r>
            <a:endParaRPr lang="en-US" altLang="zh-CN" dirty="0"/>
          </a:p>
          <a:p>
            <a:endParaRPr lang="en-US" altLang="zh-CN" dirty="0"/>
          </a:p>
          <a:p>
            <a:r>
              <a:rPr lang="zh-CN" altLang="en-US" dirty="0"/>
              <a:t>非常感谢各位同学在项目开发过程的全力支持，特别是考完后最近几天在开发调试上投入的大量时间、也很感谢项目过程中助教给出的许多实用建议</a:t>
            </a:r>
            <a:endParaRPr lang="en-US" altLang="zh-CN" dirty="0"/>
          </a:p>
          <a:p>
            <a:endParaRPr lang="en-US" altLang="zh-CN" dirty="0"/>
          </a:p>
          <a:p>
            <a:r>
              <a:rPr lang="zh-CN" altLang="en-US" dirty="0"/>
              <a:t>最后，非常感谢邢凯老师从开题报告开始到最后硬件调试这几个月来的对我们的各种建议和设备经费支持，帮助我们更好的完成了这个项目</a:t>
            </a:r>
            <a:endParaRPr lang="en-US" altLang="zh-CN" dirty="0"/>
          </a:p>
          <a:p>
            <a:endParaRPr lang="en-US" altLang="zh-CN" dirty="0"/>
          </a:p>
          <a:p>
            <a:r>
              <a:rPr lang="zh-CN" altLang="en-US" dirty="0"/>
              <a:t>以上就是我们组</a:t>
            </a:r>
            <a:r>
              <a:rPr lang="en-US" altLang="zh-CN" dirty="0"/>
              <a:t>x-Eris</a:t>
            </a:r>
            <a:r>
              <a:rPr lang="zh-CN" altLang="en-US" dirty="0"/>
              <a:t>大作业结题报告</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59</a:t>
            </a:fld>
            <a:endParaRPr lang="zh-CN" altLang="en-US"/>
          </a:p>
        </p:txBody>
      </p:sp>
    </p:spTree>
    <p:extLst>
      <p:ext uri="{BB962C8B-B14F-4D97-AF65-F5344CB8AC3E}">
        <p14:creationId xmlns:p14="http://schemas.microsoft.com/office/powerpoint/2010/main" val="114153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我们选择基于</a:t>
            </a:r>
            <a:r>
              <a:rPr lang="en-US" altLang="zh-CN" dirty="0"/>
              <a:t>FreeRTOS</a:t>
            </a:r>
            <a:r>
              <a:rPr lang="zh-CN" altLang="en-US" dirty="0"/>
              <a:t>开发课程作业或者说我们的项目，主要是因为：</a:t>
            </a:r>
            <a:endParaRPr lang="en-US" altLang="zh-CN" dirty="0"/>
          </a:p>
          <a:p>
            <a:endParaRPr lang="en-US" altLang="zh-CN" dirty="0"/>
          </a:p>
          <a:p>
            <a:r>
              <a:rPr lang="en-US" altLang="zh-CN" dirty="0"/>
              <a:t>FreeRTOS</a:t>
            </a:r>
            <a:r>
              <a:rPr lang="zh-CN" altLang="en-US" dirty="0"/>
              <a:t> 的内核在精简的同时具有健壮性、占用提及小的特点，也就是说它的核心部分较小，容易快速学习</a:t>
            </a:r>
            <a:endParaRPr lang="en-US" altLang="zh-CN" dirty="0"/>
          </a:p>
          <a:p>
            <a:endParaRPr lang="en-US" altLang="zh-CN" dirty="0"/>
          </a:p>
          <a:p>
            <a:r>
              <a:rPr lang="zh-CN" altLang="en-US" dirty="0"/>
              <a:t>除此之外，他还有很多可选组件，在精简的核心之外可拓展性极强，因此我们调研报告时就瞄准这一点，希望能进一步完善可选组件没有顾及到的功能。</a:t>
            </a:r>
            <a:endParaRPr lang="en-US" altLang="zh-CN" dirty="0"/>
          </a:p>
          <a:p>
            <a:endParaRPr lang="en-US" altLang="zh-CN" dirty="0"/>
          </a:p>
          <a:p>
            <a:r>
              <a:rPr lang="zh-CN" altLang="en-US" dirty="0"/>
              <a:t>当然也找到了，就是虚拟文件系统。</a:t>
            </a:r>
            <a:endParaRPr lang="en-US" altLang="zh-CN" dirty="0"/>
          </a:p>
          <a:p>
            <a:endParaRPr lang="en-US" altLang="zh-CN" dirty="0"/>
          </a:p>
          <a:p>
            <a:r>
              <a:rPr lang="zh-CN" altLang="en-US" dirty="0"/>
              <a:t>同时，选择他也是因为它有完善的生态系统和示例项目，使用频率很高，有众多社区贡献和专业支持，相关参考资料可以较为容易的找到</a:t>
            </a:r>
            <a:endParaRPr lang="en-US" altLang="zh-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6</a:t>
            </a:fld>
            <a:endParaRPr lang="zh-CN" altLang="en-US"/>
          </a:p>
        </p:txBody>
      </p:sp>
    </p:spTree>
    <p:extLst>
      <p:ext uri="{BB962C8B-B14F-4D97-AF65-F5344CB8AC3E}">
        <p14:creationId xmlns:p14="http://schemas.microsoft.com/office/powerpoint/2010/main" val="6360417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谢谢大家！</a:t>
            </a:r>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60</a:t>
            </a:fld>
            <a:endParaRPr lang="zh-CN" altLang="en-US"/>
          </a:p>
        </p:txBody>
      </p:sp>
    </p:spTree>
    <p:extLst>
      <p:ext uri="{BB962C8B-B14F-4D97-AF65-F5344CB8AC3E}">
        <p14:creationId xmlns:p14="http://schemas.microsoft.com/office/powerpoint/2010/main" val="200832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从这张图中</a:t>
            </a:r>
            <a:r>
              <a:rPr lang="zh-CN" altLang="en-US" dirty="0"/>
              <a:t>，就可以看出在 </a:t>
            </a:r>
            <a:r>
              <a:rPr lang="en-US" altLang="zh-CN" dirty="0"/>
              <a:t>2017</a:t>
            </a:r>
            <a:r>
              <a:rPr lang="zh-CN" altLang="en-US" dirty="0"/>
              <a:t> 年的时候，</a:t>
            </a:r>
            <a:r>
              <a:rPr lang="en-US" altLang="zh-CN" dirty="0"/>
              <a:t>FreeRTOS</a:t>
            </a:r>
            <a:r>
              <a:rPr lang="zh-CN" altLang="en-US" dirty="0"/>
              <a:t> 就已经拥有了大量的嵌入式操作系统市场份额，仅次于 </a:t>
            </a:r>
            <a:r>
              <a:rPr lang="en-US" altLang="zh-CN" dirty="0"/>
              <a:t>Linux</a:t>
            </a:r>
            <a:r>
              <a:rPr lang="zh-CN" altLang="en-US" dirty="0"/>
              <a:t> 的嵌入式操作系统。 </a:t>
            </a:r>
            <a:endParaRPr lang="en-US" altLang="zh-CN" dirty="0"/>
          </a:p>
          <a:p>
            <a:endParaRPr lang="en-US" dirty="0"/>
          </a:p>
          <a:p>
            <a:r>
              <a:rPr lang="zh-CN" altLang="en-US" dirty="0"/>
              <a:t>相比于针对于其他冷门系统开发，选择</a:t>
            </a:r>
            <a:r>
              <a:rPr lang="en-US" altLang="zh-CN" dirty="0"/>
              <a:t>FreeRTOS</a:t>
            </a:r>
            <a:r>
              <a:rPr lang="zh-CN" altLang="en-US" dirty="0"/>
              <a:t>并为其拓展贡献的实用意义相对更大一些</a:t>
            </a:r>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7</a:t>
            </a:fld>
            <a:endParaRPr lang="zh-CN" altLang="en-US"/>
          </a:p>
        </p:txBody>
      </p:sp>
    </p:spTree>
    <p:extLst>
      <p:ext uri="{BB962C8B-B14F-4D97-AF65-F5344CB8AC3E}">
        <p14:creationId xmlns:p14="http://schemas.microsoft.com/office/powerpoint/2010/main" val="289732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接下来这张图显示的是对物联网历年连接设备数量的统计及预测，可以看出，物联网设备数量逐年增长。</a:t>
            </a:r>
            <a:endParaRPr lang="en-US" altLang="zh-CN" dirty="0"/>
          </a:p>
          <a:p>
            <a:endParaRPr lang="en-US" altLang="zh-CN" dirty="0"/>
          </a:p>
          <a:p>
            <a:r>
              <a:rPr lang="zh-CN" altLang="en-US" dirty="0"/>
              <a:t>在很久以前的嵌入式设备开发面临数据存储问题时，因为外存较少，往往采用代码内直接按地址写入这种方式，虽然不需要特别实现，但是使用复杂且可修改性很差</a:t>
            </a:r>
            <a:endParaRPr lang="en-US" altLang="zh-CN" dirty="0"/>
          </a:p>
          <a:p>
            <a:endParaRPr lang="en-US" altLang="zh-CN" dirty="0"/>
          </a:p>
          <a:p>
            <a:r>
              <a:rPr lang="zh-CN" altLang="en-US" dirty="0"/>
              <a:t>因此随着设备的数量、种类的增多，以及存储成本逐渐下降，嵌入式设备的外存容量不断上升，嵌入式操作系统的发展势必要涉及改善对设备存储的管理。</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8</a:t>
            </a:fld>
            <a:endParaRPr lang="zh-CN" altLang="en-US"/>
          </a:p>
        </p:txBody>
      </p:sp>
    </p:spTree>
    <p:extLst>
      <p:ext uri="{BB962C8B-B14F-4D97-AF65-F5344CB8AC3E}">
        <p14:creationId xmlns:p14="http://schemas.microsoft.com/office/powerpoint/2010/main" val="2875492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文件系统的部署有助于提升操作系统的效率，这些提升主要体现在以下方面：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 易维护：对于相关从业者来说，具备文件系统的设备的数据管理代码更容易编写，问题将更容易排查。</a:t>
            </a:r>
            <a:endParaRPr lang="en-US" altLang="zh-CN" dirty="0"/>
          </a:p>
          <a:p>
            <a:pPr marL="228600" indent="-228600">
              <a:buAutoNum type="arabicPeriod"/>
            </a:pPr>
            <a:r>
              <a:rPr lang="zh-CN" altLang="en-US" dirty="0"/>
              <a:t>可靠性：使用文件系统能够在断电等突发情况下有效保护数据，以应对物联网设备多样化的使用环境；</a:t>
            </a:r>
            <a:endParaRPr lang="en-US" altLang="zh-CN" dirty="0"/>
          </a:p>
          <a:p>
            <a:pPr marL="228600" indent="-228600">
              <a:buAutoNum type="arabicPeriod"/>
            </a:pPr>
            <a:r>
              <a:rPr lang="zh-CN" altLang="en-US" dirty="0"/>
              <a:t>安全性：文件系统对存储设备做了细致的规划与限制，能够有效防止违规行为的发生；</a:t>
            </a:r>
            <a:endParaRPr lang="en-US" altLang="zh-CN" dirty="0"/>
          </a:p>
          <a:p>
            <a:pPr marL="228600" indent="-228600">
              <a:buAutoNum type="arabicPeriod"/>
            </a:pPr>
            <a:r>
              <a:rPr lang="zh-CN" altLang="en-US" dirty="0"/>
              <a:t>性能提升：文件系统对存储管理的作用是显而易见的，可以预见，未来物联网广泛普及后，在大量的数据存取情景下，文件系统的数据的存取效率以及将比直接读写有较大的提高。</a:t>
            </a:r>
            <a:endParaRPr lang="en-US" altLang="zh-CN" dirty="0"/>
          </a:p>
          <a:p>
            <a:pPr marL="0" indent="0">
              <a:buNone/>
            </a:pPr>
            <a:r>
              <a:rPr lang="zh-CN" altLang="en-US" dirty="0"/>
              <a:t>综上，物联网操作系统的文件系统的可以在多方面提升其效率，由此我们认为 </a:t>
            </a:r>
            <a:r>
              <a:rPr lang="en-US" altLang="zh-CN" dirty="0"/>
              <a:t>FreeRTOS</a:t>
            </a:r>
            <a:r>
              <a:rPr lang="zh-CN" altLang="en-US" dirty="0"/>
              <a:t> 引入文件系统具有前瞻性，值得开发。</a:t>
            </a:r>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9</a:t>
            </a:fld>
            <a:endParaRPr lang="zh-CN" altLang="en-US"/>
          </a:p>
        </p:txBody>
      </p:sp>
    </p:spTree>
    <p:extLst>
      <p:ext uri="{BB962C8B-B14F-4D97-AF65-F5344CB8AC3E}">
        <p14:creationId xmlns:p14="http://schemas.microsoft.com/office/powerpoint/2010/main" val="177855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a:prstGeom prst="rect">
            <a:avLst/>
          </a:prstGeom>
        </p:spPr>
        <p:txBody>
          <a:bodyPr anchor="b">
            <a:normAutofit/>
          </a:bodyPr>
          <a:lstStyle>
            <a:lvl1pPr algn="l">
              <a:lnSpc>
                <a:spcPct val="85000"/>
              </a:lnSpc>
              <a:defRPr sz="7200" b="1" i="0" baseline="0">
                <a:solidFill>
                  <a:schemeClr val="tx1"/>
                </a:solidFill>
                <a:latin typeface="PingFang SC Semibold" panose="020B0400000000000000" pitchFamily="34" charset="-122"/>
                <a:ea typeface="PingFang SC Semibold" panose="020B0400000000000000"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261872" y="4800600"/>
            <a:ext cx="9418320" cy="522838"/>
          </a:xfrm>
          <a:prstGeom prst="rect">
            <a:avLst/>
          </a:prstGeom>
        </p:spPr>
        <p:txBody>
          <a:bodyPr>
            <a:noAutofit/>
          </a:bodyPr>
          <a:lstStyle>
            <a:lvl1pPr marL="0" indent="0" algn="l">
              <a:buNone/>
              <a:defRPr sz="3200" b="0" i="0" baseline="0">
                <a:solidFill>
                  <a:schemeClr val="bg2">
                    <a:lumMod val="60000"/>
                    <a:lumOff val="40000"/>
                  </a:schemeClr>
                </a:solidFill>
                <a:latin typeface="PingFang SC" panose="020B0400000000000000" pitchFamily="34" charset="-122"/>
                <a:ea typeface="PingFang SC" panose="020B0400000000000000" pitchFamily="34" charset="-122"/>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latin typeface="PingFang SC" panose="020B0400000000000000" pitchFamily="34" charset="-122"/>
                <a:ea typeface="PingFang SC" panose="020B0400000000000000" pitchFamily="34" charset="-122"/>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组合 7"/>
          <p:cNvGrpSpPr/>
          <p:nvPr userDrawn="1"/>
        </p:nvGrpSpPr>
        <p:grpSpPr>
          <a:xfrm>
            <a:off x="1344485" y="5505422"/>
            <a:ext cx="1764691" cy="297909"/>
            <a:chOff x="8729725" y="4570716"/>
            <a:chExt cx="2830513" cy="477838"/>
          </a:xfrm>
          <a:solidFill>
            <a:schemeClr val="bg2">
              <a:lumMod val="60000"/>
              <a:lumOff val="40000"/>
            </a:schemeClr>
          </a:solidFill>
        </p:grpSpPr>
        <p:sp>
          <p:nvSpPr>
            <p:cNvPr id="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1872" y="758952"/>
            <a:ext cx="9418320" cy="1156208"/>
          </a:xfrm>
          <a:prstGeom prst="rect">
            <a:avLst/>
          </a:prstGeom>
        </p:spPr>
        <p:txBody>
          <a:bodyPr anchor="b">
            <a:normAutofit/>
          </a:bodyPr>
          <a:lstStyle>
            <a:lvl1pPr>
              <a:lnSpc>
                <a:spcPct val="85000"/>
              </a:lnSpc>
              <a:defRPr sz="7200" b="1" i="0">
                <a:solidFill>
                  <a:schemeClr val="tx2"/>
                </a:solidFill>
                <a:latin typeface="PingFang SC Semibold" panose="020B0400000000000000" pitchFamily="34" charset="-122"/>
                <a:ea typeface="PingFang SC Semibold" panose="020B0400000000000000" pitchFamily="34" charset="-122"/>
              </a:defRPr>
            </a:lvl1pPr>
          </a:lstStyle>
          <a:p>
            <a:r>
              <a:rPr lang="zh-CN" altLang="en-US" dirty="0"/>
              <a:t>目录</a:t>
            </a:r>
            <a:endParaRPr lang="en-US" dirty="0"/>
          </a:p>
        </p:txBody>
      </p:sp>
      <p:sp>
        <p:nvSpPr>
          <p:cNvPr id="3" name="Text Placeholder 2"/>
          <p:cNvSpPr>
            <a:spLocks noGrp="1"/>
          </p:cNvSpPr>
          <p:nvPr>
            <p:ph type="body" idx="1"/>
          </p:nvPr>
        </p:nvSpPr>
        <p:spPr>
          <a:xfrm>
            <a:off x="1261872" y="2042160"/>
            <a:ext cx="9418320" cy="4450080"/>
          </a:xfrm>
          <a:prstGeom prst="rect">
            <a:avLst/>
          </a:prstGeom>
        </p:spPr>
        <p:txBody>
          <a:bodyPr anchor="t">
            <a:normAutofit/>
          </a:bodyPr>
          <a:lstStyle>
            <a:lvl1pPr marL="625475" indent="-447675">
              <a:buFont typeface="Wingdings" panose="05000000000000000000" pitchFamily="2" charset="2"/>
              <a:buChar char="n"/>
              <a:defRPr sz="3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6" name="Slide Number Placeholder 5"/>
          <p:cNvSpPr>
            <a:spLocks noGrp="1"/>
          </p:cNvSpPr>
          <p:nvPr>
            <p:ph type="sldNum" sz="quarter" idx="12"/>
          </p:nvPr>
        </p:nvSpPr>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3">
            <a:extLst>
              <a:ext uri="{FF2B5EF4-FFF2-40B4-BE49-F238E27FC236}">
                <a16:creationId xmlns:a16="http://schemas.microsoft.com/office/drawing/2014/main" id="{F4607491-D778-A811-F55E-10A6303AD266}"/>
              </a:ext>
            </a:extLst>
          </p:cNvPr>
          <p:cNvSpPr>
            <a:spLocks noGrp="1"/>
          </p:cNvSpPr>
          <p:nvPr>
            <p:ph type="dt" sz="half" idx="10"/>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9" name="Footer Placeholder 4">
            <a:extLst>
              <a:ext uri="{FF2B5EF4-FFF2-40B4-BE49-F238E27FC236}">
                <a16:creationId xmlns:a16="http://schemas.microsoft.com/office/drawing/2014/main" id="{512C31E9-ED32-52ED-51E6-23D690F298AD}"/>
              </a:ext>
            </a:extLst>
          </p:cNvPr>
          <p:cNvSpPr>
            <a:spLocks noGrp="1"/>
          </p:cNvSpPr>
          <p:nvPr>
            <p:ph type="ftr" sz="quarter" idx="11"/>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Tree>
    <p:extLst>
      <p:ext uri="{BB962C8B-B14F-4D97-AF65-F5344CB8AC3E}">
        <p14:creationId xmlns:p14="http://schemas.microsoft.com/office/powerpoint/2010/main" val="25673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sz="4800" b="1" i="0" dirty="0">
                <a:solidFill>
                  <a:schemeClr val="tx2"/>
                </a:solidFill>
                <a:latin typeface="PingFang SC Semibold" panose="020B0400000000000000" pitchFamily="34" charset="-122"/>
                <a:ea typeface="PingFang SC Semibold" panose="020B0400000000000000"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b="0" i="0">
                <a:latin typeface="PingFang SC" panose="020B0400000000000000" pitchFamily="34" charset="-122"/>
                <a:ea typeface="PingFang SC" panose="020B0400000000000000" pitchFamily="34" charset="-122"/>
              </a:defRPr>
            </a:lvl1pPr>
            <a:lvl2pPr marL="541338" indent="-266700">
              <a:lnSpc>
                <a:spcPct val="120000"/>
              </a:lnSpc>
              <a:buFont typeface="微软雅黑" panose="020B0503020204020204" pitchFamily="34" charset="-122"/>
              <a:buChar char="▫"/>
              <a:defRPr sz="3200" b="0" i="0">
                <a:latin typeface="PingFang SC" panose="020B0400000000000000" pitchFamily="34" charset="-122"/>
                <a:ea typeface="PingFang SC" panose="020B0400000000000000" pitchFamily="34" charset="-122"/>
              </a:defRPr>
            </a:lvl2pPr>
            <a:lvl3pPr marL="804863" indent="-257175">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3pPr>
            <a:lvl4pPr marL="1074738" indent="-252413">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4pPr>
            <a:lvl5pPr marL="1346200" indent="-249238">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占位符 8"/>
          <p:cNvSpPr>
            <a:spLocks noGrp="1"/>
          </p:cNvSpPr>
          <p:nvPr>
            <p:ph type="body" sz="quarter" idx="13" hasCustomPrompt="1"/>
          </p:nvPr>
        </p:nvSpPr>
        <p:spPr>
          <a:xfrm>
            <a:off x="822325" y="503149"/>
            <a:ext cx="9745413" cy="404813"/>
          </a:xfrm>
          <a:prstGeom prst="rect">
            <a:avLst/>
          </a:prstGeom>
        </p:spPr>
        <p:txBody>
          <a:bodyPr anchor="b"/>
          <a:lstStyle>
            <a:lvl1pPr marL="0" indent="0">
              <a:buNone/>
              <a:defRPr>
                <a:solidFill>
                  <a:schemeClr val="accent1"/>
                </a:solidFill>
                <a:latin typeface="PingFang SC" panose="020B0400000000000000" pitchFamily="34" charset="-122"/>
                <a:ea typeface="PingFang SC" panose="020B0400000000000000" pitchFamily="34" charset="-122"/>
              </a:defRPr>
            </a:lvl1pPr>
          </a:lstStyle>
          <a:p>
            <a:pPr lvl="0"/>
            <a:r>
              <a:rPr lang="zh-CN" altLang="en-US" dirty="0"/>
              <a:t>单击此处添加副标题</a:t>
            </a:r>
          </a:p>
        </p:txBody>
      </p:sp>
      <p:sp>
        <p:nvSpPr>
          <p:cNvPr id="8" name="Date Placeholder 3">
            <a:extLst>
              <a:ext uri="{FF2B5EF4-FFF2-40B4-BE49-F238E27FC236}">
                <a16:creationId xmlns:a16="http://schemas.microsoft.com/office/drawing/2014/main" id="{5078D123-EF3A-666E-785D-B1F517F38E2A}"/>
              </a:ext>
            </a:extLst>
          </p:cNvPr>
          <p:cNvSpPr>
            <a:spLocks noGrp="1"/>
          </p:cNvSpPr>
          <p:nvPr>
            <p:ph type="dt" sz="half" idx="10"/>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10" name="Footer Placeholder 4">
            <a:extLst>
              <a:ext uri="{FF2B5EF4-FFF2-40B4-BE49-F238E27FC236}">
                <a16:creationId xmlns:a16="http://schemas.microsoft.com/office/drawing/2014/main" id="{4878BBAC-44ED-0358-BD24-C7A3F61935CE}"/>
              </a:ext>
            </a:extLst>
          </p:cNvPr>
          <p:cNvSpPr>
            <a:spLocks noGrp="1"/>
          </p:cNvSpPr>
          <p:nvPr>
            <p:ph type="ftr" sz="quarter" idx="11"/>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sz="4800" b="1" i="0" dirty="0">
                <a:solidFill>
                  <a:schemeClr val="tx2"/>
                </a:solidFill>
                <a:latin typeface="PingFang SC Semibold" panose="020B0400000000000000" pitchFamily="34" charset="-122"/>
                <a:ea typeface="PingFang SC Semibold" panose="020B0400000000000000"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b="0" i="0">
                <a:latin typeface="PingFang SC" panose="020B0400000000000000" pitchFamily="34" charset="-122"/>
                <a:ea typeface="PingFang SC" panose="020B0400000000000000" pitchFamily="34" charset="-122"/>
              </a:defRPr>
            </a:lvl1pPr>
            <a:lvl2pPr marL="541338" indent="-266700">
              <a:lnSpc>
                <a:spcPct val="120000"/>
              </a:lnSpc>
              <a:buFont typeface="微软雅黑" panose="020B0503020204020204" pitchFamily="34" charset="-122"/>
              <a:buChar char="▫"/>
              <a:defRPr sz="3200" b="0" i="0">
                <a:latin typeface="PingFang SC" panose="020B0400000000000000" pitchFamily="34" charset="-122"/>
                <a:ea typeface="PingFang SC" panose="020B0400000000000000" pitchFamily="34" charset="-122"/>
              </a:defRPr>
            </a:lvl2pPr>
            <a:lvl3pPr marL="804863" indent="-257175">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3pPr>
            <a:lvl4pPr marL="1074738" indent="-252413">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4pPr>
            <a:lvl5pPr marL="1346200" indent="-249238">
              <a:lnSpc>
                <a:spcPct val="120000"/>
              </a:lnSpc>
              <a:buFont typeface="微软雅黑" panose="020B0503020204020204" pitchFamily="34" charset="-122"/>
              <a:buChar char="◦"/>
              <a:defRPr sz="2800" b="0" i="0">
                <a:latin typeface="PingFang SC" panose="020B0400000000000000" pitchFamily="34" charset="-122"/>
                <a:ea typeface="PingFang SC" panose="020B0400000000000000"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3">
            <a:extLst>
              <a:ext uri="{FF2B5EF4-FFF2-40B4-BE49-F238E27FC236}">
                <a16:creationId xmlns:a16="http://schemas.microsoft.com/office/drawing/2014/main" id="{D7E9A085-0063-1920-2582-6C68CFB06516}"/>
              </a:ext>
            </a:extLst>
          </p:cNvPr>
          <p:cNvSpPr>
            <a:spLocks noGrp="1"/>
          </p:cNvSpPr>
          <p:nvPr>
            <p:ph type="dt" sz="half" idx="10"/>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9" name="Footer Placeholder 4">
            <a:extLst>
              <a:ext uri="{FF2B5EF4-FFF2-40B4-BE49-F238E27FC236}">
                <a16:creationId xmlns:a16="http://schemas.microsoft.com/office/drawing/2014/main" id="{E232201F-BC31-4254-C7DD-85C5D4F9B1EC}"/>
              </a:ext>
            </a:extLst>
          </p:cNvPr>
          <p:cNvSpPr>
            <a:spLocks noGrp="1"/>
          </p:cNvSpPr>
          <p:nvPr>
            <p:ph type="ftr" sz="quarter" idx="11"/>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Tree>
    <p:extLst>
      <p:ext uri="{BB962C8B-B14F-4D97-AF65-F5344CB8AC3E}">
        <p14:creationId xmlns:p14="http://schemas.microsoft.com/office/powerpoint/2010/main" val="31931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prstGeom prst="rect">
            <a:avLst/>
          </a:prstGeom>
        </p:spPr>
        <p:txBody>
          <a:bodyPr anchor="b">
            <a:normAutofit/>
          </a:bodyPr>
          <a:lstStyle>
            <a:lvl1pPr>
              <a:lnSpc>
                <a:spcPct val="85000"/>
              </a:lnSpc>
              <a:defRPr sz="7200" b="1" i="0">
                <a:solidFill>
                  <a:schemeClr val="tx2"/>
                </a:solidFill>
                <a:latin typeface="PingFang SC Semibold" panose="020B0400000000000000" pitchFamily="34" charset="-122"/>
                <a:ea typeface="PingFang SC Semibold" panose="020B0400000000000000"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61872" y="4800600"/>
            <a:ext cx="9418320" cy="1691640"/>
          </a:xfrm>
          <a:prstGeom prst="rect">
            <a:avLst/>
          </a:prstGeom>
        </p:spPr>
        <p:txBody>
          <a:bodyPr anchor="t">
            <a:normAutofit/>
          </a:bodyPr>
          <a:lstStyle>
            <a:lvl1pPr marL="0" indent="0">
              <a:buNone/>
              <a:defRPr sz="2200" b="0" i="0">
                <a:solidFill>
                  <a:schemeClr val="tx1">
                    <a:lumMod val="65000"/>
                    <a:lumOff val="35000"/>
                  </a:schemeClr>
                </a:solidFill>
                <a:latin typeface="PingFang SC" panose="020B0400000000000000" pitchFamily="34" charset="-122"/>
                <a:ea typeface="PingFang SC" panose="020B0400000000000000"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
        <p:nvSpPr>
          <p:cNvPr id="6" name="Slide Number Placeholder 5"/>
          <p:cNvSpPr>
            <a:spLocks noGrp="1"/>
          </p:cNvSpPr>
          <p:nvPr>
            <p:ph type="sldNum" sz="quarter" idx="12"/>
          </p:nvPr>
        </p:nvSpPr>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5" name="Date Placeholder 3">
            <a:extLst>
              <a:ext uri="{FF2B5EF4-FFF2-40B4-BE49-F238E27FC236}">
                <a16:creationId xmlns:a16="http://schemas.microsoft.com/office/drawing/2014/main" id="{C25553B0-60BA-8F5F-1A34-6614325B4C41}"/>
              </a:ext>
            </a:extLst>
          </p:cNvPr>
          <p:cNvSpPr>
            <a:spLocks noGrp="1"/>
          </p:cNvSpPr>
          <p:nvPr>
            <p:ph type="dt" sz="half" idx="10"/>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6" name="Footer Placeholder 4">
            <a:extLst>
              <a:ext uri="{FF2B5EF4-FFF2-40B4-BE49-F238E27FC236}">
                <a16:creationId xmlns:a16="http://schemas.microsoft.com/office/drawing/2014/main" id="{FE2CB65C-F0A0-2277-5524-4576F0783740}"/>
              </a:ext>
            </a:extLst>
          </p:cNvPr>
          <p:cNvSpPr>
            <a:spLocks noGrp="1"/>
          </p:cNvSpPr>
          <p:nvPr>
            <p:ph type="ftr" sz="quarter" idx="11"/>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8" name="Rectangle 7"/>
          <p:cNvSpPr/>
          <p:nvPr/>
        </p:nvSpPr>
        <p:spPr>
          <a:xfrm>
            <a:off x="0" y="6023292"/>
            <a:ext cx="12192000" cy="83470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171" y="6023295"/>
            <a:ext cx="9982200" cy="834703"/>
          </a:xfrm>
          <a:prstGeom prst="rect">
            <a:avLst/>
          </a:prstGeom>
        </p:spPr>
        <p:txBody>
          <a:bodyPr anchor="ctr">
            <a:normAutofit/>
          </a:bodyPr>
          <a:lstStyle>
            <a:lvl1pPr>
              <a:defRPr sz="2800" b="0">
                <a:solidFill>
                  <a:schemeClr val="bg1"/>
                </a:solidFill>
                <a:latin typeface="PingFang SC" panose="020B0400000000000000" pitchFamily="34" charset="-122"/>
                <a:ea typeface="PingFang SC" panose="020B0400000000000000" pitchFamily="34" charset="-122"/>
              </a:defRPr>
            </a:lvl1pPr>
          </a:lstStyle>
          <a:p>
            <a:r>
              <a:rPr lang="zh-CN" altLang="en-US" dirty="0"/>
              <a:t>单击此处编辑母版标题样式</a:t>
            </a:r>
            <a:endParaRPr lang="en-US" dirty="0"/>
          </a:p>
        </p:txBody>
      </p:sp>
      <p:sp>
        <p:nvSpPr>
          <p:cNvPr id="5" name="图片占位符 4"/>
          <p:cNvSpPr>
            <a:spLocks noGrp="1"/>
          </p:cNvSpPr>
          <p:nvPr>
            <p:ph type="pic" sz="quarter" idx="10"/>
          </p:nvPr>
        </p:nvSpPr>
        <p:spPr>
          <a:xfrm>
            <a:off x="0" y="-1"/>
            <a:ext cx="12192000" cy="6023293"/>
          </a:xfrm>
          <a:prstGeom prst="rect">
            <a:avLst/>
          </a:prstGeom>
        </p:spPr>
        <p:txBody>
          <a:bodyPr/>
          <a:lstStyle/>
          <a:p>
            <a:endParaRPr lang="zh-CN" altLang="en-US"/>
          </a:p>
        </p:txBody>
      </p:sp>
      <p:sp>
        <p:nvSpPr>
          <p:cNvPr id="7" name="Slide Number Placeholder 3"/>
          <p:cNvSpPr>
            <a:spLocks noGrp="1"/>
          </p:cNvSpPr>
          <p:nvPr>
            <p:ph type="sldNum" sz="quarter" idx="12"/>
          </p:nvPr>
        </p:nvSpPr>
        <p:spPr>
          <a:xfrm>
            <a:off x="11292840" y="6172200"/>
            <a:ext cx="914400" cy="593725"/>
          </a:xfrm>
        </p:spPr>
        <p:txBody>
          <a:bodyPr/>
          <a:lstStyle>
            <a:lvl1pPr>
              <a:defRPr>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2800">
                <a:solidFill>
                  <a:schemeClr val="tx2">
                    <a:lumMod val="60000"/>
                    <a:lumOff val="40000"/>
                  </a:schemeClr>
                </a:solidFill>
                <a:latin typeface="PingFang SC" panose="020B0400000000000000" pitchFamily="34" charset="-122"/>
                <a:ea typeface="PingFang SC" panose="020B0400000000000000" pitchFamily="34" charset="-122"/>
              </a:defRPr>
            </a:lvl1pPr>
          </a:lstStyle>
          <a:p>
            <a:fld id="{4FAB73BC-B049-4115-A692-8D63A059BFB8}" type="slidenum">
              <a:rPr lang="en-US" smtClean="0"/>
              <a:pPr/>
              <a:t>‹#›</a:t>
            </a:fld>
            <a:endParaRPr lang="en-US" dirty="0"/>
          </a:p>
        </p:txBody>
      </p:sp>
      <p:sp>
        <p:nvSpPr>
          <p:cNvPr id="2" name="Date Placeholder 3">
            <a:extLst>
              <a:ext uri="{FF2B5EF4-FFF2-40B4-BE49-F238E27FC236}">
                <a16:creationId xmlns:a16="http://schemas.microsoft.com/office/drawing/2014/main" id="{A5D9F7AD-24C4-6ECF-C573-6AF447FDF1AB}"/>
              </a:ext>
            </a:extLst>
          </p:cNvPr>
          <p:cNvSpPr>
            <a:spLocks noGrp="1"/>
          </p:cNvSpPr>
          <p:nvPr>
            <p:ph type="dt" sz="half" idx="2"/>
          </p:nvPr>
        </p:nvSpPr>
        <p:spPr>
          <a:xfrm rot="16200000">
            <a:off x="10797542" y="998537"/>
            <a:ext cx="1904999"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r>
              <a:rPr lang="en-US" altLang="zh-CN" dirty="0"/>
              <a:t>2017.1.2</a:t>
            </a:r>
            <a:endParaRPr lang="en-US" dirty="0"/>
          </a:p>
        </p:txBody>
      </p:sp>
      <p:sp>
        <p:nvSpPr>
          <p:cNvPr id="3" name="Footer Placeholder 4">
            <a:extLst>
              <a:ext uri="{FF2B5EF4-FFF2-40B4-BE49-F238E27FC236}">
                <a16:creationId xmlns:a16="http://schemas.microsoft.com/office/drawing/2014/main" id="{6D26B024-54A0-227F-D620-2403EB63E52A}"/>
              </a:ext>
            </a:extLst>
          </p:cNvPr>
          <p:cNvSpPr>
            <a:spLocks noGrp="1"/>
          </p:cNvSpPr>
          <p:nvPr>
            <p:ph type="ftr" sz="quarter" idx="3"/>
          </p:nvPr>
        </p:nvSpPr>
        <p:spPr>
          <a:xfrm rot="16200000">
            <a:off x="9959341" y="4046537"/>
            <a:ext cx="3581400" cy="365125"/>
          </a:xfrm>
          <a:prstGeom prst="rect">
            <a:avLst/>
          </a:prstGeom>
        </p:spPr>
        <p:txBody>
          <a:bodyPr/>
          <a:lstStyle>
            <a:lvl1pPr>
              <a:defRPr>
                <a:latin typeface="PingFang SC" panose="020B0400000000000000" pitchFamily="34" charset="-122"/>
                <a:ea typeface="PingFang SC" panose="020B0400000000000000" pitchFamily="34" charset="-122"/>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1" r:id="rId2"/>
    <p:sldLayoutId id="2147483842" r:id="rId3"/>
    <p:sldLayoutId id="2147483850" r:id="rId4"/>
    <p:sldLayoutId id="2147483843" r:id="rId5"/>
    <p:sldLayoutId id="2147483847" r:id="rId6"/>
    <p:sldLayoutId id="2147483849" r:id="rId7"/>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2.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noProof="1">
                <a:latin typeface="PingFang SC Semibold" panose="020B0400000000000000" pitchFamily="34" charset="-122"/>
                <a:ea typeface="PingFang SC Semibold" panose="020B0400000000000000" pitchFamily="34" charset="-122"/>
              </a:rPr>
              <a:t>x-Eris </a:t>
            </a:r>
            <a:r>
              <a:rPr lang="zh-CN" altLang="en-US" b="1" noProof="1">
                <a:latin typeface="PingFang SC Semibold" panose="020B0400000000000000" pitchFamily="34" charset="-122"/>
                <a:ea typeface="PingFang SC Semibold" panose="020B0400000000000000" pitchFamily="34" charset="-122"/>
              </a:rPr>
              <a:t>结题报告</a:t>
            </a:r>
          </a:p>
        </p:txBody>
      </p:sp>
      <p:sp>
        <p:nvSpPr>
          <p:cNvPr id="3" name="副标题 2"/>
          <p:cNvSpPr>
            <a:spLocks noGrp="1"/>
          </p:cNvSpPr>
          <p:nvPr>
            <p:ph type="subTitle" idx="1"/>
          </p:nvPr>
        </p:nvSpPr>
        <p:spPr/>
        <p:txBody>
          <a:bodyPr/>
          <a:lstStyle/>
          <a:p>
            <a:r>
              <a:rPr lang="en-US" altLang="zh-CN" noProof="1">
                <a:latin typeface="PingFang SC" panose="020B0400000000000000" pitchFamily="34" charset="-122"/>
                <a:ea typeface="PingFang SC" panose="020B0400000000000000" pitchFamily="34" charset="-122"/>
                <a:cs typeface="Yuppy SC" panose="020F0603040207020204" pitchFamily="34" charset="-122"/>
              </a:rPr>
              <a:t>FreeRTOS</a:t>
            </a:r>
            <a:r>
              <a:rPr lang="zh-CN" altLang="en-US" noProof="1">
                <a:latin typeface="PingFang SC" panose="020B0400000000000000" pitchFamily="34" charset="-122"/>
                <a:ea typeface="PingFang SC" panose="020B0400000000000000" pitchFamily="34" charset="-122"/>
                <a:cs typeface="Yuppy SC" panose="020F0603040207020204" pitchFamily="34" charset="-122"/>
              </a:rPr>
              <a:t>上的虚拟文件系统</a:t>
            </a:r>
            <a:r>
              <a:rPr lang="en-US" altLang="zh-CN" noProof="1">
                <a:latin typeface="PingFang SC" panose="020B0400000000000000" pitchFamily="34" charset="-122"/>
                <a:ea typeface="PingFang SC" panose="020B0400000000000000" pitchFamily="34" charset="-122"/>
                <a:cs typeface="Yuppy SC" panose="020F0603040207020204" pitchFamily="34" charset="-122"/>
              </a:rPr>
              <a:t>: </a:t>
            </a:r>
            <a:r>
              <a:rPr lang="en-US" altLang="zh-CN" b="1" noProof="1">
                <a:latin typeface="PingFang SC" panose="020B0400000000000000" pitchFamily="34" charset="-122"/>
                <a:ea typeface="PingFang SC" panose="020B0400000000000000" pitchFamily="34" charset="-122"/>
                <a:cs typeface="Yuppy SC" panose="020F0603040207020204" pitchFamily="34" charset="-122"/>
              </a:rPr>
              <a:t>ErisFS</a:t>
            </a:r>
            <a:endParaRPr lang="zh-CN" altLang="en-US" b="1" noProof="1">
              <a:latin typeface="PingFang SC" panose="020B0400000000000000" pitchFamily="34" charset="-122"/>
              <a:ea typeface="PingFang SC" panose="020B0400000000000000" pitchFamily="34" charset="-122"/>
              <a:cs typeface="Yuppy SC" panose="020F0603040207020204" pitchFamily="34" charset="-122"/>
            </a:endParaRPr>
          </a:p>
        </p:txBody>
      </p:sp>
    </p:spTree>
    <p:extLst>
      <p:ext uri="{BB962C8B-B14F-4D97-AF65-F5344CB8AC3E}">
        <p14:creationId xmlns:p14="http://schemas.microsoft.com/office/powerpoint/2010/main" val="251016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10</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extLst>
              <p:ext uri="{D42A27DB-BD31-4B8C-83A1-F6EECF244321}">
                <p14:modId xmlns:p14="http://schemas.microsoft.com/office/powerpoint/2010/main" val="1486474732"/>
              </p:ext>
            </p:extLst>
          </p:nvPr>
        </p:nvGraphicFramePr>
        <p:xfrm>
          <a:off x="706120" y="371413"/>
          <a:ext cx="10586720" cy="5425441"/>
        </p:xfrm>
        <a:graphic>
          <a:graphicData uri="http://schemas.openxmlformats.org/drawingml/2006/table">
            <a:tbl>
              <a:tblPr firstRow="1" bandRow="1">
                <a:tableStyleId>{125E5076-3810-47DD-B79F-674D7AD40C01}</a:tableStyleId>
              </a:tblPr>
              <a:tblGrid>
                <a:gridCol w="3271520">
                  <a:extLst>
                    <a:ext uri="{9D8B030D-6E8A-4147-A177-3AD203B41FA5}">
                      <a16:colId xmlns:a16="http://schemas.microsoft.com/office/drawing/2014/main" val="2364117955"/>
                    </a:ext>
                  </a:extLst>
                </a:gridCol>
                <a:gridCol w="3314700">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noProof="1"/>
                        <a:t>OS</a:t>
                      </a:r>
                      <a:endParaRPr lang="zh-CN" altLang="en-US" sz="2800" noProof="1"/>
                    </a:p>
                  </a:txBody>
                  <a:tcPr/>
                </a:tc>
                <a:tc>
                  <a:txBody>
                    <a:bodyPr/>
                    <a:lstStyle/>
                    <a:p>
                      <a:pPr algn="ctr"/>
                      <a:r>
                        <a:rPr lang="zh-CN" altLang="en-US" sz="2400" noProof="1"/>
                        <a:t>是否有文件系统</a:t>
                      </a:r>
                    </a:p>
                  </a:txBody>
                  <a:tcPr/>
                </a:tc>
                <a:tc>
                  <a:txBody>
                    <a:bodyPr/>
                    <a:lstStyle/>
                    <a:p>
                      <a:pPr algn="ctr"/>
                      <a:r>
                        <a:rPr lang="zh-CN" altLang="en-US" sz="2400" noProof="1"/>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noProof="1"/>
                        <a:t>FreeRTOS</a:t>
                      </a:r>
                      <a:endParaRPr lang="zh-CN" altLang="en-US" noProof="1"/>
                    </a:p>
                  </a:txBody>
                  <a:tcPr/>
                </a:tc>
                <a:tc>
                  <a:txBody>
                    <a:bodyPr/>
                    <a:lstStyle/>
                    <a:p>
                      <a:pPr algn="l"/>
                      <a:r>
                        <a:rPr lang="zh-CN" altLang="en-US" noProof="1"/>
                        <a:t>正式版无，但有相关的第三方组件 </a:t>
                      </a:r>
                      <a:r>
                        <a:rPr lang="en-US" altLang="zh-CN" noProof="1"/>
                        <a:t>FreeRTOS-Plus-FAT</a:t>
                      </a:r>
                      <a:endParaRPr lang="zh-CN" altLang="en-US" noProof="1"/>
                    </a:p>
                  </a:txBody>
                  <a:tcPr/>
                </a:tc>
                <a:tc>
                  <a:txBody>
                    <a:bodyPr/>
                    <a:lstStyle/>
                    <a:p>
                      <a:r>
                        <a:rPr lang="en-US" altLang="zh-CN" noProof="1"/>
                        <a:t>FatFS</a:t>
                      </a:r>
                      <a:endParaRPr lang="zh-CN" altLang="en-US" noProof="1"/>
                    </a:p>
                  </a:txBody>
                  <a:tcPr/>
                </a:tc>
                <a:extLst>
                  <a:ext uri="{0D108BD9-81ED-4DB2-BD59-A6C34878D82A}">
                    <a16:rowId xmlns:a16="http://schemas.microsoft.com/office/drawing/2014/main" val="4268533085"/>
                  </a:ext>
                </a:extLst>
              </a:tr>
              <a:tr h="733994">
                <a:tc>
                  <a:txBody>
                    <a:bodyPr/>
                    <a:lstStyle/>
                    <a:p>
                      <a:pPr algn="ctr"/>
                      <a:r>
                        <a:rPr lang="en-US" altLang="zh-CN" noProof="1"/>
                        <a:t>RT-Thread</a:t>
                      </a:r>
                      <a:endParaRPr lang="zh-CN" altLang="en-US" noProof="1"/>
                    </a:p>
                  </a:txBody>
                  <a:tcPr/>
                </a:tc>
                <a:tc>
                  <a:txBody>
                    <a:bodyPr/>
                    <a:lstStyle/>
                    <a:p>
                      <a:pPr algn="l"/>
                      <a:r>
                        <a:rPr lang="zh-CN" altLang="en-US" noProof="1"/>
                        <a:t>有虚拟文件系统</a:t>
                      </a:r>
                      <a:r>
                        <a:rPr lang="en-US" altLang="zh-CN" noProof="1"/>
                        <a:t>DFS</a:t>
                      </a:r>
                      <a:endParaRPr lang="zh-CN" altLang="en-US" noProof="1"/>
                    </a:p>
                  </a:txBody>
                  <a:tcPr/>
                </a:tc>
                <a:tc>
                  <a:txBody>
                    <a:bodyPr/>
                    <a:lstStyle/>
                    <a:p>
                      <a:r>
                        <a:rPr lang="zh-CN" altLang="en-US" noProof="1"/>
                        <a:t>具有统一接口，可挂载</a:t>
                      </a:r>
                      <a:r>
                        <a:rPr lang="en-US" altLang="zh-CN" sz="1800" b="0" i="0" kern="1200" noProof="1">
                          <a:solidFill>
                            <a:schemeClr val="lt1"/>
                          </a:solidFill>
                          <a:effectLst/>
                          <a:latin typeface="+mn-lt"/>
                          <a:ea typeface="+mn-ea"/>
                          <a:cs typeface="+mn-cs"/>
                        </a:rPr>
                        <a:t> FatFS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RomFS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DevFS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2396178006"/>
                  </a:ext>
                </a:extLst>
              </a:tr>
              <a:tr h="733994">
                <a:tc>
                  <a:txBody>
                    <a:bodyPr/>
                    <a:lstStyle/>
                    <a:p>
                      <a:pPr algn="ctr"/>
                      <a:r>
                        <a:rPr lang="en-US" altLang="zh-CN" noProof="1"/>
                        <a:t>AliOS Things</a:t>
                      </a:r>
                      <a:endParaRPr lang="zh-CN" altLang="en-US" noProof="1"/>
                    </a:p>
                  </a:txBody>
                  <a:tcPr/>
                </a:tc>
                <a:tc>
                  <a:txBody>
                    <a:bodyPr/>
                    <a:lstStyle/>
                    <a:p>
                      <a:r>
                        <a:rPr lang="zh-CN" altLang="en-US" noProof="1"/>
                        <a:t>直接支持</a:t>
                      </a:r>
                      <a:r>
                        <a:rPr lang="en-US" altLang="zh-CN" noProof="1"/>
                        <a:t>FatFS</a:t>
                      </a:r>
                      <a:r>
                        <a:rPr lang="zh-CN" altLang="en-US" noProof="1"/>
                        <a:t>、同时有虚拟文件系统</a:t>
                      </a:r>
                      <a:r>
                        <a:rPr lang="en-US" altLang="zh-CN" noProof="1"/>
                        <a:t>VFS</a:t>
                      </a:r>
                      <a:endParaRPr lang="zh-CN" altLang="en-US" noProof="1"/>
                    </a:p>
                  </a:txBody>
                  <a:tcPr/>
                </a:tc>
                <a:tc>
                  <a:txBody>
                    <a:bodyPr/>
                    <a:lstStyle/>
                    <a:p>
                      <a:r>
                        <a:rPr lang="zh-CN" altLang="en-US" noProof="1"/>
                        <a:t>直接支持</a:t>
                      </a:r>
                      <a:r>
                        <a:rPr lang="en-US" altLang="zh-CN" noProof="1"/>
                        <a:t>FatFS</a:t>
                      </a:r>
                      <a:r>
                        <a:rPr lang="zh-CN" altLang="en-US" noProof="1"/>
                        <a:t>、虚拟文件系统可挂载 </a:t>
                      </a:r>
                      <a:r>
                        <a:rPr lang="en-US" altLang="zh-CN" noProof="1"/>
                        <a:t>ramFS</a:t>
                      </a:r>
                      <a:r>
                        <a:rPr lang="en-US" altLang="zh-CN" sz="1800" b="0" i="0" kern="1200" noProof="1">
                          <a:solidFill>
                            <a:schemeClr val="lt1"/>
                          </a:solidFill>
                          <a:effectLst/>
                          <a:latin typeface="+mn-lt"/>
                          <a:ea typeface="+mn-ea"/>
                          <a:cs typeface="+mn-cs"/>
                        </a:rPr>
                        <a:t>,</a:t>
                      </a:r>
                      <a:r>
                        <a:rPr lang="zh-CN" altLang="en-US" sz="1800" b="0" i="0" kern="1200" noProof="1">
                          <a:solidFill>
                            <a:schemeClr val="lt1"/>
                          </a:solidFill>
                          <a:effectLst/>
                          <a:latin typeface="+mn-lt"/>
                          <a:ea typeface="+mn-ea"/>
                          <a:cs typeface="+mn-cs"/>
                        </a:rPr>
                        <a:t> </a:t>
                      </a:r>
                      <a:r>
                        <a:rPr lang="en-US" altLang="zh-CN" sz="1800" b="0" i="0" kern="1200" noProof="1">
                          <a:solidFill>
                            <a:schemeClr val="lt1"/>
                          </a:solidFill>
                          <a:effectLst/>
                          <a:latin typeface="+mn-lt"/>
                          <a:ea typeface="+mn-ea"/>
                          <a:cs typeface="+mn-cs"/>
                        </a:rPr>
                        <a:t>little 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16233786"/>
                  </a:ext>
                </a:extLst>
              </a:tr>
              <a:tr h="649817">
                <a:tc>
                  <a:txBody>
                    <a:bodyPr/>
                    <a:lstStyle/>
                    <a:p>
                      <a:pPr algn="ctr"/>
                      <a:r>
                        <a:rPr lang="en-US" altLang="zh-CN" noProof="1"/>
                        <a:t>LiteOS</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devFS</a:t>
                      </a:r>
                      <a:r>
                        <a:rPr lang="zh-CN" altLang="en-US" noProof="1"/>
                        <a:t>，</a:t>
                      </a:r>
                      <a:r>
                        <a:rPr lang="en-US" altLang="zh-CN" noProof="1"/>
                        <a:t>FatFS</a:t>
                      </a:r>
                      <a:r>
                        <a:rPr lang="zh-CN" altLang="en-US" noProof="1"/>
                        <a:t>，</a:t>
                      </a:r>
                      <a:r>
                        <a:rPr lang="en-US" altLang="zh-CN" noProof="1"/>
                        <a:t>ramFS</a:t>
                      </a:r>
                      <a:r>
                        <a:rPr lang="zh-CN" altLang="en-US" noProof="1"/>
                        <a:t> 等</a:t>
                      </a:r>
                    </a:p>
                  </a:txBody>
                  <a:tcPr/>
                </a:tc>
                <a:extLst>
                  <a:ext uri="{0D108BD9-81ED-4DB2-BD59-A6C34878D82A}">
                    <a16:rowId xmlns:a16="http://schemas.microsoft.com/office/drawing/2014/main" val="349951816"/>
                  </a:ext>
                </a:extLst>
              </a:tr>
              <a:tr h="635850">
                <a:tc>
                  <a:txBody>
                    <a:bodyPr/>
                    <a:lstStyle/>
                    <a:p>
                      <a:pPr algn="ctr"/>
                      <a:r>
                        <a:rPr lang="en-US" altLang="zh-CN" noProof="1"/>
                        <a:t>RIOT</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FatFS</a:t>
                      </a:r>
                      <a:r>
                        <a:rPr lang="zh-CN" altLang="en-US" noProof="1"/>
                        <a:t>，</a:t>
                      </a:r>
                      <a:r>
                        <a:rPr lang="en-US" altLang="zh-CN" noProof="1"/>
                        <a:t>devFS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2200893909"/>
                  </a:ext>
                </a:extLst>
              </a:tr>
              <a:tr h="635850">
                <a:tc>
                  <a:txBody>
                    <a:bodyPr/>
                    <a:lstStyle/>
                    <a:p>
                      <a:pPr algn="ctr"/>
                      <a:r>
                        <a:rPr lang="en-US" altLang="zh-CN" noProof="1"/>
                        <a:t>TencentOS-Tiny</a:t>
                      </a:r>
                      <a:endParaRPr lang="zh-CN" altLang="en-US" noProof="1"/>
                    </a:p>
                  </a:txBody>
                  <a:tcPr/>
                </a:tc>
                <a:tc>
                  <a:txBody>
                    <a:bodyPr/>
                    <a:lstStyle/>
                    <a:p>
                      <a:r>
                        <a:rPr lang="zh-CN" altLang="en-US" noProof="1"/>
                        <a:t>有虚拟文件系统</a:t>
                      </a:r>
                    </a:p>
                  </a:txBody>
                  <a:tcPr/>
                </a:tc>
                <a:tc>
                  <a:txBody>
                    <a:bodyPr/>
                    <a:lstStyle/>
                    <a:p>
                      <a:r>
                        <a:rPr lang="zh-CN" altLang="en-US" noProof="1"/>
                        <a:t>可挂载 </a:t>
                      </a:r>
                      <a:r>
                        <a:rPr lang="en-US" altLang="zh-CN" noProof="1"/>
                        <a:t>FatFS</a:t>
                      </a:r>
                      <a:endParaRPr lang="zh-CN" altLang="en-US" noProof="1"/>
                    </a:p>
                  </a:txBody>
                  <a:tcPr/>
                </a:tc>
                <a:extLst>
                  <a:ext uri="{0D108BD9-81ED-4DB2-BD59-A6C34878D82A}">
                    <a16:rowId xmlns:a16="http://schemas.microsoft.com/office/drawing/2014/main" val="1553417812"/>
                  </a:ext>
                </a:extLst>
              </a:tr>
              <a:tr h="635850">
                <a:tc>
                  <a:txBody>
                    <a:bodyPr/>
                    <a:lstStyle/>
                    <a:p>
                      <a:pPr algn="ctr"/>
                      <a:r>
                        <a:rPr lang="en-US" altLang="zh-CN" noProof="1"/>
                        <a:t>Arm Mbed OS</a:t>
                      </a:r>
                      <a:endParaRPr lang="zh-CN" altLang="en-US" noProof="1"/>
                    </a:p>
                  </a:txBody>
                  <a:tcPr/>
                </a:tc>
                <a:tc>
                  <a:txBody>
                    <a:bodyPr/>
                    <a:lstStyle/>
                    <a:p>
                      <a:r>
                        <a:rPr lang="zh-CN" altLang="en-US" noProof="1"/>
                        <a:t>无虚拟文件系统</a:t>
                      </a:r>
                    </a:p>
                  </a:txBody>
                  <a:tcPr/>
                </a:tc>
                <a:tc>
                  <a:txBody>
                    <a:bodyPr/>
                    <a:lstStyle/>
                    <a:p>
                      <a:r>
                        <a:rPr lang="zh-CN" altLang="en-US" noProof="1"/>
                        <a:t>直接支持 </a:t>
                      </a:r>
                      <a:r>
                        <a:rPr lang="en-US" altLang="zh-CN" noProof="1"/>
                        <a:t>FatFS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67238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sz="4400" b="1" dirty="0"/>
              <a:t>FreeRTOS-Plus-FAT</a:t>
            </a:r>
            <a:endParaRPr lang="zh-CN" altLang="en-US" b="1"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a:xfrm>
            <a:off x="822386" y="1828800"/>
            <a:ext cx="10180894" cy="4351337"/>
          </a:xfrm>
        </p:spPr>
        <p:txBody>
          <a:bodyPr>
            <a:normAutofit/>
          </a:bodyPr>
          <a:lstStyle/>
          <a:p>
            <a:r>
              <a:rPr lang="en-US" altLang="zh-CN" sz="2800" dirty="0"/>
              <a:t>FreeRTOS-Plus-FAT </a:t>
            </a:r>
            <a:r>
              <a:rPr lang="zh-CN" altLang="en-US" sz="2800" dirty="0"/>
              <a:t>是一款开源的 </a:t>
            </a:r>
            <a:r>
              <a:rPr lang="en-US" altLang="zh-CN" sz="2800" dirty="0"/>
              <a:t>FAT12/FAT16/FAT32 </a:t>
            </a:r>
            <a:r>
              <a:rPr lang="zh-CN" altLang="en-US" sz="2800" dirty="0"/>
              <a:t>    嵌入式文件系统，</a:t>
            </a:r>
            <a:endParaRPr lang="en-US" altLang="zh-CN" sz="2800" dirty="0"/>
          </a:p>
          <a:p>
            <a:r>
              <a:rPr lang="zh-CN" altLang="en-US" sz="2800" dirty="0"/>
              <a:t>可支持全面线程感知、可扩展、支持 </a:t>
            </a:r>
            <a:r>
              <a:rPr lang="en-US" altLang="zh-CN" sz="2800" dirty="0"/>
              <a:t>FAT12</a:t>
            </a:r>
            <a:r>
              <a:rPr lang="zh-CN" altLang="en-US" sz="2800" dirty="0"/>
              <a:t>、</a:t>
            </a:r>
            <a:r>
              <a:rPr lang="en-US" altLang="zh-CN" sz="2800" dirty="0"/>
              <a:t>FAT16 </a:t>
            </a:r>
            <a:r>
              <a:rPr lang="zh-CN" altLang="en-US" sz="2800" dirty="0"/>
              <a:t>和 </a:t>
            </a:r>
            <a:r>
              <a:rPr lang="en-US" altLang="zh-CN" sz="2800" dirty="0"/>
              <a:t>FAT32</a:t>
            </a:r>
            <a:r>
              <a:rPr lang="zh-CN" altLang="en-US" sz="2800" dirty="0"/>
              <a:t>、明确到任务的工作目录、额外综合错误报告标准、全面的 </a:t>
            </a:r>
            <a:r>
              <a:rPr lang="en-US" altLang="zh-CN" sz="2800" dirty="0"/>
              <a:t>API</a:t>
            </a:r>
            <a:r>
              <a:rPr lang="zh-CN" altLang="en-US" sz="2800" dirty="0"/>
              <a:t> 等功能。</a:t>
            </a:r>
          </a:p>
        </p:txBody>
      </p:sp>
      <p:sp>
        <p:nvSpPr>
          <p:cNvPr id="9" name="文本占位符 5">
            <a:extLst>
              <a:ext uri="{FF2B5EF4-FFF2-40B4-BE49-F238E27FC236}">
                <a16:creationId xmlns:a16="http://schemas.microsoft.com/office/drawing/2014/main" id="{08D9D484-F737-887B-58B8-622602B02F2F}"/>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263314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sz="4400" b="1" dirty="0"/>
              <a:t>FreeRTOS-Plus-FAT</a:t>
            </a:r>
            <a:endParaRPr lang="zh-CN" altLang="en-US" b="1"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a:xfrm>
            <a:off x="822386" y="1828800"/>
            <a:ext cx="10180894" cy="4351337"/>
          </a:xfrm>
        </p:spPr>
        <p:txBody>
          <a:bodyPr>
            <a:normAutofit/>
          </a:bodyPr>
          <a:lstStyle/>
          <a:p>
            <a:r>
              <a:rPr lang="en-US" altLang="zh-CN" sz="2800" dirty="0"/>
              <a:t>FreeRTOS-Plus-FAT </a:t>
            </a:r>
            <a:r>
              <a:rPr lang="zh-CN" altLang="en-US" sz="2800" dirty="0"/>
              <a:t>是一款开源的 </a:t>
            </a:r>
            <a:r>
              <a:rPr lang="en-US" altLang="zh-CN" sz="2800" dirty="0"/>
              <a:t>FAT12/FAT16/FAT32 </a:t>
            </a:r>
            <a:r>
              <a:rPr lang="zh-CN" altLang="en-US" sz="2800" dirty="0"/>
              <a:t>    嵌入式 </a:t>
            </a:r>
            <a:r>
              <a:rPr lang="en-US" altLang="zh-CN" sz="2800" dirty="0"/>
              <a:t>FAT </a:t>
            </a:r>
            <a:r>
              <a:rPr lang="zh-CN" altLang="en-US" sz="2800" dirty="0"/>
              <a:t>文件系统，</a:t>
            </a:r>
            <a:endParaRPr lang="en-US" altLang="zh-CN" sz="2800" dirty="0"/>
          </a:p>
          <a:p>
            <a:r>
              <a:rPr lang="zh-CN" altLang="en-US" sz="2800" dirty="0"/>
              <a:t>可支持全面线程感知、</a:t>
            </a:r>
            <a:r>
              <a:rPr lang="zh-CN" altLang="en-US" sz="2800" strike="sngStrike" dirty="0"/>
              <a:t>可扩展</a:t>
            </a:r>
            <a:r>
              <a:rPr lang="zh-CN" altLang="en-US" sz="2800" dirty="0"/>
              <a:t>、支持 </a:t>
            </a:r>
            <a:r>
              <a:rPr lang="en-US" altLang="zh-CN" sz="2800" dirty="0"/>
              <a:t>FAT12</a:t>
            </a:r>
            <a:r>
              <a:rPr lang="zh-CN" altLang="en-US" sz="2800" dirty="0"/>
              <a:t>、</a:t>
            </a:r>
            <a:r>
              <a:rPr lang="en-US" altLang="zh-CN" sz="2800" dirty="0"/>
              <a:t>FAT16 </a:t>
            </a:r>
            <a:r>
              <a:rPr lang="zh-CN" altLang="en-US" sz="2800" dirty="0"/>
              <a:t>和 </a:t>
            </a:r>
            <a:r>
              <a:rPr lang="en-US" altLang="zh-CN" sz="2800" dirty="0"/>
              <a:t>FAT32</a:t>
            </a:r>
            <a:r>
              <a:rPr lang="zh-CN" altLang="en-US" sz="2800" dirty="0"/>
              <a:t>、明确到任务的工作目录、额外综合错误报告标准、  </a:t>
            </a:r>
            <a:r>
              <a:rPr lang="zh-CN" altLang="en-US" sz="2800" strike="sngStrike" dirty="0"/>
              <a:t>全面的 </a:t>
            </a:r>
            <a:r>
              <a:rPr lang="en-US" altLang="zh-CN" sz="2800" strike="sngStrike" dirty="0"/>
              <a:t>API</a:t>
            </a:r>
            <a:r>
              <a:rPr lang="zh-CN" altLang="en-US" sz="2800" strike="sngStrike" dirty="0"/>
              <a:t> </a:t>
            </a:r>
            <a:r>
              <a:rPr lang="zh-CN" altLang="en-US" sz="2800" dirty="0"/>
              <a:t>等功能。</a:t>
            </a:r>
            <a:endParaRPr lang="en-US" altLang="zh-CN" sz="2800" dirty="0"/>
          </a:p>
          <a:p>
            <a:r>
              <a:rPr lang="zh-CN" altLang="en-US" sz="2800" dirty="0">
                <a:solidFill>
                  <a:srgbClr val="FF0000"/>
                </a:solidFill>
              </a:rPr>
              <a:t>拓展性低，限制较多，实际使用甚至不如直接移植</a:t>
            </a:r>
            <a:r>
              <a:rPr lang="en-US" altLang="zh-CN" sz="2800" dirty="0">
                <a:solidFill>
                  <a:srgbClr val="FF0000"/>
                </a:solidFill>
              </a:rPr>
              <a:t>FATFS</a:t>
            </a:r>
            <a:endParaRPr lang="zh-CN" altLang="en-US" sz="2800" dirty="0">
              <a:solidFill>
                <a:srgbClr val="FF0000"/>
              </a:solidFill>
            </a:endParaRPr>
          </a:p>
        </p:txBody>
      </p:sp>
      <p:sp>
        <p:nvSpPr>
          <p:cNvPr id="9" name="文本占位符 5">
            <a:extLst>
              <a:ext uri="{FF2B5EF4-FFF2-40B4-BE49-F238E27FC236}">
                <a16:creationId xmlns:a16="http://schemas.microsoft.com/office/drawing/2014/main" id="{08D9D484-F737-887B-58B8-622602B02F2F}"/>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165912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13</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nvGraphicFramePr>
        <p:xfrm>
          <a:off x="706120" y="371413"/>
          <a:ext cx="10586720" cy="5425441"/>
        </p:xfrm>
        <a:graphic>
          <a:graphicData uri="http://schemas.openxmlformats.org/drawingml/2006/table">
            <a:tbl>
              <a:tblPr firstRow="1" bandRow="1">
                <a:tableStyleId>{125E5076-3810-47DD-B79F-674D7AD40C01}</a:tableStyleId>
              </a:tblPr>
              <a:tblGrid>
                <a:gridCol w="3271520">
                  <a:extLst>
                    <a:ext uri="{9D8B030D-6E8A-4147-A177-3AD203B41FA5}">
                      <a16:colId xmlns:a16="http://schemas.microsoft.com/office/drawing/2014/main" val="2364117955"/>
                    </a:ext>
                  </a:extLst>
                </a:gridCol>
                <a:gridCol w="3314700">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noProof="1"/>
                        <a:t>OS</a:t>
                      </a:r>
                      <a:endParaRPr lang="zh-CN" altLang="en-US" sz="2800" noProof="1"/>
                    </a:p>
                  </a:txBody>
                  <a:tcPr/>
                </a:tc>
                <a:tc>
                  <a:txBody>
                    <a:bodyPr/>
                    <a:lstStyle/>
                    <a:p>
                      <a:pPr algn="ctr"/>
                      <a:r>
                        <a:rPr lang="zh-CN" altLang="en-US" sz="2400" noProof="1"/>
                        <a:t>是否有文件系统</a:t>
                      </a:r>
                    </a:p>
                  </a:txBody>
                  <a:tcPr/>
                </a:tc>
                <a:tc>
                  <a:txBody>
                    <a:bodyPr/>
                    <a:lstStyle/>
                    <a:p>
                      <a:pPr algn="ctr"/>
                      <a:r>
                        <a:rPr lang="zh-CN" altLang="en-US" sz="2400" noProof="1"/>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noProof="1"/>
                        <a:t>FreeRTOS</a:t>
                      </a:r>
                      <a:endParaRPr lang="zh-CN" altLang="en-US" noProof="1"/>
                    </a:p>
                  </a:txBody>
                  <a:tcPr/>
                </a:tc>
                <a:tc>
                  <a:txBody>
                    <a:bodyPr/>
                    <a:lstStyle/>
                    <a:p>
                      <a:pPr algn="l"/>
                      <a:r>
                        <a:rPr lang="zh-CN" altLang="en-US" noProof="1"/>
                        <a:t>正式版无，但有相关的第三方组件 </a:t>
                      </a:r>
                      <a:r>
                        <a:rPr lang="en-US" altLang="zh-CN" noProof="1"/>
                        <a:t>FreeRTOS-Plus-FAT</a:t>
                      </a:r>
                      <a:endParaRPr lang="zh-CN" altLang="en-US" noProof="1"/>
                    </a:p>
                  </a:txBody>
                  <a:tcPr/>
                </a:tc>
                <a:tc>
                  <a:txBody>
                    <a:bodyPr/>
                    <a:lstStyle/>
                    <a:p>
                      <a:r>
                        <a:rPr lang="en-US" altLang="zh-CN" noProof="1"/>
                        <a:t>FatFS</a:t>
                      </a:r>
                      <a:endParaRPr lang="zh-CN" altLang="en-US" noProof="1"/>
                    </a:p>
                  </a:txBody>
                  <a:tcPr/>
                </a:tc>
                <a:extLst>
                  <a:ext uri="{0D108BD9-81ED-4DB2-BD59-A6C34878D82A}">
                    <a16:rowId xmlns:a16="http://schemas.microsoft.com/office/drawing/2014/main" val="4268533085"/>
                  </a:ext>
                </a:extLst>
              </a:tr>
              <a:tr h="733994">
                <a:tc>
                  <a:txBody>
                    <a:bodyPr/>
                    <a:lstStyle/>
                    <a:p>
                      <a:pPr algn="ctr"/>
                      <a:r>
                        <a:rPr lang="en-US" altLang="zh-CN" noProof="1"/>
                        <a:t>RT-Thread</a:t>
                      </a:r>
                      <a:endParaRPr lang="zh-CN" altLang="en-US" noProof="1"/>
                    </a:p>
                  </a:txBody>
                  <a:tcPr/>
                </a:tc>
                <a:tc>
                  <a:txBody>
                    <a:bodyPr/>
                    <a:lstStyle/>
                    <a:p>
                      <a:pPr algn="l"/>
                      <a:r>
                        <a:rPr lang="zh-CN" altLang="en-US" noProof="1"/>
                        <a:t>有虚拟文件系统</a:t>
                      </a:r>
                      <a:r>
                        <a:rPr lang="en-US" altLang="zh-CN" noProof="1"/>
                        <a:t>DFS</a:t>
                      </a:r>
                      <a:endParaRPr lang="zh-CN" altLang="en-US" noProof="1"/>
                    </a:p>
                  </a:txBody>
                  <a:tcPr/>
                </a:tc>
                <a:tc>
                  <a:txBody>
                    <a:bodyPr/>
                    <a:lstStyle/>
                    <a:p>
                      <a:r>
                        <a:rPr lang="zh-CN" altLang="en-US" noProof="1"/>
                        <a:t>具有统一接口，可挂载</a:t>
                      </a:r>
                      <a:r>
                        <a:rPr lang="en-US" altLang="zh-CN" sz="1800" b="0" i="0" kern="1200" noProof="1">
                          <a:solidFill>
                            <a:schemeClr val="lt1"/>
                          </a:solidFill>
                          <a:effectLst/>
                          <a:latin typeface="+mn-lt"/>
                          <a:ea typeface="+mn-ea"/>
                          <a:cs typeface="+mn-cs"/>
                        </a:rPr>
                        <a:t> FatFS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RomFS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DevFS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2396178006"/>
                  </a:ext>
                </a:extLst>
              </a:tr>
              <a:tr h="733994">
                <a:tc>
                  <a:txBody>
                    <a:bodyPr/>
                    <a:lstStyle/>
                    <a:p>
                      <a:pPr algn="ctr"/>
                      <a:r>
                        <a:rPr lang="en-US" altLang="zh-CN" noProof="1"/>
                        <a:t>AliOS Things</a:t>
                      </a:r>
                      <a:endParaRPr lang="zh-CN" altLang="en-US" noProof="1"/>
                    </a:p>
                  </a:txBody>
                  <a:tcPr/>
                </a:tc>
                <a:tc>
                  <a:txBody>
                    <a:bodyPr/>
                    <a:lstStyle/>
                    <a:p>
                      <a:r>
                        <a:rPr lang="zh-CN" altLang="en-US" noProof="1"/>
                        <a:t>直接支持</a:t>
                      </a:r>
                      <a:r>
                        <a:rPr lang="en-US" altLang="zh-CN" noProof="1"/>
                        <a:t>FatFS</a:t>
                      </a:r>
                      <a:r>
                        <a:rPr lang="zh-CN" altLang="en-US" noProof="1"/>
                        <a:t>、同时有虚拟文件系统</a:t>
                      </a:r>
                      <a:r>
                        <a:rPr lang="en-US" altLang="zh-CN" noProof="1"/>
                        <a:t>VFS</a:t>
                      </a:r>
                      <a:endParaRPr lang="zh-CN" altLang="en-US" noProof="1"/>
                    </a:p>
                  </a:txBody>
                  <a:tcPr/>
                </a:tc>
                <a:tc>
                  <a:txBody>
                    <a:bodyPr/>
                    <a:lstStyle/>
                    <a:p>
                      <a:r>
                        <a:rPr lang="zh-CN" altLang="en-US" noProof="1"/>
                        <a:t>直接支持</a:t>
                      </a:r>
                      <a:r>
                        <a:rPr lang="en-US" altLang="zh-CN" noProof="1"/>
                        <a:t>FatFS</a:t>
                      </a:r>
                      <a:r>
                        <a:rPr lang="zh-CN" altLang="en-US" noProof="1"/>
                        <a:t>、虚拟文件系统可挂载 </a:t>
                      </a:r>
                      <a:r>
                        <a:rPr lang="en-US" altLang="zh-CN" noProof="1"/>
                        <a:t>ramFS</a:t>
                      </a:r>
                      <a:r>
                        <a:rPr lang="en-US" altLang="zh-CN" sz="1800" b="0" i="0" kern="1200" noProof="1">
                          <a:solidFill>
                            <a:schemeClr val="lt1"/>
                          </a:solidFill>
                          <a:effectLst/>
                          <a:latin typeface="+mn-lt"/>
                          <a:ea typeface="+mn-ea"/>
                          <a:cs typeface="+mn-cs"/>
                        </a:rPr>
                        <a:t>,</a:t>
                      </a:r>
                      <a:r>
                        <a:rPr lang="zh-CN" altLang="en-US" sz="1800" b="0" i="0" kern="1200" noProof="1">
                          <a:solidFill>
                            <a:schemeClr val="lt1"/>
                          </a:solidFill>
                          <a:effectLst/>
                          <a:latin typeface="+mn-lt"/>
                          <a:ea typeface="+mn-ea"/>
                          <a:cs typeface="+mn-cs"/>
                        </a:rPr>
                        <a:t> </a:t>
                      </a:r>
                      <a:r>
                        <a:rPr lang="en-US" altLang="zh-CN" sz="1800" b="0" i="0" kern="1200" noProof="1">
                          <a:solidFill>
                            <a:schemeClr val="lt1"/>
                          </a:solidFill>
                          <a:effectLst/>
                          <a:latin typeface="+mn-lt"/>
                          <a:ea typeface="+mn-ea"/>
                          <a:cs typeface="+mn-cs"/>
                        </a:rPr>
                        <a:t>little 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16233786"/>
                  </a:ext>
                </a:extLst>
              </a:tr>
              <a:tr h="649817">
                <a:tc>
                  <a:txBody>
                    <a:bodyPr/>
                    <a:lstStyle/>
                    <a:p>
                      <a:pPr algn="ctr"/>
                      <a:r>
                        <a:rPr lang="en-US" altLang="zh-CN" noProof="1"/>
                        <a:t>LiteOS</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devFS</a:t>
                      </a:r>
                      <a:r>
                        <a:rPr lang="zh-CN" altLang="en-US" noProof="1"/>
                        <a:t>，</a:t>
                      </a:r>
                      <a:r>
                        <a:rPr lang="en-US" altLang="zh-CN" noProof="1"/>
                        <a:t>FatFS</a:t>
                      </a:r>
                      <a:r>
                        <a:rPr lang="zh-CN" altLang="en-US" noProof="1"/>
                        <a:t>，</a:t>
                      </a:r>
                      <a:r>
                        <a:rPr lang="en-US" altLang="zh-CN" noProof="1"/>
                        <a:t>ramFS</a:t>
                      </a:r>
                      <a:r>
                        <a:rPr lang="zh-CN" altLang="en-US" noProof="1"/>
                        <a:t> 等</a:t>
                      </a:r>
                    </a:p>
                  </a:txBody>
                  <a:tcPr/>
                </a:tc>
                <a:extLst>
                  <a:ext uri="{0D108BD9-81ED-4DB2-BD59-A6C34878D82A}">
                    <a16:rowId xmlns:a16="http://schemas.microsoft.com/office/drawing/2014/main" val="349951816"/>
                  </a:ext>
                </a:extLst>
              </a:tr>
              <a:tr h="635850">
                <a:tc>
                  <a:txBody>
                    <a:bodyPr/>
                    <a:lstStyle/>
                    <a:p>
                      <a:pPr algn="ctr"/>
                      <a:r>
                        <a:rPr lang="en-US" altLang="zh-CN" noProof="1"/>
                        <a:t>RIOT</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FatFS</a:t>
                      </a:r>
                      <a:r>
                        <a:rPr lang="zh-CN" altLang="en-US" noProof="1"/>
                        <a:t>，</a:t>
                      </a:r>
                      <a:r>
                        <a:rPr lang="en-US" altLang="zh-CN" noProof="1"/>
                        <a:t>devFS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2200893909"/>
                  </a:ext>
                </a:extLst>
              </a:tr>
              <a:tr h="635850">
                <a:tc>
                  <a:txBody>
                    <a:bodyPr/>
                    <a:lstStyle/>
                    <a:p>
                      <a:pPr algn="ctr"/>
                      <a:r>
                        <a:rPr lang="en-US" altLang="zh-CN" noProof="1"/>
                        <a:t>TencentOS-Tiny</a:t>
                      </a:r>
                      <a:endParaRPr lang="zh-CN" altLang="en-US" noProof="1"/>
                    </a:p>
                  </a:txBody>
                  <a:tcPr/>
                </a:tc>
                <a:tc>
                  <a:txBody>
                    <a:bodyPr/>
                    <a:lstStyle/>
                    <a:p>
                      <a:r>
                        <a:rPr lang="zh-CN" altLang="en-US" noProof="1"/>
                        <a:t>有虚拟文件系统</a:t>
                      </a:r>
                    </a:p>
                  </a:txBody>
                  <a:tcPr/>
                </a:tc>
                <a:tc>
                  <a:txBody>
                    <a:bodyPr/>
                    <a:lstStyle/>
                    <a:p>
                      <a:r>
                        <a:rPr lang="zh-CN" altLang="en-US" noProof="1"/>
                        <a:t>可挂载 </a:t>
                      </a:r>
                      <a:r>
                        <a:rPr lang="en-US" altLang="zh-CN" noProof="1"/>
                        <a:t>FatFS</a:t>
                      </a:r>
                      <a:endParaRPr lang="zh-CN" altLang="en-US" noProof="1"/>
                    </a:p>
                  </a:txBody>
                  <a:tcPr/>
                </a:tc>
                <a:extLst>
                  <a:ext uri="{0D108BD9-81ED-4DB2-BD59-A6C34878D82A}">
                    <a16:rowId xmlns:a16="http://schemas.microsoft.com/office/drawing/2014/main" val="1553417812"/>
                  </a:ext>
                </a:extLst>
              </a:tr>
              <a:tr h="635850">
                <a:tc>
                  <a:txBody>
                    <a:bodyPr/>
                    <a:lstStyle/>
                    <a:p>
                      <a:pPr algn="ctr"/>
                      <a:r>
                        <a:rPr lang="en-US" altLang="zh-CN" noProof="1"/>
                        <a:t>Arm Mbed OS</a:t>
                      </a:r>
                      <a:endParaRPr lang="zh-CN" altLang="en-US" noProof="1"/>
                    </a:p>
                  </a:txBody>
                  <a:tcPr/>
                </a:tc>
                <a:tc>
                  <a:txBody>
                    <a:bodyPr/>
                    <a:lstStyle/>
                    <a:p>
                      <a:r>
                        <a:rPr lang="zh-CN" altLang="en-US" noProof="1"/>
                        <a:t>无虚拟文件系统</a:t>
                      </a:r>
                    </a:p>
                  </a:txBody>
                  <a:tcPr/>
                </a:tc>
                <a:tc>
                  <a:txBody>
                    <a:bodyPr/>
                    <a:lstStyle/>
                    <a:p>
                      <a:r>
                        <a:rPr lang="zh-CN" altLang="en-US" noProof="1"/>
                        <a:t>直接支持 </a:t>
                      </a:r>
                      <a:r>
                        <a:rPr lang="en-US" altLang="zh-CN" noProof="1"/>
                        <a:t>FatFS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14110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sz="4400" b="1" dirty="0"/>
              <a:t>FreeRTOS-Plus-FAT</a:t>
            </a:r>
            <a:endParaRPr lang="zh-CN" altLang="en-US" b="1"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a:xfrm>
            <a:off x="822386" y="1828800"/>
            <a:ext cx="10180894" cy="4351337"/>
          </a:xfrm>
        </p:spPr>
        <p:txBody>
          <a:bodyPr>
            <a:normAutofit/>
          </a:bodyPr>
          <a:lstStyle/>
          <a:p>
            <a:r>
              <a:rPr lang="zh-CN" altLang="en-US" sz="2800" dirty="0"/>
              <a:t>我们希望</a:t>
            </a:r>
            <a:endParaRPr lang="en-US" altLang="zh-CN" sz="2800" dirty="0"/>
          </a:p>
          <a:p>
            <a:r>
              <a:rPr lang="zh-CN" altLang="en-US" sz="2400" dirty="0"/>
              <a:t>基于现有的</a:t>
            </a:r>
            <a:r>
              <a:rPr lang="en" altLang="zh-CN" sz="2400" dirty="0"/>
              <a:t>FreeRTOS</a:t>
            </a:r>
            <a:r>
              <a:rPr lang="zh-CN" altLang="en-US" sz="2400" dirty="0"/>
              <a:t>的虚拟文件系统模块</a:t>
            </a:r>
            <a:r>
              <a:rPr lang="en" altLang="zh-CN" sz="2400" dirty="0"/>
              <a:t>FreeRTOS-Plus-Fat</a:t>
            </a:r>
            <a:r>
              <a:rPr lang="zh-CN" altLang="en-US" sz="2400" dirty="0"/>
              <a:t>            进行兼容性拓展及安全性能优化，得到一个支持全面，安全快捷          的嵌入式</a:t>
            </a:r>
            <a:r>
              <a:rPr lang="zh-CN" altLang="en" sz="2400" dirty="0"/>
              <a:t>虚拟文件系统。</a:t>
            </a:r>
            <a:endParaRPr lang="zh-CN" altLang="en-US" sz="4400" dirty="0">
              <a:solidFill>
                <a:srgbClr val="FF0000"/>
              </a:solidFill>
            </a:endParaRPr>
          </a:p>
        </p:txBody>
      </p:sp>
      <p:sp>
        <p:nvSpPr>
          <p:cNvPr id="9" name="文本占位符 5">
            <a:extLst>
              <a:ext uri="{FF2B5EF4-FFF2-40B4-BE49-F238E27FC236}">
                <a16:creationId xmlns:a16="http://schemas.microsoft.com/office/drawing/2014/main" id="{08D9D484-F737-887B-58B8-622602B02F2F}"/>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410717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sz="4400" b="1" dirty="0"/>
              <a:t>FreeRTOS-Plus-FAT</a:t>
            </a:r>
            <a:endParaRPr lang="zh-CN" altLang="en-US" b="1"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a:xfrm>
            <a:off x="822386" y="1828800"/>
            <a:ext cx="10180894" cy="4351337"/>
          </a:xfrm>
        </p:spPr>
        <p:txBody>
          <a:bodyPr>
            <a:normAutofit/>
          </a:bodyPr>
          <a:lstStyle/>
          <a:p>
            <a:r>
              <a:rPr lang="zh-CN" altLang="en-US" sz="2400" strike="sngStrike" noProof="1"/>
              <a:t>我们希望基于现有的</a:t>
            </a:r>
            <a:r>
              <a:rPr lang="en" altLang="zh-CN" sz="2400" strike="sngStrike" noProof="1"/>
              <a:t>FreeRTOS</a:t>
            </a:r>
            <a:r>
              <a:rPr lang="zh-CN" altLang="en-US" sz="2400" strike="sngStrike" noProof="1"/>
              <a:t>的虚拟文件系统模块</a:t>
            </a:r>
            <a:r>
              <a:rPr lang="en" altLang="zh-CN" sz="2400" strike="sngStrike" noProof="1"/>
              <a:t>FreeRTOS-Plus-Fat</a:t>
            </a:r>
            <a:r>
              <a:rPr lang="zh-CN" altLang="en-US" sz="2400" strike="sngStrike" noProof="1"/>
              <a:t>进行兼容性拓展及安全性能优化，得到一个支持全面，安全快捷          的嵌入式</a:t>
            </a:r>
            <a:r>
              <a:rPr lang="en" altLang="zh-CN" sz="2400" strike="sngStrike" noProof="1"/>
              <a:t>VFS</a:t>
            </a:r>
            <a:r>
              <a:rPr lang="zh-CN" altLang="en" sz="2400" strike="sngStrike" noProof="1"/>
              <a:t>。</a:t>
            </a:r>
            <a:endParaRPr lang="en-US" altLang="zh-CN" sz="2400" strike="sngStrike" noProof="1"/>
          </a:p>
          <a:p>
            <a:r>
              <a:rPr lang="zh-CN" altLang="en-US" sz="2400" b="0" i="0" noProof="1">
                <a:solidFill>
                  <a:srgbClr val="1F2328"/>
                </a:solidFill>
                <a:effectLst/>
                <a:latin typeface="-apple-system"/>
              </a:rPr>
              <a:t>我们 </a:t>
            </a:r>
            <a:r>
              <a:rPr lang="zh-CN" altLang="en-US" sz="2400" b="1" i="0" noProof="1">
                <a:solidFill>
                  <a:srgbClr val="1F2328"/>
                </a:solidFill>
                <a:effectLst/>
                <a:latin typeface="-apple-system"/>
              </a:rPr>
              <a:t>从零开始 </a:t>
            </a:r>
            <a:r>
              <a:rPr lang="zh-CN" altLang="en-US" sz="2400" b="0" i="0" noProof="1">
                <a:solidFill>
                  <a:srgbClr val="1F2328"/>
                </a:solidFill>
                <a:effectLst/>
                <a:latin typeface="-apple-system"/>
              </a:rPr>
              <a:t>实现了 </a:t>
            </a:r>
            <a:r>
              <a:rPr lang="en" altLang="zh-CN" sz="2400" b="1" i="0" noProof="1">
                <a:solidFill>
                  <a:srgbClr val="1F2328"/>
                </a:solidFill>
                <a:effectLst/>
                <a:latin typeface="-apple-system"/>
              </a:rPr>
              <a:t>FreeRTOS</a:t>
            </a:r>
            <a:r>
              <a:rPr lang="zh-CN" altLang="en-US" sz="2400" b="1" i="0" noProof="1">
                <a:solidFill>
                  <a:srgbClr val="1F2328"/>
                </a:solidFill>
                <a:effectLst/>
                <a:latin typeface="-apple-system"/>
              </a:rPr>
              <a:t> </a:t>
            </a:r>
            <a:r>
              <a:rPr lang="zh-CN" altLang="en-US" sz="2400" b="0" i="0" noProof="1">
                <a:solidFill>
                  <a:srgbClr val="1F2328"/>
                </a:solidFill>
                <a:effectLst/>
                <a:latin typeface="-apple-system"/>
              </a:rPr>
              <a:t>的虚拟文件系统模块</a:t>
            </a:r>
            <a:r>
              <a:rPr lang="en-US" altLang="zh-CN" sz="2400" b="0" i="0" noProof="1">
                <a:solidFill>
                  <a:srgbClr val="1F2328"/>
                </a:solidFill>
                <a:effectLst/>
                <a:latin typeface="-apple-system"/>
              </a:rPr>
              <a:t>:</a:t>
            </a:r>
          </a:p>
          <a:p>
            <a:r>
              <a:rPr lang="en" altLang="zh-CN" sz="3200" b="1" noProof="1">
                <a:solidFill>
                  <a:srgbClr val="1F2328"/>
                </a:solidFill>
                <a:effectLst/>
              </a:rPr>
              <a:t>ErisFS</a:t>
            </a:r>
            <a:endParaRPr lang="en-US" altLang="zh-CN" sz="3200" b="1" noProof="1">
              <a:solidFill>
                <a:srgbClr val="1F2328"/>
              </a:solidFill>
            </a:endParaRPr>
          </a:p>
          <a:p>
            <a:pPr lvl="1"/>
            <a:r>
              <a:rPr lang="zh-CN" altLang="en-US" sz="2000" b="0" i="0" noProof="1">
                <a:solidFill>
                  <a:srgbClr val="1F2328"/>
                </a:solidFill>
                <a:effectLst/>
                <a:latin typeface="-apple-system"/>
              </a:rPr>
              <a:t>支持全面的 </a:t>
            </a:r>
            <a:r>
              <a:rPr lang="en" altLang="zh-CN" sz="2000" b="0" i="0" noProof="1">
                <a:solidFill>
                  <a:srgbClr val="1F2328"/>
                </a:solidFill>
                <a:effectLst/>
                <a:latin typeface="-apple-system"/>
              </a:rPr>
              <a:t>POSIX FILE API</a:t>
            </a:r>
            <a:endParaRPr lang="en-US" altLang="zh-CN" sz="2000" noProof="1">
              <a:solidFill>
                <a:srgbClr val="1F2328"/>
              </a:solidFill>
              <a:latin typeface="-apple-system"/>
            </a:endParaRPr>
          </a:p>
          <a:p>
            <a:pPr lvl="1"/>
            <a:r>
              <a:rPr lang="zh-CN" altLang="en-US" sz="2000" b="0" i="0" noProof="1">
                <a:solidFill>
                  <a:srgbClr val="1F2328"/>
                </a:solidFill>
                <a:effectLst/>
                <a:latin typeface="-apple-system"/>
              </a:rPr>
              <a:t>方便拓展各种底层文件系统</a:t>
            </a:r>
            <a:endParaRPr lang="en-US" altLang="zh-CN" sz="2000" b="0" i="0" noProof="1">
              <a:solidFill>
                <a:srgbClr val="1F2328"/>
              </a:solidFill>
              <a:effectLst/>
              <a:latin typeface="-apple-system"/>
            </a:endParaRPr>
          </a:p>
          <a:p>
            <a:pPr lvl="1"/>
            <a:r>
              <a:rPr lang="zh-CN" altLang="en-US" sz="2000" noProof="1">
                <a:solidFill>
                  <a:srgbClr val="1F2328"/>
                </a:solidFill>
                <a:latin typeface="-apple-system"/>
              </a:rPr>
              <a:t>方便移植到各种硬件组合之上</a:t>
            </a:r>
            <a:endParaRPr lang="en-US" altLang="zh-CN" sz="4000" noProof="1"/>
          </a:p>
        </p:txBody>
      </p:sp>
      <p:sp>
        <p:nvSpPr>
          <p:cNvPr id="9" name="文本占位符 5">
            <a:extLst>
              <a:ext uri="{FF2B5EF4-FFF2-40B4-BE49-F238E27FC236}">
                <a16:creationId xmlns:a16="http://schemas.microsoft.com/office/drawing/2014/main" id="{08D9D484-F737-887B-58B8-622602B02F2F}"/>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427518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16</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extLst>
              <p:ext uri="{D42A27DB-BD31-4B8C-83A1-F6EECF244321}">
                <p14:modId xmlns:p14="http://schemas.microsoft.com/office/powerpoint/2010/main" val="3703568306"/>
              </p:ext>
            </p:extLst>
          </p:nvPr>
        </p:nvGraphicFramePr>
        <p:xfrm>
          <a:off x="706120" y="371413"/>
          <a:ext cx="10586720" cy="5425441"/>
        </p:xfrm>
        <a:graphic>
          <a:graphicData uri="http://schemas.openxmlformats.org/drawingml/2006/table">
            <a:tbl>
              <a:tblPr firstRow="1" bandRow="1">
                <a:tableStyleId>{125E5076-3810-47DD-B79F-674D7AD40C01}</a:tableStyleId>
              </a:tblPr>
              <a:tblGrid>
                <a:gridCol w="3271520">
                  <a:extLst>
                    <a:ext uri="{9D8B030D-6E8A-4147-A177-3AD203B41FA5}">
                      <a16:colId xmlns:a16="http://schemas.microsoft.com/office/drawing/2014/main" val="2364117955"/>
                    </a:ext>
                  </a:extLst>
                </a:gridCol>
                <a:gridCol w="3314700">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noProof="1"/>
                        <a:t>OS</a:t>
                      </a:r>
                      <a:endParaRPr lang="zh-CN" altLang="en-US" sz="2800" noProof="1"/>
                    </a:p>
                  </a:txBody>
                  <a:tcPr/>
                </a:tc>
                <a:tc>
                  <a:txBody>
                    <a:bodyPr/>
                    <a:lstStyle/>
                    <a:p>
                      <a:pPr algn="ctr"/>
                      <a:r>
                        <a:rPr lang="zh-CN" altLang="en-US" sz="2400" noProof="1"/>
                        <a:t>是否有文件系统</a:t>
                      </a:r>
                    </a:p>
                  </a:txBody>
                  <a:tcPr/>
                </a:tc>
                <a:tc>
                  <a:txBody>
                    <a:bodyPr/>
                    <a:lstStyle/>
                    <a:p>
                      <a:pPr algn="ctr"/>
                      <a:r>
                        <a:rPr lang="zh-CN" altLang="en-US" sz="2400" noProof="1"/>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noProof="1"/>
                        <a:t>FreeRTOS</a:t>
                      </a:r>
                      <a:endParaRPr lang="zh-CN" altLang="en-US" noProof="1"/>
                    </a:p>
                  </a:txBody>
                  <a:tcPr/>
                </a:tc>
                <a:tc>
                  <a:txBody>
                    <a:bodyPr/>
                    <a:lstStyle/>
                    <a:p>
                      <a:pPr algn="l"/>
                      <a:r>
                        <a:rPr lang="zh-CN" altLang="en-US" noProof="1"/>
                        <a:t>有虚拟文件系统 </a:t>
                      </a:r>
                      <a:r>
                        <a:rPr lang="en-US" altLang="zh-CN" noProof="1"/>
                        <a:t>ErisFS</a:t>
                      </a:r>
                      <a:endParaRPr lang="zh-CN" altLang="en-US" noProof="1"/>
                    </a:p>
                  </a:txBody>
                  <a:tcPr/>
                </a:tc>
                <a:tc>
                  <a:txBody>
                    <a:bodyPr/>
                    <a:lstStyle/>
                    <a:p>
                      <a:r>
                        <a:rPr lang="en-US" altLang="zh-CN" noProof="1"/>
                        <a:t>FatFS</a:t>
                      </a:r>
                      <a:r>
                        <a:rPr lang="zh-CN" altLang="en-US" noProof="1"/>
                        <a:t>、</a:t>
                      </a:r>
                      <a:r>
                        <a:rPr lang="en-US" altLang="zh-CN" noProof="1"/>
                        <a:t>RamFS</a:t>
                      </a:r>
                      <a:r>
                        <a:rPr lang="zh-CN" altLang="en-US" noProof="1"/>
                        <a:t>、更多拓展</a:t>
                      </a:r>
                    </a:p>
                  </a:txBody>
                  <a:tcPr/>
                </a:tc>
                <a:extLst>
                  <a:ext uri="{0D108BD9-81ED-4DB2-BD59-A6C34878D82A}">
                    <a16:rowId xmlns:a16="http://schemas.microsoft.com/office/drawing/2014/main" val="4268533085"/>
                  </a:ext>
                </a:extLst>
              </a:tr>
              <a:tr h="733994">
                <a:tc>
                  <a:txBody>
                    <a:bodyPr/>
                    <a:lstStyle/>
                    <a:p>
                      <a:pPr algn="ctr"/>
                      <a:r>
                        <a:rPr lang="en-US" altLang="zh-CN" noProof="1"/>
                        <a:t>RT-Thread</a:t>
                      </a:r>
                      <a:endParaRPr lang="zh-CN" altLang="en-US" noProof="1"/>
                    </a:p>
                  </a:txBody>
                  <a:tcPr/>
                </a:tc>
                <a:tc>
                  <a:txBody>
                    <a:bodyPr/>
                    <a:lstStyle/>
                    <a:p>
                      <a:pPr algn="l"/>
                      <a:r>
                        <a:rPr lang="zh-CN" altLang="en-US" noProof="1"/>
                        <a:t>有虚拟文件系统</a:t>
                      </a:r>
                      <a:r>
                        <a:rPr lang="en-US" altLang="zh-CN" noProof="1"/>
                        <a:t>DFS</a:t>
                      </a:r>
                      <a:endParaRPr lang="zh-CN" altLang="en-US" noProof="1"/>
                    </a:p>
                  </a:txBody>
                  <a:tcPr/>
                </a:tc>
                <a:tc>
                  <a:txBody>
                    <a:bodyPr/>
                    <a:lstStyle/>
                    <a:p>
                      <a:r>
                        <a:rPr lang="zh-CN" altLang="en-US" noProof="1"/>
                        <a:t>具有统一接口，可挂载</a:t>
                      </a:r>
                      <a:r>
                        <a:rPr lang="en-US" altLang="zh-CN" sz="1800" b="0" i="0" kern="1200" noProof="1">
                          <a:solidFill>
                            <a:schemeClr val="lt1"/>
                          </a:solidFill>
                          <a:effectLst/>
                          <a:latin typeface="+mn-lt"/>
                          <a:ea typeface="+mn-ea"/>
                          <a:cs typeface="+mn-cs"/>
                        </a:rPr>
                        <a:t> FatFS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RomFS</a:t>
                      </a:r>
                      <a:r>
                        <a:rPr lang="zh-CN" altLang="en-US" sz="1800" b="0" i="0" kern="1200" noProof="1">
                          <a:solidFill>
                            <a:schemeClr val="lt1"/>
                          </a:solidFill>
                          <a:effectLst/>
                          <a:latin typeface="+mn-lt"/>
                          <a:ea typeface="+mn-ea"/>
                          <a:cs typeface="+mn-cs"/>
                        </a:rPr>
                        <a:t>，</a:t>
                      </a:r>
                      <a:r>
                        <a:rPr lang="en-US" altLang="zh-CN" sz="1800" b="0" i="0" kern="1200" noProof="1">
                          <a:solidFill>
                            <a:schemeClr val="lt1"/>
                          </a:solidFill>
                          <a:effectLst/>
                          <a:latin typeface="+mn-lt"/>
                          <a:ea typeface="+mn-ea"/>
                          <a:cs typeface="+mn-cs"/>
                        </a:rPr>
                        <a:t>DevFS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2396178006"/>
                  </a:ext>
                </a:extLst>
              </a:tr>
              <a:tr h="733994">
                <a:tc>
                  <a:txBody>
                    <a:bodyPr/>
                    <a:lstStyle/>
                    <a:p>
                      <a:pPr algn="ctr"/>
                      <a:r>
                        <a:rPr lang="en-US" altLang="zh-CN" noProof="1"/>
                        <a:t>AliOS Things</a:t>
                      </a:r>
                      <a:endParaRPr lang="zh-CN" altLang="en-US" noProof="1"/>
                    </a:p>
                  </a:txBody>
                  <a:tcPr/>
                </a:tc>
                <a:tc>
                  <a:txBody>
                    <a:bodyPr/>
                    <a:lstStyle/>
                    <a:p>
                      <a:r>
                        <a:rPr lang="zh-CN" altLang="en-US" noProof="1"/>
                        <a:t>直接支持</a:t>
                      </a:r>
                      <a:r>
                        <a:rPr lang="en-US" altLang="zh-CN" noProof="1"/>
                        <a:t>FatFS</a:t>
                      </a:r>
                      <a:r>
                        <a:rPr lang="zh-CN" altLang="en-US" noProof="1"/>
                        <a:t>、同时有虚拟文件系统</a:t>
                      </a:r>
                      <a:r>
                        <a:rPr lang="en-US" altLang="zh-CN" noProof="1"/>
                        <a:t>VFS</a:t>
                      </a:r>
                      <a:endParaRPr lang="zh-CN" altLang="en-US" noProof="1"/>
                    </a:p>
                  </a:txBody>
                  <a:tcPr/>
                </a:tc>
                <a:tc>
                  <a:txBody>
                    <a:bodyPr/>
                    <a:lstStyle/>
                    <a:p>
                      <a:r>
                        <a:rPr lang="zh-CN" altLang="en-US" noProof="1"/>
                        <a:t>直接支持</a:t>
                      </a:r>
                      <a:r>
                        <a:rPr lang="en-US" altLang="zh-CN" noProof="1"/>
                        <a:t>FatFS</a:t>
                      </a:r>
                      <a:r>
                        <a:rPr lang="zh-CN" altLang="en-US" noProof="1"/>
                        <a:t>、虚拟文件系统可挂载 </a:t>
                      </a:r>
                      <a:r>
                        <a:rPr lang="en-US" altLang="zh-CN" noProof="1"/>
                        <a:t>ramFS</a:t>
                      </a:r>
                      <a:r>
                        <a:rPr lang="en-US" altLang="zh-CN" sz="1800" b="0" i="0" kern="1200" noProof="1">
                          <a:solidFill>
                            <a:schemeClr val="lt1"/>
                          </a:solidFill>
                          <a:effectLst/>
                          <a:latin typeface="+mn-lt"/>
                          <a:ea typeface="+mn-ea"/>
                          <a:cs typeface="+mn-cs"/>
                        </a:rPr>
                        <a:t>,</a:t>
                      </a:r>
                      <a:r>
                        <a:rPr lang="zh-CN" altLang="en-US" sz="1800" b="0" i="0" kern="1200" noProof="1">
                          <a:solidFill>
                            <a:schemeClr val="lt1"/>
                          </a:solidFill>
                          <a:effectLst/>
                          <a:latin typeface="+mn-lt"/>
                          <a:ea typeface="+mn-ea"/>
                          <a:cs typeface="+mn-cs"/>
                        </a:rPr>
                        <a:t> </a:t>
                      </a:r>
                      <a:r>
                        <a:rPr lang="en-US" altLang="zh-CN" sz="1800" b="0" i="0" kern="1200" noProof="1">
                          <a:solidFill>
                            <a:schemeClr val="lt1"/>
                          </a:solidFill>
                          <a:effectLst/>
                          <a:latin typeface="+mn-lt"/>
                          <a:ea typeface="+mn-ea"/>
                          <a:cs typeface="+mn-cs"/>
                        </a:rPr>
                        <a:t>little fs</a:t>
                      </a:r>
                      <a:r>
                        <a:rPr lang="zh-CN" altLang="en-US" sz="1800" b="0" i="0" kern="1200" noProof="1">
                          <a:solidFill>
                            <a:schemeClr val="lt1"/>
                          </a:solidFill>
                          <a:effectLst/>
                          <a:latin typeface="+mn-lt"/>
                          <a:ea typeface="+mn-ea"/>
                          <a:cs typeface="+mn-cs"/>
                        </a:rPr>
                        <a:t> 等</a:t>
                      </a:r>
                      <a:endParaRPr lang="zh-CN" altLang="en-US" noProof="1"/>
                    </a:p>
                  </a:txBody>
                  <a:tcPr/>
                </a:tc>
                <a:extLst>
                  <a:ext uri="{0D108BD9-81ED-4DB2-BD59-A6C34878D82A}">
                    <a16:rowId xmlns:a16="http://schemas.microsoft.com/office/drawing/2014/main" val="16233786"/>
                  </a:ext>
                </a:extLst>
              </a:tr>
              <a:tr h="649817">
                <a:tc>
                  <a:txBody>
                    <a:bodyPr/>
                    <a:lstStyle/>
                    <a:p>
                      <a:pPr algn="ctr"/>
                      <a:r>
                        <a:rPr lang="en-US" altLang="zh-CN" noProof="1"/>
                        <a:t>LiteOS</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devFS</a:t>
                      </a:r>
                      <a:r>
                        <a:rPr lang="zh-CN" altLang="en-US" noProof="1"/>
                        <a:t>，</a:t>
                      </a:r>
                      <a:r>
                        <a:rPr lang="en-US" altLang="zh-CN" noProof="1"/>
                        <a:t>FatFS</a:t>
                      </a:r>
                      <a:r>
                        <a:rPr lang="zh-CN" altLang="en-US" noProof="1"/>
                        <a:t>，</a:t>
                      </a:r>
                      <a:r>
                        <a:rPr lang="en-US" altLang="zh-CN" noProof="1"/>
                        <a:t>ramFS</a:t>
                      </a:r>
                      <a:r>
                        <a:rPr lang="zh-CN" altLang="en-US" noProof="1"/>
                        <a:t> 等</a:t>
                      </a:r>
                    </a:p>
                  </a:txBody>
                  <a:tcPr/>
                </a:tc>
                <a:extLst>
                  <a:ext uri="{0D108BD9-81ED-4DB2-BD59-A6C34878D82A}">
                    <a16:rowId xmlns:a16="http://schemas.microsoft.com/office/drawing/2014/main" val="349951816"/>
                  </a:ext>
                </a:extLst>
              </a:tr>
              <a:tr h="635850">
                <a:tc>
                  <a:txBody>
                    <a:bodyPr/>
                    <a:lstStyle/>
                    <a:p>
                      <a:pPr algn="ctr"/>
                      <a:r>
                        <a:rPr lang="en-US" altLang="zh-CN" noProof="1"/>
                        <a:t>RIOT</a:t>
                      </a:r>
                      <a:endParaRPr lang="zh-CN" altLang="en-US" noProof="1"/>
                    </a:p>
                  </a:txBody>
                  <a:tcPr/>
                </a:tc>
                <a:tc>
                  <a:txBody>
                    <a:bodyPr/>
                    <a:lstStyle/>
                    <a:p>
                      <a:r>
                        <a:rPr lang="zh-CN" altLang="en-US" noProof="1"/>
                        <a:t>有虚拟文件系统</a:t>
                      </a:r>
                      <a:r>
                        <a:rPr lang="en-US" altLang="zh-CN" noProof="1"/>
                        <a:t>VFS</a:t>
                      </a:r>
                      <a:endParaRPr lang="zh-CN" altLang="en-US" noProof="1"/>
                    </a:p>
                  </a:txBody>
                  <a:tcPr/>
                </a:tc>
                <a:tc>
                  <a:txBody>
                    <a:bodyPr/>
                    <a:lstStyle/>
                    <a:p>
                      <a:r>
                        <a:rPr lang="zh-CN" altLang="en-US" noProof="1"/>
                        <a:t>可挂载 </a:t>
                      </a:r>
                      <a:r>
                        <a:rPr lang="en-US" altLang="zh-CN" noProof="1"/>
                        <a:t>FatFS</a:t>
                      </a:r>
                      <a:r>
                        <a:rPr lang="zh-CN" altLang="en-US" noProof="1"/>
                        <a:t>，</a:t>
                      </a:r>
                      <a:r>
                        <a:rPr lang="en-US" altLang="zh-CN" noProof="1"/>
                        <a:t>devFS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2200893909"/>
                  </a:ext>
                </a:extLst>
              </a:tr>
              <a:tr h="635850">
                <a:tc>
                  <a:txBody>
                    <a:bodyPr/>
                    <a:lstStyle/>
                    <a:p>
                      <a:pPr algn="ctr"/>
                      <a:r>
                        <a:rPr lang="en-US" altLang="zh-CN" noProof="1"/>
                        <a:t>TencentOS-Tiny</a:t>
                      </a:r>
                      <a:endParaRPr lang="zh-CN" altLang="en-US" noProof="1"/>
                    </a:p>
                  </a:txBody>
                  <a:tcPr/>
                </a:tc>
                <a:tc>
                  <a:txBody>
                    <a:bodyPr/>
                    <a:lstStyle/>
                    <a:p>
                      <a:r>
                        <a:rPr lang="zh-CN" altLang="en-US" noProof="1"/>
                        <a:t>有虚拟文件系统</a:t>
                      </a:r>
                    </a:p>
                  </a:txBody>
                  <a:tcPr/>
                </a:tc>
                <a:tc>
                  <a:txBody>
                    <a:bodyPr/>
                    <a:lstStyle/>
                    <a:p>
                      <a:r>
                        <a:rPr lang="zh-CN" altLang="en-US" noProof="1"/>
                        <a:t>可挂载 </a:t>
                      </a:r>
                      <a:r>
                        <a:rPr lang="en-US" altLang="zh-CN" noProof="1"/>
                        <a:t>FatFS</a:t>
                      </a:r>
                      <a:endParaRPr lang="zh-CN" altLang="en-US" noProof="1"/>
                    </a:p>
                  </a:txBody>
                  <a:tcPr/>
                </a:tc>
                <a:extLst>
                  <a:ext uri="{0D108BD9-81ED-4DB2-BD59-A6C34878D82A}">
                    <a16:rowId xmlns:a16="http://schemas.microsoft.com/office/drawing/2014/main" val="1553417812"/>
                  </a:ext>
                </a:extLst>
              </a:tr>
              <a:tr h="635850">
                <a:tc>
                  <a:txBody>
                    <a:bodyPr/>
                    <a:lstStyle/>
                    <a:p>
                      <a:pPr algn="ctr"/>
                      <a:r>
                        <a:rPr lang="en-US" altLang="zh-CN" noProof="1"/>
                        <a:t>Arm Mbed OS</a:t>
                      </a:r>
                      <a:endParaRPr lang="zh-CN" altLang="en-US" noProof="1"/>
                    </a:p>
                  </a:txBody>
                  <a:tcPr/>
                </a:tc>
                <a:tc>
                  <a:txBody>
                    <a:bodyPr/>
                    <a:lstStyle/>
                    <a:p>
                      <a:r>
                        <a:rPr lang="zh-CN" altLang="en-US" noProof="1"/>
                        <a:t>无虚拟文件系统</a:t>
                      </a:r>
                    </a:p>
                  </a:txBody>
                  <a:tcPr/>
                </a:tc>
                <a:tc>
                  <a:txBody>
                    <a:bodyPr/>
                    <a:lstStyle/>
                    <a:p>
                      <a:r>
                        <a:rPr lang="zh-CN" altLang="en-US" noProof="1"/>
                        <a:t>直接支持 </a:t>
                      </a:r>
                      <a:r>
                        <a:rPr lang="en-US" altLang="zh-CN" noProof="1"/>
                        <a:t>FatFS</a:t>
                      </a:r>
                      <a:r>
                        <a:rPr lang="zh-CN" altLang="en-US" noProof="1"/>
                        <a:t>、</a:t>
                      </a:r>
                      <a:r>
                        <a:rPr lang="en-US" altLang="zh-CN" noProof="1"/>
                        <a:t>littleFS</a:t>
                      </a:r>
                      <a:endParaRPr lang="zh-CN" altLang="en-US" noProof="1"/>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72463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7200" dirty="0"/>
              <a:t>项目介绍</a:t>
            </a:r>
            <a:endParaRPr lang="en-US" altLang="zh-CN" sz="7200" dirty="0"/>
          </a:p>
        </p:txBody>
      </p:sp>
      <p:sp>
        <p:nvSpPr>
          <p:cNvPr id="3" name="文本占位符 2"/>
          <p:cNvSpPr>
            <a:spLocks noGrp="1"/>
          </p:cNvSpPr>
          <p:nvPr>
            <p:ph type="body" idx="1"/>
          </p:nvPr>
        </p:nvSpPr>
        <p:spPr/>
        <p:txBody>
          <a:bodyPr>
            <a:normAutofit/>
          </a:bodyPr>
          <a:lstStyle/>
          <a:p>
            <a:r>
              <a:rPr lang="zh-CN" altLang="en-US" sz="3600" dirty="0"/>
              <a:t>什么事</a:t>
            </a:r>
            <a:r>
              <a:rPr lang="en-US" altLang="zh-CN" sz="3600" dirty="0" err="1"/>
              <a:t>ErisFS</a:t>
            </a:r>
            <a:r>
              <a:rPr lang="zh-CN" altLang="en-US" sz="3600" dirty="0"/>
              <a:t>呢 </a:t>
            </a:r>
            <a:r>
              <a:rPr lang="en-US" altLang="zh-CN" sz="3600" dirty="0"/>
              <a:t>¿</a:t>
            </a:r>
            <a:endParaRPr lang="zh-CN" altLang="en-US" sz="3600" dirty="0"/>
          </a:p>
        </p:txBody>
      </p:sp>
      <p:sp>
        <p:nvSpPr>
          <p:cNvPr id="5" name="灯片编号占位符 4"/>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87935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normAutofit/>
          </a:bodyPr>
          <a:lstStyle/>
          <a:p>
            <a:fld id="{4FAB73BC-B049-4115-A692-8D63A059BFB8}" type="slidenum">
              <a:rPr lang="en-US" smtClean="0"/>
              <a:t>18</a:t>
            </a:fld>
            <a:endParaRPr lang="en-US" dirty="0"/>
          </a:p>
        </p:txBody>
      </p:sp>
      <p:pic>
        <p:nvPicPr>
          <p:cNvPr id="3" name="图片 2">
            <a:extLst>
              <a:ext uri="{FF2B5EF4-FFF2-40B4-BE49-F238E27FC236}">
                <a16:creationId xmlns:a16="http://schemas.microsoft.com/office/drawing/2014/main" id="{D6CDE753-ACDE-E773-3124-61A6CA825F60}"/>
              </a:ext>
            </a:extLst>
          </p:cNvPr>
          <p:cNvPicPr>
            <a:picLocks noChangeAspect="1"/>
          </p:cNvPicPr>
          <p:nvPr/>
        </p:nvPicPr>
        <p:blipFill rotWithShape="1">
          <a:blip r:embed="rId3"/>
          <a:srcRect r="32365"/>
          <a:stretch/>
        </p:blipFill>
        <p:spPr>
          <a:xfrm>
            <a:off x="373240" y="3285205"/>
            <a:ext cx="5513327" cy="2972822"/>
          </a:xfrm>
          <a:prstGeom prst="rect">
            <a:avLst/>
          </a:prstGeom>
        </p:spPr>
      </p:pic>
      <p:pic>
        <p:nvPicPr>
          <p:cNvPr id="9" name="图片 8">
            <a:extLst>
              <a:ext uri="{FF2B5EF4-FFF2-40B4-BE49-F238E27FC236}">
                <a16:creationId xmlns:a16="http://schemas.microsoft.com/office/drawing/2014/main" id="{5B5760B7-279D-61D8-1A6F-392B0F7B248A}"/>
              </a:ext>
            </a:extLst>
          </p:cNvPr>
          <p:cNvPicPr>
            <a:picLocks noChangeAspect="1"/>
          </p:cNvPicPr>
          <p:nvPr/>
        </p:nvPicPr>
        <p:blipFill>
          <a:blip r:embed="rId4"/>
          <a:stretch>
            <a:fillRect/>
          </a:stretch>
        </p:blipFill>
        <p:spPr>
          <a:xfrm>
            <a:off x="373240" y="522249"/>
            <a:ext cx="5096817" cy="2762956"/>
          </a:xfrm>
          <a:prstGeom prst="rect">
            <a:avLst/>
          </a:prstGeom>
        </p:spPr>
      </p:pic>
      <p:pic>
        <p:nvPicPr>
          <p:cNvPr id="12" name="图片 11">
            <a:extLst>
              <a:ext uri="{FF2B5EF4-FFF2-40B4-BE49-F238E27FC236}">
                <a16:creationId xmlns:a16="http://schemas.microsoft.com/office/drawing/2014/main" id="{766A641F-487F-3AF8-D0F7-A0244B02DD46}"/>
              </a:ext>
            </a:extLst>
          </p:cNvPr>
          <p:cNvPicPr>
            <a:picLocks noChangeAspect="1"/>
          </p:cNvPicPr>
          <p:nvPr/>
        </p:nvPicPr>
        <p:blipFill rotWithShape="1">
          <a:blip r:embed="rId5"/>
          <a:srcRect r="36928"/>
          <a:stretch/>
        </p:blipFill>
        <p:spPr>
          <a:xfrm>
            <a:off x="5886567" y="522249"/>
            <a:ext cx="4902200" cy="5813502"/>
          </a:xfrm>
          <a:prstGeom prst="rect">
            <a:avLst/>
          </a:prstGeom>
        </p:spPr>
      </p:pic>
    </p:spTree>
    <p:extLst>
      <p:ext uri="{BB962C8B-B14F-4D97-AF65-F5344CB8AC3E}">
        <p14:creationId xmlns:p14="http://schemas.microsoft.com/office/powerpoint/2010/main" val="133562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5" y="948906"/>
            <a:ext cx="10569055" cy="742416"/>
          </a:xfrm>
        </p:spPr>
        <p:txBody>
          <a:bodyPr/>
          <a:lstStyle/>
          <a:p>
            <a:r>
              <a:rPr lang="en-US" altLang="zh-CN" noProof="1">
                <a:latin typeface="PingFang SC" panose="020B0400000000000000" pitchFamily="34" charset="-122"/>
                <a:ea typeface="PingFang SC" panose="020B0400000000000000" pitchFamily="34" charset="-122"/>
              </a:rPr>
              <a:t>ErisFS</a:t>
            </a:r>
            <a:endParaRPr lang="zh-CN" altLang="en-US" b="0" noProof="1">
              <a:latin typeface="PingFang SC" panose="020B0400000000000000" pitchFamily="34" charset="-122"/>
              <a:ea typeface="PingFang SC" panose="020B0400000000000000" pitchFamily="34" charset="-122"/>
            </a:endParaRPr>
          </a:p>
        </p:txBody>
      </p:sp>
      <p:sp>
        <p:nvSpPr>
          <p:cNvPr id="3" name="内容占位符 2"/>
          <p:cNvSpPr>
            <a:spLocks noGrp="1"/>
          </p:cNvSpPr>
          <p:nvPr>
            <p:ph idx="1"/>
          </p:nvPr>
        </p:nvSpPr>
        <p:spPr>
          <a:xfrm>
            <a:off x="822325" y="2014753"/>
            <a:ext cx="9746088" cy="4351337"/>
          </a:xfrm>
        </p:spPr>
        <p:txBody>
          <a:bodyPr>
            <a:normAutofit/>
          </a:bodyPr>
          <a:lstStyle/>
          <a:p>
            <a:r>
              <a:rPr lang="en-US" altLang="zh-CN" sz="2800" b="1" dirty="0">
                <a:solidFill>
                  <a:schemeClr val="accent1"/>
                </a:solidFill>
              </a:rPr>
              <a:t>FreeRTOS</a:t>
            </a:r>
            <a:r>
              <a:rPr lang="zh-CN" altLang="en-US" sz="2800" b="1" dirty="0">
                <a:solidFill>
                  <a:schemeClr val="accent1"/>
                </a:solidFill>
              </a:rPr>
              <a:t>上的</a:t>
            </a:r>
            <a:r>
              <a:rPr lang="en-US" altLang="zh-CN" sz="2800" b="1" dirty="0">
                <a:solidFill>
                  <a:schemeClr val="accent1"/>
                </a:solidFill>
              </a:rPr>
              <a:t>VFS</a:t>
            </a:r>
          </a:p>
          <a:p>
            <a:pPr lvl="1"/>
            <a:r>
              <a:rPr lang="en-US" altLang="zh-CN" sz="2000" dirty="0" err="1">
                <a:solidFill>
                  <a:schemeClr val="tx1"/>
                </a:solidFill>
              </a:rPr>
              <a:t>ErisFS</a:t>
            </a:r>
            <a:r>
              <a:rPr lang="zh-CN" altLang="en-US" sz="2000" dirty="0">
                <a:solidFill>
                  <a:schemeClr val="tx1"/>
                </a:solidFill>
              </a:rPr>
              <a:t>是</a:t>
            </a:r>
            <a:r>
              <a:rPr lang="en-US" altLang="zh-CN" sz="2000" dirty="0">
                <a:solidFill>
                  <a:schemeClr val="tx1"/>
                </a:solidFill>
              </a:rPr>
              <a:t>FreeRTOS</a:t>
            </a:r>
            <a:r>
              <a:rPr lang="zh-CN" altLang="en-US" sz="2000" dirty="0">
                <a:solidFill>
                  <a:schemeClr val="tx1"/>
                </a:solidFill>
              </a:rPr>
              <a:t>第一个真正意义上的虚拟文件系统。</a:t>
            </a:r>
            <a:endParaRPr lang="en-US" altLang="zh-CN" sz="2000" dirty="0">
              <a:solidFill>
                <a:schemeClr val="tx1"/>
              </a:solidFill>
            </a:endParaRPr>
          </a:p>
          <a:p>
            <a:pPr lvl="1"/>
            <a:r>
              <a:rPr lang="zh-CN" altLang="en-US" sz="2000" dirty="0">
                <a:solidFill>
                  <a:schemeClr val="tx1"/>
                </a:solidFill>
              </a:rPr>
              <a:t>支持全面，方便拓展，补足</a:t>
            </a:r>
            <a:r>
              <a:rPr lang="en-US" altLang="zh-CN" sz="2000" dirty="0">
                <a:solidFill>
                  <a:schemeClr val="tx1"/>
                </a:solidFill>
              </a:rPr>
              <a:t>FreeRTOS</a:t>
            </a:r>
            <a:r>
              <a:rPr lang="zh-CN" altLang="en-US" sz="2000" dirty="0">
                <a:solidFill>
                  <a:schemeClr val="tx1"/>
                </a:solidFill>
              </a:rPr>
              <a:t>在此方面与</a:t>
            </a:r>
            <a:r>
              <a:rPr lang="en-US" altLang="zh-CN" sz="2000" dirty="0">
                <a:solidFill>
                  <a:schemeClr val="tx1"/>
                </a:solidFill>
              </a:rPr>
              <a:t>RT-Thread</a:t>
            </a:r>
            <a:r>
              <a:rPr lang="zh-CN" altLang="en-US" sz="2000" dirty="0">
                <a:solidFill>
                  <a:schemeClr val="tx1"/>
                </a:solidFill>
              </a:rPr>
              <a:t>的差距。</a:t>
            </a:r>
            <a:endParaRPr lang="en-US" altLang="zh-CN" sz="2000" dirty="0">
              <a:solidFill>
                <a:schemeClr val="tx1"/>
              </a:solidFill>
            </a:endParaRPr>
          </a:p>
          <a:p>
            <a:r>
              <a:rPr lang="en-US" altLang="zh-CN" sz="2800" b="1" dirty="0">
                <a:solidFill>
                  <a:schemeClr val="accent1"/>
                </a:solidFill>
              </a:rPr>
              <a:t>POSIX</a:t>
            </a:r>
            <a:r>
              <a:rPr lang="zh-CN" altLang="en-US" sz="2800" b="1" dirty="0">
                <a:solidFill>
                  <a:schemeClr val="accent1"/>
                </a:solidFill>
              </a:rPr>
              <a:t>标准</a:t>
            </a:r>
            <a:endParaRPr lang="en-US" altLang="zh-CN" sz="2800" b="1" dirty="0">
              <a:solidFill>
                <a:schemeClr val="accent1"/>
              </a:solidFill>
            </a:endParaRPr>
          </a:p>
          <a:p>
            <a:pPr lvl="1"/>
            <a:r>
              <a:rPr lang="zh-CN" altLang="en-US" sz="2000" dirty="0">
                <a:solidFill>
                  <a:schemeClr val="tx1"/>
                </a:solidFill>
              </a:rPr>
              <a:t>兼容</a:t>
            </a:r>
            <a:r>
              <a:rPr lang="en-US" altLang="zh-CN" sz="2000" dirty="0">
                <a:solidFill>
                  <a:schemeClr val="tx1"/>
                </a:solidFill>
              </a:rPr>
              <a:t>POSIX</a:t>
            </a:r>
            <a:r>
              <a:rPr lang="zh-CN" altLang="en-US" sz="2000" dirty="0">
                <a:solidFill>
                  <a:schemeClr val="tx1"/>
                </a:solidFill>
              </a:rPr>
              <a:t>标准，减少开发学习成本。</a:t>
            </a:r>
            <a:endParaRPr lang="en-US" altLang="zh-CN" sz="2000" dirty="0">
              <a:solidFill>
                <a:schemeClr val="tx1"/>
              </a:solidFill>
            </a:endParaRPr>
          </a:p>
          <a:p>
            <a:pPr lvl="1"/>
            <a:r>
              <a:rPr lang="zh-CN" altLang="en-US" sz="2000" dirty="0">
                <a:solidFill>
                  <a:schemeClr val="tx1"/>
                </a:solidFill>
              </a:rPr>
              <a:t>在可能的未来可以与</a:t>
            </a:r>
            <a:r>
              <a:rPr lang="en-US" altLang="zh-CN" sz="2000" dirty="0">
                <a:solidFill>
                  <a:schemeClr val="tx1"/>
                </a:solidFill>
              </a:rPr>
              <a:t>FreeRTOS-Plus-POSIX</a:t>
            </a:r>
            <a:r>
              <a:rPr lang="zh-CN" altLang="en-US" sz="2000" dirty="0">
                <a:solidFill>
                  <a:schemeClr val="tx1"/>
                </a:solidFill>
              </a:rPr>
              <a:t>这一实验室项目联动，大幅降低从</a:t>
            </a:r>
            <a:r>
              <a:rPr lang="en-US" altLang="zh-CN" sz="2000" dirty="0">
                <a:solidFill>
                  <a:schemeClr val="tx1"/>
                </a:solidFill>
              </a:rPr>
              <a:t>UNIX</a:t>
            </a:r>
            <a:r>
              <a:rPr lang="zh-CN" altLang="en-US" sz="2000" dirty="0">
                <a:solidFill>
                  <a:schemeClr val="tx1"/>
                </a:solidFill>
              </a:rPr>
              <a:t>系统上移植程序到</a:t>
            </a:r>
            <a:r>
              <a:rPr lang="en-US" altLang="zh-CN" sz="2000" dirty="0">
                <a:solidFill>
                  <a:schemeClr val="tx1"/>
                </a:solidFill>
              </a:rPr>
              <a:t>FreeRTOS</a:t>
            </a:r>
            <a:r>
              <a:rPr lang="zh-CN" altLang="en-US" sz="2000" dirty="0">
                <a:solidFill>
                  <a:schemeClr val="tx1"/>
                </a:solidFill>
              </a:rPr>
              <a:t>的难度。</a:t>
            </a:r>
            <a:endParaRPr lang="en-US" altLang="zh-CN" sz="2000" dirty="0">
              <a:solidFill>
                <a:schemeClr val="tx1"/>
              </a:solidFill>
            </a:endParaRPr>
          </a:p>
          <a:p>
            <a:pPr lvl="1"/>
            <a:r>
              <a:rPr lang="zh-CN" altLang="en-US" sz="2000" dirty="0">
                <a:solidFill>
                  <a:schemeClr val="tx1"/>
                </a:solidFill>
              </a:rPr>
              <a:t>能与多种项目联动，发挥嵌入式系统的更多潜能</a:t>
            </a:r>
            <a:endParaRPr lang="en-US" altLang="zh-CN" sz="2000" dirty="0">
              <a:solidFill>
                <a:schemeClr val="tx1"/>
              </a:solidFill>
            </a:endParaRPr>
          </a:p>
        </p:txBody>
      </p:sp>
      <p:sp>
        <p:nvSpPr>
          <p:cNvPr id="6" name="文本占位符 5"/>
          <p:cNvSpPr>
            <a:spLocks noGrp="1"/>
          </p:cNvSpPr>
          <p:nvPr>
            <p:ph type="body" sz="quarter" idx="13"/>
          </p:nvPr>
        </p:nvSpPr>
        <p:spPr>
          <a:xfrm>
            <a:off x="822325" y="491910"/>
            <a:ext cx="9745413" cy="404813"/>
          </a:xfrm>
        </p:spPr>
        <p:txBody>
          <a:bodyPr/>
          <a:lstStyle/>
          <a:p>
            <a:r>
              <a:rPr lang="zh-CN" altLang="en-US" dirty="0">
                <a:latin typeface="PingFang SC" panose="020B0400000000000000" pitchFamily="34" charset="-122"/>
                <a:ea typeface="PingFang SC" panose="020B0400000000000000" pitchFamily="34" charset="-122"/>
              </a:rPr>
              <a:t>项目简介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38981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占位符 2"/>
          <p:cNvSpPr>
            <a:spLocks noGrp="1"/>
          </p:cNvSpPr>
          <p:nvPr>
            <p:ph type="body" idx="1"/>
          </p:nvPr>
        </p:nvSpPr>
        <p:spPr>
          <a:xfrm>
            <a:off x="1261872" y="2590800"/>
            <a:ext cx="9418320" cy="4450080"/>
          </a:xfrm>
        </p:spPr>
        <p:txBody>
          <a:bodyPr>
            <a:normAutofit/>
          </a:bodyPr>
          <a:lstStyle/>
          <a:p>
            <a:r>
              <a:rPr lang="zh-CN" altLang="en-US" sz="2800" dirty="0"/>
              <a:t>背景</a:t>
            </a:r>
            <a:endParaRPr lang="en-US" altLang="zh-CN" sz="2800" dirty="0"/>
          </a:p>
          <a:p>
            <a:r>
              <a:rPr lang="zh-CN" altLang="en-US" sz="2800" dirty="0"/>
              <a:t>介绍</a:t>
            </a:r>
            <a:endParaRPr lang="en-US" altLang="zh-CN" sz="2800" dirty="0"/>
          </a:p>
          <a:p>
            <a:r>
              <a:rPr lang="zh-CN" altLang="en-US" sz="2800" dirty="0"/>
              <a:t>实现</a:t>
            </a:r>
            <a:endParaRPr lang="en-US" altLang="zh-CN" sz="2800" dirty="0"/>
          </a:p>
          <a:p>
            <a:r>
              <a:rPr lang="zh-CN" altLang="en-US" sz="2800" dirty="0"/>
              <a:t>总结</a:t>
            </a:r>
            <a:endParaRPr lang="en-US" altLang="zh-CN" sz="2800" dirty="0"/>
          </a:p>
        </p:txBody>
      </p:sp>
      <p:sp>
        <p:nvSpPr>
          <p:cNvPr id="5" name="灯片编号占位符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69803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20</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250663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r>
              <a:rPr lang="zh-CN" altLang="en-US" dirty="0"/>
              <a:t>项目介绍</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21</a:t>
            </a:fld>
            <a:endParaRPr lang="en-US" dirty="0"/>
          </a:p>
        </p:txBody>
      </p:sp>
      <p:pic>
        <p:nvPicPr>
          <p:cNvPr id="8" name="内容占位符 7">
            <a:extLst>
              <a:ext uri="{FF2B5EF4-FFF2-40B4-BE49-F238E27FC236}">
                <a16:creationId xmlns:a16="http://schemas.microsoft.com/office/drawing/2014/main" id="{EF9B7966-EC4E-7B0A-0AE9-D6A7255A5307}"/>
              </a:ext>
            </a:extLst>
          </p:cNvPr>
          <p:cNvPicPr>
            <a:picLocks noGrp="1" noChangeAspect="1"/>
          </p:cNvPicPr>
          <p:nvPr>
            <p:ph idx="1"/>
          </p:nvPr>
        </p:nvPicPr>
        <p:blipFill>
          <a:blip r:embed="rId3"/>
          <a:stretch>
            <a:fillRect/>
          </a:stretch>
        </p:blipFill>
        <p:spPr>
          <a:xfrm>
            <a:off x="1639872" y="1399822"/>
            <a:ext cx="7614723" cy="5127247"/>
          </a:xfrm>
        </p:spPr>
      </p:pic>
      <p:sp>
        <p:nvSpPr>
          <p:cNvPr id="2" name="标题 1"/>
          <p:cNvSpPr>
            <a:spLocks noGrp="1"/>
          </p:cNvSpPr>
          <p:nvPr>
            <p:ph type="title"/>
          </p:nvPr>
        </p:nvSpPr>
        <p:spPr/>
        <p:txBody>
          <a:bodyPr/>
          <a:lstStyle/>
          <a:p>
            <a:r>
              <a:rPr lang="zh-CN" altLang="en-US" b="1" dirty="0"/>
              <a:t>整体架构</a:t>
            </a:r>
          </a:p>
        </p:txBody>
      </p:sp>
    </p:spTree>
    <p:extLst>
      <p:ext uri="{BB962C8B-B14F-4D97-AF65-F5344CB8AC3E}">
        <p14:creationId xmlns:p14="http://schemas.microsoft.com/office/powerpoint/2010/main" val="86604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7200" dirty="0"/>
              <a:t>项目实现</a:t>
            </a:r>
            <a:endParaRPr lang="zh-CN" altLang="en-US" dirty="0"/>
          </a:p>
        </p:txBody>
      </p:sp>
      <p:sp>
        <p:nvSpPr>
          <p:cNvPr id="3" name="文本占位符 2"/>
          <p:cNvSpPr>
            <a:spLocks noGrp="1"/>
          </p:cNvSpPr>
          <p:nvPr>
            <p:ph type="body" idx="1"/>
          </p:nvPr>
        </p:nvSpPr>
        <p:spPr/>
        <p:txBody>
          <a:bodyPr>
            <a:normAutofit/>
          </a:bodyPr>
          <a:lstStyle/>
          <a:p>
            <a:r>
              <a:rPr lang="zh-CN" altLang="en-US" sz="4000" dirty="0"/>
              <a:t>实现过程的各个阶段和具体分工</a:t>
            </a:r>
          </a:p>
        </p:txBody>
      </p:sp>
      <p:sp>
        <p:nvSpPr>
          <p:cNvPr id="5" name="灯片编号占位符 4"/>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250218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23</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2" y="209247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2" y="402479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8" y="216398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1 </a:t>
            </a:r>
            <a:r>
              <a:rPr lang="zh-CN" altLang="en-US" sz="2400" dirty="0">
                <a:solidFill>
                  <a:schemeClr val="accent1"/>
                </a:solidFill>
              </a:rPr>
              <a:t>最小可行性系统</a:t>
            </a:r>
            <a:endParaRPr lang="en-US" sz="2400" dirty="0">
              <a:solidFill>
                <a:schemeClr val="accent1"/>
              </a:solidFill>
            </a:endParaRP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8" y="409630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2 </a:t>
            </a:r>
            <a:r>
              <a:rPr lang="zh-CN" altLang="en-US" sz="2400" dirty="0">
                <a:solidFill>
                  <a:schemeClr val="accent1"/>
                </a:solidFill>
              </a:rPr>
              <a:t>文件系统完善（</a:t>
            </a:r>
            <a:r>
              <a:rPr lang="en" altLang="zh-CN" sz="2400" dirty="0">
                <a:solidFill>
                  <a:schemeClr val="accent1"/>
                </a:solidFill>
              </a:rPr>
              <a:t>POSIX</a:t>
            </a:r>
            <a:r>
              <a:rPr lang="zh-CN" altLang="en-US" sz="2400" dirty="0">
                <a:solidFill>
                  <a:schemeClr val="accent1"/>
                </a:solidFill>
              </a:rPr>
              <a:t>标准完善）</a:t>
            </a:r>
          </a:p>
        </p:txBody>
      </p:sp>
      <p:sp>
        <p:nvSpPr>
          <p:cNvPr id="15" name="文本框 14">
            <a:extLst>
              <a:ext uri="{FF2B5EF4-FFF2-40B4-BE49-F238E27FC236}">
                <a16:creationId xmlns:a16="http://schemas.microsoft.com/office/drawing/2014/main" id="{80CB9685-7731-8DF9-66B5-76AE6C1738DD}"/>
              </a:ext>
            </a:extLst>
          </p:cNvPr>
          <p:cNvSpPr txBox="1"/>
          <p:nvPr/>
        </p:nvSpPr>
        <p:spPr>
          <a:xfrm>
            <a:off x="2411967" y="2686975"/>
            <a:ext cx="7972742" cy="1200329"/>
          </a:xfrm>
          <a:prstGeom prst="rect">
            <a:avLst/>
          </a:prstGeom>
          <a:noFill/>
        </p:spPr>
        <p:txBody>
          <a:bodyPr wrap="square">
            <a:spAutoFit/>
          </a:bodyPr>
          <a:lstStyle/>
          <a:p>
            <a:r>
              <a:rPr lang="en-US" dirty="0"/>
              <a:t>此阶段计划为 </a:t>
            </a:r>
            <a:r>
              <a:rPr lang="en-US" b="1" dirty="0"/>
              <a:t>FreeRTOS </a:t>
            </a:r>
            <a:r>
              <a:rPr lang="en-US" dirty="0"/>
              <a:t>实现</a:t>
            </a:r>
            <a:r>
              <a:rPr lang="en-US" b="1" dirty="0"/>
              <a:t>最小可用的虚拟文件系统</a:t>
            </a:r>
            <a:r>
              <a:rPr lang="zh-CN" altLang="en-US" dirty="0"/>
              <a:t>，仅支持磁盘的挂载与文件的读写操作等。但是将完整地按照</a:t>
            </a:r>
            <a:r>
              <a:rPr lang="zh-CN" altLang="en-US" b="1" dirty="0"/>
              <a:t>三层架构</a:t>
            </a:r>
            <a:r>
              <a:rPr lang="zh-CN" altLang="en-US" dirty="0"/>
              <a:t>设计进行开发，方便后期拓展。</a:t>
            </a:r>
          </a:p>
          <a:p>
            <a:endParaRPr lang="en-US" dirty="0"/>
          </a:p>
        </p:txBody>
      </p:sp>
      <p:sp>
        <p:nvSpPr>
          <p:cNvPr id="16" name="文本框 15">
            <a:extLst>
              <a:ext uri="{FF2B5EF4-FFF2-40B4-BE49-F238E27FC236}">
                <a16:creationId xmlns:a16="http://schemas.microsoft.com/office/drawing/2014/main" id="{90A395E7-771F-EF7C-A2E9-A670496328D3}"/>
              </a:ext>
            </a:extLst>
          </p:cNvPr>
          <p:cNvSpPr txBox="1"/>
          <p:nvPr/>
        </p:nvSpPr>
        <p:spPr>
          <a:xfrm>
            <a:off x="2411967" y="4629477"/>
            <a:ext cx="7791390" cy="646331"/>
          </a:xfrm>
          <a:prstGeom prst="rect">
            <a:avLst/>
          </a:prstGeom>
          <a:noFill/>
        </p:spPr>
        <p:txBody>
          <a:bodyPr wrap="square">
            <a:spAutoFit/>
          </a:bodyPr>
          <a:lstStyle/>
          <a:p>
            <a:r>
              <a:rPr lang="en-US" dirty="0"/>
              <a:t>在这一步中</a:t>
            </a:r>
            <a:r>
              <a:rPr lang="zh-CN" altLang="en-US" dirty="0"/>
              <a:t>，主要进行对</a:t>
            </a:r>
            <a:r>
              <a:rPr lang="en" altLang="zh-CN" b="1" dirty="0"/>
              <a:t>POSIX</a:t>
            </a:r>
            <a:r>
              <a:rPr lang="zh-CN" altLang="en-US" b="1" dirty="0"/>
              <a:t>标准层</a:t>
            </a:r>
            <a:r>
              <a:rPr lang="zh-CN" altLang="en-US" dirty="0"/>
              <a:t>以及</a:t>
            </a:r>
            <a:r>
              <a:rPr lang="en-US" altLang="zh-CN" b="1" dirty="0"/>
              <a:t>VFS</a:t>
            </a:r>
            <a:r>
              <a:rPr lang="zh-CN" altLang="en-US" b="1" dirty="0"/>
              <a:t>虚拟层</a:t>
            </a:r>
            <a:r>
              <a:rPr lang="zh-CN" altLang="en-US" dirty="0"/>
              <a:t>相应函数进行拓展。计划实现全部的</a:t>
            </a:r>
            <a:r>
              <a:rPr lang="en-US" altLang="zh-CN" dirty="0"/>
              <a:t>POSIX</a:t>
            </a:r>
            <a:r>
              <a:rPr lang="zh-CN" altLang="en-US" dirty="0"/>
              <a:t>文件标准中的函数。</a:t>
            </a:r>
          </a:p>
        </p:txBody>
      </p:sp>
      <p:pic>
        <p:nvPicPr>
          <p:cNvPr id="18" name="图片 17">
            <a:extLst>
              <a:ext uri="{FF2B5EF4-FFF2-40B4-BE49-F238E27FC236}">
                <a16:creationId xmlns:a16="http://schemas.microsoft.com/office/drawing/2014/main" id="{980E33D8-D376-A158-DE49-D90A3B7FA6B9}"/>
              </a:ext>
            </a:extLst>
          </p:cNvPr>
          <p:cNvPicPr>
            <a:picLocks noChangeAspect="1"/>
          </p:cNvPicPr>
          <p:nvPr/>
        </p:nvPicPr>
        <p:blipFill rotWithShape="1">
          <a:blip r:embed="rId3"/>
          <a:srcRect b="82602"/>
          <a:stretch/>
        </p:blipFill>
        <p:spPr>
          <a:xfrm>
            <a:off x="2559299" y="5300140"/>
            <a:ext cx="6826589" cy="1193180"/>
          </a:xfrm>
          <a:prstGeom prst="rect">
            <a:avLst/>
          </a:prstGeom>
          <a:ln w="38100">
            <a:solidFill>
              <a:schemeClr val="tx1">
                <a:lumMod val="60000"/>
                <a:lumOff val="40000"/>
              </a:schemeClr>
            </a:solidFill>
          </a:ln>
        </p:spPr>
      </p:pic>
    </p:spTree>
    <p:extLst>
      <p:ext uri="{BB962C8B-B14F-4D97-AF65-F5344CB8AC3E}">
        <p14:creationId xmlns:p14="http://schemas.microsoft.com/office/powerpoint/2010/main" val="192250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24</a:t>
            </a:fld>
            <a:endParaRPr lang="en-US" dirty="0"/>
          </a:p>
        </p:txBody>
      </p:sp>
      <p:pic>
        <p:nvPicPr>
          <p:cNvPr id="4" name="图片 3">
            <a:extLst>
              <a:ext uri="{FF2B5EF4-FFF2-40B4-BE49-F238E27FC236}">
                <a16:creationId xmlns:a16="http://schemas.microsoft.com/office/drawing/2014/main" id="{D0B7129B-446A-BCC4-F755-1B663D91B7EC}"/>
              </a:ext>
            </a:extLst>
          </p:cNvPr>
          <p:cNvPicPr>
            <a:picLocks noChangeAspect="1"/>
          </p:cNvPicPr>
          <p:nvPr/>
        </p:nvPicPr>
        <p:blipFill>
          <a:blip r:embed="rId3"/>
          <a:stretch>
            <a:fillRect/>
          </a:stretch>
        </p:blipFill>
        <p:spPr>
          <a:xfrm>
            <a:off x="762000" y="1691322"/>
            <a:ext cx="5334000" cy="4724400"/>
          </a:xfrm>
          <a:prstGeom prst="rect">
            <a:avLst/>
          </a:prstGeom>
        </p:spPr>
      </p:pic>
      <p:sp>
        <p:nvSpPr>
          <p:cNvPr id="19" name="文本框 18">
            <a:extLst>
              <a:ext uri="{FF2B5EF4-FFF2-40B4-BE49-F238E27FC236}">
                <a16:creationId xmlns:a16="http://schemas.microsoft.com/office/drawing/2014/main" id="{15D79971-0588-ED71-FF07-AD0FEF14C048}"/>
              </a:ext>
            </a:extLst>
          </p:cNvPr>
          <p:cNvSpPr txBox="1"/>
          <p:nvPr/>
        </p:nvSpPr>
        <p:spPr>
          <a:xfrm>
            <a:off x="6400801" y="1732266"/>
            <a:ext cx="2584362" cy="1477328"/>
          </a:xfrm>
          <a:prstGeom prst="rect">
            <a:avLst/>
          </a:prstGeom>
          <a:noFill/>
        </p:spPr>
        <p:txBody>
          <a:bodyPr wrap="none" rtlCol="0">
            <a:spAutoFit/>
          </a:bodyPr>
          <a:lstStyle/>
          <a:p>
            <a:r>
              <a:rPr lang="en-US" noProof="1"/>
              <a:t>     int</a:t>
            </a:r>
            <a:r>
              <a:rPr lang="zh-CN" altLang="en-US" noProof="1"/>
              <a:t> </a:t>
            </a:r>
            <a:r>
              <a:rPr lang="en-US" altLang="zh-CN" b="1" noProof="1">
                <a:solidFill>
                  <a:schemeClr val="accent1"/>
                </a:solidFill>
              </a:rPr>
              <a:t>efs_register()</a:t>
            </a:r>
          </a:p>
          <a:p>
            <a:r>
              <a:rPr lang="en-US" noProof="1"/>
              <a:t>     int </a:t>
            </a:r>
            <a:r>
              <a:rPr lang="en-US" b="1" noProof="1">
                <a:solidFill>
                  <a:schemeClr val="accent1"/>
                </a:solidFill>
              </a:rPr>
              <a:t>efs_mount()</a:t>
            </a:r>
          </a:p>
          <a:p>
            <a:r>
              <a:rPr lang="en-US" noProof="1"/>
              <a:t>     int </a:t>
            </a:r>
            <a:r>
              <a:rPr lang="en-US" b="1" noProof="1">
                <a:solidFill>
                  <a:schemeClr val="accent1"/>
                </a:solidFill>
              </a:rPr>
              <a:t>efs_unmount()</a:t>
            </a:r>
          </a:p>
          <a:p>
            <a:r>
              <a:rPr lang="en-US" noProof="1"/>
              <a:t>     int </a:t>
            </a:r>
            <a:r>
              <a:rPr lang="en-US" b="1" noProof="1">
                <a:solidFill>
                  <a:schemeClr val="accent1"/>
                </a:solidFill>
              </a:rPr>
              <a:t>efs_mkfs()</a:t>
            </a:r>
          </a:p>
          <a:p>
            <a:r>
              <a:rPr lang="en-US" noProof="1"/>
              <a:t>     int </a:t>
            </a:r>
            <a:r>
              <a:rPr lang="en-US" b="1" noProof="1">
                <a:solidFill>
                  <a:schemeClr val="accent1"/>
                </a:solidFill>
              </a:rPr>
              <a:t>efs_statfs()</a:t>
            </a:r>
          </a:p>
        </p:txBody>
      </p:sp>
    </p:spTree>
    <p:extLst>
      <p:ext uri="{BB962C8B-B14F-4D97-AF65-F5344CB8AC3E}">
        <p14:creationId xmlns:p14="http://schemas.microsoft.com/office/powerpoint/2010/main" val="137315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25</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a:cxnSpLocks/>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3" y="277424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9" y="284575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3 </a:t>
            </a:r>
            <a:r>
              <a:rPr lang="zh-CN" altLang="en-US" sz="2400" b="1" dirty="0">
                <a:solidFill>
                  <a:schemeClr val="accent1"/>
                </a:solidFill>
              </a:rPr>
              <a:t>文件系统完善</a:t>
            </a:r>
            <a:r>
              <a:rPr lang="zh-CN" altLang="en-US" sz="2400" dirty="0">
                <a:solidFill>
                  <a:schemeClr val="accent1"/>
                </a:solidFill>
              </a:rPr>
              <a:t>（添加底层系统）</a:t>
            </a:r>
          </a:p>
        </p:txBody>
      </p:sp>
      <p:sp>
        <p:nvSpPr>
          <p:cNvPr id="3" name="文本框 2">
            <a:extLst>
              <a:ext uri="{FF2B5EF4-FFF2-40B4-BE49-F238E27FC236}">
                <a16:creationId xmlns:a16="http://schemas.microsoft.com/office/drawing/2014/main" id="{322B4A35-C11F-84E5-EAC7-312C706BEB31}"/>
              </a:ext>
            </a:extLst>
          </p:cNvPr>
          <p:cNvSpPr txBox="1"/>
          <p:nvPr/>
        </p:nvSpPr>
        <p:spPr>
          <a:xfrm>
            <a:off x="2411969" y="3307418"/>
            <a:ext cx="7534915" cy="646331"/>
          </a:xfrm>
          <a:prstGeom prst="rect">
            <a:avLst/>
          </a:prstGeom>
          <a:noFill/>
        </p:spPr>
        <p:txBody>
          <a:bodyPr wrap="square">
            <a:spAutoFit/>
          </a:bodyPr>
          <a:lstStyle/>
          <a:p>
            <a:r>
              <a:rPr lang="en-US" noProof="1"/>
              <a:t>此阶段计划为为ErisFS</a:t>
            </a:r>
            <a:r>
              <a:rPr lang="en-US" b="1" noProof="1"/>
              <a:t>添加底层文件系统</a:t>
            </a:r>
            <a:r>
              <a:rPr lang="zh-CN" altLang="en-US" b="1" noProof="1"/>
              <a:t>。</a:t>
            </a:r>
            <a:r>
              <a:rPr lang="zh-CN" altLang="en-US" noProof="1"/>
              <a:t>得益于规范的多层架构设计，不需要改动上两层代码即可为更多的底层文件系统添加支持。</a:t>
            </a:r>
            <a:endParaRPr lang="en-US" b="1" noProof="1"/>
          </a:p>
        </p:txBody>
      </p:sp>
      <p:sp>
        <p:nvSpPr>
          <p:cNvPr id="4" name="椭圆 3">
            <a:extLst>
              <a:ext uri="{FF2B5EF4-FFF2-40B4-BE49-F238E27FC236}">
                <a16:creationId xmlns:a16="http://schemas.microsoft.com/office/drawing/2014/main" id="{C3D61463-D222-0E39-62E3-1766BF17860B}"/>
              </a:ext>
            </a:extLst>
          </p:cNvPr>
          <p:cNvSpPr/>
          <p:nvPr/>
        </p:nvSpPr>
        <p:spPr>
          <a:xfrm>
            <a:off x="1504943" y="4343905"/>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EEB8228E-4E9A-3471-3986-C3EC2302ED45}"/>
              </a:ext>
            </a:extLst>
          </p:cNvPr>
          <p:cNvSpPr txBox="1"/>
          <p:nvPr/>
        </p:nvSpPr>
        <p:spPr>
          <a:xfrm>
            <a:off x="2411969" y="4415414"/>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4 </a:t>
            </a:r>
            <a:r>
              <a:rPr lang="zh-CN" altLang="en-US" sz="2400" b="1" dirty="0">
                <a:solidFill>
                  <a:schemeClr val="accent1"/>
                </a:solidFill>
              </a:rPr>
              <a:t>安全性提升</a:t>
            </a:r>
            <a:endParaRPr lang="zh-CN" altLang="en-US" sz="2400" dirty="0">
              <a:solidFill>
                <a:schemeClr val="accent1"/>
              </a:solidFill>
            </a:endParaRPr>
          </a:p>
        </p:txBody>
      </p:sp>
      <p:sp>
        <p:nvSpPr>
          <p:cNvPr id="10" name="文本框 9">
            <a:extLst>
              <a:ext uri="{FF2B5EF4-FFF2-40B4-BE49-F238E27FC236}">
                <a16:creationId xmlns:a16="http://schemas.microsoft.com/office/drawing/2014/main" id="{3B1BC403-D408-02F5-4429-2E5E3AA90FFE}"/>
              </a:ext>
            </a:extLst>
          </p:cNvPr>
          <p:cNvSpPr txBox="1"/>
          <p:nvPr/>
        </p:nvSpPr>
        <p:spPr>
          <a:xfrm>
            <a:off x="2411969" y="4877079"/>
            <a:ext cx="7534915" cy="369332"/>
          </a:xfrm>
          <a:prstGeom prst="rect">
            <a:avLst/>
          </a:prstGeom>
          <a:noFill/>
        </p:spPr>
        <p:txBody>
          <a:bodyPr wrap="square">
            <a:spAutoFit/>
          </a:bodyPr>
          <a:lstStyle/>
          <a:p>
            <a:r>
              <a:rPr lang="en-US" noProof="1"/>
              <a:t>此阶段计划为为ErisFS添加文件加密操作</a:t>
            </a:r>
            <a:endParaRPr lang="en-US" b="1" noProof="1"/>
          </a:p>
        </p:txBody>
      </p:sp>
    </p:spTree>
    <p:extLst>
      <p:ext uri="{BB962C8B-B14F-4D97-AF65-F5344CB8AC3E}">
        <p14:creationId xmlns:p14="http://schemas.microsoft.com/office/powerpoint/2010/main" val="11893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Stage</a:t>
            </a:r>
            <a:r>
              <a:rPr lang="zh-CN" altLang="en-US" sz="4400" b="1" dirty="0"/>
              <a:t> </a:t>
            </a:r>
            <a:r>
              <a:rPr lang="en-US" altLang="zh-CN" sz="4400" b="1" dirty="0"/>
              <a:t>1 </a:t>
            </a:r>
            <a:r>
              <a:rPr lang="zh-CN" altLang="en-US" sz="4400" dirty="0">
                <a:solidFill>
                  <a:schemeClr val="accent1"/>
                </a:solidFill>
              </a:rPr>
              <a:t>最小可行性系统</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800" dirty="0"/>
              <a:t>实现完整的文件系统三层架构：</a:t>
            </a:r>
            <a:endParaRPr lang="en-US" altLang="zh-CN" sz="2800" dirty="0"/>
          </a:p>
          <a:p>
            <a:pPr lvl="1"/>
            <a:r>
              <a:rPr lang="zh-CN" altLang="en-US" sz="2400" dirty="0"/>
              <a:t>包括</a:t>
            </a:r>
            <a:r>
              <a:rPr lang="en-US" altLang="zh-CN" sz="2400" b="1" dirty="0" err="1"/>
              <a:t>Posix</a:t>
            </a:r>
            <a:r>
              <a:rPr lang="zh-CN" altLang="en-US" sz="2400" b="1" dirty="0"/>
              <a:t> 接口层</a:t>
            </a:r>
            <a:r>
              <a:rPr lang="zh-CN" altLang="en-US" sz="2400" dirty="0"/>
              <a:t>，</a:t>
            </a:r>
            <a:r>
              <a:rPr lang="en-US" altLang="zh-CN" sz="2400" b="1" dirty="0"/>
              <a:t>EFS</a:t>
            </a:r>
            <a:r>
              <a:rPr lang="zh-CN" altLang="en-US" sz="2400" b="1" dirty="0"/>
              <a:t> 虚拟层</a:t>
            </a:r>
            <a:r>
              <a:rPr lang="zh-CN" altLang="en-US" sz="2400" dirty="0"/>
              <a:t>和较为简单的 </a:t>
            </a:r>
            <a:r>
              <a:rPr lang="en-US" altLang="zh-CN" sz="2400" b="1" dirty="0" err="1"/>
              <a:t>RamFS</a:t>
            </a:r>
            <a:r>
              <a:rPr lang="zh-CN" altLang="en-US" sz="2400" b="1" dirty="0"/>
              <a:t>文件系统</a:t>
            </a:r>
            <a:endParaRPr lang="en-US" altLang="zh-CN" sz="2400" b="1" dirty="0"/>
          </a:p>
          <a:p>
            <a:endParaRPr lang="en-US" altLang="zh-CN" sz="2800" dirty="0">
              <a:sym typeface="Wingdings" panose="05000000000000000000" pitchFamily="2" charset="2"/>
            </a:endParaRPr>
          </a:p>
          <a:p>
            <a:r>
              <a:rPr lang="zh-CN" altLang="en-US" sz="2800" dirty="0">
                <a:sym typeface="Wingdings" panose="05000000000000000000" pitchFamily="2" charset="2"/>
              </a:rPr>
              <a:t>进行基于以上实现的最小可能性的正确性测试</a:t>
            </a:r>
            <a:endParaRPr lang="en-US" altLang="zh-CN" sz="2400" dirty="0"/>
          </a:p>
        </p:txBody>
      </p:sp>
      <p:sp>
        <p:nvSpPr>
          <p:cNvPr id="4" name="文本占位符 5">
            <a:extLst>
              <a:ext uri="{FF2B5EF4-FFF2-40B4-BE49-F238E27FC236}">
                <a16:creationId xmlns:a16="http://schemas.microsoft.com/office/drawing/2014/main" id="{B576CB4E-0086-249F-CD55-1AF03AC03117}"/>
              </a:ext>
            </a:extLst>
          </p:cNvPr>
          <p:cNvSpPr>
            <a:spLocks noGrp="1"/>
          </p:cNvSpPr>
          <p:nvPr>
            <p:ph type="body" sz="quarter" idx="13"/>
          </p:nvPr>
        </p:nvSpPr>
        <p:spPr>
          <a:xfrm>
            <a:off x="822325" y="503149"/>
            <a:ext cx="9745413" cy="404813"/>
          </a:xfrm>
        </p:spPr>
        <p:txBody>
          <a:bodyPr/>
          <a:lstStyle/>
          <a:p>
            <a:r>
              <a:rPr lang="zh-CN" altLang="en-US" dirty="0"/>
              <a:t>第一阶段</a:t>
            </a:r>
          </a:p>
        </p:txBody>
      </p:sp>
    </p:spTree>
    <p:extLst>
      <p:ext uri="{BB962C8B-B14F-4D97-AF65-F5344CB8AC3E}">
        <p14:creationId xmlns:p14="http://schemas.microsoft.com/office/powerpoint/2010/main" val="35093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27</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1681037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noProof="1"/>
              <a:t>Posix </a:t>
            </a:r>
            <a:r>
              <a:rPr lang="zh-CN" altLang="en-US" sz="4400" noProof="1"/>
              <a:t>接口层</a:t>
            </a:r>
            <a:r>
              <a:rPr lang="en-US" altLang="zh-CN" sz="4400" noProof="1"/>
              <a:t> </a:t>
            </a:r>
            <a:r>
              <a:rPr lang="zh-CN" altLang="en-US" sz="4400" noProof="1"/>
              <a:t>和</a:t>
            </a:r>
            <a:r>
              <a:rPr lang="en-US" altLang="zh-CN" sz="4400" noProof="1"/>
              <a:t> </a:t>
            </a:r>
            <a:r>
              <a:rPr lang="en-US" altLang="zh-CN" sz="4400" b="1" noProof="1"/>
              <a:t>EFS </a:t>
            </a:r>
            <a:r>
              <a:rPr lang="zh-CN" altLang="en-US" sz="4400" noProof="1"/>
              <a:t>虚拟层</a:t>
            </a:r>
            <a:endParaRPr lang="zh-CN" altLang="en-US" noProof="1"/>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en-US" altLang="zh-CN" sz="2400" noProof="1"/>
              <a:t>efs_posix.c</a:t>
            </a:r>
          </a:p>
          <a:p>
            <a:r>
              <a:rPr lang="en-US" altLang="zh-CN" sz="2400" noProof="1"/>
              <a:t>efs_file.c</a:t>
            </a:r>
          </a:p>
          <a:p>
            <a:r>
              <a:rPr lang="en-US" altLang="zh-CN" sz="2400" noProof="1"/>
              <a:t>efs_fs.c</a:t>
            </a:r>
          </a:p>
          <a:p>
            <a:r>
              <a:rPr lang="en-US" altLang="zh-CN" sz="2400" noProof="1"/>
              <a:t>efs.c</a:t>
            </a:r>
          </a:p>
        </p:txBody>
      </p:sp>
      <p:sp>
        <p:nvSpPr>
          <p:cNvPr id="4" name="文本占位符 5">
            <a:extLst>
              <a:ext uri="{FF2B5EF4-FFF2-40B4-BE49-F238E27FC236}">
                <a16:creationId xmlns:a16="http://schemas.microsoft.com/office/drawing/2014/main" id="{3D18F154-585A-3089-B579-3C7D4C2CF3FC}"/>
              </a:ext>
            </a:extLst>
          </p:cNvPr>
          <p:cNvSpPr>
            <a:spLocks noGrp="1"/>
          </p:cNvSpPr>
          <p:nvPr>
            <p:ph type="body" sz="quarter" idx="13"/>
          </p:nvPr>
        </p:nvSpPr>
        <p:spPr>
          <a:xfrm>
            <a:off x="822325" y="503149"/>
            <a:ext cx="9745413" cy="404813"/>
          </a:xfrm>
        </p:spPr>
        <p:txBody>
          <a:bodyPr/>
          <a:lstStyle/>
          <a:p>
            <a:r>
              <a:rPr lang="zh-CN" altLang="en-US" dirty="0"/>
              <a:t>第一阶段</a:t>
            </a:r>
          </a:p>
        </p:txBody>
      </p:sp>
    </p:spTree>
    <p:extLst>
      <p:ext uri="{BB962C8B-B14F-4D97-AF65-F5344CB8AC3E}">
        <p14:creationId xmlns:p14="http://schemas.microsoft.com/office/powerpoint/2010/main" val="112177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29</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251755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872" y="3429000"/>
            <a:ext cx="9207654" cy="1258895"/>
          </a:xfrm>
        </p:spPr>
        <p:txBody>
          <a:bodyPr/>
          <a:lstStyle/>
          <a:p>
            <a:r>
              <a:rPr lang="zh-CN" altLang="en-US" dirty="0"/>
              <a:t>项目背景</a:t>
            </a:r>
            <a:endParaRPr lang="en-US" altLang="zh-CN" sz="7200" dirty="0"/>
          </a:p>
        </p:txBody>
      </p:sp>
      <p:sp>
        <p:nvSpPr>
          <p:cNvPr id="3" name="文本占位符 2"/>
          <p:cNvSpPr>
            <a:spLocks noGrp="1"/>
          </p:cNvSpPr>
          <p:nvPr>
            <p:ph type="body" idx="1"/>
          </p:nvPr>
        </p:nvSpPr>
        <p:spPr>
          <a:xfrm>
            <a:off x="1282995" y="4687895"/>
            <a:ext cx="9647133" cy="753495"/>
          </a:xfrm>
        </p:spPr>
        <p:txBody>
          <a:bodyPr>
            <a:normAutofit/>
          </a:bodyPr>
          <a:lstStyle/>
          <a:p>
            <a:r>
              <a:rPr lang="zh-CN" altLang="en-US" sz="3600" dirty="0"/>
              <a:t>嵌入式、</a:t>
            </a:r>
            <a:r>
              <a:rPr lang="en-US" altLang="zh-CN" sz="3600" dirty="0"/>
              <a:t>FreeRTOS</a:t>
            </a:r>
            <a:r>
              <a:rPr lang="zh-CN" altLang="en-US" sz="3600" dirty="0"/>
              <a:t>与文件系统</a:t>
            </a:r>
            <a:endParaRPr lang="en-US" altLang="zh-CN" sz="3600" dirty="0"/>
          </a:p>
        </p:txBody>
      </p:sp>
      <p:sp>
        <p:nvSpPr>
          <p:cNvPr id="5" name="灯片编号占位符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472159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efs_posix.c</a:t>
            </a:r>
            <a:endParaRPr lang="zh-CN" altLang="en-US" dirty="0"/>
          </a:p>
        </p:txBody>
      </p:sp>
      <p:sp>
        <p:nvSpPr>
          <p:cNvPr id="3" name="内容占位符 2"/>
          <p:cNvSpPr>
            <a:spLocks noGrp="1"/>
          </p:cNvSpPr>
          <p:nvPr>
            <p:ph idx="1"/>
          </p:nvPr>
        </p:nvSpPr>
        <p:spPr/>
        <p:txBody>
          <a:bodyPr>
            <a:normAutofit/>
          </a:bodyPr>
          <a:lstStyle/>
          <a:p>
            <a:r>
              <a:rPr lang="zh-CN" altLang="en-US" sz="2000" dirty="0"/>
              <a:t>符合</a:t>
            </a:r>
            <a:r>
              <a:rPr lang="en-US" altLang="zh-CN" sz="2000" dirty="0"/>
              <a:t> </a:t>
            </a:r>
            <a:r>
              <a:rPr lang="en-US" altLang="zh-CN" sz="2000" b="1" dirty="0" err="1"/>
              <a:t>Posix</a:t>
            </a:r>
            <a:r>
              <a:rPr lang="en-US" altLang="zh-CN" sz="2000" b="1" dirty="0"/>
              <a:t> </a:t>
            </a:r>
            <a:r>
              <a:rPr lang="zh-CN" altLang="en-US" sz="2000" b="1" dirty="0"/>
              <a:t>标准</a:t>
            </a:r>
            <a:r>
              <a:rPr lang="zh-CN" altLang="en-US" sz="2000" dirty="0"/>
              <a:t>的一系列基本函数，提供向上的统一调用接口，以下对相关函数做简要介绍：</a:t>
            </a:r>
            <a:endParaRPr lang="en-US" altLang="zh-CN" sz="2000" dirty="0"/>
          </a:p>
          <a:p>
            <a:r>
              <a:rPr lang="en-US" altLang="zh-CN" sz="1800" b="1" dirty="0"/>
              <a:t>open</a:t>
            </a:r>
            <a:r>
              <a:rPr lang="en-US" altLang="zh-CN" sz="1800" dirty="0"/>
              <a:t>:</a:t>
            </a:r>
            <a:r>
              <a:rPr lang="en-US" altLang="zh-CN" sz="1800" b="1" dirty="0"/>
              <a:t> </a:t>
            </a:r>
            <a:r>
              <a:rPr lang="en-US" altLang="zh-CN" sz="1800" dirty="0" err="1"/>
              <a:t>fd_new</a:t>
            </a:r>
            <a:r>
              <a:rPr lang="en-US" altLang="zh-CN" sz="1800" dirty="0"/>
              <a:t>() </a:t>
            </a:r>
            <a:r>
              <a:rPr lang="zh-CN" altLang="en-US" sz="1800" dirty="0"/>
              <a:t>创建新文件标识符，</a:t>
            </a:r>
            <a:r>
              <a:rPr lang="en-US" altLang="zh-CN" sz="1800" dirty="0"/>
              <a:t>e</a:t>
            </a:r>
            <a:r>
              <a:rPr lang="nn-NO" altLang="zh-CN" sz="1800" dirty="0"/>
              <a:t>fs_file_open(d, file, flags)</a:t>
            </a:r>
            <a:r>
              <a:rPr lang="zh-CN" altLang="nn-NO" sz="1800" dirty="0"/>
              <a:t>创建</a:t>
            </a:r>
            <a:r>
              <a:rPr lang="zh-CN" altLang="en-US" sz="1800" dirty="0"/>
              <a:t>文件节点</a:t>
            </a:r>
            <a:endParaRPr lang="nn-NO" altLang="zh-CN" sz="1800" dirty="0"/>
          </a:p>
          <a:p>
            <a:r>
              <a:rPr lang="nn-NO" altLang="zh-CN" sz="1800" b="1" dirty="0"/>
              <a:t>close</a:t>
            </a:r>
            <a:r>
              <a:rPr lang="nn-NO" altLang="zh-CN" sz="1800" dirty="0"/>
              <a:t>: fd_get(fd)</a:t>
            </a:r>
            <a:r>
              <a:rPr lang="zh-CN" altLang="en-US" sz="1800" dirty="0"/>
              <a:t>获取文件标识符，</a:t>
            </a:r>
            <a:r>
              <a:rPr lang="en-US" altLang="zh-CN" sz="1800" dirty="0" err="1"/>
              <a:t>efs_file_close</a:t>
            </a:r>
            <a:r>
              <a:rPr lang="en-US" altLang="zh-CN" sz="1800" dirty="0"/>
              <a:t>(d)</a:t>
            </a:r>
          </a:p>
          <a:p>
            <a:r>
              <a:rPr lang="en-US" altLang="zh-CN" sz="1800" b="1" dirty="0"/>
              <a:t>read</a:t>
            </a:r>
            <a:r>
              <a:rPr lang="en-US" altLang="zh-CN" sz="1800" dirty="0"/>
              <a:t>: </a:t>
            </a:r>
            <a:r>
              <a:rPr lang="nn-NO" altLang="zh-CN" sz="1800" dirty="0"/>
              <a:t>fd_get(fd)</a:t>
            </a:r>
            <a:r>
              <a:rPr lang="zh-CN" altLang="en-US" sz="1800" dirty="0"/>
              <a:t>获取文件标识符，</a:t>
            </a:r>
            <a:r>
              <a:rPr lang="en-US" altLang="zh-CN" sz="1800" dirty="0" err="1"/>
              <a:t>efs_file_read</a:t>
            </a:r>
            <a:r>
              <a:rPr lang="en-US" altLang="zh-CN" sz="1800" dirty="0"/>
              <a:t>(d)</a:t>
            </a:r>
          </a:p>
          <a:p>
            <a:r>
              <a:rPr lang="en-US" altLang="zh-CN" sz="1800" b="1" dirty="0"/>
              <a:t>write</a:t>
            </a:r>
            <a:r>
              <a:rPr lang="en-US" altLang="zh-CN" sz="1800" dirty="0"/>
              <a:t>:</a:t>
            </a:r>
            <a:r>
              <a:rPr lang="nn-NO" altLang="zh-CN" sz="1800" dirty="0"/>
              <a:t> fd_get(fd)</a:t>
            </a:r>
            <a:r>
              <a:rPr lang="zh-CN" altLang="en-US" sz="1800" dirty="0"/>
              <a:t>获取文件标识符，</a:t>
            </a:r>
            <a:r>
              <a:rPr lang="en-US" altLang="zh-CN" sz="1800" dirty="0" err="1"/>
              <a:t>efs_file_write</a:t>
            </a:r>
            <a:r>
              <a:rPr lang="en-US" altLang="zh-CN" sz="1800" dirty="0"/>
              <a:t>(d)</a:t>
            </a:r>
          </a:p>
          <a:p>
            <a:endParaRPr lang="en-US" altLang="zh-CN" sz="24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9648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31</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15350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efs.h</a:t>
            </a:r>
            <a:endParaRPr lang="zh-CN" altLang="en-US" dirty="0"/>
          </a:p>
        </p:txBody>
      </p:sp>
      <p:sp>
        <p:nvSpPr>
          <p:cNvPr id="3" name="内容占位符 2"/>
          <p:cNvSpPr>
            <a:spLocks noGrp="1"/>
          </p:cNvSpPr>
          <p:nvPr>
            <p:ph idx="1"/>
          </p:nvPr>
        </p:nvSpPr>
        <p:spPr>
          <a:xfrm>
            <a:off x="822386" y="1828800"/>
            <a:ext cx="9746088" cy="742417"/>
          </a:xfrm>
        </p:spPr>
        <p:txBody>
          <a:bodyPr>
            <a:normAutofit fontScale="77500" lnSpcReduction="20000"/>
          </a:bodyPr>
          <a:lstStyle/>
          <a:p>
            <a:r>
              <a:rPr lang="zh-CN" altLang="en-US" sz="1800" b="1" dirty="0"/>
              <a:t>有关文件标识符的相关结构体定义</a:t>
            </a:r>
            <a:endParaRPr lang="en-US" altLang="zh-CN" sz="1800" b="1" dirty="0"/>
          </a:p>
          <a:p>
            <a:r>
              <a:rPr lang="zh-CN" altLang="en-US" sz="1800" b="1" dirty="0"/>
              <a:t>这个表存储目前打开的所有文件标识符</a:t>
            </a:r>
            <a:endParaRPr lang="en-US" altLang="zh-CN" sz="1800" b="1" dirty="0"/>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32</a:t>
            </a:fld>
            <a:endParaRPr lang="en-US" dirty="0"/>
          </a:p>
        </p:txBody>
      </p:sp>
      <p:pic>
        <p:nvPicPr>
          <p:cNvPr id="7" name="图片 6">
            <a:extLst>
              <a:ext uri="{FF2B5EF4-FFF2-40B4-BE49-F238E27FC236}">
                <a16:creationId xmlns:a16="http://schemas.microsoft.com/office/drawing/2014/main" id="{2FDB8BCA-F55E-E444-7EEF-A4D1813078B1}"/>
              </a:ext>
            </a:extLst>
          </p:cNvPr>
          <p:cNvPicPr>
            <a:picLocks noChangeAspect="1"/>
          </p:cNvPicPr>
          <p:nvPr/>
        </p:nvPicPr>
        <p:blipFill>
          <a:blip r:embed="rId3"/>
          <a:stretch>
            <a:fillRect/>
          </a:stretch>
        </p:blipFill>
        <p:spPr>
          <a:xfrm>
            <a:off x="822325" y="2708695"/>
            <a:ext cx="7772400" cy="3353981"/>
          </a:xfrm>
          <a:prstGeom prst="rect">
            <a:avLst/>
          </a:prstGeom>
        </p:spPr>
      </p:pic>
    </p:spTree>
    <p:extLst>
      <p:ext uri="{BB962C8B-B14F-4D97-AF65-F5344CB8AC3E}">
        <p14:creationId xmlns:p14="http://schemas.microsoft.com/office/powerpoint/2010/main" val="490570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efs.c</a:t>
            </a:r>
            <a:endParaRPr lang="zh-CN" altLang="en-US" dirty="0"/>
          </a:p>
        </p:txBody>
      </p:sp>
      <p:sp>
        <p:nvSpPr>
          <p:cNvPr id="3" name="内容占位符 2"/>
          <p:cNvSpPr>
            <a:spLocks noGrp="1"/>
          </p:cNvSpPr>
          <p:nvPr>
            <p:ph idx="1"/>
          </p:nvPr>
        </p:nvSpPr>
        <p:spPr/>
        <p:txBody>
          <a:bodyPr>
            <a:normAutofit/>
          </a:bodyPr>
          <a:lstStyle/>
          <a:p>
            <a:r>
              <a:rPr lang="zh-CN" altLang="en-US" sz="1800" b="1" dirty="0"/>
              <a:t>实现有关</a:t>
            </a:r>
            <a:r>
              <a:rPr lang="en-US" altLang="zh-CN" sz="1800" b="1" dirty="0" err="1"/>
              <a:t>efs</a:t>
            </a:r>
            <a:r>
              <a:rPr lang="zh-CN" altLang="en-US" sz="1800" b="1" dirty="0"/>
              <a:t>内部的一些实用函数，例如文件路径的标准化处理，以及文件标识符的分配管理等。</a:t>
            </a:r>
            <a:endParaRPr lang="en-US" altLang="zh-CN" sz="1800" b="1" dirty="0"/>
          </a:p>
          <a:p>
            <a:r>
              <a:rPr lang="en-US" altLang="zh-CN" sz="1800" b="1" dirty="0" err="1"/>
              <a:t>fd_new</a:t>
            </a:r>
            <a:r>
              <a:rPr lang="en-US" altLang="zh-CN" sz="1800" b="1" dirty="0"/>
              <a:t>()</a:t>
            </a:r>
            <a:r>
              <a:rPr lang="zh-CN" altLang="en-US" sz="1800" b="1" dirty="0"/>
              <a:t>：</a:t>
            </a:r>
            <a:r>
              <a:rPr lang="zh-CN" altLang="en-US" sz="1800" dirty="0"/>
              <a:t>创建新的文件标识符实体</a:t>
            </a:r>
            <a:endParaRPr lang="en-US" altLang="zh-CN" sz="1800" b="1" dirty="0"/>
          </a:p>
          <a:p>
            <a:r>
              <a:rPr lang="en-US" altLang="zh-CN" sz="1800" b="1" dirty="0" err="1"/>
              <a:t>fd_get</a:t>
            </a:r>
            <a:r>
              <a:rPr lang="en-US" altLang="zh-CN" sz="1800" b="1" dirty="0"/>
              <a:t>()</a:t>
            </a:r>
            <a:r>
              <a:rPr lang="zh-CN" altLang="en-US" sz="1800" b="1" dirty="0"/>
              <a:t>：</a:t>
            </a:r>
            <a:r>
              <a:rPr lang="zh-CN" altLang="en-US" sz="1800" dirty="0"/>
              <a:t>根据</a:t>
            </a:r>
            <a:r>
              <a:rPr lang="en-US" altLang="zh-CN" sz="1800" dirty="0"/>
              <a:t>int</a:t>
            </a:r>
            <a:r>
              <a:rPr lang="zh-CN" altLang="en-US" sz="1800" dirty="0"/>
              <a:t>类型的文件标识符找到对应的文件标识符实体（有一些基础信息，指向虚拟文件节点）</a:t>
            </a:r>
            <a:endParaRPr lang="en-US" altLang="zh-CN" sz="1800" dirty="0">
              <a:sym typeface="Wingdings" panose="05000000000000000000" pitchFamily="2" charset="2"/>
            </a:endParaRPr>
          </a:p>
          <a:p>
            <a:r>
              <a:rPr lang="en-US" altLang="zh-CN" sz="1800" b="1" dirty="0" err="1"/>
              <a:t>efs_init</a:t>
            </a:r>
            <a:r>
              <a:rPr lang="en-US" altLang="zh-CN" sz="1800" b="1" dirty="0"/>
              <a:t>(): </a:t>
            </a:r>
            <a:r>
              <a:rPr lang="zh-CN" altLang="en-US" sz="1800" b="1" dirty="0"/>
              <a:t>初始化整个</a:t>
            </a:r>
            <a:r>
              <a:rPr lang="en-US" altLang="zh-CN" sz="1800" b="1" dirty="0" err="1"/>
              <a:t>ErisFS</a:t>
            </a:r>
            <a:r>
              <a:rPr lang="zh-CN" altLang="en-US" sz="1800" b="1" dirty="0"/>
              <a:t>的存储结构</a:t>
            </a:r>
            <a:endParaRPr lang="en-US" altLang="zh-CN" sz="1800" b="1" dirty="0"/>
          </a:p>
          <a:p>
            <a:r>
              <a:rPr lang="en-US" altLang="zh-CN" sz="1800" b="1" dirty="0" err="1"/>
              <a:t>efs_normalize_path</a:t>
            </a:r>
            <a:r>
              <a:rPr lang="en-US" altLang="zh-CN" sz="1800" b="1" dirty="0"/>
              <a:t>(): </a:t>
            </a:r>
            <a:r>
              <a:rPr lang="zh-CN" altLang="en-US" sz="1800" b="1" dirty="0"/>
              <a:t>转换地址，主要处理</a:t>
            </a:r>
            <a:r>
              <a:rPr lang="en-US" altLang="zh-CN" sz="1800" b="1" dirty="0"/>
              <a:t> . ..</a:t>
            </a:r>
          </a:p>
          <a:p>
            <a:endParaRPr lang="en-US" altLang="zh-CN" sz="18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179366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efs_file.h</a:t>
            </a:r>
            <a:endParaRPr lang="zh-CN" altLang="en-US" dirty="0"/>
          </a:p>
        </p:txBody>
      </p:sp>
      <p:sp>
        <p:nvSpPr>
          <p:cNvPr id="3" name="内容占位符 2"/>
          <p:cNvSpPr>
            <a:spLocks noGrp="1"/>
          </p:cNvSpPr>
          <p:nvPr>
            <p:ph idx="1"/>
          </p:nvPr>
        </p:nvSpPr>
        <p:spPr/>
        <p:txBody>
          <a:bodyPr>
            <a:normAutofit/>
          </a:bodyPr>
          <a:lstStyle/>
          <a:p>
            <a:r>
              <a:rPr lang="zh-CN" altLang="en-US" sz="1800" b="1" dirty="0"/>
              <a:t>有关文件系统操作的一系列结构体与函数定义，以下对相关结构体做简要介绍：</a:t>
            </a:r>
            <a:endParaRPr lang="en-US" altLang="zh-CN" sz="1800" b="1" dirty="0"/>
          </a:p>
          <a:p>
            <a:r>
              <a:rPr lang="en-US" altLang="zh-CN" sz="1800" dirty="0" err="1"/>
              <a:t>efs_file_ops</a:t>
            </a:r>
            <a:r>
              <a:rPr lang="zh-CN" altLang="en-US" sz="1800" dirty="0"/>
              <a:t>：文件操作表 </a:t>
            </a:r>
            <a:r>
              <a:rPr lang="en-US" altLang="zh-CN" sz="1800" dirty="0">
                <a:sym typeface="Wingdings" panose="05000000000000000000" pitchFamily="2" charset="2"/>
              </a:rPr>
              <a:t> </a:t>
            </a:r>
            <a:r>
              <a:rPr lang="zh-CN" altLang="en-US" sz="1800" dirty="0">
                <a:sym typeface="Wingdings" panose="05000000000000000000" pitchFamily="2" charset="2"/>
              </a:rPr>
              <a:t>文件操作函数</a:t>
            </a:r>
            <a:endParaRPr lang="en-US" altLang="zh-CN" sz="1800" dirty="0">
              <a:sym typeface="Wingdings" panose="05000000000000000000" pitchFamily="2" charset="2"/>
            </a:endParaRPr>
          </a:p>
          <a:p>
            <a:pPr lvl="1"/>
            <a:r>
              <a:rPr lang="zh-CN" altLang="en-US" sz="1400" dirty="0">
                <a:sym typeface="Wingdings" panose="05000000000000000000" pitchFamily="2" charset="2"/>
              </a:rPr>
              <a:t>文件的一些基本操作，如</a:t>
            </a:r>
            <a:r>
              <a:rPr lang="en-US" altLang="zh-CN" sz="1400" dirty="0">
                <a:sym typeface="Wingdings" panose="05000000000000000000" pitchFamily="2" charset="2"/>
              </a:rPr>
              <a:t>open, close, read, write</a:t>
            </a:r>
            <a:r>
              <a:rPr lang="zh-CN" altLang="en-US" sz="1400" dirty="0">
                <a:sym typeface="Wingdings" panose="05000000000000000000" pitchFamily="2" charset="2"/>
              </a:rPr>
              <a:t>等</a:t>
            </a:r>
            <a:endParaRPr lang="en-US" altLang="zh-CN" sz="1400" dirty="0">
              <a:sym typeface="Wingdings" panose="05000000000000000000" pitchFamily="2" charset="2"/>
            </a:endParaRPr>
          </a:p>
          <a:p>
            <a:r>
              <a:rPr lang="en-US" altLang="zh-CN" sz="1800" dirty="0" err="1">
                <a:sym typeface="Wingdings" panose="05000000000000000000" pitchFamily="2" charset="2"/>
              </a:rPr>
              <a:t>efs_vnode</a:t>
            </a:r>
            <a:r>
              <a:rPr lang="zh-CN" altLang="en-US" sz="1800" dirty="0">
                <a:sym typeface="Wingdings" panose="05000000000000000000" pitchFamily="2" charset="2"/>
              </a:rPr>
              <a:t>：文件节点 </a:t>
            </a:r>
            <a:r>
              <a:rPr lang="en-US" altLang="zh-CN" sz="1800" dirty="0">
                <a:sym typeface="Wingdings" panose="05000000000000000000" pitchFamily="2" charset="2"/>
              </a:rPr>
              <a:t> </a:t>
            </a:r>
            <a:r>
              <a:rPr lang="zh-CN" altLang="en-US" sz="1800" dirty="0">
                <a:sym typeface="Wingdings" panose="05000000000000000000" pitchFamily="2" charset="2"/>
              </a:rPr>
              <a:t>文件属性信息等</a:t>
            </a:r>
            <a:endParaRPr lang="en-US" altLang="zh-CN" sz="1800" dirty="0">
              <a:sym typeface="Wingdings" panose="05000000000000000000" pitchFamily="2" charset="2"/>
            </a:endParaRPr>
          </a:p>
          <a:p>
            <a:pPr lvl="1"/>
            <a:r>
              <a:rPr lang="zh-CN" altLang="en-US" sz="1400" dirty="0">
                <a:sym typeface="Wingdings" panose="05000000000000000000" pitchFamily="2" charset="2"/>
              </a:rPr>
              <a:t>文件类型 </a:t>
            </a:r>
            <a:r>
              <a:rPr lang="en-US" altLang="zh-CN" sz="1400" dirty="0">
                <a:sym typeface="Wingdings" panose="05000000000000000000" pitchFamily="2" charset="2"/>
              </a:rPr>
              <a:t>type, </a:t>
            </a:r>
            <a:r>
              <a:rPr lang="zh-CN" altLang="en-US" sz="1400" dirty="0">
                <a:sym typeface="Wingdings" panose="05000000000000000000" pitchFamily="2" charset="2"/>
              </a:rPr>
              <a:t>文件名 </a:t>
            </a:r>
            <a:r>
              <a:rPr lang="en-US" altLang="zh-CN" sz="1400" dirty="0">
                <a:sym typeface="Wingdings" panose="05000000000000000000" pitchFamily="2" charset="2"/>
              </a:rPr>
              <a:t>path, </a:t>
            </a:r>
            <a:r>
              <a:rPr lang="zh-CN" altLang="en-US" sz="1400" dirty="0">
                <a:sym typeface="Wingdings" panose="05000000000000000000" pitchFamily="2" charset="2"/>
              </a:rPr>
              <a:t>完整路径 </a:t>
            </a:r>
            <a:r>
              <a:rPr lang="en-US" altLang="zh-CN" sz="1400" dirty="0" err="1">
                <a:sym typeface="Wingdings" panose="05000000000000000000" pitchFamily="2" charset="2"/>
              </a:rPr>
              <a:t>fullpath</a:t>
            </a:r>
            <a:r>
              <a:rPr lang="en-US" altLang="zh-CN" sz="1400" dirty="0">
                <a:sym typeface="Wingdings" panose="05000000000000000000" pitchFamily="2" charset="2"/>
              </a:rPr>
              <a:t> </a:t>
            </a:r>
            <a:r>
              <a:rPr lang="zh-CN" altLang="en-US" sz="1400" dirty="0">
                <a:sym typeface="Wingdings" panose="05000000000000000000" pitchFamily="2" charset="2"/>
              </a:rPr>
              <a:t>等</a:t>
            </a:r>
            <a:endParaRPr lang="en-US" altLang="zh-CN" sz="1400" dirty="0">
              <a:sym typeface="Wingdings" panose="05000000000000000000" pitchFamily="2" charset="2"/>
            </a:endParaRPr>
          </a:p>
          <a:p>
            <a:r>
              <a:rPr lang="en-US" altLang="zh-CN" sz="1800" dirty="0" err="1">
                <a:sym typeface="Wingdings" panose="05000000000000000000" pitchFamily="2" charset="2"/>
              </a:rPr>
              <a:t>efs_file</a:t>
            </a:r>
            <a:r>
              <a:rPr lang="zh-CN" altLang="en-US" sz="1800" dirty="0">
                <a:sym typeface="Wingdings" panose="05000000000000000000" pitchFamily="2" charset="2"/>
              </a:rPr>
              <a:t>：文件描述符</a:t>
            </a:r>
            <a:r>
              <a:rPr lang="en-US" altLang="zh-CN" sz="1800" dirty="0">
                <a:sym typeface="Wingdings" panose="05000000000000000000" pitchFamily="2" charset="2"/>
              </a:rPr>
              <a:t>  </a:t>
            </a:r>
            <a:r>
              <a:rPr lang="zh-CN" altLang="en-US" sz="1800" dirty="0">
                <a:sym typeface="Wingdings" panose="05000000000000000000" pitchFamily="2" charset="2"/>
              </a:rPr>
              <a:t>管理文件描述符的相关信息</a:t>
            </a:r>
            <a:endParaRPr lang="en-US" altLang="zh-CN" sz="1800" dirty="0">
              <a:sym typeface="Wingdings" panose="05000000000000000000" pitchFamily="2" charset="2"/>
            </a:endParaRPr>
          </a:p>
          <a:p>
            <a:pPr lvl="1"/>
            <a:r>
              <a:rPr lang="zh-CN" altLang="en-US" sz="1400" dirty="0">
                <a:sym typeface="Wingdings" panose="05000000000000000000" pitchFamily="2" charset="2"/>
              </a:rPr>
              <a:t>描述符的标志</a:t>
            </a:r>
            <a:r>
              <a:rPr lang="en-US" altLang="zh-CN" sz="1400" dirty="0">
                <a:sym typeface="Wingdings" panose="05000000000000000000" pitchFamily="2" charset="2"/>
              </a:rPr>
              <a:t> flag, </a:t>
            </a:r>
            <a:r>
              <a:rPr lang="zh-CN" altLang="en-US" sz="1400" dirty="0">
                <a:sym typeface="Wingdings" panose="05000000000000000000" pitchFamily="2" charset="2"/>
              </a:rPr>
              <a:t>描述符的引用计数</a:t>
            </a:r>
            <a:r>
              <a:rPr lang="en-US" altLang="zh-CN" sz="1400" dirty="0">
                <a:sym typeface="Wingdings" panose="05000000000000000000" pitchFamily="2" charset="2"/>
              </a:rPr>
              <a:t> </a:t>
            </a:r>
            <a:r>
              <a:rPr lang="en-US" altLang="zh-CN" sz="1400" dirty="0" err="1">
                <a:sym typeface="Wingdings" panose="05000000000000000000" pitchFamily="2" charset="2"/>
              </a:rPr>
              <a:t>ref_count</a:t>
            </a:r>
            <a:r>
              <a:rPr lang="en-US" altLang="zh-CN" sz="1400" dirty="0">
                <a:sym typeface="Wingdings" panose="05000000000000000000" pitchFamily="2" charset="2"/>
              </a:rPr>
              <a:t>, </a:t>
            </a:r>
            <a:r>
              <a:rPr lang="zh-CN" altLang="en-US" sz="1400" dirty="0">
                <a:sym typeface="Wingdings" panose="05000000000000000000" pitchFamily="2" charset="2"/>
              </a:rPr>
              <a:t>文件读写位置 </a:t>
            </a:r>
            <a:r>
              <a:rPr lang="en-US" altLang="zh-CN" sz="1400" dirty="0">
                <a:sym typeface="Wingdings" panose="05000000000000000000" pitchFamily="2" charset="2"/>
              </a:rPr>
              <a:t>pos</a:t>
            </a:r>
          </a:p>
          <a:p>
            <a:r>
              <a:rPr lang="en-US" altLang="zh-CN" sz="1800" dirty="0">
                <a:sym typeface="Wingdings" panose="05000000000000000000" pitchFamily="2" charset="2"/>
              </a:rPr>
              <a:t>efs_mmap2_args</a:t>
            </a:r>
            <a:r>
              <a:rPr lang="zh-CN" altLang="en-US" sz="1800" dirty="0">
                <a:sym typeface="Wingdings" panose="05000000000000000000" pitchFamily="2" charset="2"/>
              </a:rPr>
              <a:t>：内存映射结构体 </a:t>
            </a:r>
            <a:r>
              <a:rPr lang="en-US" altLang="zh-CN" sz="1800" dirty="0">
                <a:sym typeface="Wingdings" panose="05000000000000000000" pitchFamily="2" charset="2"/>
              </a:rPr>
              <a:t> </a:t>
            </a:r>
            <a:r>
              <a:rPr lang="zh-CN" altLang="en-US" sz="1800" dirty="0">
                <a:sym typeface="Wingdings" panose="05000000000000000000" pitchFamily="2" charset="2"/>
              </a:rPr>
              <a:t>内存映射操作所需的参数</a:t>
            </a:r>
            <a:endParaRPr lang="en-US" altLang="zh-CN" sz="1800" dirty="0">
              <a:sym typeface="Wingdings" panose="05000000000000000000" pitchFamily="2" charset="2"/>
            </a:endParaRPr>
          </a:p>
          <a:p>
            <a:pPr lvl="1"/>
            <a:r>
              <a:rPr lang="zh-CN" altLang="en-CN" sz="1400" dirty="0">
                <a:sym typeface="Wingdings" panose="05000000000000000000" pitchFamily="2" charset="2"/>
              </a:rPr>
              <a:t>内存起始位置</a:t>
            </a:r>
            <a:r>
              <a:rPr lang="zh-CN" altLang="en-US" sz="1400" dirty="0">
                <a:sym typeface="Wingdings" panose="05000000000000000000" pitchFamily="2" charset="2"/>
              </a:rPr>
              <a:t> </a:t>
            </a:r>
            <a:r>
              <a:rPr lang="en-US" altLang="zh-CN" sz="1400" dirty="0" err="1">
                <a:sym typeface="Wingdings" panose="05000000000000000000" pitchFamily="2" charset="2"/>
              </a:rPr>
              <a:t>addr</a:t>
            </a:r>
            <a:r>
              <a:rPr lang="en-US" altLang="zh-CN" sz="1400" dirty="0">
                <a:sym typeface="Wingdings" panose="05000000000000000000" pitchFamily="2" charset="2"/>
              </a:rPr>
              <a:t>, </a:t>
            </a:r>
            <a:r>
              <a:rPr lang="zh-CN" altLang="en-US" sz="1400" dirty="0">
                <a:sym typeface="Wingdings" panose="05000000000000000000" pitchFamily="2" charset="2"/>
              </a:rPr>
              <a:t>内存大小 </a:t>
            </a:r>
            <a:r>
              <a:rPr lang="en-US" altLang="zh-CN" sz="1400" dirty="0">
                <a:sym typeface="Wingdings" panose="05000000000000000000" pitchFamily="2" charset="2"/>
              </a:rPr>
              <a:t>length, </a:t>
            </a:r>
            <a:r>
              <a:rPr lang="zh-CN" altLang="en-US" sz="1400" dirty="0">
                <a:sym typeface="Wingdings" panose="05000000000000000000" pitchFamily="2" charset="2"/>
              </a:rPr>
              <a:t>内存的访问权限 </a:t>
            </a:r>
            <a:r>
              <a:rPr lang="en-US" altLang="zh-CN" sz="1400" dirty="0" err="1">
                <a:sym typeface="Wingdings" panose="05000000000000000000" pitchFamily="2" charset="2"/>
              </a:rPr>
              <a:t>prot</a:t>
            </a:r>
            <a:r>
              <a:rPr lang="en-US" altLang="zh-CN" sz="1400" dirty="0">
                <a:sym typeface="Wingdings" panose="05000000000000000000" pitchFamily="2" charset="2"/>
              </a:rPr>
              <a:t> </a:t>
            </a:r>
            <a:r>
              <a:rPr lang="zh-CN" altLang="en-US" sz="1400" dirty="0">
                <a:sym typeface="Wingdings" panose="05000000000000000000" pitchFamily="2" charset="2"/>
              </a:rPr>
              <a:t>等</a:t>
            </a:r>
            <a:endParaRPr lang="en-US" altLang="zh-CN" sz="14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3638412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efs_file.c</a:t>
            </a:r>
            <a:endParaRPr lang="zh-CN" altLang="en-US" dirty="0"/>
          </a:p>
        </p:txBody>
      </p:sp>
      <p:sp>
        <p:nvSpPr>
          <p:cNvPr id="3" name="内容占位符 2"/>
          <p:cNvSpPr>
            <a:spLocks noGrp="1"/>
          </p:cNvSpPr>
          <p:nvPr>
            <p:ph idx="1"/>
          </p:nvPr>
        </p:nvSpPr>
        <p:spPr/>
        <p:txBody>
          <a:bodyPr>
            <a:normAutofit/>
          </a:bodyPr>
          <a:lstStyle/>
          <a:p>
            <a:r>
              <a:rPr lang="zh-CN" altLang="en-US" sz="1800" b="1" dirty="0"/>
              <a:t>实现有关文件基本操作的一系列函数，本质上是对 </a:t>
            </a:r>
            <a:r>
              <a:rPr lang="en-US" altLang="zh-CN" sz="1800" b="1" dirty="0" err="1">
                <a:solidFill>
                  <a:srgbClr val="FF0000"/>
                </a:solidFill>
                <a:effectLst/>
              </a:rPr>
              <a:t>efs_file</a:t>
            </a:r>
            <a:r>
              <a:rPr lang="zh-CN" altLang="en-US" sz="1800" b="1" dirty="0">
                <a:solidFill>
                  <a:srgbClr val="FF0000"/>
                </a:solidFill>
                <a:effectLst/>
              </a:rPr>
              <a:t>，</a:t>
            </a:r>
            <a:r>
              <a:rPr lang="en-US" altLang="zh-CN" sz="1800" b="1" dirty="0">
                <a:solidFill>
                  <a:srgbClr val="FF0000"/>
                </a:solidFill>
                <a:effectLst/>
              </a:rPr>
              <a:t>device, </a:t>
            </a:r>
            <a:r>
              <a:rPr lang="en-US" altLang="zh-CN" sz="1800" b="1" dirty="0" err="1">
                <a:solidFill>
                  <a:srgbClr val="FF0000"/>
                </a:solidFill>
                <a:effectLst/>
              </a:rPr>
              <a:t>stat_efs</a:t>
            </a:r>
            <a:r>
              <a:rPr lang="en-US" altLang="zh-CN" sz="1800" b="1" dirty="0">
                <a:solidFill>
                  <a:srgbClr val="FF0000"/>
                </a:solidFill>
                <a:effectLst/>
              </a:rPr>
              <a:t> </a:t>
            </a:r>
            <a:r>
              <a:rPr lang="zh-CN" altLang="en-US" sz="1800" b="1" dirty="0"/>
              <a:t>等结构的控制，以下对部分重要函数的功能及实现做简要介绍：</a:t>
            </a:r>
            <a:endParaRPr lang="en-US" altLang="zh-CN" sz="1800" b="1" dirty="0"/>
          </a:p>
          <a:p>
            <a:r>
              <a:rPr lang="en-US" altLang="zh-CN" sz="1800" dirty="0" err="1"/>
              <a:t>efs_file_open</a:t>
            </a:r>
            <a:r>
              <a:rPr lang="zh-CN" altLang="en-US" sz="1800" dirty="0"/>
              <a:t>：文件打开操作</a:t>
            </a:r>
            <a:r>
              <a:rPr lang="en-US" altLang="zh-CN" sz="1800" dirty="0"/>
              <a:t>, </a:t>
            </a:r>
            <a:r>
              <a:rPr lang="zh-CN" altLang="en-US" sz="1800" dirty="0"/>
              <a:t>并返回文件标识符</a:t>
            </a:r>
            <a:endParaRPr lang="en-US" altLang="zh-CN" sz="1800" dirty="0">
              <a:sym typeface="Wingdings" panose="05000000000000000000" pitchFamily="2" charset="2"/>
            </a:endParaRPr>
          </a:p>
          <a:p>
            <a:r>
              <a:rPr lang="en-US" altLang="zh-CN" sz="1800" dirty="0" err="1">
                <a:sym typeface="Wingdings" panose="05000000000000000000" pitchFamily="2" charset="2"/>
              </a:rPr>
              <a:t>efs_file_read</a:t>
            </a:r>
            <a:r>
              <a:rPr lang="zh-CN" altLang="en-US" sz="1800" dirty="0">
                <a:sym typeface="Wingdings" panose="05000000000000000000" pitchFamily="2" charset="2"/>
              </a:rPr>
              <a:t>：文件读取操作，返回读取的字节数</a:t>
            </a:r>
            <a:endParaRPr lang="en-US" altLang="zh-CN" sz="1800" dirty="0">
              <a:sym typeface="Wingdings" panose="05000000000000000000" pitchFamily="2" charset="2"/>
            </a:endParaRPr>
          </a:p>
          <a:p>
            <a:r>
              <a:rPr lang="en-US" altLang="zh-CN" sz="1800" dirty="0" err="1">
                <a:sym typeface="Wingdings" panose="05000000000000000000" pitchFamily="2" charset="2"/>
              </a:rPr>
              <a:t>efs_file_unlink</a:t>
            </a:r>
            <a:r>
              <a:rPr lang="zh-CN" altLang="en-US" sz="1800" dirty="0">
                <a:sym typeface="Wingdings" panose="05000000000000000000" pitchFamily="2" charset="2"/>
              </a:rPr>
              <a:t>：</a:t>
            </a:r>
            <a:r>
              <a:rPr lang="zh-CN" altLang="en-CN" sz="1800" dirty="0">
                <a:sym typeface="Wingdings" panose="05000000000000000000" pitchFamily="2" charset="2"/>
              </a:rPr>
              <a:t>删除</a:t>
            </a:r>
            <a:r>
              <a:rPr lang="zh-CN" altLang="en-US" sz="1800" dirty="0">
                <a:sym typeface="Wingdings" panose="05000000000000000000" pitchFamily="2" charset="2"/>
              </a:rPr>
              <a:t>文件，即删除某个文件路径，并将内存空间释放</a:t>
            </a:r>
            <a:endParaRPr lang="en-US" altLang="zh-CN" sz="1800" dirty="0">
              <a:sym typeface="Wingdings" panose="05000000000000000000" pitchFamily="2" charset="2"/>
            </a:endParaRPr>
          </a:p>
          <a:p>
            <a:r>
              <a:rPr lang="en-US" altLang="zh-CN" sz="1800" dirty="0" err="1">
                <a:sym typeface="Wingdings" panose="05000000000000000000" pitchFamily="2" charset="2"/>
              </a:rPr>
              <a:t>efs_file_lseek</a:t>
            </a:r>
            <a:r>
              <a:rPr lang="zh-CN" altLang="en-US" sz="1800" dirty="0">
                <a:sym typeface="Wingdings" panose="05000000000000000000" pitchFamily="2" charset="2"/>
              </a:rPr>
              <a:t>：改变文件读写位置，并返回当前位置</a:t>
            </a:r>
            <a:endParaRPr lang="en-US" altLang="zh-CN" sz="1800" dirty="0">
              <a:sym typeface="Wingdings" panose="05000000000000000000" pitchFamily="2" charset="2"/>
            </a:endParaRPr>
          </a:p>
          <a:p>
            <a:r>
              <a:rPr lang="en-US" altLang="zh-CN" sz="1800" dirty="0" err="1">
                <a:sym typeface="Wingdings" panose="05000000000000000000" pitchFamily="2" charset="2"/>
              </a:rPr>
              <a:t>efs_file_rename</a:t>
            </a:r>
            <a:r>
              <a:rPr lang="zh-CN" altLang="en-US" sz="1800" dirty="0">
                <a:sym typeface="Wingdings" panose="05000000000000000000" pitchFamily="2" charset="2"/>
              </a:rPr>
              <a:t>：进行文件重命名</a:t>
            </a:r>
            <a:endParaRPr lang="en-US" altLang="zh-CN" sz="16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3964059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efs_fs.h</a:t>
            </a:r>
            <a:endParaRPr lang="zh-CN" altLang="en-US" dirty="0"/>
          </a:p>
        </p:txBody>
      </p:sp>
      <p:sp>
        <p:nvSpPr>
          <p:cNvPr id="3" name="内容占位符 2"/>
          <p:cNvSpPr>
            <a:spLocks noGrp="1"/>
          </p:cNvSpPr>
          <p:nvPr>
            <p:ph idx="1"/>
          </p:nvPr>
        </p:nvSpPr>
        <p:spPr/>
        <p:txBody>
          <a:bodyPr>
            <a:normAutofit/>
          </a:bodyPr>
          <a:lstStyle/>
          <a:p>
            <a:r>
              <a:rPr lang="zh-CN" altLang="en-US" sz="2000" b="1" dirty="0"/>
              <a:t>有关文件系统管理的一系列结构体与函数定义，以下对相关结构体做简要介绍：</a:t>
            </a:r>
            <a:endParaRPr lang="en-US" altLang="zh-CN" sz="2000" b="1" dirty="0"/>
          </a:p>
          <a:p>
            <a:r>
              <a:rPr lang="en-US" altLang="zh-CN" sz="2000" dirty="0" err="1"/>
              <a:t>efs_filesystem_ops</a:t>
            </a:r>
            <a:r>
              <a:rPr lang="zh-CN" altLang="en-US" sz="2000" dirty="0"/>
              <a:t>：文件系统操作表</a:t>
            </a:r>
            <a:r>
              <a:rPr lang="en-US" altLang="zh-CN" sz="2000" dirty="0">
                <a:sym typeface="Wingdings" panose="05000000000000000000" pitchFamily="2" charset="2"/>
              </a:rPr>
              <a:t> </a:t>
            </a:r>
            <a:r>
              <a:rPr lang="zh-CN" altLang="en-US" sz="2000" dirty="0">
                <a:sym typeface="Wingdings" panose="05000000000000000000" pitchFamily="2" charset="2"/>
              </a:rPr>
              <a:t>保存文件系统名及其操作函数</a:t>
            </a:r>
            <a:endParaRPr lang="en-US" altLang="zh-CN" sz="2000" dirty="0">
              <a:sym typeface="Wingdings" panose="05000000000000000000" pitchFamily="2" charset="2"/>
            </a:endParaRPr>
          </a:p>
          <a:p>
            <a:pPr lvl="1"/>
            <a:r>
              <a:rPr lang="zh-CN" altLang="en-US" sz="1600" dirty="0">
                <a:sym typeface="Wingdings" panose="05000000000000000000" pitchFamily="2" charset="2"/>
              </a:rPr>
              <a:t>文件系统名、文件系统对于文件操作表指针、文件系统有关自身状态的函数，如</a:t>
            </a:r>
            <a:r>
              <a:rPr lang="en-US" altLang="zh-CN" sz="1600" dirty="0">
                <a:sym typeface="Wingdings" panose="05000000000000000000" pitchFamily="2" charset="2"/>
              </a:rPr>
              <a:t>mount</a:t>
            </a:r>
            <a:r>
              <a:rPr lang="zh-CN" altLang="en-US" sz="1600" dirty="0">
                <a:sym typeface="Wingdings" panose="05000000000000000000" pitchFamily="2" charset="2"/>
              </a:rPr>
              <a:t>、</a:t>
            </a:r>
            <a:r>
              <a:rPr lang="en-US" altLang="zh-CN" sz="1600" dirty="0">
                <a:sym typeface="Wingdings" panose="05000000000000000000" pitchFamily="2" charset="2"/>
              </a:rPr>
              <a:t>unmount</a:t>
            </a:r>
            <a:r>
              <a:rPr lang="zh-CN" altLang="en-US" sz="1600" dirty="0">
                <a:sym typeface="Wingdings" panose="05000000000000000000" pitchFamily="2" charset="2"/>
              </a:rPr>
              <a:t>等</a:t>
            </a:r>
            <a:endParaRPr lang="en-US" altLang="zh-CN" sz="1600" dirty="0">
              <a:sym typeface="Wingdings" panose="05000000000000000000" pitchFamily="2" charset="2"/>
            </a:endParaRPr>
          </a:p>
          <a:p>
            <a:r>
              <a:rPr lang="en-US" altLang="zh-CN" sz="2000" dirty="0" err="1">
                <a:sym typeface="Wingdings" panose="05000000000000000000" pitchFamily="2" charset="2"/>
              </a:rPr>
              <a:t>efs_filesystem</a:t>
            </a:r>
            <a:r>
              <a:rPr lang="zh-CN" altLang="en-US" sz="2000" dirty="0">
                <a:sym typeface="Wingdings" panose="05000000000000000000" pitchFamily="2" charset="2"/>
              </a:rPr>
              <a:t>：已挂载的文件系统表 </a:t>
            </a:r>
            <a:r>
              <a:rPr lang="en-US" altLang="zh-CN" sz="2000" dirty="0">
                <a:sym typeface="Wingdings" panose="05000000000000000000" pitchFamily="2" charset="2"/>
              </a:rPr>
              <a:t> </a:t>
            </a:r>
            <a:r>
              <a:rPr lang="zh-CN" altLang="en-US" sz="2000" dirty="0">
                <a:sym typeface="Wingdings" panose="05000000000000000000" pitchFamily="2" charset="2"/>
              </a:rPr>
              <a:t>保存文件系统与设备、路径等信息</a:t>
            </a:r>
            <a:endParaRPr lang="en-US" altLang="zh-CN" sz="2000" dirty="0">
              <a:sym typeface="Wingdings" panose="05000000000000000000" pitchFamily="2" charset="2"/>
            </a:endParaRPr>
          </a:p>
          <a:p>
            <a:pPr lvl="1"/>
            <a:r>
              <a:rPr lang="zh-CN" altLang="en-US" sz="1600" dirty="0">
                <a:sym typeface="Wingdings" panose="05000000000000000000" pitchFamily="2" charset="2"/>
              </a:rPr>
              <a:t>挂载的设备、路径、文件系统操作表、用户描述</a:t>
            </a:r>
            <a:endParaRPr lang="en-US" altLang="zh-CN" sz="1600" dirty="0">
              <a:sym typeface="Wingdings" panose="05000000000000000000" pitchFamily="2" charset="2"/>
            </a:endParaRPr>
          </a:p>
          <a:p>
            <a:r>
              <a:rPr lang="en-US" altLang="zh-CN" sz="2000" dirty="0" err="1">
                <a:sym typeface="Wingdings" panose="05000000000000000000" pitchFamily="2" charset="2"/>
              </a:rPr>
              <a:t>efs_partition</a:t>
            </a:r>
            <a:r>
              <a:rPr lang="zh-CN" altLang="en-US" sz="2000" dirty="0">
                <a:sym typeface="Wingdings" panose="05000000000000000000" pitchFamily="2" charset="2"/>
              </a:rPr>
              <a:t>：文件系统分区表 </a:t>
            </a:r>
            <a:r>
              <a:rPr lang="en-US" altLang="zh-CN" sz="2000" dirty="0">
                <a:sym typeface="Wingdings" panose="05000000000000000000" pitchFamily="2" charset="2"/>
              </a:rPr>
              <a:t> </a:t>
            </a:r>
            <a:r>
              <a:rPr lang="zh-CN" altLang="en-US" sz="2000" dirty="0">
                <a:sym typeface="Wingdings" panose="05000000000000000000" pitchFamily="2" charset="2"/>
              </a:rPr>
              <a:t>文件系统分配空间信息</a:t>
            </a:r>
            <a:endParaRPr lang="en-US" altLang="zh-CN" sz="2000" dirty="0">
              <a:sym typeface="Wingdings" panose="05000000000000000000" pitchFamily="2" charset="2"/>
            </a:endParaRPr>
          </a:p>
          <a:p>
            <a:pPr lvl="1"/>
            <a:r>
              <a:rPr lang="zh-CN" altLang="en-US" sz="1600" dirty="0">
                <a:sym typeface="Wingdings" panose="05000000000000000000" pitchFamily="2" charset="2"/>
              </a:rPr>
              <a:t>文件系统类型、分区大小等</a:t>
            </a:r>
            <a:endParaRPr lang="en-US" altLang="zh-CN" sz="1600" dirty="0">
              <a:sym typeface="Wingdings" panose="05000000000000000000" pitchFamily="2" charset="2"/>
            </a:endParaRPr>
          </a:p>
          <a:p>
            <a:r>
              <a:rPr lang="en-US" altLang="zh-CN" sz="2000" dirty="0" err="1">
                <a:sym typeface="Wingdings" panose="05000000000000000000" pitchFamily="2" charset="2"/>
              </a:rPr>
              <a:t>efs_mount_tbl</a:t>
            </a:r>
            <a:r>
              <a:rPr lang="zh-CN" altLang="en-US" sz="2000" dirty="0">
                <a:sym typeface="Wingdings" panose="05000000000000000000" pitchFamily="2" charset="2"/>
              </a:rPr>
              <a:t>：文件系统挂载表 </a:t>
            </a:r>
            <a:r>
              <a:rPr lang="en-US" altLang="zh-CN" sz="2000" dirty="0">
                <a:sym typeface="Wingdings" panose="05000000000000000000" pitchFamily="2" charset="2"/>
              </a:rPr>
              <a:t> </a:t>
            </a:r>
            <a:r>
              <a:rPr lang="zh-CN" altLang="en-US" sz="2000" dirty="0">
                <a:sym typeface="Wingdings" panose="05000000000000000000" pitchFamily="2" charset="2"/>
              </a:rPr>
              <a:t>对设备、路径、文件系统的总管理</a:t>
            </a:r>
            <a:endParaRPr lang="en-US" altLang="zh-CN" sz="2000" dirty="0">
              <a:sym typeface="Wingdings" panose="05000000000000000000" pitchFamily="2" charset="2"/>
            </a:endParaRPr>
          </a:p>
          <a:p>
            <a:pPr lvl="1"/>
            <a:r>
              <a:rPr lang="zh-CN" altLang="en-US" sz="1600" dirty="0">
                <a:sym typeface="Wingdings" panose="05000000000000000000" pitchFamily="2" charset="2"/>
              </a:rPr>
              <a:t>设备名、路径、文件系统类型等</a:t>
            </a:r>
            <a:endParaRPr lang="en-US" altLang="zh-CN" sz="16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2031381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efs_fs.c</a:t>
            </a:r>
            <a:endParaRPr lang="zh-CN" altLang="en-US" dirty="0"/>
          </a:p>
        </p:txBody>
      </p:sp>
      <p:sp>
        <p:nvSpPr>
          <p:cNvPr id="3" name="内容占位符 2"/>
          <p:cNvSpPr>
            <a:spLocks noGrp="1"/>
          </p:cNvSpPr>
          <p:nvPr>
            <p:ph idx="1"/>
          </p:nvPr>
        </p:nvSpPr>
        <p:spPr/>
        <p:txBody>
          <a:bodyPr>
            <a:normAutofit/>
          </a:bodyPr>
          <a:lstStyle/>
          <a:p>
            <a:r>
              <a:rPr lang="zh-CN" altLang="en-US" sz="1800" b="1" dirty="0"/>
              <a:t>实现有关文件系统管理的一系列函数，本质上是对</a:t>
            </a:r>
            <a:r>
              <a:rPr lang="en-US" altLang="zh-CN" sz="1800" b="1" dirty="0" err="1">
                <a:solidFill>
                  <a:srgbClr val="FF0000"/>
                </a:solidFill>
                <a:effectLst/>
              </a:rPr>
              <a:t>filesystem_operation_table</a:t>
            </a:r>
            <a:r>
              <a:rPr lang="zh-CN" altLang="en-US" sz="1800" b="1" dirty="0">
                <a:solidFill>
                  <a:srgbClr val="FF0000"/>
                </a:solidFill>
                <a:effectLst/>
              </a:rPr>
              <a:t>，</a:t>
            </a:r>
            <a:r>
              <a:rPr lang="en-US" altLang="zh-CN" sz="1800" b="1" dirty="0">
                <a:solidFill>
                  <a:srgbClr val="FF0000"/>
                </a:solidFill>
                <a:effectLst/>
              </a:rPr>
              <a:t>device</a:t>
            </a:r>
            <a:r>
              <a:rPr lang="zh-CN" altLang="en-US" sz="1800" b="1" dirty="0"/>
              <a:t>等结构的控制，以下对重要函数的功能及实现做简要介绍：</a:t>
            </a:r>
            <a:endParaRPr lang="en-US" altLang="zh-CN" sz="1800" b="1" dirty="0"/>
          </a:p>
          <a:p>
            <a:r>
              <a:rPr lang="en-US" altLang="zh-CN" sz="1800" dirty="0" err="1"/>
              <a:t>efs_register</a:t>
            </a:r>
            <a:r>
              <a:rPr lang="zh-CN" altLang="en-US" sz="1800" dirty="0"/>
              <a:t>：注册文件系统</a:t>
            </a:r>
            <a:r>
              <a:rPr lang="en-US" altLang="zh-CN" sz="1800" dirty="0"/>
              <a:t> </a:t>
            </a:r>
            <a:r>
              <a:rPr lang="en-US" altLang="zh-CN" sz="1800" dirty="0">
                <a:sym typeface="Wingdings" panose="05000000000000000000" pitchFamily="2" charset="2"/>
              </a:rPr>
              <a:t> </a:t>
            </a:r>
            <a:r>
              <a:rPr lang="zh-CN" altLang="en-US" sz="1800" dirty="0">
                <a:sym typeface="Wingdings" panose="05000000000000000000" pitchFamily="2" charset="2"/>
              </a:rPr>
              <a:t>保存文件系统名及其操作函数</a:t>
            </a:r>
            <a:endParaRPr lang="en-US" altLang="zh-CN" sz="1800" dirty="0">
              <a:sym typeface="Wingdings" panose="05000000000000000000" pitchFamily="2" charset="2"/>
            </a:endParaRPr>
          </a:p>
          <a:p>
            <a:r>
              <a:rPr lang="en-US" altLang="zh-CN" sz="1800" dirty="0" err="1">
                <a:sym typeface="Wingdings" panose="05000000000000000000" pitchFamily="2" charset="2"/>
              </a:rPr>
              <a:t>efs_mount</a:t>
            </a:r>
            <a:r>
              <a:rPr lang="zh-CN" altLang="en-US" sz="1800" dirty="0">
                <a:sym typeface="Wingdings" panose="05000000000000000000" pitchFamily="2" charset="2"/>
              </a:rPr>
              <a:t>：挂载文件系统 </a:t>
            </a:r>
            <a:r>
              <a:rPr lang="en-US" altLang="zh-CN" sz="1800" dirty="0">
                <a:sym typeface="Wingdings" panose="05000000000000000000" pitchFamily="2" charset="2"/>
              </a:rPr>
              <a:t> </a:t>
            </a:r>
            <a:r>
              <a:rPr lang="zh-CN" altLang="en-US" sz="1800" dirty="0">
                <a:sym typeface="Wingdings" panose="05000000000000000000" pitchFamily="2" charset="2"/>
              </a:rPr>
              <a:t>将文件系统与设备、路径相联系</a:t>
            </a:r>
            <a:endParaRPr lang="en-US" altLang="zh-CN" sz="1800" dirty="0">
              <a:sym typeface="Wingdings" panose="05000000000000000000" pitchFamily="2" charset="2"/>
            </a:endParaRPr>
          </a:p>
          <a:p>
            <a:r>
              <a:rPr lang="en-US" altLang="zh-CN" sz="1800" dirty="0" err="1">
                <a:sym typeface="Wingdings" panose="05000000000000000000" pitchFamily="2" charset="2"/>
              </a:rPr>
              <a:t>efs_unmount</a:t>
            </a:r>
            <a:r>
              <a:rPr lang="zh-CN" altLang="en-US" sz="1800" dirty="0">
                <a:sym typeface="Wingdings" panose="05000000000000000000" pitchFamily="2" charset="2"/>
              </a:rPr>
              <a:t>：卸载文件系统 </a:t>
            </a:r>
            <a:r>
              <a:rPr lang="en-US" altLang="zh-CN" sz="1800" dirty="0">
                <a:sym typeface="Wingdings" panose="05000000000000000000" pitchFamily="2" charset="2"/>
              </a:rPr>
              <a:t> </a:t>
            </a:r>
            <a:r>
              <a:rPr lang="zh-CN" altLang="en-US" sz="1800" dirty="0">
                <a:sym typeface="Wingdings" panose="05000000000000000000" pitchFamily="2" charset="2"/>
              </a:rPr>
              <a:t>清空文件系统操作表、路径、关闭设备</a:t>
            </a:r>
            <a:endParaRPr lang="en-US" altLang="zh-CN" sz="1800" dirty="0">
              <a:sym typeface="Wingdings" panose="05000000000000000000" pitchFamily="2" charset="2"/>
            </a:endParaRPr>
          </a:p>
          <a:p>
            <a:r>
              <a:rPr lang="en-US" altLang="zh-CN" sz="1800" dirty="0" err="1">
                <a:sym typeface="Wingdings" panose="05000000000000000000" pitchFamily="2" charset="2"/>
              </a:rPr>
              <a:t>efs_mkfs</a:t>
            </a:r>
            <a:r>
              <a:rPr lang="zh-CN" altLang="en-US" sz="1800" dirty="0">
                <a:sym typeface="Wingdings" panose="05000000000000000000" pitchFamily="2" charset="2"/>
              </a:rPr>
              <a:t>：格式化文件系统 </a:t>
            </a:r>
            <a:r>
              <a:rPr lang="en-US" altLang="zh-CN" sz="1800" dirty="0">
                <a:sym typeface="Wingdings" panose="05000000000000000000" pitchFamily="2" charset="2"/>
              </a:rPr>
              <a:t> </a:t>
            </a:r>
            <a:r>
              <a:rPr lang="zh-CN" altLang="en-US" sz="1800" dirty="0">
                <a:sym typeface="Wingdings" panose="05000000000000000000" pitchFamily="2" charset="2"/>
              </a:rPr>
              <a:t>调用文件系统的</a:t>
            </a:r>
            <a:r>
              <a:rPr lang="en-US" altLang="zh-CN" sz="1800" dirty="0" err="1">
                <a:sym typeface="Wingdings" panose="05000000000000000000" pitchFamily="2" charset="2"/>
              </a:rPr>
              <a:t>mkfs</a:t>
            </a:r>
            <a:r>
              <a:rPr lang="zh-CN" altLang="en-US" sz="1800" dirty="0">
                <a:sym typeface="Wingdings" panose="05000000000000000000" pitchFamily="2" charset="2"/>
              </a:rPr>
              <a:t>函数</a:t>
            </a:r>
            <a:endParaRPr lang="en-US" altLang="zh-CN" sz="1800" dirty="0">
              <a:sym typeface="Wingdings" panose="05000000000000000000" pitchFamily="2" charset="2"/>
            </a:endParaRPr>
          </a:p>
          <a:p>
            <a:r>
              <a:rPr lang="en-US" altLang="zh-CN" sz="1800" dirty="0" err="1">
                <a:sym typeface="Wingdings" panose="05000000000000000000" pitchFamily="2" charset="2"/>
              </a:rPr>
              <a:t>efs_statfs</a:t>
            </a:r>
            <a:r>
              <a:rPr lang="zh-CN" altLang="en-US" sz="1800" dirty="0">
                <a:sym typeface="Wingdings" panose="05000000000000000000" pitchFamily="2" charset="2"/>
              </a:rPr>
              <a:t>：获取文件系统信息 </a:t>
            </a:r>
            <a:r>
              <a:rPr lang="en-US" altLang="zh-CN" sz="1800" dirty="0">
                <a:sym typeface="Wingdings" panose="05000000000000000000" pitchFamily="2" charset="2"/>
              </a:rPr>
              <a:t> </a:t>
            </a:r>
            <a:r>
              <a:rPr lang="zh-CN" altLang="en-US" sz="1800" dirty="0">
                <a:sym typeface="Wingdings" panose="05000000000000000000" pitchFamily="2" charset="2"/>
              </a:rPr>
              <a:t>调用文件系统的</a:t>
            </a:r>
            <a:r>
              <a:rPr lang="en-US" altLang="zh-CN" sz="1800" dirty="0" err="1">
                <a:sym typeface="Wingdings" panose="05000000000000000000" pitchFamily="2" charset="2"/>
              </a:rPr>
              <a:t>statfs</a:t>
            </a:r>
            <a:r>
              <a:rPr lang="zh-CN" altLang="en-US" sz="1800" dirty="0">
                <a:sym typeface="Wingdings" panose="05000000000000000000" pitchFamily="2" charset="2"/>
              </a:rPr>
              <a:t>函数</a:t>
            </a:r>
            <a:endParaRPr lang="en-US" altLang="zh-CN" sz="16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3522565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ramFS</a:t>
            </a:r>
            <a:endParaRPr lang="zh-CN" altLang="en-US" dirty="0"/>
          </a:p>
        </p:txBody>
      </p:sp>
      <p:sp>
        <p:nvSpPr>
          <p:cNvPr id="3" name="内容占位符 2"/>
          <p:cNvSpPr>
            <a:spLocks noGrp="1"/>
          </p:cNvSpPr>
          <p:nvPr>
            <p:ph idx="1"/>
          </p:nvPr>
        </p:nvSpPr>
        <p:spPr>
          <a:xfrm>
            <a:off x="821751" y="1821180"/>
            <a:ext cx="9746088" cy="4351337"/>
          </a:xfrm>
        </p:spPr>
        <p:txBody>
          <a:bodyPr>
            <a:normAutofit lnSpcReduction="10000"/>
          </a:bodyPr>
          <a:lstStyle/>
          <a:p>
            <a:pPr marL="0" indent="0">
              <a:buNone/>
            </a:pPr>
            <a:r>
              <a:rPr lang="zh-CN" altLang="en-US" sz="1800" dirty="0"/>
              <a:t>通过一个结构体记录信息</a:t>
            </a:r>
            <a:r>
              <a:rPr lang="en-US" altLang="zh-CN" sz="1800" dirty="0"/>
              <a:t>:</a:t>
            </a:r>
          </a:p>
          <a:p>
            <a:pPr marL="0" indent="0">
              <a:lnSpc>
                <a:spcPct val="20000"/>
              </a:lnSpc>
              <a:buNone/>
            </a:pPr>
            <a:r>
              <a:rPr lang="en-US" altLang="zh-CN" sz="1600" dirty="0"/>
              <a:t>struct efs_ramfs{</a:t>
            </a:r>
          </a:p>
          <a:p>
            <a:pPr marL="0" indent="0">
              <a:lnSpc>
                <a:spcPct val="20000"/>
              </a:lnSpc>
              <a:buNone/>
            </a:pPr>
            <a:r>
              <a:rPr lang="en-US" altLang="zh-CN" sz="1600" dirty="0"/>
              <a:t>    uint32_t magic;</a:t>
            </a:r>
          </a:p>
          <a:p>
            <a:pPr marL="0" indent="0">
              <a:lnSpc>
                <a:spcPct val="20000"/>
              </a:lnSpc>
              <a:buNone/>
            </a:pPr>
            <a:r>
              <a:rPr lang="en-US" altLang="zh-CN" sz="1600" dirty="0"/>
              <a:t>    struct eris_memheap memheap;</a:t>
            </a:r>
          </a:p>
          <a:p>
            <a:pPr marL="0" indent="0">
              <a:lnSpc>
                <a:spcPct val="20000"/>
              </a:lnSpc>
              <a:buNone/>
            </a:pPr>
            <a:r>
              <a:rPr lang="en-US" altLang="zh-CN" sz="1600" dirty="0"/>
              <a:t>    struct ramfs_dirent root;</a:t>
            </a:r>
          </a:p>
          <a:p>
            <a:pPr marL="0" indent="0">
              <a:lnSpc>
                <a:spcPct val="20000"/>
              </a:lnSpc>
              <a:buNone/>
            </a:pPr>
            <a:r>
              <a:rPr lang="en-US" altLang="zh-CN" sz="1600" dirty="0"/>
              <a:t>};</a:t>
            </a:r>
          </a:p>
          <a:p>
            <a:pPr marL="0" indent="0">
              <a:lnSpc>
                <a:spcPct val="20000"/>
              </a:lnSpc>
              <a:buNone/>
            </a:pPr>
            <a:endParaRPr lang="en-US" altLang="zh-CN" sz="1600" dirty="0"/>
          </a:p>
          <a:p>
            <a:pPr marL="0" indent="0">
              <a:lnSpc>
                <a:spcPct val="20000"/>
              </a:lnSpc>
              <a:buNone/>
            </a:pPr>
            <a:r>
              <a:rPr lang="zh-CN" altLang="en-US" sz="1800" dirty="0"/>
              <a:t>memheap记录分配内存的信息，并采用互斥锁实现多任务并行。</a:t>
            </a:r>
          </a:p>
          <a:p>
            <a:pPr marL="0" indent="0">
              <a:lnSpc>
                <a:spcPct val="20000"/>
              </a:lnSpc>
              <a:buNone/>
            </a:pPr>
            <a:endParaRPr lang="zh-CN" altLang="en-US" sz="1800" dirty="0"/>
          </a:p>
          <a:p>
            <a:pPr marL="0" indent="0">
              <a:lnSpc>
                <a:spcPct val="20000"/>
              </a:lnSpc>
              <a:buNone/>
            </a:pPr>
            <a:r>
              <a:rPr lang="zh-CN" altLang="en-US" sz="1800" dirty="0"/>
              <a:t>eris_size_t               pool_size;                  </a:t>
            </a:r>
          </a:p>
          <a:p>
            <a:pPr marL="0" indent="0">
              <a:lnSpc>
                <a:spcPct val="20000"/>
              </a:lnSpc>
              <a:buNone/>
            </a:pPr>
            <a:r>
              <a:rPr lang="zh-CN" altLang="en-US" sz="1800" dirty="0"/>
              <a:t>eris_size_t               xMinimumEverFreeBytesRemaining;</a:t>
            </a:r>
          </a:p>
          <a:p>
            <a:pPr marL="0" indent="0">
              <a:lnSpc>
                <a:spcPct val="20000"/>
              </a:lnSpc>
              <a:buNone/>
            </a:pPr>
            <a:r>
              <a:rPr lang="zh-CN" altLang="en-US" sz="1800" dirty="0"/>
              <a:t>eris_size_t               xFreeBytesRemaining;        /*available_size*/</a:t>
            </a:r>
          </a:p>
          <a:p>
            <a:pPr marL="0" indent="0">
              <a:lnSpc>
                <a:spcPct val="20000"/>
              </a:lnSpc>
              <a:buNone/>
            </a:pPr>
            <a:r>
              <a:rPr lang="zh-CN" altLang="en-US" sz="1800" dirty="0"/>
              <a:t>eris_size_t               used_size;              /*allocated size*/</a:t>
            </a:r>
          </a:p>
          <a:p>
            <a:pPr marL="0" indent="0">
              <a:lnSpc>
                <a:spcPct val="20000"/>
              </a:lnSpc>
              <a:buNone/>
            </a:pPr>
            <a:endParaRPr lang="zh-CN" altLang="en-US" sz="1800" dirty="0"/>
          </a:p>
          <a:p>
            <a:pPr marL="0" indent="0">
              <a:lnSpc>
                <a:spcPct val="20000"/>
              </a:lnSpc>
              <a:buNone/>
            </a:pPr>
            <a:r>
              <a:rPr lang="zh-CN" altLang="en-US" sz="1800" dirty="0"/>
              <a:t>BlockLink_t               xStart;</a:t>
            </a:r>
          </a:p>
          <a:p>
            <a:pPr marL="0" indent="0">
              <a:lnSpc>
                <a:spcPct val="20000"/>
              </a:lnSpc>
              <a:buNone/>
            </a:pPr>
            <a:r>
              <a:rPr lang="zh-CN" altLang="en-US" sz="1800" dirty="0"/>
              <a:t>BlockLink_t              *free_list;</a:t>
            </a:r>
          </a:p>
          <a:p>
            <a:pPr marL="0" indent="0">
              <a:lnSpc>
                <a:spcPct val="20000"/>
              </a:lnSpc>
              <a:buNone/>
            </a:pPr>
            <a:r>
              <a:rPr lang="zh-CN" altLang="en-US" sz="1800" dirty="0"/>
              <a:t>BlockLink_t              *pxEnd;</a:t>
            </a: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最小可行性测试结果</a:t>
            </a:r>
          </a:p>
        </p:txBody>
      </p:sp>
      <p:sp>
        <p:nvSpPr>
          <p:cNvPr id="6" name="文本占位符 5"/>
          <p:cNvSpPr>
            <a:spLocks noGrp="1"/>
          </p:cNvSpPr>
          <p:nvPr>
            <p:ph type="body" sz="quarter" idx="13"/>
          </p:nvPr>
        </p:nvSpPr>
        <p:spPr/>
        <p:txBody>
          <a:bodyPr/>
          <a:lstStyle/>
          <a:p>
            <a:r>
              <a:rPr lang="zh-CN" altLang="en-US" dirty="0"/>
              <a:t>最小可行性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39</a:t>
            </a:fld>
            <a:endParaRPr lang="en-US" dirty="0"/>
          </a:p>
        </p:txBody>
      </p:sp>
      <p:pic>
        <p:nvPicPr>
          <p:cNvPr id="9" name="图片 8">
            <a:extLst>
              <a:ext uri="{FF2B5EF4-FFF2-40B4-BE49-F238E27FC236}">
                <a16:creationId xmlns:a16="http://schemas.microsoft.com/office/drawing/2014/main" id="{76C13EA0-D1D8-B4A0-4357-C72790FC5FAC}"/>
              </a:ext>
            </a:extLst>
          </p:cNvPr>
          <p:cNvPicPr>
            <a:picLocks noChangeAspect="1"/>
          </p:cNvPicPr>
          <p:nvPr/>
        </p:nvPicPr>
        <p:blipFill>
          <a:blip r:embed="rId3"/>
          <a:stretch>
            <a:fillRect/>
          </a:stretch>
        </p:blipFill>
        <p:spPr>
          <a:xfrm>
            <a:off x="901699" y="1732265"/>
            <a:ext cx="6676971" cy="4685307"/>
          </a:xfrm>
          <a:prstGeom prst="rect">
            <a:avLst/>
          </a:prstGeom>
        </p:spPr>
      </p:pic>
    </p:spTree>
    <p:extLst>
      <p:ext uri="{BB962C8B-B14F-4D97-AF65-F5344CB8AC3E}">
        <p14:creationId xmlns:p14="http://schemas.microsoft.com/office/powerpoint/2010/main" val="99997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嵌入式</a:t>
            </a:r>
          </a:p>
        </p:txBody>
      </p:sp>
      <p:sp>
        <p:nvSpPr>
          <p:cNvPr id="3" name="内容占位符 2"/>
          <p:cNvSpPr>
            <a:spLocks noGrp="1"/>
          </p:cNvSpPr>
          <p:nvPr>
            <p:ph idx="1"/>
          </p:nvPr>
        </p:nvSpPr>
        <p:spPr/>
        <p:txBody>
          <a:bodyPr>
            <a:normAutofit/>
          </a:bodyPr>
          <a:lstStyle/>
          <a:p>
            <a:r>
              <a:rPr lang="zh-CN" altLang="en-US" sz="2800" dirty="0"/>
              <a:t>嵌入式</a:t>
            </a:r>
            <a:r>
              <a:rPr lang="zh-CN" altLang="en-US" sz="2800" b="1" dirty="0"/>
              <a:t>系统</a:t>
            </a:r>
            <a:r>
              <a:rPr lang="zh-CN" altLang="en-US" sz="2800" dirty="0"/>
              <a:t>在特定的嵌入式</a:t>
            </a:r>
            <a:r>
              <a:rPr lang="zh-CN" altLang="en-US" sz="2800" b="1" dirty="0"/>
              <a:t>硬件</a:t>
            </a:r>
            <a:r>
              <a:rPr lang="zh-CN" altLang="en-US" sz="2800" dirty="0"/>
              <a:t>上执行。</a:t>
            </a:r>
            <a:endParaRPr lang="en-US" altLang="zh-CN" sz="2800" dirty="0"/>
          </a:p>
          <a:p>
            <a:r>
              <a:rPr lang="zh-CN" altLang="en-US" sz="2800" dirty="0"/>
              <a:t>运行的是固件（固化的软件）</a:t>
            </a:r>
            <a:endParaRPr lang="en-US" altLang="zh-CN" sz="2800" dirty="0"/>
          </a:p>
          <a:p>
            <a:pPr lvl="1"/>
            <a:r>
              <a:rPr lang="zh-CN" altLang="en-US" sz="2000" dirty="0"/>
              <a:t>终端用户很难或者不可能改变固件。</a:t>
            </a:r>
            <a:endParaRPr lang="en-US" altLang="zh-CN" sz="2000" dirty="0"/>
          </a:p>
          <a:p>
            <a:r>
              <a:rPr lang="zh-CN" altLang="en-US" sz="2800" dirty="0"/>
              <a:t>体量较小，轻量</a:t>
            </a:r>
            <a:endParaRPr lang="en-US" altLang="zh-CN" sz="2800" dirty="0"/>
          </a:p>
          <a:p>
            <a:pPr lvl="1"/>
            <a:r>
              <a:rPr lang="zh-CN" altLang="en-US" sz="2000" dirty="0"/>
              <a:t>成本较低</a:t>
            </a:r>
            <a:endParaRPr lang="en-US" altLang="zh-CN" sz="2000" dirty="0"/>
          </a:p>
        </p:txBody>
      </p:sp>
      <p:sp>
        <p:nvSpPr>
          <p:cNvPr id="6" name="文本占位符 5"/>
          <p:cNvSpPr>
            <a:spLocks noGrp="1"/>
          </p:cNvSpPr>
          <p:nvPr>
            <p:ph type="body" sz="quarter" idx="13"/>
          </p:nvPr>
        </p:nvSpPr>
        <p:spPr/>
        <p:txBody>
          <a:bodyPr/>
          <a:lstStyle/>
          <a:p>
            <a:r>
              <a:rPr lang="zh-CN" altLang="en-US" dirty="0"/>
              <a:t>项目背景</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643504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a:xfrm>
            <a:off x="822385" y="948906"/>
            <a:ext cx="11095811" cy="742416"/>
          </a:xfrm>
        </p:spPr>
        <p:txBody>
          <a:bodyPr/>
          <a:lstStyle/>
          <a:p>
            <a:r>
              <a:rPr lang="en-US" altLang="zh-CN" b="1" dirty="0"/>
              <a:t>Stage</a:t>
            </a:r>
            <a:r>
              <a:rPr lang="zh-CN" altLang="en-US" b="1" dirty="0"/>
              <a:t> </a:t>
            </a:r>
            <a:r>
              <a:rPr lang="en-US" altLang="zh-CN" b="1" dirty="0"/>
              <a:t>2</a:t>
            </a:r>
            <a:r>
              <a:rPr lang="en" altLang="zh-CN" b="1" dirty="0"/>
              <a:t> </a:t>
            </a:r>
            <a:r>
              <a:rPr lang="en" altLang="zh-CN" b="1" dirty="0" err="1">
                <a:solidFill>
                  <a:schemeClr val="accent1"/>
                </a:solidFill>
              </a:rPr>
              <a:t>Posix</a:t>
            </a:r>
            <a:r>
              <a:rPr lang="zh-CN" altLang="en-US" b="1" dirty="0">
                <a:solidFill>
                  <a:schemeClr val="accent1"/>
                </a:solidFill>
              </a:rPr>
              <a:t> </a:t>
            </a:r>
            <a:r>
              <a:rPr lang="zh-CN" altLang="en-US" dirty="0">
                <a:solidFill>
                  <a:schemeClr val="accent1"/>
                </a:solidFill>
              </a:rPr>
              <a:t>标准完善 </a:t>
            </a:r>
            <a:r>
              <a:rPr lang="en-US" altLang="zh-CN" dirty="0">
                <a:solidFill>
                  <a:schemeClr val="accent1"/>
                </a:solidFill>
              </a:rPr>
              <a:t>/</a:t>
            </a:r>
            <a:r>
              <a:rPr lang="zh-CN" altLang="en-US" dirty="0">
                <a:solidFill>
                  <a:schemeClr val="accent1"/>
                </a:solidFill>
              </a:rPr>
              <a:t> 拓展</a:t>
            </a:r>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400" dirty="0"/>
              <a:t>在这一步中，主要进行对 </a:t>
            </a:r>
            <a:r>
              <a:rPr lang="en-US" altLang="zh-CN" sz="2400" dirty="0"/>
              <a:t>POSIX</a:t>
            </a:r>
            <a:r>
              <a:rPr lang="zh-CN" altLang="en-US" sz="2400" dirty="0"/>
              <a:t>标准层 以及 </a:t>
            </a:r>
            <a:r>
              <a:rPr lang="en-US" altLang="zh-CN" sz="2400" dirty="0"/>
              <a:t>EFS</a:t>
            </a:r>
            <a:r>
              <a:rPr lang="zh-CN" altLang="en-US" sz="2400" dirty="0"/>
              <a:t>虚拟层 相应函数进行拓展。</a:t>
            </a:r>
            <a:endParaRPr lang="en-US" altLang="zh-CN" sz="2400" dirty="0"/>
          </a:p>
          <a:p>
            <a:pPr lvl="1"/>
            <a:r>
              <a:rPr lang="zh-CN" altLang="en-US" sz="2000" dirty="0"/>
              <a:t>实现了全部的</a:t>
            </a:r>
            <a:r>
              <a:rPr lang="en-US" altLang="zh-CN" sz="2000" dirty="0"/>
              <a:t>POSIX</a:t>
            </a:r>
            <a:r>
              <a:rPr lang="zh-CN" altLang="en-US" sz="2000" dirty="0"/>
              <a:t>文件标准中的函数</a:t>
            </a:r>
            <a:endParaRPr lang="en-US" altLang="zh-CN" sz="2000" dirty="0"/>
          </a:p>
          <a:p>
            <a:pPr lvl="1"/>
            <a:r>
              <a:rPr lang="zh-CN" altLang="en-US" sz="2000" dirty="0"/>
              <a:t>进行扩展 </a:t>
            </a:r>
            <a:r>
              <a:rPr lang="en-US" altLang="zh-CN" sz="2000" dirty="0" err="1"/>
              <a:t>Posix</a:t>
            </a:r>
            <a:r>
              <a:rPr lang="zh-CN" altLang="en-US" sz="2000" dirty="0"/>
              <a:t> 函数的正确性测试 </a:t>
            </a:r>
            <a:endParaRPr lang="en-US" altLang="zh-CN" sz="2000" dirty="0"/>
          </a:p>
          <a:p>
            <a:r>
              <a:rPr lang="zh-CN" altLang="en-US" sz="2400" dirty="0"/>
              <a:t>加入了</a:t>
            </a:r>
            <a:r>
              <a:rPr lang="en-US" altLang="zh-CN" sz="2400" dirty="0" err="1"/>
              <a:t>device.c</a:t>
            </a:r>
            <a:r>
              <a:rPr lang="zh-CN" altLang="en-US" sz="2400" dirty="0"/>
              <a:t> 对物理设备进行管理</a:t>
            </a:r>
            <a:endParaRPr lang="en-US" altLang="zh-CN" sz="2400" dirty="0"/>
          </a:p>
        </p:txBody>
      </p:sp>
      <p:sp>
        <p:nvSpPr>
          <p:cNvPr id="4" name="文本占位符 5">
            <a:extLst>
              <a:ext uri="{FF2B5EF4-FFF2-40B4-BE49-F238E27FC236}">
                <a16:creationId xmlns:a16="http://schemas.microsoft.com/office/drawing/2014/main" id="{456CA0FE-2ABC-E638-73FB-F8C2C8A8B1E7}"/>
              </a:ext>
            </a:extLst>
          </p:cNvPr>
          <p:cNvSpPr>
            <a:spLocks noGrp="1"/>
          </p:cNvSpPr>
          <p:nvPr>
            <p:ph type="body" sz="quarter" idx="13"/>
          </p:nvPr>
        </p:nvSpPr>
        <p:spPr>
          <a:xfrm>
            <a:off x="822325" y="503149"/>
            <a:ext cx="9745413" cy="404813"/>
          </a:xfrm>
        </p:spPr>
        <p:txBody>
          <a:bodyPr/>
          <a:lstStyle/>
          <a:p>
            <a:r>
              <a:rPr lang="zh-CN" altLang="en-US" dirty="0"/>
              <a:t>第二阶段</a:t>
            </a:r>
          </a:p>
        </p:txBody>
      </p:sp>
    </p:spTree>
    <p:extLst>
      <p:ext uri="{BB962C8B-B14F-4D97-AF65-F5344CB8AC3E}">
        <p14:creationId xmlns:p14="http://schemas.microsoft.com/office/powerpoint/2010/main" val="2753623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err="1"/>
              <a:t>Posix</a:t>
            </a:r>
            <a:r>
              <a:rPr lang="zh-CN" altLang="en-US" sz="4400" b="1" dirty="0"/>
              <a:t> 标准完善</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400" dirty="0"/>
              <a:t>实现了</a:t>
            </a:r>
            <a:r>
              <a:rPr lang="en-US" altLang="zh-CN" sz="2400" dirty="0" err="1"/>
              <a:t>lseek</a:t>
            </a:r>
            <a:r>
              <a:rPr lang="en-US" altLang="zh-CN" sz="2400" dirty="0"/>
              <a:t>, rename, unlink, stat, </a:t>
            </a:r>
            <a:r>
              <a:rPr lang="en-US" altLang="zh-CN" sz="2400" dirty="0" err="1"/>
              <a:t>fstat</a:t>
            </a:r>
            <a:r>
              <a:rPr lang="en-US" altLang="zh-CN" sz="2400" dirty="0"/>
              <a:t>, </a:t>
            </a:r>
            <a:r>
              <a:rPr lang="en-US" altLang="zh-CN" sz="2400" dirty="0" err="1"/>
              <a:t>statfs</a:t>
            </a:r>
            <a:r>
              <a:rPr lang="zh-CN" altLang="en-US" sz="2400" dirty="0"/>
              <a:t>关于文件的基本操作</a:t>
            </a:r>
            <a:endParaRPr lang="en-US" altLang="zh-CN" sz="2400" dirty="0"/>
          </a:p>
          <a:p>
            <a:r>
              <a:rPr lang="zh-CN" altLang="en-US" sz="2400" dirty="0"/>
              <a:t>补充了</a:t>
            </a:r>
            <a:r>
              <a:rPr lang="en-US" altLang="zh-CN" sz="2400" dirty="0" err="1"/>
              <a:t>mkdir</a:t>
            </a:r>
            <a:r>
              <a:rPr lang="en-US" altLang="zh-CN" sz="2400" dirty="0"/>
              <a:t>, </a:t>
            </a:r>
            <a:r>
              <a:rPr lang="en-US" altLang="zh-CN" sz="2400" dirty="0" err="1"/>
              <a:t>rmdir</a:t>
            </a:r>
            <a:r>
              <a:rPr lang="en-US" altLang="zh-CN" sz="2400" dirty="0"/>
              <a:t>, </a:t>
            </a:r>
            <a:r>
              <a:rPr lang="en-US" altLang="zh-CN" sz="2400" dirty="0" err="1"/>
              <a:t>opendir</a:t>
            </a:r>
            <a:r>
              <a:rPr lang="en-US" altLang="zh-CN" sz="2400" dirty="0"/>
              <a:t>, </a:t>
            </a:r>
            <a:r>
              <a:rPr lang="en-US" altLang="zh-CN" sz="2400" dirty="0" err="1"/>
              <a:t>readdir</a:t>
            </a:r>
            <a:r>
              <a:rPr lang="en-US" altLang="zh-CN" sz="2400" dirty="0"/>
              <a:t>, </a:t>
            </a:r>
            <a:r>
              <a:rPr lang="en-US" altLang="zh-CN" sz="2400" dirty="0" err="1"/>
              <a:t>telldir</a:t>
            </a:r>
            <a:r>
              <a:rPr lang="en-US" altLang="zh-CN" sz="2400" dirty="0"/>
              <a:t>, </a:t>
            </a:r>
            <a:r>
              <a:rPr lang="en-US" altLang="zh-CN" sz="2400" dirty="0" err="1"/>
              <a:t>seekdir</a:t>
            </a:r>
            <a:r>
              <a:rPr lang="en-US" altLang="zh-CN" sz="2400" dirty="0"/>
              <a:t>, </a:t>
            </a:r>
            <a:r>
              <a:rPr lang="en-US" altLang="zh-CN" sz="2400" dirty="0" err="1"/>
              <a:t>rewinddir</a:t>
            </a:r>
            <a:r>
              <a:rPr lang="en-US" altLang="zh-CN" sz="2400" dirty="0"/>
              <a:t>, </a:t>
            </a:r>
            <a:r>
              <a:rPr lang="en-US" altLang="zh-CN" sz="2400" dirty="0" err="1"/>
              <a:t>closedir</a:t>
            </a:r>
            <a:r>
              <a:rPr lang="zh-CN" altLang="en-US" sz="2400" dirty="0"/>
              <a:t>等文件夹相关函数，实现了文件夹的创建，读写，查找功能</a:t>
            </a:r>
            <a:endParaRPr lang="en-US" altLang="zh-CN" sz="2400" dirty="0"/>
          </a:p>
          <a:p>
            <a:r>
              <a:rPr lang="zh-CN" altLang="en-US" sz="2400" dirty="0"/>
              <a:t>已完全实现 </a:t>
            </a:r>
            <a:r>
              <a:rPr lang="en-US" altLang="zh-CN" sz="2400" dirty="0" err="1"/>
              <a:t>Posix</a:t>
            </a:r>
            <a:r>
              <a:rPr lang="zh-CN" altLang="en-US" sz="2400" dirty="0"/>
              <a:t> 标准中的内容</a:t>
            </a:r>
            <a:endParaRPr lang="en-US" altLang="zh-CN" sz="2400" dirty="0"/>
          </a:p>
          <a:p>
            <a:endParaRPr lang="en-US" altLang="zh-CN" sz="2400" dirty="0"/>
          </a:p>
        </p:txBody>
      </p:sp>
      <p:sp>
        <p:nvSpPr>
          <p:cNvPr id="6" name="文本占位符 5">
            <a:extLst>
              <a:ext uri="{FF2B5EF4-FFF2-40B4-BE49-F238E27FC236}">
                <a16:creationId xmlns:a16="http://schemas.microsoft.com/office/drawing/2014/main" id="{693EA746-5847-CE43-21AE-4649E0CF10E7}"/>
              </a:ext>
            </a:extLst>
          </p:cNvPr>
          <p:cNvSpPr>
            <a:spLocks noGrp="1"/>
          </p:cNvSpPr>
          <p:nvPr>
            <p:ph type="body" sz="quarter" idx="13"/>
          </p:nvPr>
        </p:nvSpPr>
        <p:spPr>
          <a:xfrm>
            <a:off x="822325" y="503149"/>
            <a:ext cx="9745413" cy="404813"/>
          </a:xfrm>
        </p:spPr>
        <p:txBody>
          <a:bodyPr/>
          <a:lstStyle/>
          <a:p>
            <a:r>
              <a:rPr lang="zh-CN" altLang="en-US" dirty="0"/>
              <a:t>第二阶段</a:t>
            </a:r>
          </a:p>
        </p:txBody>
      </p:sp>
    </p:spTree>
    <p:extLst>
      <p:ext uri="{BB962C8B-B14F-4D97-AF65-F5344CB8AC3E}">
        <p14:creationId xmlns:p14="http://schemas.microsoft.com/office/powerpoint/2010/main" val="375898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Device.c</a:t>
            </a:r>
            <a:r>
              <a:rPr lang="en-US" altLang="zh-CN" b="1" dirty="0"/>
              <a:t>—</a:t>
            </a:r>
            <a:r>
              <a:rPr lang="zh-CN" altLang="en-US" b="1" dirty="0"/>
              <a:t>物理设备的管理和匹配</a:t>
            </a:r>
          </a:p>
        </p:txBody>
      </p:sp>
      <p:sp>
        <p:nvSpPr>
          <p:cNvPr id="3" name="内容占位符 2"/>
          <p:cNvSpPr>
            <a:spLocks noGrp="1"/>
          </p:cNvSpPr>
          <p:nvPr>
            <p:ph idx="1"/>
          </p:nvPr>
        </p:nvSpPr>
        <p:spPr/>
        <p:txBody>
          <a:bodyPr>
            <a:normAutofit/>
          </a:bodyPr>
          <a:lstStyle/>
          <a:p>
            <a:r>
              <a:rPr lang="zh-CN" altLang="en-US" sz="1800" b="1" dirty="0"/>
              <a:t>理想状态下</a:t>
            </a:r>
            <a:r>
              <a:rPr lang="en-US" altLang="zh-CN" sz="1800" b="1" dirty="0" err="1"/>
              <a:t>ErisFS</a:t>
            </a:r>
            <a:r>
              <a:rPr lang="zh-CN" altLang="en-US" sz="1800" b="1" dirty="0"/>
              <a:t>应当不止局限于单一设备的控制，而是能够对多个设备，如</a:t>
            </a:r>
            <a:r>
              <a:rPr lang="en-US" altLang="zh-CN" sz="1800" b="1" dirty="0"/>
              <a:t>SD</a:t>
            </a:r>
            <a:r>
              <a:rPr lang="zh-CN" altLang="en-US" sz="1800" b="1" dirty="0"/>
              <a:t>卡、</a:t>
            </a:r>
            <a:r>
              <a:rPr lang="en-US" altLang="zh-CN" sz="1800" b="1" dirty="0"/>
              <a:t>Flash</a:t>
            </a:r>
            <a:r>
              <a:rPr lang="zh-CN" altLang="en-US" sz="1800" b="1" dirty="0"/>
              <a:t>等进行统一的控制管理，但由于暂无硬件，此处并未测试</a:t>
            </a:r>
            <a:r>
              <a:rPr lang="en-US" altLang="zh-CN" sz="1800" b="1" dirty="0"/>
              <a:t>device</a:t>
            </a:r>
            <a:r>
              <a:rPr lang="zh-CN" altLang="en-US" sz="1800" b="1" dirty="0"/>
              <a:t>管理的实际效果，以下对</a:t>
            </a:r>
            <a:r>
              <a:rPr lang="en-US" altLang="zh-CN" sz="1800" b="1" dirty="0"/>
              <a:t>device</a:t>
            </a:r>
            <a:r>
              <a:rPr lang="zh-CN" altLang="en-US" sz="1800" b="1" dirty="0"/>
              <a:t>管理做简要介绍：</a:t>
            </a:r>
            <a:endParaRPr lang="en-US" altLang="zh-CN" sz="1800" b="1" dirty="0"/>
          </a:p>
          <a:p>
            <a:r>
              <a:rPr lang="en-US" altLang="zh-CN" sz="1800" dirty="0"/>
              <a:t>struct </a:t>
            </a:r>
            <a:r>
              <a:rPr lang="en-US" altLang="zh-CN" sz="1800" dirty="0" err="1"/>
              <a:t>efs_device</a:t>
            </a:r>
            <a:r>
              <a:rPr lang="zh-CN" altLang="en-US" sz="1800" dirty="0"/>
              <a:t>：保存设备状态及相关操作函数</a:t>
            </a:r>
            <a:endParaRPr lang="en-US" altLang="zh-CN" sz="1800" dirty="0"/>
          </a:p>
          <a:p>
            <a:pPr lvl="1"/>
            <a:r>
              <a:rPr lang="zh-CN" altLang="en-US" sz="1400" dirty="0">
                <a:sym typeface="Wingdings" panose="05000000000000000000" pitchFamily="2" charset="2"/>
              </a:rPr>
              <a:t>设备开关信息、设备</a:t>
            </a:r>
            <a:r>
              <a:rPr lang="en-US" altLang="zh-CN" sz="1400" dirty="0">
                <a:sym typeface="Wingdings" panose="05000000000000000000" pitchFamily="2" charset="2"/>
              </a:rPr>
              <a:t>ID</a:t>
            </a:r>
            <a:r>
              <a:rPr lang="zh-CN" altLang="en-US" sz="1400" dirty="0">
                <a:sym typeface="Wingdings" panose="05000000000000000000" pitchFamily="2" charset="2"/>
              </a:rPr>
              <a:t>、设备接口</a:t>
            </a:r>
            <a:endParaRPr lang="en-US" altLang="zh-CN" sz="1400" dirty="0">
              <a:sym typeface="Wingdings" panose="05000000000000000000" pitchFamily="2" charset="2"/>
            </a:endParaRPr>
          </a:p>
          <a:p>
            <a:r>
              <a:rPr lang="en-US" altLang="zh-CN" sz="1800" dirty="0" err="1">
                <a:sym typeface="Wingdings" panose="05000000000000000000" pitchFamily="2" charset="2"/>
              </a:rPr>
              <a:t>efs_device_open</a:t>
            </a:r>
            <a:r>
              <a:rPr lang="en-US" altLang="zh-CN" sz="1800" dirty="0">
                <a:sym typeface="Wingdings" panose="05000000000000000000" pitchFamily="2" charset="2"/>
              </a:rPr>
              <a:t>/close</a:t>
            </a:r>
            <a:r>
              <a:rPr lang="zh-CN" altLang="en-US" sz="1800" dirty="0">
                <a:sym typeface="Wingdings" panose="05000000000000000000" pitchFamily="2" charset="2"/>
              </a:rPr>
              <a:t>：开关设备 </a:t>
            </a:r>
            <a:r>
              <a:rPr lang="en-US" altLang="zh-CN" sz="1800" dirty="0">
                <a:sym typeface="Wingdings" panose="05000000000000000000" pitchFamily="2" charset="2"/>
              </a:rPr>
              <a:t> </a:t>
            </a:r>
            <a:r>
              <a:rPr lang="zh-CN" altLang="en-US" sz="1800" dirty="0">
                <a:sym typeface="Wingdings" panose="05000000000000000000" pitchFamily="2" charset="2"/>
              </a:rPr>
              <a:t>检查设备信息，并开关设备</a:t>
            </a:r>
            <a:endParaRPr lang="en-US" altLang="zh-CN" sz="1800" dirty="0">
              <a:sym typeface="Wingdings" panose="05000000000000000000" pitchFamily="2" charset="2"/>
            </a:endParaRPr>
          </a:p>
          <a:p>
            <a:r>
              <a:rPr lang="en-US" altLang="zh-CN" sz="1800" dirty="0" err="1">
                <a:sym typeface="Wingdings" panose="05000000000000000000" pitchFamily="2" charset="2"/>
              </a:rPr>
              <a:t>efs_device_read</a:t>
            </a:r>
            <a:r>
              <a:rPr lang="en-US" altLang="zh-CN" sz="1800" dirty="0">
                <a:sym typeface="Wingdings" panose="05000000000000000000" pitchFamily="2" charset="2"/>
              </a:rPr>
              <a:t>/write</a:t>
            </a:r>
            <a:r>
              <a:rPr lang="zh-CN" altLang="en-US" sz="1800" dirty="0">
                <a:sym typeface="Wingdings" panose="05000000000000000000" pitchFamily="2" charset="2"/>
              </a:rPr>
              <a:t>：读写设备 </a:t>
            </a:r>
            <a:r>
              <a:rPr lang="en-US" altLang="zh-CN" sz="1800" dirty="0">
                <a:sym typeface="Wingdings" panose="05000000000000000000" pitchFamily="2" charset="2"/>
              </a:rPr>
              <a:t> </a:t>
            </a:r>
            <a:r>
              <a:rPr lang="zh-CN" altLang="en-US" sz="1800" dirty="0">
                <a:sym typeface="Wingdings" panose="05000000000000000000" pitchFamily="2" charset="2"/>
              </a:rPr>
              <a:t>检查设备信息，并读写设备</a:t>
            </a:r>
            <a:endParaRPr lang="en-US" altLang="zh-CN" sz="1800" dirty="0">
              <a:sym typeface="Wingdings" panose="05000000000000000000" pitchFamily="2" charset="2"/>
            </a:endParaRPr>
          </a:p>
          <a:p>
            <a:r>
              <a:rPr lang="en-US" altLang="zh-CN" sz="1800" dirty="0" err="1">
                <a:sym typeface="Wingdings" panose="05000000000000000000" pitchFamily="2" charset="2"/>
              </a:rPr>
              <a:t>efs_device_find</a:t>
            </a:r>
            <a:r>
              <a:rPr lang="zh-CN" altLang="en-US" sz="1800" dirty="0">
                <a:sym typeface="Wingdings" panose="05000000000000000000" pitchFamily="2" charset="2"/>
              </a:rPr>
              <a:t>：查找设备 </a:t>
            </a:r>
            <a:r>
              <a:rPr lang="en-US" altLang="zh-CN" sz="1800" dirty="0">
                <a:sym typeface="Wingdings" panose="05000000000000000000" pitchFamily="2" charset="2"/>
              </a:rPr>
              <a:t> </a:t>
            </a:r>
            <a:r>
              <a:rPr lang="zh-CN" altLang="en-US" sz="1800" dirty="0">
                <a:sym typeface="Wingdings" panose="05000000000000000000" pitchFamily="2" charset="2"/>
              </a:rPr>
              <a:t>查找已实现的设备，并返回其结构体</a:t>
            </a:r>
            <a:endParaRPr lang="en-US" altLang="zh-CN" sz="1800" dirty="0">
              <a:sym typeface="Wingdings" panose="05000000000000000000" pitchFamily="2" charset="2"/>
            </a:endParaRPr>
          </a:p>
        </p:txBody>
      </p:sp>
      <p:sp>
        <p:nvSpPr>
          <p:cNvPr id="6" name="文本占位符 5"/>
          <p:cNvSpPr>
            <a:spLocks noGrp="1"/>
          </p:cNvSpPr>
          <p:nvPr>
            <p:ph type="body" sz="quarter" idx="13"/>
          </p:nvPr>
        </p:nvSpPr>
        <p:spPr/>
        <p:txBody>
          <a:bodyPr/>
          <a:lstStyle/>
          <a:p>
            <a:r>
              <a:rPr lang="zh-CN" altLang="en-US" dirty="0"/>
              <a:t>第二阶段</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1664176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函数相关实现测试结果</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400" b="1" dirty="0"/>
              <a:t>测试内容</a:t>
            </a:r>
            <a:endParaRPr lang="en-US" altLang="zh-CN" sz="2400" b="1" dirty="0"/>
          </a:p>
          <a:p>
            <a:pPr lvl="1"/>
            <a:r>
              <a:rPr lang="en-US" altLang="zh-CN" sz="2000" b="1" dirty="0" err="1"/>
              <a:t>rename_test</a:t>
            </a:r>
            <a:r>
              <a:rPr lang="en-US" altLang="zh-CN" sz="2000" b="1" dirty="0"/>
              <a:t>()</a:t>
            </a:r>
          </a:p>
          <a:p>
            <a:pPr lvl="1"/>
            <a:r>
              <a:rPr lang="en-US" altLang="zh-CN" sz="2000" b="1" dirty="0" err="1"/>
              <a:t>stat_test</a:t>
            </a:r>
            <a:r>
              <a:rPr lang="en-US" altLang="zh-CN" sz="2000" b="1" dirty="0"/>
              <a:t>()</a:t>
            </a:r>
          </a:p>
          <a:p>
            <a:pPr lvl="1"/>
            <a:r>
              <a:rPr lang="en-US" altLang="zh-CN" sz="2000" b="1" dirty="0" err="1"/>
              <a:t>statfs_test</a:t>
            </a:r>
            <a:r>
              <a:rPr lang="en-US" altLang="zh-CN" sz="2000" b="1" dirty="0"/>
              <a:t>()</a:t>
            </a:r>
          </a:p>
          <a:p>
            <a:pPr lvl="1"/>
            <a:r>
              <a:rPr lang="en-US" altLang="zh-CN" sz="2000" b="1" dirty="0" err="1"/>
              <a:t>ftruncate_test</a:t>
            </a:r>
            <a:r>
              <a:rPr lang="en-US" altLang="zh-CN" sz="2000" b="1" dirty="0"/>
              <a:t>()</a:t>
            </a:r>
          </a:p>
          <a:p>
            <a:pPr lvl="1"/>
            <a:r>
              <a:rPr lang="en-US" altLang="zh-CN" sz="2000" b="1" dirty="0" err="1"/>
              <a:t>lseek_test</a:t>
            </a:r>
            <a:r>
              <a:rPr lang="en-US" altLang="zh-CN" sz="2000" b="1" dirty="0"/>
              <a:t>()</a:t>
            </a:r>
          </a:p>
          <a:p>
            <a:pPr lvl="1"/>
            <a:r>
              <a:rPr lang="en-US" altLang="zh-CN" sz="2000" b="1" dirty="0" err="1"/>
              <a:t>unllink_test</a:t>
            </a:r>
            <a:r>
              <a:rPr lang="en-US" altLang="zh-CN" sz="2000" b="1" dirty="0"/>
              <a:t>()</a:t>
            </a:r>
          </a:p>
          <a:p>
            <a:pPr lvl="1"/>
            <a:r>
              <a:rPr lang="en-US" altLang="zh-CN" sz="2000" b="1" dirty="0"/>
              <a:t>…</a:t>
            </a:r>
          </a:p>
        </p:txBody>
      </p:sp>
      <p:sp>
        <p:nvSpPr>
          <p:cNvPr id="4" name="文本占位符 5">
            <a:extLst>
              <a:ext uri="{FF2B5EF4-FFF2-40B4-BE49-F238E27FC236}">
                <a16:creationId xmlns:a16="http://schemas.microsoft.com/office/drawing/2014/main" id="{0D28673D-7603-1481-9516-BE1A8F7A55E1}"/>
              </a:ext>
            </a:extLst>
          </p:cNvPr>
          <p:cNvSpPr>
            <a:spLocks noGrp="1"/>
          </p:cNvSpPr>
          <p:nvPr>
            <p:ph type="body" sz="quarter" idx="13"/>
          </p:nvPr>
        </p:nvSpPr>
        <p:spPr>
          <a:xfrm>
            <a:off x="822325" y="503149"/>
            <a:ext cx="9745413" cy="404813"/>
          </a:xfrm>
        </p:spPr>
        <p:txBody>
          <a:bodyPr/>
          <a:lstStyle/>
          <a:p>
            <a:r>
              <a:rPr lang="zh-CN" altLang="en-US" dirty="0"/>
              <a:t>第二阶段</a:t>
            </a:r>
          </a:p>
        </p:txBody>
      </p:sp>
    </p:spTree>
    <p:extLst>
      <p:ext uri="{BB962C8B-B14F-4D97-AF65-F5344CB8AC3E}">
        <p14:creationId xmlns:p14="http://schemas.microsoft.com/office/powerpoint/2010/main" val="3012403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Stage</a:t>
            </a:r>
            <a:r>
              <a:rPr lang="zh-CN" altLang="en-US" sz="4400" b="1" dirty="0"/>
              <a:t> </a:t>
            </a:r>
            <a:r>
              <a:rPr lang="en-US" altLang="zh-CN" sz="4400" b="1" dirty="0"/>
              <a:t>3 </a:t>
            </a:r>
            <a:r>
              <a:rPr lang="zh-CN" altLang="en-US" sz="4400" b="1" dirty="0">
                <a:solidFill>
                  <a:schemeClr val="accent1"/>
                </a:solidFill>
              </a:rPr>
              <a:t>硬件调试</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800" b="1" dirty="0"/>
              <a:t>由于对物理存储设备的需要，我们使用</a:t>
            </a:r>
            <a:r>
              <a:rPr lang="en-US" altLang="zh-CN" sz="2800" b="1" dirty="0"/>
              <a:t>STM32F429</a:t>
            </a:r>
            <a:r>
              <a:rPr lang="zh-CN" altLang="en-US" sz="2800" b="1" dirty="0"/>
              <a:t>对</a:t>
            </a:r>
            <a:r>
              <a:rPr lang="en-US" altLang="zh-CN" sz="2800" b="1" dirty="0"/>
              <a:t>Eris</a:t>
            </a:r>
            <a:r>
              <a:rPr lang="zh-CN" altLang="en-US" sz="2800" b="1" dirty="0"/>
              <a:t>在</a:t>
            </a:r>
            <a:r>
              <a:rPr lang="en-US" altLang="zh-CN" sz="2800" b="1" dirty="0" err="1"/>
              <a:t>FreeRTOS</a:t>
            </a:r>
            <a:r>
              <a:rPr lang="zh-CN" altLang="en-US" sz="2800" b="1" dirty="0"/>
              <a:t>中</a:t>
            </a:r>
            <a:r>
              <a:rPr lang="en-US" altLang="zh-CN" sz="2800" b="1" dirty="0"/>
              <a:t>FATFS</a:t>
            </a:r>
            <a:r>
              <a:rPr lang="zh-CN" altLang="en-US" sz="2800" b="1" dirty="0"/>
              <a:t>的实现进行调试</a:t>
            </a:r>
            <a:endParaRPr lang="en-US" altLang="zh-CN" sz="2800" b="1" dirty="0"/>
          </a:p>
          <a:p>
            <a:r>
              <a:rPr lang="zh-CN" altLang="en-US" sz="2800" b="1" dirty="0"/>
              <a:t>硬件正确性测试</a:t>
            </a:r>
          </a:p>
        </p:txBody>
      </p:sp>
      <p:sp>
        <p:nvSpPr>
          <p:cNvPr id="8" name="文本占位符 5">
            <a:extLst>
              <a:ext uri="{FF2B5EF4-FFF2-40B4-BE49-F238E27FC236}">
                <a16:creationId xmlns:a16="http://schemas.microsoft.com/office/drawing/2014/main" id="{404FA368-6F55-2163-0724-F444FF985103}"/>
              </a:ext>
            </a:extLst>
          </p:cNvPr>
          <p:cNvSpPr>
            <a:spLocks noGrp="1"/>
          </p:cNvSpPr>
          <p:nvPr>
            <p:ph type="body" sz="quarter" idx="13"/>
          </p:nvPr>
        </p:nvSpPr>
        <p:spPr>
          <a:xfrm>
            <a:off x="822325" y="503149"/>
            <a:ext cx="9745413" cy="404813"/>
          </a:xfrm>
        </p:spPr>
        <p:txBody>
          <a:bodyPr/>
          <a:lstStyle/>
          <a:p>
            <a:r>
              <a:rPr lang="zh-CN" altLang="en-US" dirty="0"/>
              <a:t>第三阶段</a:t>
            </a:r>
          </a:p>
        </p:txBody>
      </p:sp>
    </p:spTree>
    <p:extLst>
      <p:ext uri="{BB962C8B-B14F-4D97-AF65-F5344CB8AC3E}">
        <p14:creationId xmlns:p14="http://schemas.microsoft.com/office/powerpoint/2010/main" val="1657291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908266"/>
            <a:ext cx="9746088" cy="742416"/>
          </a:xfrm>
        </p:spPr>
        <p:txBody>
          <a:bodyPr/>
          <a:lstStyle/>
          <a:p>
            <a:r>
              <a:rPr lang="en-US" altLang="zh-CN" sz="4400" b="1" dirty="0"/>
              <a:t>Stage</a:t>
            </a:r>
            <a:r>
              <a:rPr lang="zh-CN" altLang="en-US" sz="4400" b="1" dirty="0"/>
              <a:t> </a:t>
            </a:r>
            <a:r>
              <a:rPr lang="en-US" altLang="zh-CN" sz="4400" b="1" dirty="0"/>
              <a:t>3 </a:t>
            </a:r>
            <a:r>
              <a:rPr lang="zh-CN" altLang="en-US" sz="4400" b="1" dirty="0">
                <a:solidFill>
                  <a:schemeClr val="accent1"/>
                </a:solidFill>
              </a:rPr>
              <a:t>硬件调试</a:t>
            </a:r>
            <a:endParaRPr lang="zh-CN" altLang="en-US" dirty="0"/>
          </a:p>
        </p:txBody>
      </p:sp>
      <p:sp>
        <p:nvSpPr>
          <p:cNvPr id="3" name="内容占位符 2"/>
          <p:cNvSpPr>
            <a:spLocks noGrp="1"/>
          </p:cNvSpPr>
          <p:nvPr>
            <p:ph idx="1"/>
          </p:nvPr>
        </p:nvSpPr>
        <p:spPr>
          <a:xfrm>
            <a:off x="822325" y="1828800"/>
            <a:ext cx="5169535" cy="4351020"/>
          </a:xfrm>
        </p:spPr>
        <p:txBody>
          <a:bodyPr>
            <a:normAutofit/>
          </a:bodyPr>
          <a:lstStyle/>
          <a:p>
            <a:pPr marL="0" indent="0">
              <a:buNone/>
            </a:pPr>
            <a:r>
              <a:rPr lang="zh-CN" altLang="en-US" sz="2400" b="1" dirty="0"/>
              <a:t>设备选择</a:t>
            </a:r>
          </a:p>
          <a:p>
            <a:r>
              <a:rPr lang="zh-CN" altLang="en-US" sz="2400" dirty="0"/>
              <a:t>硬件：</a:t>
            </a:r>
            <a:r>
              <a:rPr lang="en-US" altLang="zh-CN" sz="2400" dirty="0"/>
              <a:t>STM32F429IGT6</a:t>
            </a:r>
          </a:p>
          <a:p>
            <a:r>
              <a:rPr lang="zh-CN" altLang="en-US" sz="2400" dirty="0"/>
              <a:t>存储设备</a:t>
            </a:r>
            <a:r>
              <a:rPr lang="en-US" altLang="zh-CN" sz="2400" dirty="0"/>
              <a:t>: SD</a:t>
            </a:r>
            <a:r>
              <a:rPr lang="zh-CN" altLang="en-US" sz="2400" dirty="0"/>
              <a:t>卡</a:t>
            </a:r>
          </a:p>
        </p:txBody>
      </p:sp>
      <p:sp>
        <p:nvSpPr>
          <p:cNvPr id="8" name="文本占位符 5"/>
          <p:cNvSpPr>
            <a:spLocks noGrp="1"/>
          </p:cNvSpPr>
          <p:nvPr>
            <p:ph type="body" sz="quarter" idx="13"/>
          </p:nvPr>
        </p:nvSpPr>
        <p:spPr>
          <a:xfrm>
            <a:off x="822325" y="503149"/>
            <a:ext cx="9745413" cy="404813"/>
          </a:xfrm>
        </p:spPr>
        <p:txBody>
          <a:bodyPr/>
          <a:lstStyle/>
          <a:p>
            <a:r>
              <a:rPr lang="zh-CN" altLang="en-US" dirty="0"/>
              <a:t>第三阶段</a:t>
            </a:r>
          </a:p>
        </p:txBody>
      </p:sp>
      <p:pic>
        <p:nvPicPr>
          <p:cNvPr id="4" name="图片 3" descr="QQ图片20230708224320"/>
          <p:cNvPicPr>
            <a:picLocks noChangeAspect="1"/>
          </p:cNvPicPr>
          <p:nvPr>
            <p:custDataLst>
              <p:tags r:id="rId1"/>
            </p:custDataLst>
          </p:nvPr>
        </p:nvPicPr>
        <p:blipFill>
          <a:blip r:embed="rId4"/>
          <a:stretch>
            <a:fillRect/>
          </a:stretch>
        </p:blipFill>
        <p:spPr>
          <a:xfrm>
            <a:off x="5838190" y="1650365"/>
            <a:ext cx="5257165" cy="394271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FATFS</a:t>
            </a:r>
            <a:r>
              <a:rPr lang="zh-CN" altLang="en-US" b="1" dirty="0"/>
              <a:t>的加入</a:t>
            </a:r>
            <a:endParaRPr lang="zh-CN" altLang="en-US" dirty="0"/>
          </a:p>
        </p:txBody>
      </p:sp>
      <p:sp>
        <p:nvSpPr>
          <p:cNvPr id="3" name="内容占位符 2"/>
          <p:cNvSpPr>
            <a:spLocks noGrp="1"/>
          </p:cNvSpPr>
          <p:nvPr>
            <p:ph idx="1"/>
          </p:nvPr>
        </p:nvSpPr>
        <p:spPr>
          <a:xfrm>
            <a:off x="822325" y="1691005"/>
            <a:ext cx="9745980" cy="4481195"/>
          </a:xfrm>
        </p:spPr>
        <p:txBody>
          <a:bodyPr>
            <a:normAutofit/>
          </a:bodyPr>
          <a:lstStyle/>
          <a:p>
            <a:pPr marL="0" indent="0">
              <a:buNone/>
            </a:pPr>
            <a:r>
              <a:rPr lang="zh-CN" altLang="en-US" sz="2000" b="1" dirty="0"/>
              <a:t>文件操作</a:t>
            </a:r>
            <a:r>
              <a:rPr lang="en-US" altLang="zh-CN" sz="2000" b="1" dirty="0"/>
              <a:t>:</a:t>
            </a:r>
          </a:p>
          <a:p>
            <a:pPr>
              <a:lnSpc>
                <a:spcPct val="70000"/>
              </a:lnSpc>
            </a:pPr>
            <a:r>
              <a:rPr lang="en-US" altLang="zh-CN" sz="2000" dirty="0"/>
              <a:t>efs_fatfs_open,</a:t>
            </a:r>
          </a:p>
          <a:p>
            <a:pPr>
              <a:lnSpc>
                <a:spcPct val="70000"/>
              </a:lnSpc>
            </a:pPr>
            <a:r>
              <a:rPr lang="en-US" altLang="zh-CN" sz="2000" dirty="0"/>
              <a:t>efs_fatfs_close,</a:t>
            </a:r>
          </a:p>
          <a:p>
            <a:pPr>
              <a:lnSpc>
                <a:spcPct val="70000"/>
              </a:lnSpc>
            </a:pPr>
            <a:r>
              <a:rPr lang="en-US" altLang="zh-CN" sz="2000" dirty="0"/>
              <a:t>efs_fatfs_ioctl</a:t>
            </a:r>
          </a:p>
          <a:p>
            <a:pPr>
              <a:lnSpc>
                <a:spcPct val="70000"/>
              </a:lnSpc>
            </a:pPr>
            <a:r>
              <a:rPr lang="en-US" altLang="zh-CN" sz="2000" dirty="0"/>
              <a:t>efs_fatfs_read</a:t>
            </a:r>
          </a:p>
          <a:p>
            <a:pPr marL="0" indent="0">
              <a:lnSpc>
                <a:spcPct val="70000"/>
              </a:lnSpc>
              <a:buNone/>
            </a:pPr>
            <a:r>
              <a:rPr lang="zh-CN" altLang="en-US" sz="2000" b="1" dirty="0">
                <a:sym typeface="+mn-ea"/>
              </a:rPr>
              <a:t>文件系统操作：</a:t>
            </a:r>
            <a:endParaRPr lang="en-US" altLang="zh-CN" sz="2000" dirty="0"/>
          </a:p>
          <a:p>
            <a:pPr>
              <a:lnSpc>
                <a:spcPct val="70000"/>
              </a:lnSpc>
            </a:pPr>
            <a:r>
              <a:rPr lang="en-US" altLang="zh-CN" sz="2000" dirty="0">
                <a:sym typeface="+mn-ea"/>
              </a:rPr>
              <a:t>efs_fatfs_mount,</a:t>
            </a:r>
            <a:endParaRPr lang="en-US" altLang="zh-CN" sz="2000" dirty="0"/>
          </a:p>
          <a:p>
            <a:pPr>
              <a:lnSpc>
                <a:spcPct val="70000"/>
              </a:lnSpc>
            </a:pPr>
            <a:r>
              <a:rPr lang="en-US" altLang="zh-CN" sz="2000" dirty="0">
                <a:sym typeface="+mn-ea"/>
              </a:rPr>
              <a:t>efs_fatfs_unmount,</a:t>
            </a:r>
            <a:endParaRPr lang="en-US" altLang="zh-CN" sz="2000" dirty="0"/>
          </a:p>
          <a:p>
            <a:pPr>
              <a:lnSpc>
                <a:spcPct val="70000"/>
              </a:lnSpc>
            </a:pPr>
            <a:r>
              <a:rPr lang="en-US" altLang="zh-CN" sz="2000" dirty="0">
                <a:sym typeface="+mn-ea"/>
              </a:rPr>
              <a:t>efs_fatfs_mkfs,</a:t>
            </a:r>
            <a:endParaRPr lang="en-US" altLang="zh-CN" sz="2000" dirty="0"/>
          </a:p>
          <a:p>
            <a:pPr marL="0" indent="0">
              <a:lnSpc>
                <a:spcPct val="70000"/>
              </a:lnSpc>
              <a:buNone/>
            </a:pPr>
            <a:endParaRPr lang="en-US" altLang="zh-CN" sz="2000" dirty="0"/>
          </a:p>
        </p:txBody>
      </p:sp>
      <p:sp>
        <p:nvSpPr>
          <p:cNvPr id="4" name="文本占位符 5"/>
          <p:cNvSpPr>
            <a:spLocks noGrp="1"/>
          </p:cNvSpPr>
          <p:nvPr>
            <p:ph type="body" sz="quarter" idx="13"/>
          </p:nvPr>
        </p:nvSpPr>
        <p:spPr>
          <a:xfrm>
            <a:off x="822325" y="503149"/>
            <a:ext cx="9745413" cy="404813"/>
          </a:xfrm>
        </p:spPr>
        <p:txBody>
          <a:bodyPr/>
          <a:lstStyle/>
          <a:p>
            <a:r>
              <a:rPr lang="zh-CN" altLang="en-US" dirty="0"/>
              <a:t>第三阶段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正确性测试</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400" b="1" dirty="0"/>
              <a:t>测试结果</a:t>
            </a:r>
            <a:endParaRPr lang="en-US" altLang="zh-CN" sz="2400" b="1" dirty="0"/>
          </a:p>
          <a:p>
            <a:endParaRPr lang="en-US" altLang="zh-CN" sz="2400" b="1" dirty="0"/>
          </a:p>
        </p:txBody>
      </p:sp>
      <p:sp>
        <p:nvSpPr>
          <p:cNvPr id="4" name="文本占位符 5">
            <a:extLst>
              <a:ext uri="{FF2B5EF4-FFF2-40B4-BE49-F238E27FC236}">
                <a16:creationId xmlns:a16="http://schemas.microsoft.com/office/drawing/2014/main" id="{D372D1FE-1202-2342-B9A3-5007D16473F9}"/>
              </a:ext>
            </a:extLst>
          </p:cNvPr>
          <p:cNvSpPr>
            <a:spLocks noGrp="1"/>
          </p:cNvSpPr>
          <p:nvPr>
            <p:ph type="body" sz="quarter" idx="13"/>
          </p:nvPr>
        </p:nvSpPr>
        <p:spPr>
          <a:xfrm>
            <a:off x="822325" y="503149"/>
            <a:ext cx="9745413" cy="404813"/>
          </a:xfrm>
        </p:spPr>
        <p:txBody>
          <a:bodyPr/>
          <a:lstStyle/>
          <a:p>
            <a:r>
              <a:rPr lang="zh-CN" altLang="en-US" dirty="0"/>
              <a:t>第三阶段</a:t>
            </a:r>
          </a:p>
        </p:txBody>
      </p:sp>
      <p:pic>
        <p:nvPicPr>
          <p:cNvPr id="6" name="图片 5">
            <a:extLst>
              <a:ext uri="{FF2B5EF4-FFF2-40B4-BE49-F238E27FC236}">
                <a16:creationId xmlns:a16="http://schemas.microsoft.com/office/drawing/2014/main" id="{E6C8A446-B30B-2897-2B0C-7B7CFEFC7C00}"/>
              </a:ext>
            </a:extLst>
          </p:cNvPr>
          <p:cNvPicPr>
            <a:picLocks noChangeAspect="1"/>
          </p:cNvPicPr>
          <p:nvPr/>
        </p:nvPicPr>
        <p:blipFill rotWithShape="1">
          <a:blip r:embed="rId3"/>
          <a:srcRect l="-1" t="5239" r="46311" b="32520"/>
          <a:stretch/>
        </p:blipFill>
        <p:spPr>
          <a:xfrm>
            <a:off x="1127125" y="2496555"/>
            <a:ext cx="4125278" cy="3683582"/>
          </a:xfrm>
          <a:prstGeom prst="rect">
            <a:avLst/>
          </a:prstGeom>
        </p:spPr>
      </p:pic>
      <p:pic>
        <p:nvPicPr>
          <p:cNvPr id="8" name="图片 7">
            <a:extLst>
              <a:ext uri="{FF2B5EF4-FFF2-40B4-BE49-F238E27FC236}">
                <a16:creationId xmlns:a16="http://schemas.microsoft.com/office/drawing/2014/main" id="{02F61775-7E80-11C1-FBE7-FC0F6C1B4812}"/>
              </a:ext>
            </a:extLst>
          </p:cNvPr>
          <p:cNvPicPr>
            <a:picLocks noChangeAspect="1"/>
          </p:cNvPicPr>
          <p:nvPr/>
        </p:nvPicPr>
        <p:blipFill rotWithShape="1">
          <a:blip r:embed="rId4"/>
          <a:srcRect l="1" t="8631" r="55241" b="34761"/>
          <a:stretch/>
        </p:blipFill>
        <p:spPr>
          <a:xfrm>
            <a:off x="5665435" y="2498030"/>
            <a:ext cx="3767528" cy="3648475"/>
          </a:xfrm>
          <a:prstGeom prst="rect">
            <a:avLst/>
          </a:prstGeom>
        </p:spPr>
      </p:pic>
    </p:spTree>
    <p:extLst>
      <p:ext uri="{BB962C8B-B14F-4D97-AF65-F5344CB8AC3E}">
        <p14:creationId xmlns:p14="http://schemas.microsoft.com/office/powerpoint/2010/main" val="3311792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fontScale="92500" lnSpcReduction="10000"/>
          </a:bodyPr>
          <a:lstStyle/>
          <a:p>
            <a:r>
              <a:rPr lang="en-US" altLang="zh-CN" sz="2400" b="1" dirty="0"/>
              <a:t>AES</a:t>
            </a:r>
            <a:r>
              <a:rPr lang="zh-CN" altLang="en-US" sz="2400" b="1" dirty="0"/>
              <a:t>的全称是</a:t>
            </a:r>
            <a:r>
              <a:rPr lang="en-US" altLang="zh-CN" sz="2400" b="1" dirty="0"/>
              <a:t>Advanced Encryption Standard</a:t>
            </a:r>
          </a:p>
          <a:p>
            <a:r>
              <a:rPr lang="en-US" altLang="zh-CN" sz="2400" b="1" dirty="0"/>
              <a:t>AES </a:t>
            </a:r>
            <a:r>
              <a:rPr lang="zh-CN" altLang="en-US" sz="2400" b="1" dirty="0"/>
              <a:t>的加密过程涉及以下几个主要步骤：</a:t>
            </a:r>
          </a:p>
          <a:p>
            <a:pPr lvl="1"/>
            <a:r>
              <a:rPr lang="zh-CN" altLang="en-US" sz="2000" b="1" dirty="0"/>
              <a:t>初始化：</a:t>
            </a:r>
            <a:r>
              <a:rPr lang="zh-CN" altLang="en-US" sz="2000" dirty="0"/>
              <a:t>根据密钥长度选择适当的轮数（</a:t>
            </a:r>
            <a:r>
              <a:rPr lang="en-US" altLang="zh-CN" sz="2000" dirty="0"/>
              <a:t>10</a:t>
            </a:r>
            <a:r>
              <a:rPr lang="zh-CN" altLang="en-US" sz="2000" dirty="0"/>
              <a:t>轮、</a:t>
            </a:r>
            <a:r>
              <a:rPr lang="en-US" altLang="zh-CN" sz="2000" dirty="0"/>
              <a:t>12</a:t>
            </a:r>
            <a:r>
              <a:rPr lang="zh-CN" altLang="en-US" sz="2000" dirty="0"/>
              <a:t>轮或</a:t>
            </a:r>
            <a:r>
              <a:rPr lang="en-US" altLang="zh-CN" sz="2000" dirty="0"/>
              <a:t>14</a:t>
            </a:r>
            <a:r>
              <a:rPr lang="zh-CN" altLang="en-US" sz="2000" dirty="0"/>
              <a:t>轮），并对密钥进行扩展。</a:t>
            </a:r>
          </a:p>
          <a:p>
            <a:pPr lvl="1"/>
            <a:r>
              <a:rPr lang="zh-CN" altLang="en-US" sz="2000" dirty="0"/>
              <a:t>轮密钥加函数</a:t>
            </a:r>
            <a:r>
              <a:rPr lang="en-US" altLang="zh-CN" sz="2000" dirty="0"/>
              <a:t> </a:t>
            </a:r>
            <a:r>
              <a:rPr lang="en-US" altLang="zh-CN" sz="2000" dirty="0" err="1"/>
              <a:t>AddRoundKey</a:t>
            </a:r>
            <a:r>
              <a:rPr lang="en-US" altLang="zh-CN" sz="2000" dirty="0"/>
              <a:t>(int round)</a:t>
            </a:r>
            <a:r>
              <a:rPr lang="zh-CN" altLang="en-US" sz="2000" dirty="0"/>
              <a:t>：将扩展密钥与原始数据进行按位异或（</a:t>
            </a:r>
            <a:r>
              <a:rPr lang="en-US" altLang="zh-CN" sz="2000" dirty="0"/>
              <a:t>XOR</a:t>
            </a:r>
            <a:r>
              <a:rPr lang="zh-CN" altLang="en-US" sz="2000" dirty="0"/>
              <a:t>）操作，增加密码的随机性。</a:t>
            </a:r>
          </a:p>
          <a:p>
            <a:pPr lvl="1"/>
            <a:r>
              <a:rPr lang="zh-CN" altLang="en-US" sz="2000" b="1" dirty="0"/>
              <a:t>轮运算：</a:t>
            </a:r>
            <a:r>
              <a:rPr lang="zh-CN" altLang="en-US" sz="2000" dirty="0"/>
              <a:t>根据指定的轮数，进行字节替换函数 </a:t>
            </a:r>
            <a:r>
              <a:rPr lang="en-US" altLang="zh-CN" sz="2000" dirty="0" err="1"/>
              <a:t>SubBytes</a:t>
            </a:r>
            <a:r>
              <a:rPr lang="en-US" altLang="zh-CN" sz="2000" dirty="0"/>
              <a:t>(void)</a:t>
            </a:r>
            <a:r>
              <a:rPr lang="zh-CN" altLang="en-US" sz="2000" dirty="0"/>
              <a:t>、行位移函数 </a:t>
            </a:r>
            <a:r>
              <a:rPr lang="en-US" altLang="zh-CN" sz="2000" dirty="0" err="1"/>
              <a:t>ShiftRows</a:t>
            </a:r>
            <a:r>
              <a:rPr lang="en-US" altLang="zh-CN" sz="2000" dirty="0"/>
              <a:t>(void)</a:t>
            </a:r>
            <a:r>
              <a:rPr lang="zh-CN" altLang="en-US" sz="2000" dirty="0"/>
              <a:t>、列混淆函数</a:t>
            </a:r>
            <a:r>
              <a:rPr lang="en-US" altLang="zh-CN" sz="2000" dirty="0" err="1"/>
              <a:t>MixColumns</a:t>
            </a:r>
            <a:r>
              <a:rPr lang="en-US" altLang="zh-CN" sz="2000" dirty="0"/>
              <a:t>(void)</a:t>
            </a:r>
            <a:r>
              <a:rPr lang="zh-CN" altLang="en-US" sz="2000" dirty="0"/>
              <a:t> 。这些操作对数据进行非线性变换，增强了加密的强度。</a:t>
            </a:r>
          </a:p>
          <a:p>
            <a:pPr lvl="1"/>
            <a:r>
              <a:rPr lang="zh-CN" altLang="en-US" sz="2000" b="1" dirty="0"/>
              <a:t>最终轮运算：</a:t>
            </a:r>
            <a:r>
              <a:rPr lang="zh-CN" altLang="en-US" sz="2000" dirty="0"/>
              <a:t>在最后一轮中，省略列混淆操作，但仍包括字节替换、行位移和轮密钥加。</a:t>
            </a:r>
          </a:p>
          <a:p>
            <a:pPr lvl="1"/>
            <a:r>
              <a:rPr lang="zh-CN" altLang="en-US" sz="2000" b="1" dirty="0"/>
              <a:t>密文生成：</a:t>
            </a:r>
            <a:r>
              <a:rPr lang="zh-CN" altLang="en-US" sz="2000" dirty="0"/>
              <a:t>经过指定轮数的处理后，得到加密后的数据，即密文。</a:t>
            </a:r>
            <a:endParaRPr lang="en-US" altLang="zh-CN" sz="2000" dirty="0"/>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spTree>
    <p:extLst>
      <p:ext uri="{BB962C8B-B14F-4D97-AF65-F5344CB8AC3E}">
        <p14:creationId xmlns:p14="http://schemas.microsoft.com/office/powerpoint/2010/main" val="2084736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a:xfrm>
            <a:off x="821711" y="1759959"/>
            <a:ext cx="9746088" cy="4351337"/>
          </a:xfrm>
        </p:spPr>
        <p:txBody>
          <a:bodyPr>
            <a:normAutofit/>
          </a:bodyPr>
          <a:lstStyle/>
          <a:p>
            <a:pPr marL="0" indent="0">
              <a:buNone/>
            </a:pPr>
            <a:r>
              <a:rPr lang="en-US" altLang="zh-CN" sz="2000" b="1" dirty="0"/>
              <a:t>void </a:t>
            </a:r>
            <a:r>
              <a:rPr lang="en-US" altLang="zh-CN" sz="2000" b="1" dirty="0" err="1"/>
              <a:t>AddRoundKey</a:t>
            </a:r>
            <a:r>
              <a:rPr lang="en-US" altLang="zh-CN" sz="2000" b="1" dirty="0"/>
              <a:t>(int round)</a:t>
            </a:r>
            <a:r>
              <a:rPr lang="zh-CN" altLang="en-US" sz="2000" b="1" dirty="0"/>
              <a:t> 图示</a:t>
            </a:r>
            <a:endParaRPr lang="en-US" altLang="zh-CN" sz="2000" b="1" dirty="0"/>
          </a:p>
          <a:p>
            <a:pPr marL="0" indent="0">
              <a:buNone/>
            </a:pPr>
            <a:endParaRPr lang="en-US" altLang="zh-CN" sz="2000" b="1" dirty="0"/>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pic>
        <p:nvPicPr>
          <p:cNvPr id="1026" name="Picture 2">
            <a:extLst>
              <a:ext uri="{FF2B5EF4-FFF2-40B4-BE49-F238E27FC236}">
                <a16:creationId xmlns:a16="http://schemas.microsoft.com/office/drawing/2014/main" id="{46553215-C0C5-6FBC-6AE0-0C9F05E635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0" t="5691" r="5146" b="3019"/>
          <a:stretch/>
        </p:blipFill>
        <p:spPr bwMode="auto">
          <a:xfrm>
            <a:off x="2284402" y="2248183"/>
            <a:ext cx="6560457"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14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PingFang SC" panose="020B0400000000000000" pitchFamily="34" charset="-122"/>
                <a:ea typeface="PingFang SC" panose="020B0400000000000000" pitchFamily="34" charset="-122"/>
              </a:rPr>
              <a:t>嵌入式操作系统 </a:t>
            </a:r>
            <a:r>
              <a:rPr lang="en-US" altLang="zh-CN" b="0" dirty="0">
                <a:latin typeface="PingFang SC" panose="020B0400000000000000" pitchFamily="34" charset="-122"/>
                <a:ea typeface="PingFang SC" panose="020B0400000000000000" pitchFamily="34" charset="-122"/>
              </a:rPr>
              <a:t>/</a:t>
            </a:r>
            <a:r>
              <a:rPr lang="zh-CN" altLang="en-US" b="0" dirty="0">
                <a:latin typeface="PingFang SC" panose="020B0400000000000000" pitchFamily="34" charset="-122"/>
                <a:ea typeface="PingFang SC" panose="020B0400000000000000" pitchFamily="34" charset="-122"/>
              </a:rPr>
              <a:t> </a:t>
            </a:r>
            <a:r>
              <a:rPr lang="en-US" altLang="zh-CN" b="1" dirty="0">
                <a:latin typeface="PingFang SC" panose="020B0400000000000000" pitchFamily="34" charset="-122"/>
                <a:ea typeface="PingFang SC" panose="020B0400000000000000" pitchFamily="34" charset="-122"/>
              </a:rPr>
              <a:t>FreeRTOS</a:t>
            </a:r>
            <a:endParaRPr lang="zh-CN" altLang="en-US" b="1" dirty="0">
              <a:latin typeface="PingFang SC" panose="020B0400000000000000" pitchFamily="34" charset="-122"/>
              <a:ea typeface="PingFang SC" panose="020B0400000000000000" pitchFamily="34" charset="-122"/>
            </a:endParaRPr>
          </a:p>
        </p:txBody>
      </p:sp>
      <p:sp>
        <p:nvSpPr>
          <p:cNvPr id="3" name="内容占位符 2"/>
          <p:cNvSpPr>
            <a:spLocks noGrp="1"/>
          </p:cNvSpPr>
          <p:nvPr>
            <p:ph idx="1"/>
          </p:nvPr>
        </p:nvSpPr>
        <p:spPr/>
        <p:txBody>
          <a:bodyPr>
            <a:normAutofit/>
          </a:bodyPr>
          <a:lstStyle/>
          <a:p>
            <a:r>
              <a:rPr lang="zh-CN" altLang="en-US" sz="2800" dirty="0"/>
              <a:t>是市场领先的微控制器实时操作系统（</a:t>
            </a:r>
            <a:r>
              <a:rPr lang="en-US" altLang="zh-CN" sz="2800" dirty="0"/>
              <a:t>RTOS</a:t>
            </a:r>
            <a:r>
              <a:rPr lang="zh-CN" altLang="en-US" sz="2800" dirty="0"/>
              <a:t>）</a:t>
            </a:r>
            <a:endParaRPr lang="en-US" altLang="zh-CN" sz="2800" dirty="0"/>
          </a:p>
          <a:p>
            <a:endParaRPr lang="en-US" altLang="zh-CN" sz="2800" dirty="0"/>
          </a:p>
          <a:p>
            <a:r>
              <a:rPr lang="zh-CN" altLang="en-US" sz="2800" dirty="0"/>
              <a:t>完全开源</a:t>
            </a:r>
            <a:endParaRPr lang="en-US" altLang="zh-CN" sz="2800" dirty="0"/>
          </a:p>
          <a:p>
            <a:endParaRPr lang="en-US" altLang="zh-CN" sz="2800" dirty="0"/>
          </a:p>
          <a:p>
            <a:r>
              <a:rPr lang="zh-CN" altLang="en-US" sz="2800" dirty="0"/>
              <a:t>包括一个内核和一组不断增长的库</a:t>
            </a:r>
            <a:endParaRPr lang="en-US" altLang="zh-CN" sz="2800" dirty="0"/>
          </a:p>
        </p:txBody>
      </p:sp>
      <p:sp>
        <p:nvSpPr>
          <p:cNvPr id="6" name="文本占位符 5"/>
          <p:cNvSpPr>
            <a:spLocks noGrp="1"/>
          </p:cNvSpPr>
          <p:nvPr>
            <p:ph type="body" sz="quarter" idx="13"/>
          </p:nvPr>
        </p:nvSpPr>
        <p:spPr/>
        <p:txBody>
          <a:bodyPr/>
          <a:lstStyle/>
          <a:p>
            <a:r>
              <a:rPr lang="zh-CN" altLang="en-US" dirty="0"/>
              <a:t>项目背景</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826460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a:xfrm>
            <a:off x="821711" y="1759959"/>
            <a:ext cx="9746088" cy="4351337"/>
          </a:xfrm>
        </p:spPr>
        <p:txBody>
          <a:bodyPr>
            <a:normAutofit/>
          </a:bodyPr>
          <a:lstStyle/>
          <a:p>
            <a:pPr marL="0" indent="0">
              <a:buNone/>
            </a:pPr>
            <a:r>
              <a:rPr lang="en-US" altLang="zh-CN" sz="2000" b="1" dirty="0"/>
              <a:t>void </a:t>
            </a:r>
            <a:r>
              <a:rPr lang="en-US" altLang="zh-CN" sz="2000" b="1" dirty="0" err="1"/>
              <a:t>SubBytes</a:t>
            </a:r>
            <a:r>
              <a:rPr lang="en-US" altLang="zh-CN" sz="2000" b="1" dirty="0"/>
              <a:t>(void)</a:t>
            </a:r>
            <a:r>
              <a:rPr lang="zh-CN" altLang="en-US" sz="2000" b="1" dirty="0"/>
              <a:t> 图示</a:t>
            </a:r>
            <a:endParaRPr lang="en-US" altLang="zh-CN" sz="2000" b="1" dirty="0"/>
          </a:p>
          <a:p>
            <a:pPr marL="0" indent="0">
              <a:buNone/>
            </a:pPr>
            <a:endParaRPr lang="en-US" altLang="zh-CN" sz="2000" b="1" dirty="0"/>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pic>
        <p:nvPicPr>
          <p:cNvPr id="2050" name="Picture 2">
            <a:extLst>
              <a:ext uri="{FF2B5EF4-FFF2-40B4-BE49-F238E27FC236}">
                <a16:creationId xmlns:a16="http://schemas.microsoft.com/office/drawing/2014/main" id="{E8C424E9-1B17-69C4-6F45-33CF996A17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49" t="12859" r="4153" b="11132"/>
          <a:stretch/>
        </p:blipFill>
        <p:spPr bwMode="auto">
          <a:xfrm>
            <a:off x="664382" y="2875038"/>
            <a:ext cx="9903417" cy="212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83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a:xfrm>
            <a:off x="821711" y="1759959"/>
            <a:ext cx="9746088" cy="4351337"/>
          </a:xfrm>
        </p:spPr>
        <p:txBody>
          <a:bodyPr>
            <a:normAutofit/>
          </a:bodyPr>
          <a:lstStyle/>
          <a:p>
            <a:pPr marL="0" indent="0">
              <a:buNone/>
            </a:pPr>
            <a:r>
              <a:rPr lang="en-US" altLang="zh-CN" sz="2000" b="1" dirty="0"/>
              <a:t>void </a:t>
            </a:r>
            <a:r>
              <a:rPr lang="en-US" altLang="zh-CN" sz="2000" b="1" dirty="0" err="1"/>
              <a:t>ShiftRows</a:t>
            </a:r>
            <a:r>
              <a:rPr lang="en-US" altLang="zh-CN" sz="2000" b="1" dirty="0"/>
              <a:t>(void) </a:t>
            </a:r>
            <a:r>
              <a:rPr lang="zh-CN" altLang="en-US" sz="2000" b="1" dirty="0"/>
              <a:t>图示</a:t>
            </a:r>
            <a:endParaRPr lang="en-US" altLang="zh-CN" sz="2000" b="1" dirty="0"/>
          </a:p>
          <a:p>
            <a:pPr marL="0" indent="0">
              <a:buNone/>
            </a:pPr>
            <a:endParaRPr lang="en-US" altLang="zh-CN" sz="2000" b="1" dirty="0"/>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pic>
        <p:nvPicPr>
          <p:cNvPr id="3074" name="Picture 2">
            <a:extLst>
              <a:ext uri="{FF2B5EF4-FFF2-40B4-BE49-F238E27FC236}">
                <a16:creationId xmlns:a16="http://schemas.microsoft.com/office/drawing/2014/main" id="{54F99676-CD90-2EF4-9D9F-F338D803C3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73" r="2119" b="12195"/>
          <a:stretch/>
        </p:blipFill>
        <p:spPr bwMode="auto">
          <a:xfrm>
            <a:off x="418454" y="2899395"/>
            <a:ext cx="10567799" cy="168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630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a:xfrm>
            <a:off x="821711" y="1759959"/>
            <a:ext cx="9746088" cy="4351337"/>
          </a:xfrm>
        </p:spPr>
        <p:txBody>
          <a:bodyPr>
            <a:normAutofit/>
          </a:bodyPr>
          <a:lstStyle/>
          <a:p>
            <a:pPr marL="0" indent="0">
              <a:buNone/>
            </a:pPr>
            <a:r>
              <a:rPr lang="en-US" altLang="zh-CN" sz="2000" b="1" dirty="0"/>
              <a:t>void </a:t>
            </a:r>
            <a:r>
              <a:rPr lang="en-US" altLang="zh-CN" sz="2000" b="1" dirty="0" err="1"/>
              <a:t>MixColumns</a:t>
            </a:r>
            <a:r>
              <a:rPr lang="en-US" altLang="zh-CN" sz="2000" b="1" dirty="0"/>
              <a:t>(void) </a:t>
            </a:r>
            <a:r>
              <a:rPr lang="zh-CN" altLang="en-US" sz="2000" b="1" dirty="0"/>
              <a:t>图示</a:t>
            </a:r>
            <a:endParaRPr lang="en-US" altLang="zh-CN" sz="2000" b="1" dirty="0"/>
          </a:p>
          <a:p>
            <a:pPr marL="0" indent="0">
              <a:buNone/>
            </a:pPr>
            <a:endParaRPr lang="en-US" altLang="zh-CN" sz="2000" b="1" dirty="0"/>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pic>
        <p:nvPicPr>
          <p:cNvPr id="4098" name="Picture 2">
            <a:extLst>
              <a:ext uri="{FF2B5EF4-FFF2-40B4-BE49-F238E27FC236}">
                <a16:creationId xmlns:a16="http://schemas.microsoft.com/office/drawing/2014/main" id="{4996BA62-575A-80DC-07FE-D988BF315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99" t="24662" r="5938"/>
          <a:stretch/>
        </p:blipFill>
        <p:spPr bwMode="auto">
          <a:xfrm>
            <a:off x="2526224" y="2162526"/>
            <a:ext cx="5858360" cy="443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039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sz="4400" b="1" dirty="0"/>
              <a:t>AES </a:t>
            </a:r>
            <a:r>
              <a:rPr lang="zh-CN" altLang="en-US" sz="4400" b="1" dirty="0"/>
              <a:t>文件加密算法的实现</a:t>
            </a:r>
            <a:endParaRPr lang="zh-CN" altLang="en-US" dirty="0"/>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a:bodyPr>
          <a:lstStyle/>
          <a:p>
            <a:r>
              <a:rPr lang="zh-CN" altLang="en-US" sz="2400" dirty="0"/>
              <a:t>解密过程与加密过程类似，但操作的顺序和密钥扩展的顺序相反。通过使用相同的密钥和相反的操作，可以将密文转换回原始数据。</a:t>
            </a:r>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第四阶段</a:t>
            </a:r>
          </a:p>
        </p:txBody>
      </p:sp>
      <p:pic>
        <p:nvPicPr>
          <p:cNvPr id="8" name="图片 7">
            <a:extLst>
              <a:ext uri="{FF2B5EF4-FFF2-40B4-BE49-F238E27FC236}">
                <a16:creationId xmlns:a16="http://schemas.microsoft.com/office/drawing/2014/main" id="{894D081A-004A-7D7B-33AD-ED50FF757BD4}"/>
              </a:ext>
            </a:extLst>
          </p:cNvPr>
          <p:cNvPicPr>
            <a:picLocks noChangeAspect="1"/>
          </p:cNvPicPr>
          <p:nvPr/>
        </p:nvPicPr>
        <p:blipFill>
          <a:blip r:embed="rId3"/>
          <a:stretch>
            <a:fillRect/>
          </a:stretch>
        </p:blipFill>
        <p:spPr>
          <a:xfrm>
            <a:off x="1026469" y="3429000"/>
            <a:ext cx="3443958" cy="1297974"/>
          </a:xfrm>
          <a:prstGeom prst="rect">
            <a:avLst/>
          </a:prstGeom>
        </p:spPr>
      </p:pic>
    </p:spTree>
    <p:extLst>
      <p:ext uri="{BB962C8B-B14F-4D97-AF65-F5344CB8AC3E}">
        <p14:creationId xmlns:p14="http://schemas.microsoft.com/office/powerpoint/2010/main" val="2891804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项目总结</a:t>
            </a:r>
          </a:p>
        </p:txBody>
      </p:sp>
      <p:sp>
        <p:nvSpPr>
          <p:cNvPr id="3" name="文本占位符 2"/>
          <p:cNvSpPr>
            <a:spLocks noGrp="1"/>
          </p:cNvSpPr>
          <p:nvPr>
            <p:ph type="body" idx="1"/>
          </p:nvPr>
        </p:nvSpPr>
        <p:spPr/>
        <p:txBody>
          <a:bodyPr/>
          <a:lstStyle/>
          <a:p>
            <a:r>
              <a:rPr lang="zh-CN" altLang="en-US" dirty="0"/>
              <a:t>实际上讲到这里已经可以算是结束了</a:t>
            </a:r>
          </a:p>
        </p:txBody>
      </p:sp>
      <p:sp>
        <p:nvSpPr>
          <p:cNvPr id="5" name="灯片编号占位符 4"/>
          <p:cNvSpPr>
            <a:spLocks noGrp="1"/>
          </p:cNvSpPr>
          <p:nvPr>
            <p:ph type="sldNum" sz="quarter" idx="12"/>
          </p:nvPr>
        </p:nvSpPr>
        <p:spPr/>
        <p:txBody>
          <a:bodyPr/>
          <a:lstStyle/>
          <a:p>
            <a:fld id="{4FAB73BC-B049-4115-A692-8D63A059BFB8}" type="slidenum">
              <a:rPr lang="en-US" smtClean="0"/>
              <a:pPr/>
              <a:t>54</a:t>
            </a:fld>
            <a:endParaRPr lang="en-US" dirty="0"/>
          </a:p>
        </p:txBody>
      </p:sp>
    </p:spTree>
    <p:extLst>
      <p:ext uri="{BB962C8B-B14F-4D97-AF65-F5344CB8AC3E}">
        <p14:creationId xmlns:p14="http://schemas.microsoft.com/office/powerpoint/2010/main" val="3514759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性能测试？</a:t>
            </a:r>
            <a:endParaRPr lang="zh-CN" altLang="en-US" dirty="0"/>
          </a:p>
        </p:txBody>
      </p:sp>
      <p:sp>
        <p:nvSpPr>
          <p:cNvPr id="4" name="文本占位符 5">
            <a:extLst>
              <a:ext uri="{FF2B5EF4-FFF2-40B4-BE49-F238E27FC236}">
                <a16:creationId xmlns:a16="http://schemas.microsoft.com/office/drawing/2014/main" id="{0743845D-FEF0-4F0E-F33A-F007B7B7FCA2}"/>
              </a:ext>
            </a:extLst>
          </p:cNvPr>
          <p:cNvSpPr>
            <a:spLocks noGrp="1"/>
          </p:cNvSpPr>
          <p:nvPr>
            <p:ph type="body" sz="quarter" idx="13"/>
          </p:nvPr>
        </p:nvSpPr>
        <p:spPr>
          <a:xfrm>
            <a:off x="822325" y="474663"/>
            <a:ext cx="9745663" cy="406400"/>
          </a:xfrm>
        </p:spPr>
        <p:txBody>
          <a:bodyPr/>
          <a:lstStyle/>
          <a:p>
            <a:r>
              <a:rPr lang="zh-CN" altLang="en-US" dirty="0"/>
              <a:t>第</a:t>
            </a:r>
            <a:r>
              <a:rPr lang="en-US" altLang="zh-CN" dirty="0"/>
              <a:t>X</a:t>
            </a:r>
            <a:r>
              <a:rPr lang="zh-CN" altLang="en-US" dirty="0"/>
              <a:t>阶段</a:t>
            </a:r>
          </a:p>
        </p:txBody>
      </p:sp>
    </p:spTree>
    <p:extLst>
      <p:ext uri="{BB962C8B-B14F-4D97-AF65-F5344CB8AC3E}">
        <p14:creationId xmlns:p14="http://schemas.microsoft.com/office/powerpoint/2010/main" val="3086714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缓存？</a:t>
            </a:r>
            <a:endParaRPr lang="zh-CN" altLang="en-US" dirty="0"/>
          </a:p>
        </p:txBody>
      </p:sp>
      <p:sp>
        <p:nvSpPr>
          <p:cNvPr id="4" name="文本占位符 5">
            <a:extLst>
              <a:ext uri="{FF2B5EF4-FFF2-40B4-BE49-F238E27FC236}">
                <a16:creationId xmlns:a16="http://schemas.microsoft.com/office/drawing/2014/main" id="{0743845D-FEF0-4F0E-F33A-F007B7B7FCA2}"/>
              </a:ext>
            </a:extLst>
          </p:cNvPr>
          <p:cNvSpPr>
            <a:spLocks noGrp="1"/>
          </p:cNvSpPr>
          <p:nvPr>
            <p:ph type="body" sz="quarter" idx="13"/>
          </p:nvPr>
        </p:nvSpPr>
        <p:spPr>
          <a:xfrm>
            <a:off x="822325" y="474663"/>
            <a:ext cx="9745663" cy="406400"/>
          </a:xfrm>
        </p:spPr>
        <p:txBody>
          <a:bodyPr/>
          <a:lstStyle/>
          <a:p>
            <a:r>
              <a:rPr lang="zh-CN" altLang="en-US" dirty="0"/>
              <a:t>第</a:t>
            </a:r>
            <a:r>
              <a:rPr lang="en-US" altLang="zh-CN" dirty="0"/>
              <a:t>X</a:t>
            </a:r>
            <a:r>
              <a:rPr lang="zh-CN" altLang="en-US" dirty="0"/>
              <a:t>阶段</a:t>
            </a:r>
          </a:p>
        </p:txBody>
      </p:sp>
    </p:spTree>
    <p:extLst>
      <p:ext uri="{BB962C8B-B14F-4D97-AF65-F5344CB8AC3E}">
        <p14:creationId xmlns:p14="http://schemas.microsoft.com/office/powerpoint/2010/main" val="813386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en-US" altLang="zh-CN" b="1" dirty="0"/>
              <a:t>MMU</a:t>
            </a:r>
            <a:r>
              <a:rPr lang="zh-CN" altLang="en-US" b="1" dirty="0"/>
              <a:t>？</a:t>
            </a:r>
            <a:endParaRPr lang="zh-CN" altLang="en-US" dirty="0"/>
          </a:p>
        </p:txBody>
      </p:sp>
      <p:sp>
        <p:nvSpPr>
          <p:cNvPr id="4" name="文本占位符 5">
            <a:extLst>
              <a:ext uri="{FF2B5EF4-FFF2-40B4-BE49-F238E27FC236}">
                <a16:creationId xmlns:a16="http://schemas.microsoft.com/office/drawing/2014/main" id="{0743845D-FEF0-4F0E-F33A-F007B7B7FCA2}"/>
              </a:ext>
            </a:extLst>
          </p:cNvPr>
          <p:cNvSpPr>
            <a:spLocks noGrp="1"/>
          </p:cNvSpPr>
          <p:nvPr>
            <p:ph type="body" sz="quarter" idx="13"/>
          </p:nvPr>
        </p:nvSpPr>
        <p:spPr>
          <a:xfrm>
            <a:off x="822325" y="474663"/>
            <a:ext cx="9745663" cy="406400"/>
          </a:xfrm>
        </p:spPr>
        <p:txBody>
          <a:bodyPr/>
          <a:lstStyle/>
          <a:p>
            <a:r>
              <a:rPr lang="zh-CN" altLang="en-US" dirty="0"/>
              <a:t>第</a:t>
            </a:r>
            <a:r>
              <a:rPr lang="en-US" altLang="zh-CN" dirty="0"/>
              <a:t>X</a:t>
            </a:r>
            <a:r>
              <a:rPr lang="zh-CN" altLang="en-US" dirty="0"/>
              <a:t>阶段</a:t>
            </a:r>
          </a:p>
        </p:txBody>
      </p:sp>
    </p:spTree>
    <p:extLst>
      <p:ext uri="{BB962C8B-B14F-4D97-AF65-F5344CB8AC3E}">
        <p14:creationId xmlns:p14="http://schemas.microsoft.com/office/powerpoint/2010/main" val="825025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遇到的问题？</a:t>
            </a:r>
            <a:endParaRPr lang="zh-CN" altLang="en-US" dirty="0"/>
          </a:p>
        </p:txBody>
      </p:sp>
      <p:sp>
        <p:nvSpPr>
          <p:cNvPr id="4" name="文本占位符 5">
            <a:extLst>
              <a:ext uri="{FF2B5EF4-FFF2-40B4-BE49-F238E27FC236}">
                <a16:creationId xmlns:a16="http://schemas.microsoft.com/office/drawing/2014/main" id="{0743845D-FEF0-4F0E-F33A-F007B7B7FCA2}"/>
              </a:ext>
            </a:extLst>
          </p:cNvPr>
          <p:cNvSpPr>
            <a:spLocks noGrp="1"/>
          </p:cNvSpPr>
          <p:nvPr>
            <p:ph type="body" sz="quarter" idx="13"/>
          </p:nvPr>
        </p:nvSpPr>
        <p:spPr>
          <a:xfrm>
            <a:off x="822325" y="474663"/>
            <a:ext cx="9745663" cy="406400"/>
          </a:xfrm>
        </p:spPr>
        <p:txBody>
          <a:bodyPr/>
          <a:lstStyle/>
          <a:p>
            <a:r>
              <a:rPr lang="zh-CN" altLang="en-US" dirty="0"/>
              <a:t>第</a:t>
            </a:r>
            <a:r>
              <a:rPr lang="en-US" altLang="zh-CN" dirty="0"/>
              <a:t>X</a:t>
            </a:r>
            <a:r>
              <a:rPr lang="zh-CN" altLang="en-US" dirty="0"/>
              <a:t>阶段</a:t>
            </a:r>
          </a:p>
        </p:txBody>
      </p:sp>
      <p:sp>
        <p:nvSpPr>
          <p:cNvPr id="3" name="内容占位符 2">
            <a:extLst>
              <a:ext uri="{FF2B5EF4-FFF2-40B4-BE49-F238E27FC236}">
                <a16:creationId xmlns:a16="http://schemas.microsoft.com/office/drawing/2014/main" id="{A8B178D7-C43C-AE77-E5E8-629218FA0C08}"/>
              </a:ext>
            </a:extLst>
          </p:cNvPr>
          <p:cNvSpPr>
            <a:spLocks noGrp="1"/>
          </p:cNvSpPr>
          <p:nvPr>
            <p:ph idx="1"/>
          </p:nvPr>
        </p:nvSpPr>
        <p:spPr>
          <a:xfrm>
            <a:off x="822325" y="1691005"/>
            <a:ext cx="9745980" cy="4481195"/>
          </a:xfrm>
        </p:spPr>
        <p:txBody>
          <a:bodyPr>
            <a:normAutofit/>
          </a:bodyPr>
          <a:lstStyle/>
          <a:p>
            <a:pPr marL="0" indent="0">
              <a:lnSpc>
                <a:spcPct val="70000"/>
              </a:lnSpc>
              <a:buNone/>
            </a:pPr>
            <a:endParaRPr lang="en-US" altLang="zh-CN" sz="2000" dirty="0"/>
          </a:p>
          <a:p>
            <a:pPr>
              <a:lnSpc>
                <a:spcPct val="70000"/>
              </a:lnSpc>
            </a:pPr>
            <a:r>
              <a:rPr lang="zh-CN" altLang="en-US" sz="2000" dirty="0"/>
              <a:t>代码分开编写，只有合并时才会进行调试</a:t>
            </a:r>
            <a:endParaRPr lang="en-US" altLang="zh-CN" sz="2000" dirty="0"/>
          </a:p>
          <a:p>
            <a:pPr lvl="1">
              <a:lnSpc>
                <a:spcPct val="70000"/>
              </a:lnSpc>
            </a:pPr>
            <a:r>
              <a:rPr lang="zh-CN" altLang="en-US" sz="1600" dirty="0"/>
              <a:t>编写测试代码，方便快速定位问题</a:t>
            </a:r>
            <a:endParaRPr lang="en-US" altLang="zh-CN" sz="1600" dirty="0"/>
          </a:p>
          <a:p>
            <a:pPr lvl="1">
              <a:lnSpc>
                <a:spcPct val="70000"/>
              </a:lnSpc>
            </a:pPr>
            <a:r>
              <a:rPr lang="zh-CN" altLang="en-US" sz="1600" dirty="0"/>
              <a:t>耐心修改</a:t>
            </a:r>
            <a:r>
              <a:rPr lang="en-US" altLang="zh-CN" sz="1600" dirty="0"/>
              <a:t>Bug</a:t>
            </a:r>
            <a:r>
              <a:rPr lang="zh-CN" altLang="en-US" sz="1600" dirty="0"/>
              <a:t>，首先解决编译错误，再定位逻辑错误</a:t>
            </a:r>
            <a:endParaRPr lang="en-US" altLang="zh-CN" sz="1600" dirty="0"/>
          </a:p>
          <a:p>
            <a:pPr lvl="1">
              <a:lnSpc>
                <a:spcPct val="70000"/>
              </a:lnSpc>
            </a:pPr>
            <a:r>
              <a:rPr lang="zh-CN" altLang="en-US" sz="1600" dirty="0"/>
              <a:t>（更细的测试函数）</a:t>
            </a:r>
            <a:endParaRPr lang="en-US" altLang="zh-CN" sz="1600" dirty="0"/>
          </a:p>
          <a:p>
            <a:pPr>
              <a:lnSpc>
                <a:spcPct val="70000"/>
              </a:lnSpc>
            </a:pPr>
            <a:r>
              <a:rPr lang="zh-CN" altLang="en-US" sz="2000" dirty="0"/>
              <a:t>硬件移植工作量较大</a:t>
            </a:r>
            <a:endParaRPr lang="en-US" altLang="zh-CN" sz="2000" dirty="0"/>
          </a:p>
          <a:p>
            <a:pPr lvl="1">
              <a:lnSpc>
                <a:spcPct val="70000"/>
              </a:lnSpc>
            </a:pPr>
            <a:r>
              <a:rPr lang="zh-CN" altLang="en-US" sz="1600" dirty="0"/>
              <a:t>无法避免</a:t>
            </a:r>
            <a:endParaRPr lang="en-US" altLang="zh-CN" sz="1600" dirty="0"/>
          </a:p>
          <a:p>
            <a:pPr lvl="1">
              <a:lnSpc>
                <a:spcPct val="70000"/>
              </a:lnSpc>
            </a:pPr>
            <a:r>
              <a:rPr lang="zh-CN" altLang="en-US" sz="1600" dirty="0"/>
              <a:t>一个好的教程</a:t>
            </a:r>
            <a:r>
              <a:rPr lang="en-US" altLang="zh-CN" sz="1600" dirty="0"/>
              <a:t>/</a:t>
            </a:r>
            <a:r>
              <a:rPr lang="zh-CN" altLang="en-US" sz="1600" dirty="0"/>
              <a:t>文档帮助很大</a:t>
            </a:r>
            <a:endParaRPr lang="en-US" altLang="zh-CN" sz="1600" dirty="0"/>
          </a:p>
          <a:p>
            <a:pPr lvl="1">
              <a:lnSpc>
                <a:spcPct val="70000"/>
              </a:lnSpc>
            </a:pPr>
            <a:r>
              <a:rPr lang="en-US" altLang="zh-CN" sz="1600" dirty="0" err="1"/>
              <a:t>Stackoverflow</a:t>
            </a:r>
            <a:endParaRPr lang="en-US" altLang="zh-CN" sz="1600" dirty="0"/>
          </a:p>
          <a:p>
            <a:pPr marL="0" indent="0">
              <a:lnSpc>
                <a:spcPct val="70000"/>
              </a:lnSpc>
              <a:buNone/>
            </a:pPr>
            <a:endParaRPr lang="en-US" altLang="zh-CN" sz="2000" dirty="0"/>
          </a:p>
        </p:txBody>
      </p:sp>
    </p:spTree>
    <p:extLst>
      <p:ext uri="{BB962C8B-B14F-4D97-AF65-F5344CB8AC3E}">
        <p14:creationId xmlns:p14="http://schemas.microsoft.com/office/powerpoint/2010/main" val="3091198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b="1" dirty="0"/>
              <a:t>具体分工</a:t>
            </a:r>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a:xfrm>
            <a:off x="822386" y="1828801"/>
            <a:ext cx="9746088" cy="4080294"/>
          </a:xfrm>
        </p:spPr>
        <p:txBody>
          <a:bodyPr>
            <a:normAutofit/>
          </a:bodyPr>
          <a:lstStyle/>
          <a:p>
            <a:r>
              <a:rPr lang="zh-CN" altLang="en-US" sz="2400" dirty="0"/>
              <a:t>吴书让：</a:t>
            </a:r>
            <a:r>
              <a:rPr lang="en-US" altLang="zh-CN" sz="2400" b="1" dirty="0" err="1"/>
              <a:t>ErisFS</a:t>
            </a:r>
            <a:r>
              <a:rPr lang="zh-CN" altLang="en-US" sz="2400" b="1" dirty="0"/>
              <a:t> </a:t>
            </a:r>
            <a:r>
              <a:rPr lang="zh-CN" altLang="en-US" sz="2400" dirty="0"/>
              <a:t>主文件相关、测试程序编写、整体调试工作</a:t>
            </a:r>
            <a:endParaRPr lang="en-US" altLang="zh-CN" sz="2400" dirty="0"/>
          </a:p>
          <a:p>
            <a:r>
              <a:rPr lang="zh-CN" altLang="en-US" sz="2400" dirty="0"/>
              <a:t>李润时：</a:t>
            </a:r>
            <a:r>
              <a:rPr lang="en-US" altLang="zh-CN" sz="2400" b="1" dirty="0" err="1"/>
              <a:t>RamFS</a:t>
            </a:r>
            <a:r>
              <a:rPr lang="zh-CN" altLang="en-US" sz="2400" dirty="0"/>
              <a:t>、</a:t>
            </a:r>
            <a:r>
              <a:rPr lang="en-US" altLang="zh-CN" sz="2400" b="1" dirty="0"/>
              <a:t>FATFS</a:t>
            </a:r>
            <a:r>
              <a:rPr lang="zh-CN" altLang="en-US" sz="2400" dirty="0"/>
              <a:t>相关、硬件调试工作</a:t>
            </a:r>
            <a:endParaRPr lang="en-US" altLang="zh-CN" sz="2400" dirty="0"/>
          </a:p>
          <a:p>
            <a:r>
              <a:rPr lang="zh-CN" altLang="en-US" sz="2400" dirty="0"/>
              <a:t>罗胤玻：</a:t>
            </a:r>
            <a:r>
              <a:rPr lang="en-US" altLang="zh-CN" sz="2400" b="1" dirty="0" err="1"/>
              <a:t>ErisFS</a:t>
            </a:r>
            <a:r>
              <a:rPr lang="zh-CN" altLang="en-US" sz="2400" b="1" dirty="0"/>
              <a:t> </a:t>
            </a:r>
            <a:r>
              <a:rPr lang="zh-CN" altLang="en-US" sz="2400" dirty="0"/>
              <a:t>文件系统相关、</a:t>
            </a:r>
            <a:r>
              <a:rPr lang="en-US" altLang="zh-CN" sz="2400" b="1" dirty="0"/>
              <a:t>device</a:t>
            </a:r>
            <a:r>
              <a:rPr lang="zh-CN" altLang="en-US" sz="2400" dirty="0"/>
              <a:t>设备管理</a:t>
            </a:r>
            <a:endParaRPr lang="en-US" altLang="zh-CN" sz="2400" dirty="0"/>
          </a:p>
          <a:p>
            <a:r>
              <a:rPr lang="zh-CN" altLang="en-US" sz="2400" dirty="0"/>
              <a:t>万宸希：</a:t>
            </a:r>
            <a:r>
              <a:rPr lang="en-US" altLang="zh-CN" sz="2400" b="1" dirty="0" err="1"/>
              <a:t>ErisFS</a:t>
            </a:r>
            <a:r>
              <a:rPr lang="zh-CN" altLang="en-US" sz="2400" b="1" dirty="0"/>
              <a:t> </a:t>
            </a:r>
            <a:r>
              <a:rPr lang="en-US" altLang="zh-CN" sz="2400" b="1" dirty="0"/>
              <a:t>POSIX</a:t>
            </a:r>
            <a:r>
              <a:rPr lang="zh-CN" altLang="en-US" sz="2400" b="1" dirty="0"/>
              <a:t> </a:t>
            </a:r>
            <a:r>
              <a:rPr lang="zh-CN" altLang="en-US" sz="2400" dirty="0"/>
              <a:t>相关</a:t>
            </a:r>
            <a:endParaRPr lang="en-US" altLang="zh-CN" sz="2400" dirty="0"/>
          </a:p>
          <a:p>
            <a:r>
              <a:rPr lang="zh-CN" altLang="en-US" sz="2400" dirty="0"/>
              <a:t>胡天羽：加密、辅助函数相关</a:t>
            </a:r>
          </a:p>
        </p:txBody>
      </p:sp>
      <p:sp>
        <p:nvSpPr>
          <p:cNvPr id="5" name="文本占位符 3">
            <a:extLst>
              <a:ext uri="{FF2B5EF4-FFF2-40B4-BE49-F238E27FC236}">
                <a16:creationId xmlns:a16="http://schemas.microsoft.com/office/drawing/2014/main" id="{40217FF2-C043-F670-88EB-8071A9111E41}"/>
              </a:ext>
            </a:extLst>
          </p:cNvPr>
          <p:cNvSpPr>
            <a:spLocks noGrp="1"/>
          </p:cNvSpPr>
          <p:nvPr>
            <p:ph type="body" sz="quarter" idx="13"/>
          </p:nvPr>
        </p:nvSpPr>
        <p:spPr>
          <a:xfrm>
            <a:off x="822386" y="475456"/>
            <a:ext cx="9745413" cy="404813"/>
          </a:xfrm>
        </p:spPr>
        <p:txBody>
          <a:bodyPr/>
          <a:lstStyle/>
          <a:p>
            <a:r>
              <a:rPr lang="zh-CN" altLang="en-US" dirty="0"/>
              <a:t>项目总结</a:t>
            </a:r>
          </a:p>
        </p:txBody>
      </p:sp>
    </p:spTree>
    <p:extLst>
      <p:ext uri="{BB962C8B-B14F-4D97-AF65-F5344CB8AC3E}">
        <p14:creationId xmlns:p14="http://schemas.microsoft.com/office/powerpoint/2010/main" val="22884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7FE8-9D0E-DD4E-32DA-764D705D2B34}"/>
              </a:ext>
            </a:extLst>
          </p:cNvPr>
          <p:cNvSpPr>
            <a:spLocks noGrp="1"/>
          </p:cNvSpPr>
          <p:nvPr>
            <p:ph type="title"/>
          </p:nvPr>
        </p:nvSpPr>
        <p:spPr/>
        <p:txBody>
          <a:bodyPr/>
          <a:lstStyle/>
          <a:p>
            <a:r>
              <a:rPr lang="zh-CN" altLang="en-US" b="0" dirty="0">
                <a:latin typeface="PingFang SC" panose="020B0400000000000000" pitchFamily="34" charset="-122"/>
                <a:ea typeface="PingFang SC" panose="020B0400000000000000" pitchFamily="34" charset="-122"/>
              </a:rPr>
              <a:t>嵌入式操作系统 </a:t>
            </a:r>
            <a:r>
              <a:rPr lang="en-US" altLang="zh-CN" b="0" dirty="0">
                <a:latin typeface="PingFang SC" panose="020B0400000000000000" pitchFamily="34" charset="-122"/>
                <a:ea typeface="PingFang SC" panose="020B0400000000000000" pitchFamily="34" charset="-122"/>
              </a:rPr>
              <a:t>/</a:t>
            </a:r>
            <a:r>
              <a:rPr lang="zh-CN" altLang="en-US" b="0" dirty="0">
                <a:latin typeface="PingFang SC" panose="020B0400000000000000" pitchFamily="34" charset="-122"/>
                <a:ea typeface="PingFang SC" panose="020B0400000000000000" pitchFamily="34" charset="-122"/>
              </a:rPr>
              <a:t> </a:t>
            </a:r>
            <a:r>
              <a:rPr lang="en-US" altLang="zh-CN" dirty="0">
                <a:latin typeface="PingFang SC" panose="020B0400000000000000" pitchFamily="34" charset="-122"/>
                <a:ea typeface="PingFang SC" panose="020B0400000000000000" pitchFamily="34" charset="-122"/>
              </a:rPr>
              <a:t>FreeRTOS</a:t>
            </a:r>
            <a:endParaRPr lang="zh-CN" altLang="en-US" dirty="0">
              <a:latin typeface="PingFang SC" panose="020B0400000000000000" pitchFamily="34" charset="-122"/>
              <a:ea typeface="PingFang SC" panose="020B0400000000000000" pitchFamily="34" charset="-122"/>
            </a:endParaRPr>
          </a:p>
        </p:txBody>
      </p:sp>
      <p:sp>
        <p:nvSpPr>
          <p:cNvPr id="8" name="文本占位符 5">
            <a:extLst>
              <a:ext uri="{FF2B5EF4-FFF2-40B4-BE49-F238E27FC236}">
                <a16:creationId xmlns:a16="http://schemas.microsoft.com/office/drawing/2014/main" id="{E471C785-DB93-79C8-69BB-13C96D8B1E49}"/>
              </a:ext>
            </a:extLst>
          </p:cNvPr>
          <p:cNvSpPr>
            <a:spLocks noGrp="1"/>
          </p:cNvSpPr>
          <p:nvPr>
            <p:ph type="body" sz="quarter" idx="13"/>
          </p:nvPr>
        </p:nvSpPr>
        <p:spPr>
          <a:xfrm>
            <a:off x="822325" y="503149"/>
            <a:ext cx="9745413" cy="404813"/>
          </a:xfrm>
        </p:spPr>
        <p:txBody>
          <a:bodyPr/>
          <a:lstStyle/>
          <a:p>
            <a:r>
              <a:rPr lang="zh-CN" altLang="en-US" dirty="0"/>
              <a:t>项目背景</a:t>
            </a:r>
          </a:p>
        </p:txBody>
      </p:sp>
      <p:sp>
        <p:nvSpPr>
          <p:cNvPr id="4" name="内容占位符 3">
            <a:extLst>
              <a:ext uri="{FF2B5EF4-FFF2-40B4-BE49-F238E27FC236}">
                <a16:creationId xmlns:a16="http://schemas.microsoft.com/office/drawing/2014/main" id="{1D084F17-6D50-600B-0C01-C945EFB57174}"/>
              </a:ext>
            </a:extLst>
          </p:cNvPr>
          <p:cNvSpPr>
            <a:spLocks noGrp="1"/>
          </p:cNvSpPr>
          <p:nvPr>
            <p:ph idx="1"/>
          </p:nvPr>
        </p:nvSpPr>
        <p:spPr/>
        <p:txBody>
          <a:bodyPr>
            <a:normAutofit/>
          </a:bodyPr>
          <a:lstStyle/>
          <a:p>
            <a:r>
              <a:rPr lang="en-US" sz="3200" dirty="0" err="1"/>
              <a:t>内核极为精简</a:t>
            </a:r>
            <a:r>
              <a:rPr lang="zh-CN" altLang="en-US" sz="3200" dirty="0"/>
              <a:t> ，核心库仅有三个文件</a:t>
            </a:r>
            <a:endParaRPr lang="en-US" altLang="zh-CN" sz="3200" dirty="0"/>
          </a:p>
          <a:p>
            <a:pPr lvl="1"/>
            <a:r>
              <a:rPr lang="en-US" altLang="zh-CN" sz="2400" dirty="0" err="1"/>
              <a:t>task.h</a:t>
            </a:r>
            <a:r>
              <a:rPr lang="en-US" altLang="zh-CN" sz="2400" dirty="0"/>
              <a:t>, </a:t>
            </a:r>
            <a:r>
              <a:rPr lang="en-US" altLang="zh-CN" sz="2400" dirty="0" err="1"/>
              <a:t>queue.h</a:t>
            </a:r>
            <a:r>
              <a:rPr lang="en-US" altLang="zh-CN" sz="2400" dirty="0"/>
              <a:t>, </a:t>
            </a:r>
            <a:r>
              <a:rPr lang="en-US" altLang="zh-CN" sz="2400" dirty="0" err="1"/>
              <a:t>list.c</a:t>
            </a:r>
            <a:endParaRPr lang="en-US" altLang="zh-CN" sz="2800" dirty="0"/>
          </a:p>
          <a:p>
            <a:r>
              <a:rPr lang="zh-CN" altLang="en-US" sz="3200" dirty="0"/>
              <a:t>核心文件之外有许多可选组件</a:t>
            </a:r>
            <a:endParaRPr lang="en-US" altLang="zh-CN" sz="3200" dirty="0"/>
          </a:p>
          <a:p>
            <a:pPr lvl="1"/>
            <a:r>
              <a:rPr lang="zh-CN" altLang="en-US" sz="2800" dirty="0"/>
              <a:t>可拓展性强</a:t>
            </a:r>
            <a:endParaRPr lang="en-US" altLang="zh-CN" sz="2800" dirty="0"/>
          </a:p>
          <a:p>
            <a:r>
              <a:rPr lang="zh-CN" altLang="en-US" sz="3200" dirty="0"/>
              <a:t>预置演示项目，参考内容详尽。</a:t>
            </a:r>
            <a:endParaRPr lang="en-US" altLang="zh-CN" sz="3200" dirty="0"/>
          </a:p>
          <a:p>
            <a:r>
              <a:rPr lang="zh-CN" altLang="en-US" sz="3200" dirty="0"/>
              <a:t>使用频率很高</a:t>
            </a:r>
            <a:endParaRPr lang="en-US" altLang="zh-CN" sz="3200" dirty="0"/>
          </a:p>
        </p:txBody>
      </p:sp>
    </p:spTree>
    <p:extLst>
      <p:ext uri="{BB962C8B-B14F-4D97-AF65-F5344CB8AC3E}">
        <p14:creationId xmlns:p14="http://schemas.microsoft.com/office/powerpoint/2010/main" val="944676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1362" y="1074262"/>
            <a:ext cx="9418320" cy="4041648"/>
          </a:xfrm>
        </p:spPr>
        <p:txBody>
          <a:bodyPr/>
          <a:lstStyle/>
          <a:p>
            <a:r>
              <a:rPr lang="zh-CN" altLang="en-US" dirty="0"/>
              <a:t>谢谢</a:t>
            </a:r>
            <a:r>
              <a:rPr lang="en-US" altLang="zh-CN" dirty="0"/>
              <a:t>	</a:t>
            </a:r>
            <a:r>
              <a:rPr lang="zh-CN" altLang="en-US" dirty="0"/>
              <a:t>！</a:t>
            </a:r>
          </a:p>
        </p:txBody>
      </p:sp>
    </p:spTree>
    <p:extLst>
      <p:ext uri="{BB962C8B-B14F-4D97-AF65-F5344CB8AC3E}">
        <p14:creationId xmlns:p14="http://schemas.microsoft.com/office/powerpoint/2010/main" val="106120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7FE8-9D0E-DD4E-32DA-764D705D2B34}"/>
              </a:ext>
            </a:extLst>
          </p:cNvPr>
          <p:cNvSpPr>
            <a:spLocks noGrp="1"/>
          </p:cNvSpPr>
          <p:nvPr>
            <p:ph type="title"/>
          </p:nvPr>
        </p:nvSpPr>
        <p:spPr/>
        <p:txBody>
          <a:bodyPr/>
          <a:lstStyle/>
          <a:p>
            <a:r>
              <a:rPr lang="zh-CN" altLang="en-US" b="0" dirty="0">
                <a:latin typeface="PingFang SC" panose="020B0400000000000000" pitchFamily="34" charset="-122"/>
                <a:ea typeface="PingFang SC" panose="020B0400000000000000" pitchFamily="34" charset="-122"/>
              </a:rPr>
              <a:t>嵌入式操作系统 </a:t>
            </a:r>
            <a:r>
              <a:rPr lang="en-US" altLang="zh-CN" b="0" dirty="0">
                <a:latin typeface="PingFang SC" panose="020B0400000000000000" pitchFamily="34" charset="-122"/>
                <a:ea typeface="PingFang SC" panose="020B0400000000000000" pitchFamily="34" charset="-122"/>
              </a:rPr>
              <a:t>/</a:t>
            </a:r>
            <a:r>
              <a:rPr lang="zh-CN" altLang="en-US" b="0" dirty="0">
                <a:latin typeface="PingFang SC" panose="020B0400000000000000" pitchFamily="34" charset="-122"/>
                <a:ea typeface="PingFang SC" panose="020B0400000000000000" pitchFamily="34" charset="-122"/>
              </a:rPr>
              <a:t> </a:t>
            </a:r>
            <a:r>
              <a:rPr lang="en-US" altLang="zh-CN" dirty="0">
                <a:latin typeface="PingFang SC" panose="020B0400000000000000" pitchFamily="34" charset="-122"/>
                <a:ea typeface="PingFang SC" panose="020B0400000000000000" pitchFamily="34" charset="-122"/>
              </a:rPr>
              <a:t>FreeRTOS</a:t>
            </a:r>
            <a:endParaRPr lang="zh-CN" altLang="en-US" dirty="0">
              <a:latin typeface="PingFang SC" panose="020B0400000000000000" pitchFamily="34" charset="-122"/>
              <a:ea typeface="PingFang SC" panose="020B0400000000000000" pitchFamily="34" charset="-122"/>
            </a:endParaRPr>
          </a:p>
        </p:txBody>
      </p:sp>
      <p:pic>
        <p:nvPicPr>
          <p:cNvPr id="6" name="内容占位符 5">
            <a:extLst>
              <a:ext uri="{FF2B5EF4-FFF2-40B4-BE49-F238E27FC236}">
                <a16:creationId xmlns:a16="http://schemas.microsoft.com/office/drawing/2014/main" id="{F0B2A08A-A4D4-9756-D8C5-2953223AE569}"/>
              </a:ext>
            </a:extLst>
          </p:cNvPr>
          <p:cNvPicPr>
            <a:picLocks noGrp="1" noChangeAspect="1"/>
          </p:cNvPicPr>
          <p:nvPr>
            <p:ph idx="1"/>
          </p:nvPr>
        </p:nvPicPr>
        <p:blipFill>
          <a:blip r:embed="rId3"/>
          <a:stretch>
            <a:fillRect/>
          </a:stretch>
        </p:blipFill>
        <p:spPr>
          <a:xfrm>
            <a:off x="1937288" y="1828799"/>
            <a:ext cx="6812355" cy="4852347"/>
          </a:xfrm>
        </p:spPr>
      </p:pic>
      <p:sp>
        <p:nvSpPr>
          <p:cNvPr id="8" name="文本占位符 5">
            <a:extLst>
              <a:ext uri="{FF2B5EF4-FFF2-40B4-BE49-F238E27FC236}">
                <a16:creationId xmlns:a16="http://schemas.microsoft.com/office/drawing/2014/main" id="{E471C785-DB93-79C8-69BB-13C96D8B1E49}"/>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159964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物联网发展的趋势所向</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8</a:t>
            </a:fld>
            <a:endParaRPr lang="en-US" dirty="0"/>
          </a:p>
        </p:txBody>
      </p:sp>
      <p:pic>
        <p:nvPicPr>
          <p:cNvPr id="13" name="内容占位符 12">
            <a:extLst>
              <a:ext uri="{FF2B5EF4-FFF2-40B4-BE49-F238E27FC236}">
                <a16:creationId xmlns:a16="http://schemas.microsoft.com/office/drawing/2014/main" id="{F23B5391-AF46-68D2-F4F1-CF59BF5296D8}"/>
              </a:ext>
            </a:extLst>
          </p:cNvPr>
          <p:cNvPicPr>
            <a:picLocks noGrp="1" noChangeAspect="1"/>
          </p:cNvPicPr>
          <p:nvPr>
            <p:ph idx="1"/>
          </p:nvPr>
        </p:nvPicPr>
        <p:blipFill>
          <a:blip r:embed="rId3"/>
          <a:stretch>
            <a:fillRect/>
          </a:stretch>
        </p:blipFill>
        <p:spPr>
          <a:xfrm>
            <a:off x="175445" y="1793698"/>
            <a:ext cx="7335248" cy="4675364"/>
          </a:xfrm>
        </p:spPr>
      </p:pic>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15" name="文本框 14">
            <a:extLst>
              <a:ext uri="{FF2B5EF4-FFF2-40B4-BE49-F238E27FC236}">
                <a16:creationId xmlns:a16="http://schemas.microsoft.com/office/drawing/2014/main" id="{192F74FB-D8E4-75F3-15E0-C08527DF494C}"/>
              </a:ext>
            </a:extLst>
          </p:cNvPr>
          <p:cNvSpPr txBox="1"/>
          <p:nvPr/>
        </p:nvSpPr>
        <p:spPr>
          <a:xfrm>
            <a:off x="7510693" y="3429000"/>
            <a:ext cx="3575619" cy="1200329"/>
          </a:xfrm>
          <a:prstGeom prst="rect">
            <a:avLst/>
          </a:prstGeom>
          <a:noFill/>
        </p:spPr>
        <p:txBody>
          <a:bodyPr wrap="square" rtlCol="0">
            <a:spAutoFit/>
          </a:bodyPr>
          <a:lstStyle/>
          <a:p>
            <a:r>
              <a:rPr lang="zh-CN" altLang="en-US" dirty="0"/>
              <a:t>物联网设备数量逐年增长，对物联网操作系统的存储管理能力提出了更高的需求</a:t>
            </a:r>
            <a:endParaRPr lang="en-US" altLang="zh-CN" dirty="0"/>
          </a:p>
          <a:p>
            <a:endParaRPr lang="zh-CN" altLang="en-US" dirty="0"/>
          </a:p>
        </p:txBody>
      </p:sp>
      <p:sp>
        <p:nvSpPr>
          <p:cNvPr id="8" name="文本占位符 5">
            <a:extLst>
              <a:ext uri="{FF2B5EF4-FFF2-40B4-BE49-F238E27FC236}">
                <a16:creationId xmlns:a16="http://schemas.microsoft.com/office/drawing/2014/main" id="{28CBCA84-974E-589C-6451-92D06796484C}"/>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350603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8CBE-9F16-52C9-1D8F-86A4A4049D43}"/>
              </a:ext>
            </a:extLst>
          </p:cNvPr>
          <p:cNvSpPr>
            <a:spLocks noGrp="1"/>
          </p:cNvSpPr>
          <p:nvPr>
            <p:ph type="title"/>
          </p:nvPr>
        </p:nvSpPr>
        <p:spPr/>
        <p:txBody>
          <a:bodyPr/>
          <a:lstStyle/>
          <a:p>
            <a:r>
              <a:rPr lang="zh-CN" altLang="en-US" b="1" dirty="0"/>
              <a:t>文件系统的优势</a:t>
            </a:r>
          </a:p>
        </p:txBody>
      </p:sp>
      <p:sp>
        <p:nvSpPr>
          <p:cNvPr id="3" name="内容占位符 2">
            <a:extLst>
              <a:ext uri="{FF2B5EF4-FFF2-40B4-BE49-F238E27FC236}">
                <a16:creationId xmlns:a16="http://schemas.microsoft.com/office/drawing/2014/main" id="{1D6FFA75-4CC5-1835-30EB-D5E4EF01FA0F}"/>
              </a:ext>
            </a:extLst>
          </p:cNvPr>
          <p:cNvSpPr>
            <a:spLocks noGrp="1"/>
          </p:cNvSpPr>
          <p:nvPr>
            <p:ph idx="1"/>
          </p:nvPr>
        </p:nvSpPr>
        <p:spPr/>
        <p:txBody>
          <a:bodyPr/>
          <a:lstStyle/>
          <a:p>
            <a:r>
              <a:rPr lang="zh-CN" altLang="en-US" dirty="0"/>
              <a:t>易维护</a:t>
            </a:r>
            <a:endParaRPr lang="en-US" altLang="zh-CN" dirty="0"/>
          </a:p>
          <a:p>
            <a:r>
              <a:rPr lang="zh-CN" altLang="en-US" dirty="0"/>
              <a:t>可靠性</a:t>
            </a:r>
            <a:endParaRPr lang="en-US" altLang="zh-CN" dirty="0"/>
          </a:p>
          <a:p>
            <a:r>
              <a:rPr lang="zh-CN" altLang="en-US" dirty="0"/>
              <a:t>安全性</a:t>
            </a:r>
            <a:endParaRPr lang="en-US" altLang="zh-CN" dirty="0"/>
          </a:p>
          <a:p>
            <a:r>
              <a:rPr lang="zh-CN" altLang="en-US" dirty="0"/>
              <a:t>性能</a:t>
            </a:r>
            <a:endParaRPr lang="en-US" altLang="zh-CN" dirty="0"/>
          </a:p>
        </p:txBody>
      </p:sp>
      <p:sp>
        <p:nvSpPr>
          <p:cNvPr id="7" name="文本占位符 5">
            <a:extLst>
              <a:ext uri="{FF2B5EF4-FFF2-40B4-BE49-F238E27FC236}">
                <a16:creationId xmlns:a16="http://schemas.microsoft.com/office/drawing/2014/main" id="{3DEA3C06-59ED-6864-FA37-C98E1DBFC296}"/>
              </a:ext>
            </a:extLst>
          </p:cNvPr>
          <p:cNvSpPr>
            <a:spLocks noGrp="1"/>
          </p:cNvSpPr>
          <p:nvPr>
            <p:ph type="body" sz="quarter" idx="13"/>
          </p:nvPr>
        </p:nvSpPr>
        <p:spPr>
          <a:xfrm>
            <a:off x="822325" y="503149"/>
            <a:ext cx="9745413" cy="404813"/>
          </a:xfrm>
        </p:spPr>
        <p:txBody>
          <a:bodyPr/>
          <a:lstStyle/>
          <a:p>
            <a:r>
              <a:rPr lang="zh-CN" altLang="en-US" dirty="0"/>
              <a:t>项目背景</a:t>
            </a:r>
          </a:p>
        </p:txBody>
      </p:sp>
    </p:spTree>
    <p:extLst>
      <p:ext uri="{BB962C8B-B14F-4D97-AF65-F5344CB8AC3E}">
        <p14:creationId xmlns:p14="http://schemas.microsoft.com/office/powerpoint/2010/main" val="1451737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4400}"/>
</p:tagLst>
</file>

<file path=ppt/theme/theme1.xml><?xml version="1.0" encoding="utf-8"?>
<a:theme xmlns:a="http://schemas.openxmlformats.org/drawingml/2006/main" name="View">
  <a:themeElements>
    <a:clrScheme name="自定义 1">
      <a:dk1>
        <a:srgbClr val="3F3F3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bold"/>
        <a:ea typeface="微软雅黑 bold"/>
        <a:cs typeface=""/>
      </a:majorFont>
      <a:minorFont>
        <a:latin typeface="微软雅黑"/>
        <a:ea typeface="微软雅黑"/>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8797</Words>
  <Application>Microsoft Macintosh PowerPoint</Application>
  <PresentationFormat>宽屏</PresentationFormat>
  <Paragraphs>732</Paragraphs>
  <Slides>60</Slides>
  <Notes>60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-apple-system</vt:lpstr>
      <vt:lpstr>等线</vt:lpstr>
      <vt:lpstr>微软雅黑</vt:lpstr>
      <vt:lpstr>PingFang SC</vt:lpstr>
      <vt:lpstr>PingFang SC Semibold</vt:lpstr>
      <vt:lpstr>Arial</vt:lpstr>
      <vt:lpstr>Menlo</vt:lpstr>
      <vt:lpstr>Wingdings</vt:lpstr>
      <vt:lpstr>Wingdings 2</vt:lpstr>
      <vt:lpstr>View</vt:lpstr>
      <vt:lpstr>x-Eris 结题报告</vt:lpstr>
      <vt:lpstr>目录</vt:lpstr>
      <vt:lpstr>项目背景</vt:lpstr>
      <vt:lpstr>嵌入式</vt:lpstr>
      <vt:lpstr>嵌入式操作系统 / FreeRTOS</vt:lpstr>
      <vt:lpstr>嵌入式操作系统 / FreeRTOS</vt:lpstr>
      <vt:lpstr>嵌入式操作系统 / FreeRTOS</vt:lpstr>
      <vt:lpstr>物联网发展的趋势所向</vt:lpstr>
      <vt:lpstr>文件系统的优势</vt:lpstr>
      <vt:lpstr>常用 IoTOS 的文件系统</vt:lpstr>
      <vt:lpstr>FreeRTOS-Plus-FAT</vt:lpstr>
      <vt:lpstr>FreeRTOS-Plus-FAT</vt:lpstr>
      <vt:lpstr>常用 IoTOS 的文件系统</vt:lpstr>
      <vt:lpstr>FreeRTOS-Plus-FAT</vt:lpstr>
      <vt:lpstr>FreeRTOS-Plus-FAT</vt:lpstr>
      <vt:lpstr>常用 IoTOS 的文件系统</vt:lpstr>
      <vt:lpstr>项目介绍</vt:lpstr>
      <vt:lpstr>PowerPoint 演示文稿</vt:lpstr>
      <vt:lpstr>ErisFS</vt:lpstr>
      <vt:lpstr>整体架构</vt:lpstr>
      <vt:lpstr>整体架构</vt:lpstr>
      <vt:lpstr>项目实现</vt:lpstr>
      <vt:lpstr>开发路线</vt:lpstr>
      <vt:lpstr>开发路线</vt:lpstr>
      <vt:lpstr>开发路线</vt:lpstr>
      <vt:lpstr>Stage 1 最小可行性系统</vt:lpstr>
      <vt:lpstr>整体架构</vt:lpstr>
      <vt:lpstr>Posix 接口层 和 EFS 虚拟层</vt:lpstr>
      <vt:lpstr>整体架构</vt:lpstr>
      <vt:lpstr>efs_posix.c</vt:lpstr>
      <vt:lpstr>整体架构</vt:lpstr>
      <vt:lpstr>efs.h</vt:lpstr>
      <vt:lpstr>efs.c</vt:lpstr>
      <vt:lpstr>efs_file.h</vt:lpstr>
      <vt:lpstr>efs_file.c</vt:lpstr>
      <vt:lpstr>efs_fs.h</vt:lpstr>
      <vt:lpstr>efs_fs.c</vt:lpstr>
      <vt:lpstr>ramFS</vt:lpstr>
      <vt:lpstr>最小可行性测试结果</vt:lpstr>
      <vt:lpstr>Stage 2 Posix 标准完善 / 拓展</vt:lpstr>
      <vt:lpstr>Posix 标准完善</vt:lpstr>
      <vt:lpstr>Device.c—物理设备的管理和匹配</vt:lpstr>
      <vt:lpstr>函数相关实现测试结果</vt:lpstr>
      <vt:lpstr>Stage 3 硬件调试</vt:lpstr>
      <vt:lpstr>Stage 3 硬件调试</vt:lpstr>
      <vt:lpstr>FATFS的加入</vt:lpstr>
      <vt:lpstr>正确性测试</vt:lpstr>
      <vt:lpstr>AES 文件加密算法的实现</vt:lpstr>
      <vt:lpstr>AES 文件加密算法的实现</vt:lpstr>
      <vt:lpstr>AES 文件加密算法的实现</vt:lpstr>
      <vt:lpstr>AES 文件加密算法的实现</vt:lpstr>
      <vt:lpstr>AES 文件加密算法的实现</vt:lpstr>
      <vt:lpstr>AES 文件加密算法的实现</vt:lpstr>
      <vt:lpstr>项目总结</vt:lpstr>
      <vt:lpstr>性能测试？</vt:lpstr>
      <vt:lpstr>缓存？</vt:lpstr>
      <vt:lpstr>MMU？</vt:lpstr>
      <vt:lpstr>遇到的问题？</vt:lpstr>
      <vt:lpstr>具体分工</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教务处PPT模板002</dc:title>
  <dc:creator>现代教育技术中心</dc:creator>
  <cp:lastModifiedBy>吴书让</cp:lastModifiedBy>
  <cp:revision>231</cp:revision>
  <dcterms:created xsi:type="dcterms:W3CDTF">2019-09-09T14:12:04Z</dcterms:created>
  <dcterms:modified xsi:type="dcterms:W3CDTF">2023-07-09T01:05:38Z</dcterms:modified>
</cp:coreProperties>
</file>