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301" r:id="rId5"/>
    <p:sldId id="258" r:id="rId6"/>
    <p:sldId id="302" r:id="rId7"/>
    <p:sldId id="418" r:id="rId8"/>
    <p:sldId id="413" r:id="rId9"/>
    <p:sldId id="273" r:id="rId10"/>
    <p:sldId id="306" r:id="rId11"/>
    <p:sldId id="307" r:id="rId12"/>
    <p:sldId id="343" r:id="rId13"/>
    <p:sldId id="344" r:id="rId14"/>
    <p:sldId id="308" r:id="rId15"/>
    <p:sldId id="347" r:id="rId16"/>
    <p:sldId id="346" r:id="rId17"/>
    <p:sldId id="348" r:id="rId18"/>
    <p:sldId id="345" r:id="rId19"/>
    <p:sldId id="349" r:id="rId20"/>
    <p:sldId id="378" r:id="rId21"/>
    <p:sldId id="350" r:id="rId22"/>
    <p:sldId id="376" r:id="rId23"/>
    <p:sldId id="377" r:id="rId24"/>
    <p:sldId id="274" r:id="rId25"/>
    <p:sldId id="405" r:id="rId26"/>
    <p:sldId id="406" r:id="rId27"/>
    <p:sldId id="407" r:id="rId28"/>
    <p:sldId id="408" r:id="rId29"/>
    <p:sldId id="409" r:id="rId30"/>
    <p:sldId id="275" r:id="rId31"/>
    <p:sldId id="410" r:id="rId32"/>
    <p:sldId id="411" r:id="rId33"/>
    <p:sldId id="412" r:id="rId34"/>
    <p:sldId id="404" r:id="rId35"/>
    <p:sldId id="322" r:id="rId36"/>
    <p:sldId id="318" r:id="rId37"/>
    <p:sldId id="419" r:id="rId38"/>
    <p:sldId id="317" r:id="rId39"/>
    <p:sldId id="420" r:id="rId40"/>
    <p:sldId id="276" r:id="rId41"/>
    <p:sldId id="314" r:id="rId42"/>
    <p:sldId id="283" r:id="rId43"/>
    <p:sldId id="323" r:id="rId44"/>
    <p:sldId id="325" r:id="rId45"/>
    <p:sldId id="416" r:id="rId46"/>
    <p:sldId id="417" r:id="rId47"/>
    <p:sldId id="326" r:id="rId48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62" autoAdjust="0"/>
  </p:normalViewPr>
  <p:slideViewPr>
    <p:cSldViewPr snapToGrid="0">
      <p:cViewPr varScale="1">
        <p:scale>
          <a:sx n="103" d="100"/>
          <a:sy n="103" d="100"/>
        </p:scale>
        <p:origin x="2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0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84885"/>
            <a:ext cx="12180570" cy="43516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00530" y="755053"/>
            <a:ext cx="4591470" cy="4591648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378059"/>
            <a:ext cx="12180566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663715" y="2980691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663715" y="2282100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3715" y="4743999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3715" y="504027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0" y="1508760"/>
            <a:ext cx="12192000" cy="25146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1601886"/>
            <a:ext cx="12180566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-10160" y="670560"/>
            <a:ext cx="3358606" cy="3358736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41412" y="199027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3942528" y="288562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3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5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290179"/>
            <a:ext cx="12180566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536557"/>
            <a:ext cx="12180566" cy="332144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00530" y="2266352"/>
            <a:ext cx="4591470" cy="4591648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1206951" y="3849124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206951" y="6155360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206952" y="5859089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slide" Target="slide36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34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tags" Target="../tags/tag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828981" y="3762088"/>
            <a:ext cx="67014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8981" y="2288888"/>
            <a:ext cx="67014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9576389" y="3602038"/>
            <a:ext cx="2474582" cy="952873"/>
            <a:chOff x="2383834" y="4961879"/>
            <a:chExt cx="2518367" cy="969735"/>
          </a:xfrm>
        </p:grpSpPr>
        <p:grpSp>
          <p:nvGrpSpPr>
            <p:cNvPr id="16" name="组合 15"/>
            <p:cNvGrpSpPr/>
            <p:nvPr/>
          </p:nvGrpSpPr>
          <p:grpSpPr>
            <a:xfrm rot="0">
              <a:off x="2396533" y="5069363"/>
              <a:ext cx="2505668" cy="862251"/>
              <a:chOff x="1" y="2662635"/>
              <a:chExt cx="3766541" cy="147371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" y="3229398"/>
                <a:ext cx="3766541" cy="90695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rgbClr val="273849"/>
                    </a:solidFill>
                    <a:latin typeface="+mn-lt"/>
                  </a:rPr>
                  <a:t>REPORT</a:t>
                </a:r>
                <a:endParaRPr lang="zh-CN" altLang="en-US" sz="16600" b="1" dirty="0">
                  <a:solidFill>
                    <a:srgbClr val="273849"/>
                  </a:solidFill>
                  <a:latin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" y="2662635"/>
                <a:ext cx="1841176" cy="321360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>
                    <a:solidFill>
                      <a:srgbClr val="273849"/>
                    </a:solidFill>
                    <a:latin typeface="+mn-lt"/>
                  </a:rPr>
                  <a:t>BUSINESS</a:t>
                </a:r>
                <a:endParaRPr lang="en-US" altLang="zh-CN" sz="16600" noProof="0" dirty="0">
                  <a:solidFill>
                    <a:srgbClr val="273849"/>
                  </a:solidFill>
                  <a:latin typeface="+mn-lt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副标题 4"/>
          <p:cNvSpPr>
            <a:spLocks noGrp="1"/>
          </p:cNvSpPr>
          <p:nvPr>
            <p:ph type="subTitle" idx="1"/>
          </p:nvPr>
        </p:nvSpPr>
        <p:spPr>
          <a:xfrm>
            <a:off x="5335135" y="2288917"/>
            <a:ext cx="6157596" cy="558799"/>
          </a:xfrm>
        </p:spPr>
        <p:txBody>
          <a:bodyPr>
            <a:normAutofit fontScale="90000"/>
          </a:bodyPr>
          <a:lstStyle/>
          <a:p>
            <a:r>
              <a:rPr lang="zh-CN" altLang="en-US" sz="3200" b="1">
                <a:solidFill>
                  <a:srgbClr val="181717"/>
                </a:solidFill>
              </a:rPr>
              <a:t>大模型+文件系统</a:t>
            </a:r>
            <a:endParaRPr sz="3200" b="1">
              <a:solidFill>
                <a:srgbClr val="181717"/>
              </a:solidFill>
            </a:endParaRPr>
          </a:p>
        </p:txBody>
      </p:sp>
      <p:sp>
        <p:nvSpPr>
          <p:cNvPr id="24" name="标题 3"/>
          <p:cNvSpPr>
            <a:spLocks noGrp="1"/>
          </p:cNvSpPr>
          <p:nvPr>
            <p:ph type="ctrTitle"/>
          </p:nvPr>
        </p:nvSpPr>
        <p:spPr>
          <a:xfrm>
            <a:off x="3567135" y="963574"/>
            <a:ext cx="6157596" cy="1325284"/>
          </a:xfrm>
        </p:spPr>
        <p:txBody>
          <a:bodyPr>
            <a:normAutofit/>
          </a:bodyPr>
          <a:lstStyle/>
          <a:p>
            <a:r>
              <a:rPr lang="en-US" altLang="zh-CN" sz="6600" b="0" i="1" dirty="0">
                <a:solidFill>
                  <a:srgbClr val="000000"/>
                </a:solidFill>
              </a:rPr>
              <a:t>AIFS</a:t>
            </a:r>
            <a:endParaRPr sz="6600" b="0">
              <a:solidFill>
                <a:srgbClr val="000000"/>
              </a:solidFill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530346" y="5753100"/>
            <a:ext cx="4215130" cy="70675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4000">
                <a:solidFill>
                  <a:srgbClr val="843C0B"/>
                </a:solidFill>
              </a:rPr>
              <a:t>--------</a:t>
            </a:r>
            <a:r>
              <a:rPr lang="en-US" altLang="zh-CN" sz="4000">
                <a:solidFill>
                  <a:srgbClr val="843C0B"/>
                </a:solidFill>
              </a:rPr>
              <a:t>Arkfs</a:t>
            </a:r>
            <a:r>
              <a:rPr lang="zh-CN" altLang="en-US" sz="4000">
                <a:solidFill>
                  <a:srgbClr val="843C0B"/>
                </a:solidFill>
              </a:rPr>
              <a:t>项目组</a:t>
            </a:r>
            <a:endParaRPr lang="zh-CN" altLang="en-US" sz="4000">
              <a:solidFill>
                <a:srgbClr val="843C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：我们需要得到什么关键信息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ef6b4193-9a51-4fc0-ac0d-9a6d63ff29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89091" y="1322250"/>
            <a:ext cx="11002854" cy="5286429"/>
            <a:chOff x="1451029" y="1989000"/>
            <a:chExt cx="11002854" cy="5286429"/>
          </a:xfrm>
        </p:grpSpPr>
        <p:sp>
          <p:nvSpPr>
            <p:cNvPr id="6" name="íślíḍè"/>
            <p:cNvSpPr/>
            <p:nvPr/>
          </p:nvSpPr>
          <p:spPr>
            <a:xfrm>
              <a:off x="4080129" y="3876962"/>
              <a:ext cx="777203" cy="302062"/>
            </a:xfrm>
            <a:custGeom>
              <a:avLst/>
              <a:gdLst>
                <a:gd name="connsiteX0" fmla="*/ 0 w 415856"/>
                <a:gd name="connsiteY0" fmla="*/ 97295 h 486473"/>
                <a:gd name="connsiteX1" fmla="*/ 207928 w 415856"/>
                <a:gd name="connsiteY1" fmla="*/ 97295 h 486473"/>
                <a:gd name="connsiteX2" fmla="*/ 207928 w 415856"/>
                <a:gd name="connsiteY2" fmla="*/ 0 h 486473"/>
                <a:gd name="connsiteX3" fmla="*/ 415856 w 415856"/>
                <a:gd name="connsiteY3" fmla="*/ 243237 h 486473"/>
                <a:gd name="connsiteX4" fmla="*/ 207928 w 415856"/>
                <a:gd name="connsiteY4" fmla="*/ 486473 h 486473"/>
                <a:gd name="connsiteX5" fmla="*/ 207928 w 415856"/>
                <a:gd name="connsiteY5" fmla="*/ 389178 h 486473"/>
                <a:gd name="connsiteX6" fmla="*/ 0 w 415856"/>
                <a:gd name="connsiteY6" fmla="*/ 389178 h 486473"/>
                <a:gd name="connsiteX7" fmla="*/ 0 w 415856"/>
                <a:gd name="connsiteY7" fmla="*/ 97295 h 48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856" h="486473">
                  <a:moveTo>
                    <a:pt x="0" y="97295"/>
                  </a:moveTo>
                  <a:lnTo>
                    <a:pt x="207928" y="97295"/>
                  </a:lnTo>
                  <a:lnTo>
                    <a:pt x="207928" y="0"/>
                  </a:lnTo>
                  <a:lnTo>
                    <a:pt x="415856" y="243237"/>
                  </a:lnTo>
                  <a:lnTo>
                    <a:pt x="207928" y="486473"/>
                  </a:lnTo>
                  <a:lnTo>
                    <a:pt x="207928" y="389178"/>
                  </a:lnTo>
                  <a:lnTo>
                    <a:pt x="0" y="389178"/>
                  </a:lnTo>
                  <a:lnTo>
                    <a:pt x="0" y="972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iṩḻîdé"/>
            <p:cNvSpPr/>
            <p:nvPr/>
          </p:nvSpPr>
          <p:spPr>
            <a:xfrm>
              <a:off x="7898075" y="3877002"/>
              <a:ext cx="639366" cy="302062"/>
            </a:xfrm>
            <a:custGeom>
              <a:avLst/>
              <a:gdLst>
                <a:gd name="connsiteX0" fmla="*/ 0 w 415856"/>
                <a:gd name="connsiteY0" fmla="*/ 97295 h 486473"/>
                <a:gd name="connsiteX1" fmla="*/ 207928 w 415856"/>
                <a:gd name="connsiteY1" fmla="*/ 97295 h 486473"/>
                <a:gd name="connsiteX2" fmla="*/ 207928 w 415856"/>
                <a:gd name="connsiteY2" fmla="*/ 0 h 486473"/>
                <a:gd name="connsiteX3" fmla="*/ 415856 w 415856"/>
                <a:gd name="connsiteY3" fmla="*/ 243237 h 486473"/>
                <a:gd name="connsiteX4" fmla="*/ 207928 w 415856"/>
                <a:gd name="connsiteY4" fmla="*/ 486473 h 486473"/>
                <a:gd name="connsiteX5" fmla="*/ 207928 w 415856"/>
                <a:gd name="connsiteY5" fmla="*/ 389178 h 486473"/>
                <a:gd name="connsiteX6" fmla="*/ 0 w 415856"/>
                <a:gd name="connsiteY6" fmla="*/ 389178 h 486473"/>
                <a:gd name="connsiteX7" fmla="*/ 0 w 415856"/>
                <a:gd name="connsiteY7" fmla="*/ 97295 h 48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856" h="486473">
                  <a:moveTo>
                    <a:pt x="0" y="97295"/>
                  </a:moveTo>
                  <a:lnTo>
                    <a:pt x="207928" y="97295"/>
                  </a:lnTo>
                  <a:lnTo>
                    <a:pt x="207928" y="0"/>
                  </a:lnTo>
                  <a:lnTo>
                    <a:pt x="415856" y="243237"/>
                  </a:lnTo>
                  <a:lnTo>
                    <a:pt x="207928" y="486473"/>
                  </a:lnTo>
                  <a:lnTo>
                    <a:pt x="207928" y="389178"/>
                  </a:lnTo>
                  <a:lnTo>
                    <a:pt x="0" y="389178"/>
                  </a:lnTo>
                  <a:lnTo>
                    <a:pt x="0" y="972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i$ḻidé"/>
            <p:cNvSpPr/>
            <p:nvPr/>
          </p:nvSpPr>
          <p:spPr>
            <a:xfrm>
              <a:off x="1701329" y="3439518"/>
              <a:ext cx="2211938" cy="1176951"/>
            </a:xfrm>
            <a:custGeom>
              <a:avLst/>
              <a:gdLst>
                <a:gd name="connsiteX0" fmla="*/ 0 w 1961586"/>
                <a:gd name="connsiteY0" fmla="*/ 117695 h 1176951"/>
                <a:gd name="connsiteX1" fmla="*/ 117695 w 1961586"/>
                <a:gd name="connsiteY1" fmla="*/ 0 h 1176951"/>
                <a:gd name="connsiteX2" fmla="*/ 1843891 w 1961586"/>
                <a:gd name="connsiteY2" fmla="*/ 0 h 1176951"/>
                <a:gd name="connsiteX3" fmla="*/ 1961586 w 1961586"/>
                <a:gd name="connsiteY3" fmla="*/ 117695 h 1176951"/>
                <a:gd name="connsiteX4" fmla="*/ 1961586 w 1961586"/>
                <a:gd name="connsiteY4" fmla="*/ 1059256 h 1176951"/>
                <a:gd name="connsiteX5" fmla="*/ 1843891 w 1961586"/>
                <a:gd name="connsiteY5" fmla="*/ 1176951 h 1176951"/>
                <a:gd name="connsiteX6" fmla="*/ 117695 w 1961586"/>
                <a:gd name="connsiteY6" fmla="*/ 1176951 h 1176951"/>
                <a:gd name="connsiteX7" fmla="*/ 0 w 1961586"/>
                <a:gd name="connsiteY7" fmla="*/ 1059256 h 1176951"/>
                <a:gd name="connsiteX8" fmla="*/ 0 w 1961586"/>
                <a:gd name="connsiteY8" fmla="*/ 117695 h 117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1586" h="1176951">
                  <a:moveTo>
                    <a:pt x="0" y="117695"/>
                  </a:moveTo>
                  <a:cubicBezTo>
                    <a:pt x="0" y="52694"/>
                    <a:pt x="52694" y="0"/>
                    <a:pt x="117695" y="0"/>
                  </a:cubicBezTo>
                  <a:lnTo>
                    <a:pt x="1843891" y="0"/>
                  </a:lnTo>
                  <a:cubicBezTo>
                    <a:pt x="1908892" y="0"/>
                    <a:pt x="1961586" y="52694"/>
                    <a:pt x="1961586" y="117695"/>
                  </a:cubicBezTo>
                  <a:lnTo>
                    <a:pt x="1961586" y="1059256"/>
                  </a:lnTo>
                  <a:cubicBezTo>
                    <a:pt x="1961586" y="1124257"/>
                    <a:pt x="1908892" y="1176951"/>
                    <a:pt x="1843891" y="1176951"/>
                  </a:cubicBezTo>
                  <a:lnTo>
                    <a:pt x="117695" y="1176951"/>
                  </a:lnTo>
                  <a:cubicBezTo>
                    <a:pt x="52694" y="1176951"/>
                    <a:pt x="0" y="1124257"/>
                    <a:pt x="0" y="1059256"/>
                  </a:cubicBezTo>
                  <a:lnTo>
                    <a:pt x="0" y="11769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/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zh-CN" altLang="en-US" sz="2400">
                  <a:solidFill>
                    <a:schemeClr val="tx1"/>
                  </a:solidFill>
                </a:rPr>
                <a:t>用户自然语言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îşļîḑé"/>
            <p:cNvSpPr txBox="1"/>
            <p:nvPr/>
          </p:nvSpPr>
          <p:spPr bwMode="auto">
            <a:xfrm>
              <a:off x="1451029" y="1989000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fontScale="25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700" b="1" dirty="0">
                  <a:solidFill>
                    <a:schemeClr val="tx1"/>
                  </a:solidFill>
                </a:rPr>
                <a:t>任务队列</a:t>
              </a:r>
              <a:endParaRPr lang="zh-CN" altLang="en-US" sz="107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iṩľïdè"/>
            <p:cNvSpPr/>
            <p:nvPr/>
          </p:nvSpPr>
          <p:spPr bwMode="auto">
            <a:xfrm>
              <a:off x="1451029" y="2430806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>
                <a:lnSpc>
                  <a:spcPct val="150000"/>
                </a:lnSpc>
                <a:buNone/>
              </a:pPr>
              <a:endParaRPr lang="en-US" altLang="zh-CN" sz="1100" dirty="0"/>
            </a:p>
          </p:txBody>
        </p:sp>
        <p:sp>
          <p:nvSpPr>
            <p:cNvPr id="12" name="ísľíďé"/>
            <p:cNvSpPr/>
            <p:nvPr/>
          </p:nvSpPr>
          <p:spPr>
            <a:xfrm>
              <a:off x="4857308" y="3439452"/>
              <a:ext cx="2931174" cy="1176951"/>
            </a:xfrm>
            <a:custGeom>
              <a:avLst/>
              <a:gdLst>
                <a:gd name="connsiteX0" fmla="*/ 0 w 1961586"/>
                <a:gd name="connsiteY0" fmla="*/ 117695 h 1176951"/>
                <a:gd name="connsiteX1" fmla="*/ 117695 w 1961586"/>
                <a:gd name="connsiteY1" fmla="*/ 0 h 1176951"/>
                <a:gd name="connsiteX2" fmla="*/ 1843891 w 1961586"/>
                <a:gd name="connsiteY2" fmla="*/ 0 h 1176951"/>
                <a:gd name="connsiteX3" fmla="*/ 1961586 w 1961586"/>
                <a:gd name="connsiteY3" fmla="*/ 117695 h 1176951"/>
                <a:gd name="connsiteX4" fmla="*/ 1961586 w 1961586"/>
                <a:gd name="connsiteY4" fmla="*/ 1059256 h 1176951"/>
                <a:gd name="connsiteX5" fmla="*/ 1843891 w 1961586"/>
                <a:gd name="connsiteY5" fmla="*/ 1176951 h 1176951"/>
                <a:gd name="connsiteX6" fmla="*/ 117695 w 1961586"/>
                <a:gd name="connsiteY6" fmla="*/ 1176951 h 1176951"/>
                <a:gd name="connsiteX7" fmla="*/ 0 w 1961586"/>
                <a:gd name="connsiteY7" fmla="*/ 1059256 h 1176951"/>
                <a:gd name="connsiteX8" fmla="*/ 0 w 1961586"/>
                <a:gd name="connsiteY8" fmla="*/ 117695 h 117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1586" h="1176951">
                  <a:moveTo>
                    <a:pt x="0" y="117695"/>
                  </a:moveTo>
                  <a:cubicBezTo>
                    <a:pt x="0" y="52694"/>
                    <a:pt x="52694" y="0"/>
                    <a:pt x="117695" y="0"/>
                  </a:cubicBezTo>
                  <a:lnTo>
                    <a:pt x="1843891" y="0"/>
                  </a:lnTo>
                  <a:cubicBezTo>
                    <a:pt x="1908892" y="0"/>
                    <a:pt x="1961586" y="52694"/>
                    <a:pt x="1961586" y="117695"/>
                  </a:cubicBezTo>
                  <a:lnTo>
                    <a:pt x="1961586" y="1059256"/>
                  </a:lnTo>
                  <a:cubicBezTo>
                    <a:pt x="1961586" y="1124257"/>
                    <a:pt x="1908892" y="1176951"/>
                    <a:pt x="1843891" y="1176951"/>
                  </a:cubicBezTo>
                  <a:lnTo>
                    <a:pt x="117695" y="1176951"/>
                  </a:lnTo>
                  <a:cubicBezTo>
                    <a:pt x="52694" y="1176951"/>
                    <a:pt x="0" y="1124257"/>
                    <a:pt x="0" y="1059256"/>
                  </a:cubicBezTo>
                  <a:lnTo>
                    <a:pt x="0" y="11769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/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zh-CN" altLang="en-US" sz="2400">
                  <a:solidFill>
                    <a:schemeClr val="tx1"/>
                  </a:solidFill>
                </a:rPr>
                <a:t>用户要进行的操作，对应的任务序列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ïṥḻíḑé"/>
            <p:cNvSpPr/>
            <p:nvPr/>
          </p:nvSpPr>
          <p:spPr>
            <a:xfrm>
              <a:off x="8872521" y="3439452"/>
              <a:ext cx="1961586" cy="1176951"/>
            </a:xfrm>
            <a:custGeom>
              <a:avLst/>
              <a:gdLst>
                <a:gd name="connsiteX0" fmla="*/ 0 w 1961586"/>
                <a:gd name="connsiteY0" fmla="*/ 117695 h 1176951"/>
                <a:gd name="connsiteX1" fmla="*/ 117695 w 1961586"/>
                <a:gd name="connsiteY1" fmla="*/ 0 h 1176951"/>
                <a:gd name="connsiteX2" fmla="*/ 1843891 w 1961586"/>
                <a:gd name="connsiteY2" fmla="*/ 0 h 1176951"/>
                <a:gd name="connsiteX3" fmla="*/ 1961586 w 1961586"/>
                <a:gd name="connsiteY3" fmla="*/ 117695 h 1176951"/>
                <a:gd name="connsiteX4" fmla="*/ 1961586 w 1961586"/>
                <a:gd name="connsiteY4" fmla="*/ 1059256 h 1176951"/>
                <a:gd name="connsiteX5" fmla="*/ 1843891 w 1961586"/>
                <a:gd name="connsiteY5" fmla="*/ 1176951 h 1176951"/>
                <a:gd name="connsiteX6" fmla="*/ 117695 w 1961586"/>
                <a:gd name="connsiteY6" fmla="*/ 1176951 h 1176951"/>
                <a:gd name="connsiteX7" fmla="*/ 0 w 1961586"/>
                <a:gd name="connsiteY7" fmla="*/ 1059256 h 1176951"/>
                <a:gd name="connsiteX8" fmla="*/ 0 w 1961586"/>
                <a:gd name="connsiteY8" fmla="*/ 117695 h 117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1586" h="1176951">
                  <a:moveTo>
                    <a:pt x="0" y="117695"/>
                  </a:moveTo>
                  <a:cubicBezTo>
                    <a:pt x="0" y="52694"/>
                    <a:pt x="52694" y="0"/>
                    <a:pt x="117695" y="0"/>
                  </a:cubicBezTo>
                  <a:lnTo>
                    <a:pt x="1843891" y="0"/>
                  </a:lnTo>
                  <a:cubicBezTo>
                    <a:pt x="1908892" y="0"/>
                    <a:pt x="1961586" y="52694"/>
                    <a:pt x="1961586" y="117695"/>
                  </a:cubicBezTo>
                  <a:lnTo>
                    <a:pt x="1961586" y="1059256"/>
                  </a:lnTo>
                  <a:cubicBezTo>
                    <a:pt x="1961586" y="1124257"/>
                    <a:pt x="1908892" y="1176951"/>
                    <a:pt x="1843891" y="1176951"/>
                  </a:cubicBezTo>
                  <a:lnTo>
                    <a:pt x="117695" y="1176951"/>
                  </a:lnTo>
                  <a:cubicBezTo>
                    <a:pt x="52694" y="1176951"/>
                    <a:pt x="0" y="1124257"/>
                    <a:pt x="0" y="1059256"/>
                  </a:cubicBezTo>
                  <a:lnTo>
                    <a:pt x="0" y="1176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zh-CN" altLang="en-US" sz="2400"/>
                <a:t>任务序列码</a:t>
              </a:r>
              <a:endParaRPr lang="en-US" sz="2400"/>
            </a:p>
          </p:txBody>
        </p:sp>
        <p:sp>
          <p:nvSpPr>
            <p:cNvPr id="20" name="iṡlîḑè"/>
            <p:cNvSpPr/>
            <p:nvPr/>
          </p:nvSpPr>
          <p:spPr bwMode="auto">
            <a:xfrm>
              <a:off x="10492297" y="4481094"/>
              <a:ext cx="1961586" cy="2794335"/>
            </a:xfrm>
            <a:custGeom>
              <a:avLst/>
              <a:gdLst>
                <a:gd name="T0" fmla="*/ 208 w 848"/>
                <a:gd name="T1" fmla="*/ 552 h 1207"/>
                <a:gd name="T2" fmla="*/ 201 w 848"/>
                <a:gd name="T3" fmla="*/ 408 h 1207"/>
                <a:gd name="T4" fmla="*/ 180 w 848"/>
                <a:gd name="T5" fmla="*/ 326 h 1207"/>
                <a:gd name="T6" fmla="*/ 119 w 848"/>
                <a:gd name="T7" fmla="*/ 102 h 1207"/>
                <a:gd name="T8" fmla="*/ 114 w 848"/>
                <a:gd name="T9" fmla="*/ 44 h 1207"/>
                <a:gd name="T10" fmla="*/ 123 w 848"/>
                <a:gd name="T11" fmla="*/ 16 h 1207"/>
                <a:gd name="T12" fmla="*/ 140 w 848"/>
                <a:gd name="T13" fmla="*/ 3 h 1207"/>
                <a:gd name="T14" fmla="*/ 158 w 848"/>
                <a:gd name="T15" fmla="*/ 1 h 1207"/>
                <a:gd name="T16" fmla="*/ 179 w 848"/>
                <a:gd name="T17" fmla="*/ 16 h 1207"/>
                <a:gd name="T18" fmla="*/ 199 w 848"/>
                <a:gd name="T19" fmla="*/ 46 h 1207"/>
                <a:gd name="T20" fmla="*/ 273 w 848"/>
                <a:gd name="T21" fmla="*/ 250 h 1207"/>
                <a:gd name="T22" fmla="*/ 316 w 848"/>
                <a:gd name="T23" fmla="*/ 346 h 1207"/>
                <a:gd name="T24" fmla="*/ 347 w 848"/>
                <a:gd name="T25" fmla="*/ 333 h 1207"/>
                <a:gd name="T26" fmla="*/ 379 w 848"/>
                <a:gd name="T27" fmla="*/ 337 h 1207"/>
                <a:gd name="T28" fmla="*/ 396 w 848"/>
                <a:gd name="T29" fmla="*/ 348 h 1207"/>
                <a:gd name="T30" fmla="*/ 435 w 848"/>
                <a:gd name="T31" fmla="*/ 397 h 1207"/>
                <a:gd name="T32" fmla="*/ 462 w 848"/>
                <a:gd name="T33" fmla="*/ 424 h 1207"/>
                <a:gd name="T34" fmla="*/ 498 w 848"/>
                <a:gd name="T35" fmla="*/ 434 h 1207"/>
                <a:gd name="T36" fmla="*/ 552 w 848"/>
                <a:gd name="T37" fmla="*/ 436 h 1207"/>
                <a:gd name="T38" fmla="*/ 589 w 848"/>
                <a:gd name="T39" fmla="*/ 458 h 1207"/>
                <a:gd name="T40" fmla="*/ 603 w 848"/>
                <a:gd name="T41" fmla="*/ 467 h 1207"/>
                <a:gd name="T42" fmla="*/ 654 w 848"/>
                <a:gd name="T43" fmla="*/ 486 h 1207"/>
                <a:gd name="T44" fmla="*/ 670 w 848"/>
                <a:gd name="T45" fmla="*/ 502 h 1207"/>
                <a:gd name="T46" fmla="*/ 681 w 848"/>
                <a:gd name="T47" fmla="*/ 539 h 1207"/>
                <a:gd name="T48" fmla="*/ 689 w 848"/>
                <a:gd name="T49" fmla="*/ 597 h 1207"/>
                <a:gd name="T50" fmla="*/ 683 w 848"/>
                <a:gd name="T51" fmla="*/ 714 h 1207"/>
                <a:gd name="T52" fmla="*/ 683 w 848"/>
                <a:gd name="T53" fmla="*/ 792 h 1207"/>
                <a:gd name="T54" fmla="*/ 694 w 848"/>
                <a:gd name="T55" fmla="*/ 897 h 1207"/>
                <a:gd name="T56" fmla="*/ 711 w 848"/>
                <a:gd name="T57" fmla="*/ 955 h 1207"/>
                <a:gd name="T58" fmla="*/ 466 w 848"/>
                <a:gd name="T59" fmla="*/ 1207 h 1207"/>
                <a:gd name="T60" fmla="*/ 338 w 848"/>
                <a:gd name="T61" fmla="*/ 1029 h 1207"/>
                <a:gd name="T62" fmla="*/ 266 w 848"/>
                <a:gd name="T63" fmla="*/ 938 h 1207"/>
                <a:gd name="T64" fmla="*/ 177 w 848"/>
                <a:gd name="T65" fmla="*/ 847 h 1207"/>
                <a:gd name="T66" fmla="*/ 123 w 848"/>
                <a:gd name="T67" fmla="*/ 781 h 1207"/>
                <a:gd name="T68" fmla="*/ 91 w 848"/>
                <a:gd name="T69" fmla="*/ 704 h 1207"/>
                <a:gd name="T70" fmla="*/ 50 w 848"/>
                <a:gd name="T71" fmla="*/ 599 h 1207"/>
                <a:gd name="T72" fmla="*/ 37 w 848"/>
                <a:gd name="T73" fmla="*/ 551 h 1207"/>
                <a:gd name="T74" fmla="*/ 32 w 848"/>
                <a:gd name="T75" fmla="*/ 512 h 1207"/>
                <a:gd name="T76" fmla="*/ 12 w 848"/>
                <a:gd name="T77" fmla="*/ 463 h 1207"/>
                <a:gd name="T78" fmla="*/ 0 w 848"/>
                <a:gd name="T79" fmla="*/ 443 h 1207"/>
                <a:gd name="T80" fmla="*/ 6 w 848"/>
                <a:gd name="T81" fmla="*/ 432 h 1207"/>
                <a:gd name="T82" fmla="*/ 28 w 848"/>
                <a:gd name="T83" fmla="*/ 419 h 1207"/>
                <a:gd name="T84" fmla="*/ 58 w 848"/>
                <a:gd name="T85" fmla="*/ 415 h 1207"/>
                <a:gd name="T86" fmla="*/ 89 w 848"/>
                <a:gd name="T87" fmla="*/ 424 h 1207"/>
                <a:gd name="T88" fmla="*/ 127 w 848"/>
                <a:gd name="T89" fmla="*/ 454 h 1207"/>
                <a:gd name="T90" fmla="*/ 149 w 848"/>
                <a:gd name="T91" fmla="*/ 484 h 1207"/>
                <a:gd name="T92" fmla="*/ 158 w 848"/>
                <a:gd name="T93" fmla="*/ 508 h 1207"/>
                <a:gd name="T94" fmla="*/ 195 w 848"/>
                <a:gd name="T95" fmla="*/ 615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8" h="1207">
                  <a:moveTo>
                    <a:pt x="210" y="643"/>
                  </a:moveTo>
                  <a:lnTo>
                    <a:pt x="210" y="643"/>
                  </a:lnTo>
                  <a:lnTo>
                    <a:pt x="208" y="552"/>
                  </a:lnTo>
                  <a:lnTo>
                    <a:pt x="206" y="474"/>
                  </a:lnTo>
                  <a:lnTo>
                    <a:pt x="205" y="437"/>
                  </a:lnTo>
                  <a:lnTo>
                    <a:pt x="201" y="408"/>
                  </a:lnTo>
                  <a:lnTo>
                    <a:pt x="201" y="408"/>
                  </a:lnTo>
                  <a:lnTo>
                    <a:pt x="193" y="372"/>
                  </a:lnTo>
                  <a:lnTo>
                    <a:pt x="180" y="326"/>
                  </a:lnTo>
                  <a:lnTo>
                    <a:pt x="147" y="211"/>
                  </a:lnTo>
                  <a:lnTo>
                    <a:pt x="132" y="154"/>
                  </a:lnTo>
                  <a:lnTo>
                    <a:pt x="119" y="102"/>
                  </a:lnTo>
                  <a:lnTo>
                    <a:pt x="115" y="79"/>
                  </a:lnTo>
                  <a:lnTo>
                    <a:pt x="114" y="61"/>
                  </a:lnTo>
                  <a:lnTo>
                    <a:pt x="114" y="44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23" y="16"/>
                  </a:lnTo>
                  <a:lnTo>
                    <a:pt x="128" y="11"/>
                  </a:lnTo>
                  <a:lnTo>
                    <a:pt x="134" y="7"/>
                  </a:lnTo>
                  <a:lnTo>
                    <a:pt x="140" y="3"/>
                  </a:lnTo>
                  <a:lnTo>
                    <a:pt x="145" y="1"/>
                  </a:lnTo>
                  <a:lnTo>
                    <a:pt x="151" y="0"/>
                  </a:lnTo>
                  <a:lnTo>
                    <a:pt x="158" y="1"/>
                  </a:lnTo>
                  <a:lnTo>
                    <a:pt x="166" y="5"/>
                  </a:lnTo>
                  <a:lnTo>
                    <a:pt x="171" y="9"/>
                  </a:lnTo>
                  <a:lnTo>
                    <a:pt x="179" y="16"/>
                  </a:lnTo>
                  <a:lnTo>
                    <a:pt x="186" y="24"/>
                  </a:lnTo>
                  <a:lnTo>
                    <a:pt x="193" y="33"/>
                  </a:lnTo>
                  <a:lnTo>
                    <a:pt x="199" y="4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73" y="250"/>
                  </a:lnTo>
                  <a:lnTo>
                    <a:pt x="308" y="352"/>
                  </a:lnTo>
                  <a:lnTo>
                    <a:pt x="308" y="352"/>
                  </a:lnTo>
                  <a:lnTo>
                    <a:pt x="316" y="346"/>
                  </a:lnTo>
                  <a:lnTo>
                    <a:pt x="323" y="341"/>
                  </a:lnTo>
                  <a:lnTo>
                    <a:pt x="334" y="337"/>
                  </a:lnTo>
                  <a:lnTo>
                    <a:pt x="347" y="333"/>
                  </a:lnTo>
                  <a:lnTo>
                    <a:pt x="362" y="333"/>
                  </a:lnTo>
                  <a:lnTo>
                    <a:pt x="370" y="335"/>
                  </a:lnTo>
                  <a:lnTo>
                    <a:pt x="379" y="337"/>
                  </a:lnTo>
                  <a:lnTo>
                    <a:pt x="386" y="341"/>
                  </a:lnTo>
                  <a:lnTo>
                    <a:pt x="396" y="348"/>
                  </a:lnTo>
                  <a:lnTo>
                    <a:pt x="396" y="348"/>
                  </a:lnTo>
                  <a:lnTo>
                    <a:pt x="410" y="361"/>
                  </a:lnTo>
                  <a:lnTo>
                    <a:pt x="422" y="374"/>
                  </a:lnTo>
                  <a:lnTo>
                    <a:pt x="435" y="397"/>
                  </a:lnTo>
                  <a:lnTo>
                    <a:pt x="442" y="408"/>
                  </a:lnTo>
                  <a:lnTo>
                    <a:pt x="451" y="417"/>
                  </a:lnTo>
                  <a:lnTo>
                    <a:pt x="462" y="424"/>
                  </a:lnTo>
                  <a:lnTo>
                    <a:pt x="479" y="430"/>
                  </a:lnTo>
                  <a:lnTo>
                    <a:pt x="479" y="430"/>
                  </a:lnTo>
                  <a:lnTo>
                    <a:pt x="498" y="434"/>
                  </a:lnTo>
                  <a:lnTo>
                    <a:pt x="514" y="436"/>
                  </a:lnTo>
                  <a:lnTo>
                    <a:pt x="540" y="436"/>
                  </a:lnTo>
                  <a:lnTo>
                    <a:pt x="552" y="436"/>
                  </a:lnTo>
                  <a:lnTo>
                    <a:pt x="564" y="439"/>
                  </a:lnTo>
                  <a:lnTo>
                    <a:pt x="576" y="447"/>
                  </a:lnTo>
                  <a:lnTo>
                    <a:pt x="589" y="458"/>
                  </a:lnTo>
                  <a:lnTo>
                    <a:pt x="589" y="458"/>
                  </a:lnTo>
                  <a:lnTo>
                    <a:pt x="596" y="463"/>
                  </a:lnTo>
                  <a:lnTo>
                    <a:pt x="603" y="467"/>
                  </a:lnTo>
                  <a:lnTo>
                    <a:pt x="616" y="473"/>
                  </a:lnTo>
                  <a:lnTo>
                    <a:pt x="642" y="480"/>
                  </a:lnTo>
                  <a:lnTo>
                    <a:pt x="654" y="486"/>
                  </a:lnTo>
                  <a:lnTo>
                    <a:pt x="659" y="489"/>
                  </a:lnTo>
                  <a:lnTo>
                    <a:pt x="665" y="495"/>
                  </a:lnTo>
                  <a:lnTo>
                    <a:pt x="670" y="502"/>
                  </a:lnTo>
                  <a:lnTo>
                    <a:pt x="674" y="512"/>
                  </a:lnTo>
                  <a:lnTo>
                    <a:pt x="678" y="525"/>
                  </a:lnTo>
                  <a:lnTo>
                    <a:pt x="681" y="539"/>
                  </a:lnTo>
                  <a:lnTo>
                    <a:pt x="681" y="539"/>
                  </a:lnTo>
                  <a:lnTo>
                    <a:pt x="687" y="569"/>
                  </a:lnTo>
                  <a:lnTo>
                    <a:pt x="689" y="597"/>
                  </a:lnTo>
                  <a:lnTo>
                    <a:pt x="689" y="625"/>
                  </a:lnTo>
                  <a:lnTo>
                    <a:pt x="687" y="653"/>
                  </a:lnTo>
                  <a:lnTo>
                    <a:pt x="683" y="714"/>
                  </a:lnTo>
                  <a:lnTo>
                    <a:pt x="681" y="751"/>
                  </a:lnTo>
                  <a:lnTo>
                    <a:pt x="683" y="792"/>
                  </a:lnTo>
                  <a:lnTo>
                    <a:pt x="683" y="792"/>
                  </a:lnTo>
                  <a:lnTo>
                    <a:pt x="687" y="834"/>
                  </a:lnTo>
                  <a:lnTo>
                    <a:pt x="691" y="870"/>
                  </a:lnTo>
                  <a:lnTo>
                    <a:pt x="694" y="897"/>
                  </a:lnTo>
                  <a:lnTo>
                    <a:pt x="700" y="918"/>
                  </a:lnTo>
                  <a:lnTo>
                    <a:pt x="707" y="946"/>
                  </a:lnTo>
                  <a:lnTo>
                    <a:pt x="711" y="955"/>
                  </a:lnTo>
                  <a:lnTo>
                    <a:pt x="848" y="1207"/>
                  </a:lnTo>
                  <a:lnTo>
                    <a:pt x="466" y="1207"/>
                  </a:lnTo>
                  <a:lnTo>
                    <a:pt x="466" y="1207"/>
                  </a:lnTo>
                  <a:lnTo>
                    <a:pt x="449" y="1181"/>
                  </a:lnTo>
                  <a:lnTo>
                    <a:pt x="403" y="1116"/>
                  </a:lnTo>
                  <a:lnTo>
                    <a:pt x="338" y="1029"/>
                  </a:lnTo>
                  <a:lnTo>
                    <a:pt x="303" y="985"/>
                  </a:lnTo>
                  <a:lnTo>
                    <a:pt x="266" y="938"/>
                  </a:lnTo>
                  <a:lnTo>
                    <a:pt x="266" y="938"/>
                  </a:lnTo>
                  <a:lnTo>
                    <a:pt x="230" y="901"/>
                  </a:lnTo>
                  <a:lnTo>
                    <a:pt x="201" y="871"/>
                  </a:lnTo>
                  <a:lnTo>
                    <a:pt x="177" y="847"/>
                  </a:lnTo>
                  <a:lnTo>
                    <a:pt x="156" y="827"/>
                  </a:lnTo>
                  <a:lnTo>
                    <a:pt x="138" y="805"/>
                  </a:lnTo>
                  <a:lnTo>
                    <a:pt x="123" y="781"/>
                  </a:lnTo>
                  <a:lnTo>
                    <a:pt x="108" y="747"/>
                  </a:lnTo>
                  <a:lnTo>
                    <a:pt x="91" y="704"/>
                  </a:lnTo>
                  <a:lnTo>
                    <a:pt x="91" y="704"/>
                  </a:lnTo>
                  <a:lnTo>
                    <a:pt x="78" y="664"/>
                  </a:lnTo>
                  <a:lnTo>
                    <a:pt x="67" y="634"/>
                  </a:lnTo>
                  <a:lnTo>
                    <a:pt x="50" y="599"/>
                  </a:lnTo>
                  <a:lnTo>
                    <a:pt x="45" y="584"/>
                  </a:lnTo>
                  <a:lnTo>
                    <a:pt x="41" y="571"/>
                  </a:lnTo>
                  <a:lnTo>
                    <a:pt x="37" y="551"/>
                  </a:lnTo>
                  <a:lnTo>
                    <a:pt x="34" y="525"/>
                  </a:lnTo>
                  <a:lnTo>
                    <a:pt x="34" y="525"/>
                  </a:lnTo>
                  <a:lnTo>
                    <a:pt x="32" y="512"/>
                  </a:lnTo>
                  <a:lnTo>
                    <a:pt x="28" y="499"/>
                  </a:lnTo>
                  <a:lnTo>
                    <a:pt x="21" y="478"/>
                  </a:lnTo>
                  <a:lnTo>
                    <a:pt x="12" y="463"/>
                  </a:lnTo>
                  <a:lnTo>
                    <a:pt x="4" y="454"/>
                  </a:lnTo>
                  <a:lnTo>
                    <a:pt x="0" y="447"/>
                  </a:lnTo>
                  <a:lnTo>
                    <a:pt x="0" y="443"/>
                  </a:lnTo>
                  <a:lnTo>
                    <a:pt x="0" y="439"/>
                  </a:lnTo>
                  <a:lnTo>
                    <a:pt x="2" y="436"/>
                  </a:lnTo>
                  <a:lnTo>
                    <a:pt x="6" y="432"/>
                  </a:lnTo>
                  <a:lnTo>
                    <a:pt x="19" y="423"/>
                  </a:lnTo>
                  <a:lnTo>
                    <a:pt x="19" y="423"/>
                  </a:lnTo>
                  <a:lnTo>
                    <a:pt x="28" y="419"/>
                  </a:lnTo>
                  <a:lnTo>
                    <a:pt x="37" y="415"/>
                  </a:lnTo>
                  <a:lnTo>
                    <a:pt x="47" y="415"/>
                  </a:lnTo>
                  <a:lnTo>
                    <a:pt x="58" y="415"/>
                  </a:lnTo>
                  <a:lnTo>
                    <a:pt x="67" y="417"/>
                  </a:lnTo>
                  <a:lnTo>
                    <a:pt x="78" y="421"/>
                  </a:lnTo>
                  <a:lnTo>
                    <a:pt x="89" y="424"/>
                  </a:lnTo>
                  <a:lnTo>
                    <a:pt x="99" y="430"/>
                  </a:lnTo>
                  <a:lnTo>
                    <a:pt x="119" y="445"/>
                  </a:lnTo>
                  <a:lnTo>
                    <a:pt x="127" y="454"/>
                  </a:lnTo>
                  <a:lnTo>
                    <a:pt x="136" y="463"/>
                  </a:lnTo>
                  <a:lnTo>
                    <a:pt x="143" y="474"/>
                  </a:lnTo>
                  <a:lnTo>
                    <a:pt x="149" y="484"/>
                  </a:lnTo>
                  <a:lnTo>
                    <a:pt x="154" y="497"/>
                  </a:lnTo>
                  <a:lnTo>
                    <a:pt x="158" y="508"/>
                  </a:lnTo>
                  <a:lnTo>
                    <a:pt x="158" y="508"/>
                  </a:lnTo>
                  <a:lnTo>
                    <a:pt x="169" y="552"/>
                  </a:lnTo>
                  <a:lnTo>
                    <a:pt x="180" y="586"/>
                  </a:lnTo>
                  <a:lnTo>
                    <a:pt x="195" y="615"/>
                  </a:lnTo>
                  <a:lnTo>
                    <a:pt x="210" y="643"/>
                  </a:lnTo>
                  <a:lnTo>
                    <a:pt x="210" y="643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1" name="图片 20" descr="中科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2166771" y="1899593"/>
            <a:ext cx="61087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用户需要干什么？“剪切”-</a:t>
            </a:r>
            <a:r>
              <a:rPr lang="en-US" altLang="zh-CN"/>
              <a:t>&gt; "</a:t>
            </a:r>
            <a:r>
              <a:rPr lang="zh-CN" altLang="en-US"/>
              <a:t>查增删</a:t>
            </a:r>
            <a:r>
              <a:rPr lang="en-US" altLang="zh-CN"/>
              <a:t>"   </a:t>
            </a:r>
            <a:r>
              <a:rPr lang="zh-CN" altLang="en-US"/>
              <a:t>“复制” -</a:t>
            </a:r>
            <a:r>
              <a:rPr lang="en-US" altLang="zh-CN"/>
              <a:t>&gt; "</a:t>
            </a:r>
            <a:r>
              <a:rPr lang="zh-CN" altLang="en-US"/>
              <a:t>查增</a:t>
            </a:r>
            <a:r>
              <a:rPr lang="en-US" altLang="zh-CN"/>
              <a:t>"</a:t>
            </a:r>
            <a:endParaRPr lang="zh-CN" altLang="en-US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3754083" y="2939075"/>
            <a:ext cx="669092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LLM</a:t>
            </a:r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189084" y="4319333"/>
            <a:ext cx="1890479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我要把</a:t>
            </a:r>
            <a:r>
              <a:rPr lang="en-US" altLang="zh-CN"/>
              <a:t>...</a:t>
            </a:r>
            <a:r>
              <a:rPr lang="zh-CN" altLang="en-US"/>
              <a:t>放到新文件夹里</a:t>
            </a:r>
            <a:endParaRPr lang="zh-CN" altLang="en-US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4810173" y="4319333"/>
            <a:ext cx="2479541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剪切    -</a:t>
            </a:r>
            <a:r>
              <a:rPr lang="en-US" altLang="zh-CN"/>
              <a:t>&gt;   </a:t>
            </a:r>
            <a:r>
              <a:rPr lang="zh-CN" altLang="en-US"/>
              <a:t>查增删</a:t>
            </a:r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3818219" y="3512318"/>
            <a:ext cx="575363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修正</a:t>
            </a:r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7698736" y="2922023"/>
            <a:ext cx="602761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8822064" y="4305634"/>
            <a:ext cx="116442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301</a:t>
            </a:r>
            <a:endParaRPr lang="zh-CN" altLang="en-US"/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698772" y="4771404"/>
            <a:ext cx="1465806" cy="1675403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 '增': '0',</a:t>
            </a:r>
            <a:endParaRPr lang="zh-CN" altLang="en-US"/>
          </a:p>
          <a:p>
            <a:pPr algn="l"/>
            <a:r>
              <a:rPr lang="zh-CN" altLang="en-US"/>
              <a:t> '删': '1',</a:t>
            </a:r>
            <a:endParaRPr lang="zh-CN" altLang="en-US"/>
          </a:p>
          <a:p>
            <a:pPr algn="l"/>
            <a:r>
              <a:rPr lang="zh-CN" altLang="en-US"/>
              <a:t> '改': '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/>
              <a:t>',</a:t>
            </a:r>
            <a:endParaRPr lang="zh-CN" altLang="en-US"/>
          </a:p>
          <a:p>
            <a:pPr algn="l"/>
            <a:r>
              <a:rPr lang="zh-CN" altLang="en-US"/>
              <a:t> '查': '3',</a:t>
            </a:r>
            <a:endParaRPr lang="zh-CN" altLang="en-US"/>
          </a:p>
          <a:p>
            <a:pPr algn="l"/>
            <a:r>
              <a:rPr lang="zh-CN" altLang="en-US"/>
              <a:t> '细': '4'</a:t>
            </a:r>
            <a:endParaRPr lang="zh-CN" altLang="en-US"/>
          </a:p>
          <a:p>
            <a:pPr algn="l"/>
            <a:r>
              <a:rPr lang="en-US" altLang="zh-CN"/>
              <a:t>.......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问题1：我们需要得到什么关键信息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555" y="1606907"/>
            <a:ext cx="3274090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其他的特征？</a:t>
            </a:r>
            <a:endParaRPr lang="zh-CN" altLang="en-US" sz="24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671122" y="2550570"/>
            <a:ext cx="8644146" cy="208069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000"/>
              <a:t>用户指定新文件夹名？</a:t>
            </a:r>
            <a:endParaRPr lang="zh-CN" altLang="en-US" sz="2000"/>
          </a:p>
          <a:p>
            <a:r>
              <a:rPr lang="zh-CN" altLang="en-US" sz="2000"/>
              <a:t>用户想要文件夹和文件一起建立？</a:t>
            </a:r>
            <a:endParaRPr lang="zh-CN" altLang="en-US" sz="2000"/>
          </a:p>
          <a:p>
            <a:r>
              <a:rPr lang="zh-CN" altLang="en-US" sz="2000"/>
              <a:t>用户还指定文件里有什么内容？要大模型给他生成一篇新东西放进去？</a:t>
            </a:r>
            <a:endParaRPr lang="zh-CN" altLang="en-US" sz="20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369811" y="4631262"/>
            <a:ext cx="7246836" cy="1066955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000" b="1"/>
              <a:t>特征向量实质是对信息的压缩，更多的需求对应更多的参数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问题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/>
              <a:t>：如何提取自然语言的关键信息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808113" y="1798695"/>
            <a:ext cx="4972782" cy="2532761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2400"/>
              <a:t>1.</a:t>
            </a:r>
            <a:r>
              <a:rPr lang="zh-CN" altLang="en-US" sz="2400"/>
              <a:t>本地大模型解决方案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远程</a:t>
            </a:r>
            <a:r>
              <a:rPr lang="en-US" altLang="zh-CN" sz="2400"/>
              <a:t>api</a:t>
            </a:r>
            <a:r>
              <a:rPr lang="zh-CN" altLang="en-US" sz="2400"/>
              <a:t>解决方案</a:t>
            </a:r>
            <a:endParaRPr lang="zh-CN" altLang="en-US" sz="2400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2643759" y="4415227"/>
            <a:ext cx="6192003" cy="929964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我们最终选择了第二种作为最终的演示程序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问题2</a:t>
            </a:r>
            <a:r>
              <a:rPr lang="zh-CN" altLang="en-US" dirty="0"/>
              <a:t>：如何提取自然语言的关键信息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095759" y="1332925"/>
            <a:ext cx="10616821" cy="3861576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 sz="2400"/>
              <a:t>1.</a:t>
            </a:r>
            <a:r>
              <a:rPr lang="zh-CN" altLang="en-US" sz="2400"/>
              <a:t>本地大模型解决方案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    实验设备：戴尔 </a:t>
            </a:r>
            <a:r>
              <a:rPr lang="en-US" altLang="zh-CN" sz="2400"/>
              <a:t>Inspiron 15 5510</a:t>
            </a:r>
            <a:endParaRPr lang="en-US" altLang="zh-CN" sz="2400"/>
          </a:p>
          <a:p>
            <a:pPr algn="l"/>
            <a:r>
              <a:rPr lang="en-US" altLang="zh-CN" sz="2400"/>
              <a:t>    </a:t>
            </a:r>
            <a:r>
              <a:rPr lang="zh-CN" altLang="en-US" sz="2400"/>
              <a:t>实验大模型：</a:t>
            </a:r>
            <a:r>
              <a:rPr lang="en-US" altLang="zh-CN" sz="2400"/>
              <a:t>llama3</a:t>
            </a:r>
            <a:r>
              <a:rPr lang="zh-CN" altLang="en-US" sz="2400"/>
              <a:t>-</a:t>
            </a:r>
            <a:r>
              <a:rPr lang="en-US" altLang="zh-CN" sz="2400"/>
              <a:t>8b</a:t>
            </a:r>
            <a:endParaRPr lang="en-US" altLang="zh-CN" sz="2400"/>
          </a:p>
          <a:p>
            <a:pPr algn="l"/>
            <a:r>
              <a:rPr lang="en-US" altLang="zh-CN" sz="2400"/>
              <a:t>    </a:t>
            </a:r>
            <a:r>
              <a:rPr lang="zh-CN" altLang="en-US" sz="2400"/>
              <a:t>实验</a:t>
            </a:r>
            <a:r>
              <a:rPr lang="zh-CN" altLang="en-US" sz="2400">
                <a:solidFill>
                  <a:schemeClr val="tx1"/>
                </a:solidFill>
              </a:rPr>
              <a:t>方法</a:t>
            </a:r>
            <a:r>
              <a:rPr lang="zh-CN" altLang="en-US" sz="2400"/>
              <a:t>：</a:t>
            </a:r>
            <a:r>
              <a:rPr lang="en-US" altLang="zh-CN" sz="2400"/>
              <a:t>ollama</a:t>
            </a:r>
            <a:r>
              <a:rPr lang="zh-CN" altLang="en-US" sz="2400"/>
              <a:t>本地运行，uvicorn.run(app, host="0.0.0.0", port=8000)</a:t>
            </a:r>
            <a:endParaRPr lang="zh-CN" altLang="en-US" sz="2400"/>
          </a:p>
          <a:p>
            <a:pPr algn="l"/>
            <a:r>
              <a:rPr lang="zh-CN" altLang="en-US" sz="2400"/>
              <a:t>嵌入程序内</a:t>
            </a:r>
            <a:endParaRPr lang="zh-CN" altLang="en-US" sz="2400"/>
          </a:p>
          <a:p>
            <a:pPr algn="l"/>
            <a:r>
              <a:rPr lang="zh-CN" altLang="en-US" sz="2400"/>
              <a:t>    实验结果：生成速度慢，提取不准确，任务队列不符合要求。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问题2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如何提取自然语言的关键信息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095759" y="1346624"/>
            <a:ext cx="4972782" cy="2532761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2400"/>
              <a:t>1.</a:t>
            </a:r>
            <a:r>
              <a:rPr lang="zh-CN" altLang="en-US" sz="2400"/>
              <a:t>本地大模型解决方案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 descr="upload_post_object_v2_3503974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01" y="1921987"/>
            <a:ext cx="10912833" cy="4748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问题2</a:t>
            </a:r>
            <a:r>
              <a:rPr lang="zh-CN" altLang="en-US" dirty="0"/>
              <a:t>：如何提取自然语言的关键信息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095759" y="1332925"/>
            <a:ext cx="4972782" cy="2532761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en-US" altLang="zh-CN" sz="2400"/>
              <a:t>.远程api解决方案</a:t>
            </a:r>
            <a:endParaRPr lang="en-US" altLang="zh-CN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简单有效</a:t>
            </a:r>
            <a:endParaRPr lang="zh-CN" altLang="en-US" sz="2400"/>
          </a:p>
          <a:p>
            <a:pPr algn="l"/>
            <a:endParaRPr lang="zh-CN" altLang="en-US" sz="2400"/>
          </a:p>
          <a:p>
            <a:endParaRPr lang="zh-CN" altLang="en-US" sz="2400"/>
          </a:p>
        </p:txBody>
      </p:sp>
      <p:pic>
        <p:nvPicPr>
          <p:cNvPr id="40" name="图片 39" descr="upload_post_object_v2_4221566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95" y="2275320"/>
            <a:ext cx="9714596" cy="3422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：这些关键信息如何组织，如何传递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253571" y="1168535"/>
            <a:ext cx="4972782" cy="2532761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2400"/>
              <a:t>1.</a:t>
            </a:r>
            <a:r>
              <a:rPr lang="zh-CN" altLang="en-US" sz="2400"/>
              <a:t>本地大模型解决方案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对返回值进行约定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对返回值进行提取</a:t>
            </a:r>
            <a:endParaRPr lang="zh-CN" altLang="en-US" sz="2400"/>
          </a:p>
        </p:txBody>
      </p:sp>
      <p:pic>
        <p:nvPicPr>
          <p:cNvPr id="7" name="图片 6" descr="upload_post_object_v2_3503721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725" y="1253886"/>
            <a:ext cx="5596815" cy="5192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：这些关键信息如何组织，如何传递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478" y="1219222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/>
              <a:t>.远程方案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79469" y="2068568"/>
            <a:ext cx="11440685" cy="2306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2400"/>
          </a:p>
          <a:p>
            <a:r>
              <a:rPr lang="zh-CN" altLang="en-US" sz="2400"/>
              <a:t>def recognize_speech_from_mic():  语音转文字模块</a:t>
            </a:r>
            <a:endParaRPr lang="zh-CN" altLang="en-US" sz="2400"/>
          </a:p>
          <a:p>
            <a:r>
              <a:rPr lang="zh-CN" altLang="en-US" sz="2400"/>
              <a:t>def parse_operations(param)  将一些字符串映射，如任务序列映射</a:t>
            </a:r>
            <a:endParaRPr lang="zh-CN" altLang="en-US" sz="2400"/>
          </a:p>
          <a:p>
            <a:r>
              <a:rPr lang="zh-CN" altLang="en-US" sz="2400"/>
              <a:t>def standard(user_input)         将返回字符串进行整理(分列表，不合规返回值修正)</a:t>
            </a:r>
            <a:endParaRPr lang="zh-CN" altLang="en-US" sz="2400"/>
          </a:p>
          <a:p>
            <a:r>
              <a:rPr lang="zh-CN" altLang="en-US" sz="2400"/>
              <a:t>def map_relative_time_to_iso(time_str) 将时间转换为具体的</a:t>
            </a:r>
            <a:r>
              <a:rPr lang="en-US" altLang="zh-CN" sz="2400"/>
              <a:t>iso</a:t>
            </a:r>
            <a:r>
              <a:rPr lang="zh-CN" altLang="en-US" sz="2400"/>
              <a:t>时间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......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：这些关键信息如何组织，如何传递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669887" y="1401420"/>
            <a:ext cx="9890767" cy="2286177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下层需求：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[['</a:t>
            </a:r>
            <a:r>
              <a:rPr lang="zh-CN" altLang="en-US" sz="2400"/>
              <a:t>时间起始</a:t>
            </a:r>
            <a:r>
              <a:rPr lang="en-US" altLang="zh-CN" sz="2400"/>
              <a:t>', '</a:t>
            </a:r>
            <a:r>
              <a:rPr lang="zh-CN" altLang="en-US" sz="2400"/>
              <a:t>时间终止</a:t>
            </a:r>
            <a:r>
              <a:rPr lang="en-US" altLang="zh-CN" sz="2400"/>
              <a:t>'], '</a:t>
            </a:r>
            <a:r>
              <a:rPr lang="zh-CN" altLang="en-US" sz="2400"/>
              <a:t>文件类型</a:t>
            </a:r>
            <a:r>
              <a:rPr lang="en-US" altLang="zh-CN" sz="2400"/>
              <a:t>(image/txt)', ['</a:t>
            </a:r>
            <a:r>
              <a:rPr lang="en-US" altLang="zh-CN" sz="2400">
                <a:solidFill>
                  <a:schemeClr val="tx1"/>
                </a:solidFill>
              </a:rPr>
              <a:t>content</a:t>
            </a:r>
            <a:r>
              <a:rPr lang="en-US" altLang="zh-CN" sz="2400"/>
              <a:t>', '</a:t>
            </a:r>
            <a:r>
              <a:rPr lang="zh-CN" altLang="en-US" sz="2400"/>
              <a:t>路径</a:t>
            </a:r>
            <a:r>
              <a:rPr lang="en-US" altLang="zh-CN" sz="2400"/>
              <a:t>(</a:t>
            </a:r>
            <a:r>
              <a:rPr lang="zh-CN" altLang="en-US" sz="2400"/>
              <a:t>暂无</a:t>
            </a:r>
            <a:r>
              <a:rPr lang="en-US" altLang="zh-CN" sz="2400"/>
              <a:t>)'], '</a:t>
            </a:r>
            <a:r>
              <a:rPr lang="zh-CN" altLang="en-US" sz="2400"/>
              <a:t>任务序列</a:t>
            </a:r>
            <a:r>
              <a:rPr lang="en-US" altLang="zh-CN" sz="2400"/>
              <a:t>']</a:t>
            </a:r>
            <a:endParaRPr lang="zh-CN" altLang="en-US" sz="24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260256" y="4511121"/>
            <a:ext cx="336998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可以根据需求添加参数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r>
              <a:rPr lang="zh-CN" altLang="en-US" dirty="0"/>
              <a:t>：多任务复合语句的解决方案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669887" y="1497314"/>
            <a:ext cx="5616640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现在我们能做到什么：</a:t>
            </a:r>
            <a:r>
              <a:rPr lang="zh-CN" altLang="en-US" sz="2400" b="1"/>
              <a:t>“单逻辑”组合任务</a:t>
            </a:r>
            <a:r>
              <a:rPr lang="zh-CN" altLang="en-US" b="1"/>
              <a:t>  </a:t>
            </a:r>
            <a:endParaRPr lang="zh-CN" altLang="en-US" b="1"/>
          </a:p>
        </p:txBody>
      </p:sp>
      <p:sp>
        <p:nvSpPr>
          <p:cNvPr id="73" name="矩形 72"/>
          <p:cNvSpPr/>
          <p:nvPr userDrawn="1"/>
        </p:nvSpPr>
        <p:spPr>
          <a:xfrm>
            <a:off x="6817582" y="1497314"/>
            <a:ext cx="4702969" cy="6786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“找几张昨天修改的带草的图片，把它们放到一个新文件夹里”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69887" y="2812430"/>
            <a:ext cx="4082339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我们还不能做到：      “ </a:t>
            </a:r>
            <a:r>
              <a:rPr lang="zh-CN" altLang="en-US" sz="2400" b="1">
                <a:solidFill>
                  <a:srgbClr val="181717"/>
                </a:solidFill>
              </a:rPr>
              <a:t>多逻辑”复合任务</a:t>
            </a:r>
            <a:endParaRPr lang="zh-CN" altLang="en-US" sz="2400" b="1">
              <a:solidFill>
                <a:srgbClr val="181717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583558" y="3432598"/>
            <a:ext cx="9333272" cy="952638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“找几张昨天修改的带草的图片，把它们放到一个新文件夹里，并把新文件夹改名叫</a:t>
            </a:r>
            <a:r>
              <a:rPr lang="en-US" altLang="zh-CN">
                <a:solidFill>
                  <a:srgbClr val="000000"/>
                </a:solidFill>
              </a:rPr>
              <a:t>picture</a:t>
            </a:r>
            <a:r>
              <a:rPr lang="zh-CN" altLang="en-US">
                <a:solidFill>
                  <a:srgbClr val="000000"/>
                </a:solidFill>
              </a:rPr>
              <a:t>，再找一些新的人像的图片放到这个文件夹里”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íṣḷîdè"/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is1ïḍê"/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ïṧḷiḍê"/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îślïḓé"/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ïṥļiḓe"/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  <a:endParaRPr lang="en-US" altLang="zh-CN" sz="5400" b="1" spc="300" dirty="0">
                <a:solidFill>
                  <a:schemeClr val="tx2"/>
                </a:solidFill>
              </a:endParaRPr>
            </a:p>
          </p:txBody>
        </p:sp>
        <p:sp>
          <p:nvSpPr>
            <p:cNvPr id="8" name="îşḷïďè"/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íSľîḋé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ïṥľïďé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ïṩḷîďè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îṥḻïḋè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şľïḋè"/>
            <p:cNvSpPr txBox="1"/>
            <p:nvPr/>
          </p:nvSpPr>
          <p:spPr>
            <a:xfrm>
              <a:off x="6905844" y="4983204"/>
              <a:ext cx="3030855" cy="33845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应用层——用户界面设计（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UI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）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íṧ1îḓè"/>
            <p:cNvSpPr txBox="1"/>
            <p:nvPr/>
          </p:nvSpPr>
          <p:spPr>
            <a:xfrm>
              <a:off x="6905844" y="4104628"/>
              <a:ext cx="790575" cy="33845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spAutoFit/>
            </a:bodyPr>
            <a:lstStyle/>
            <a:p>
              <a:r>
                <a:rPr lang="zh-CN" altLang="en-US" sz="1600" b="1" dirty="0"/>
                <a:t>执行层</a:t>
              </a:r>
              <a:endParaRPr lang="zh-CN" altLang="en-US" sz="1600" b="1" dirty="0"/>
            </a:p>
          </p:txBody>
        </p:sp>
        <p:sp>
          <p:nvSpPr>
            <p:cNvPr id="16" name="íşļïḋè"/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文件操作的具体实现</a:t>
              </a:r>
              <a:endParaRPr lang="en-US" altLang="zh-CN" sz="1050" dirty="0"/>
            </a:p>
          </p:txBody>
        </p:sp>
        <p:sp>
          <p:nvSpPr>
            <p:cNvPr id="17" name="ísḻídè"/>
            <p:cNvSpPr txBox="1"/>
            <p:nvPr/>
          </p:nvSpPr>
          <p:spPr>
            <a:xfrm>
              <a:off x="6905844" y="3226052"/>
              <a:ext cx="847090" cy="33845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spAutoFit/>
            </a:bodyPr>
            <a:lstStyle/>
            <a:p>
              <a:r>
                <a:rPr lang="en-US" altLang="zh-CN" sz="1600" b="1" dirty="0">
                  <a:solidFill>
                    <a:schemeClr val="tx1"/>
                  </a:solidFill>
                </a:rPr>
                <a:t> 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管理层</a:t>
              </a:r>
              <a:endParaRPr sz="1600"/>
            </a:p>
          </p:txBody>
        </p:sp>
        <p:sp>
          <p:nvSpPr>
            <p:cNvPr id="18" name="íṩḻiḋè"/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任务队列的管理与参数传递</a:t>
              </a:r>
              <a:endParaRPr lang="en-US" altLang="zh-CN" sz="1050" dirty="0"/>
            </a:p>
          </p:txBody>
        </p:sp>
        <p:sp>
          <p:nvSpPr>
            <p:cNvPr id="19" name="íSliḓê"/>
            <p:cNvSpPr txBox="1"/>
            <p:nvPr/>
          </p:nvSpPr>
          <p:spPr>
            <a:xfrm>
              <a:off x="6905844" y="2347476"/>
              <a:ext cx="847090" cy="33845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spAutoFit/>
            </a:bodyPr>
            <a:lstStyle/>
            <a:p>
              <a:r>
                <a:rPr lang="en-US" altLang="zh-CN" sz="1600" b="1" dirty="0">
                  <a:solidFill>
                    <a:schemeClr val="tx1"/>
                  </a:solidFill>
                </a:rPr>
                <a:t> 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解析层</a:t>
              </a:r>
              <a:endParaRPr sz="1600"/>
            </a:p>
          </p:txBody>
        </p:sp>
        <p:sp>
          <p:nvSpPr>
            <p:cNvPr id="20" name="ïṡļíde"/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自然语言的解析和参数的提取与传递</a:t>
              </a:r>
              <a:endParaRPr lang="en-US" altLang="zh-CN" sz="1050" dirty="0"/>
            </a:p>
          </p:txBody>
        </p:sp>
        <p:sp>
          <p:nvSpPr>
            <p:cNvPr id="21" name="íSḷîḑe"/>
            <p:cNvSpPr txBox="1"/>
            <p:nvPr/>
          </p:nvSpPr>
          <p:spPr>
            <a:xfrm>
              <a:off x="6905844" y="1468900"/>
              <a:ext cx="643255" cy="33845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spAutoFit/>
            </a:bodyPr>
            <a:lstStyle/>
            <a:p>
              <a:r>
                <a:rPr lang="en-US" altLang="zh-CN" sz="1600" b="1" dirty="0"/>
                <a:t> </a:t>
              </a:r>
              <a:r>
                <a:rPr lang="zh-CN" altLang="en-US" sz="1600" b="1" dirty="0"/>
                <a:t>引言</a:t>
              </a:r>
              <a:endParaRPr lang="zh-CN" altLang="en-US" sz="1600" b="1" dirty="0"/>
            </a:p>
          </p:txBody>
        </p:sp>
        <p:sp>
          <p:nvSpPr>
            <p:cNvPr id="22" name="îṣḷiḍe"/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我们做了什么工作？开创性在哪里？</a:t>
              </a:r>
              <a:endParaRPr lang="en-US" altLang="zh-CN" sz="1050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6950967" y="5323558"/>
            <a:ext cx="3383280" cy="368300"/>
          </a:xfrm>
          <a:prstGeom prst="rect">
            <a:avLst/>
          </a:prstGeom>
          <a:noFill/>
        </p:spPr>
        <p:txBody>
          <a:bodyPr vert="horz" wrap="square" lIns="90000" tIns="46800" rIns="90000" bIns="46800" anchor="ctr" anchorCtr="0">
            <a:normAutofit/>
          </a:bodyPr>
          <a:p>
            <a:pPr marL="0" indent="0" algn="l" defTabSz="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</a:rPr>
              <a:t>用户界面和小组工作的整合串联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69887" y="0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r>
              <a:rPr lang="zh-CN" altLang="en-US" dirty="0"/>
              <a:t>：多任务复合语句的解决方案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720549" y="1028667"/>
            <a:ext cx="9333272" cy="952638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“找几张昨天修改的带草的图片，把它们放到一个新文件夹里，并把新文件夹改名叫</a:t>
            </a:r>
            <a:r>
              <a:rPr lang="en-US" altLang="zh-CN">
                <a:solidFill>
                  <a:srgbClr val="000000"/>
                </a:solidFill>
              </a:rPr>
              <a:t>picture</a:t>
            </a:r>
            <a:r>
              <a:rPr lang="zh-CN" altLang="en-US">
                <a:solidFill>
                  <a:srgbClr val="000000"/>
                </a:solidFill>
              </a:rPr>
              <a:t>，再找一些新的人像的图片放到这个文件夹里”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箭头连接符 5"/>
          <p:cNvCxnSpPr>
            <a:stCxn id="8" idx="2"/>
            <a:endCxn id="9" idx="0"/>
          </p:cNvCxnSpPr>
          <p:nvPr userDrawn="1"/>
        </p:nvCxnSpPr>
        <p:spPr>
          <a:xfrm>
            <a:off x="6387185" y="1981305"/>
            <a:ext cx="0" cy="80899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720610" y="2790237"/>
            <a:ext cx="9333272" cy="952638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“找几张昨天修改的带草的图片，把它们放到一个新文件夹里“</a:t>
            </a:r>
            <a:endParaRPr lang="zh-CN" altLang="en-US">
              <a:solidFill>
                <a:srgbClr val="000000"/>
              </a:solidFill>
            </a:endParaRPr>
          </a:p>
          <a:p>
            <a:pPr algn="ctr"/>
            <a:r>
              <a:rPr lang="zh-CN" altLang="en-US">
                <a:solidFill>
                  <a:srgbClr val="000000"/>
                </a:solidFill>
              </a:rPr>
              <a:t>”并把刚创建的新文件夹改名叫</a:t>
            </a:r>
            <a:r>
              <a:rPr lang="en-US" altLang="zh-CN">
                <a:solidFill>
                  <a:srgbClr val="000000"/>
                </a:solidFill>
              </a:rPr>
              <a:t>picture</a:t>
            </a:r>
            <a:r>
              <a:rPr lang="zh-CN" altLang="en-US">
                <a:solidFill>
                  <a:srgbClr val="000000"/>
                </a:solidFill>
              </a:rPr>
              <a:t>“</a:t>
            </a:r>
            <a:endParaRPr lang="zh-CN" altLang="en-US">
              <a:solidFill>
                <a:srgbClr val="000000"/>
              </a:solidFill>
            </a:endParaRPr>
          </a:p>
          <a:p>
            <a:pPr algn="ctr"/>
            <a:r>
              <a:rPr lang="zh-CN" altLang="en-US">
                <a:solidFill>
                  <a:srgbClr val="000000"/>
                </a:solidFill>
              </a:rPr>
              <a:t>”找一些新的人像的图片放到</a:t>
            </a:r>
            <a:r>
              <a:rPr lang="en-US" altLang="zh-CN">
                <a:solidFill>
                  <a:srgbClr val="000000"/>
                </a:solidFill>
              </a:rPr>
              <a:t>picture</a:t>
            </a:r>
            <a:r>
              <a:rPr lang="zh-CN" altLang="en-US">
                <a:solidFill>
                  <a:srgbClr val="000000"/>
                </a:solidFill>
              </a:rPr>
              <a:t>文件夹里“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56006" y="2058978"/>
            <a:ext cx="459740" cy="4150834"/>
          </a:xfrm>
          <a:prstGeom prst="rect">
            <a:avLst/>
          </a:prstGeom>
        </p:spPr>
        <p:txBody>
          <a:bodyPr vert="eaVert" wrap="none" rtlCol="0">
            <a:noAutofit/>
          </a:bodyPr>
          <a:p>
            <a:r>
              <a:rPr lang="zh-CN" altLang="en-US" sz="2800" b="1"/>
              <a:t>解决方案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469339" y="2201689"/>
            <a:ext cx="1506903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2000"/>
              <a:t>LLM:</a:t>
            </a:r>
            <a:r>
              <a:rPr lang="zh-CN" altLang="en-US" sz="2000"/>
              <a:t>多任务解析</a:t>
            </a:r>
            <a:endParaRPr lang="zh-CN" altLang="en-US" sz="200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989834" y="4745582"/>
            <a:ext cx="7945491" cy="146423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2400"/>
              <a:t>1.</a:t>
            </a:r>
            <a:r>
              <a:rPr lang="zh-CN" altLang="en-US" sz="2400"/>
              <a:t>我只需要将多个向量传递给下层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下层可以接收并处理多个向量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r>
              <a:rPr lang="zh-CN" altLang="en-US" dirty="0"/>
              <a:t>：多任务复合语句的解决方案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64" name="矩形 63"/>
          <p:cNvSpPr/>
          <p:nvPr userDrawn="1"/>
        </p:nvSpPr>
        <p:spPr>
          <a:xfrm>
            <a:off x="3418141" y="3186188"/>
            <a:ext cx="4390970" cy="616688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单逻辑自然语言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5" name="直接箭头连接符 64"/>
          <p:cNvCxnSpPr/>
          <p:nvPr userDrawn="1"/>
        </p:nvCxnSpPr>
        <p:spPr>
          <a:xfrm>
            <a:off x="5613627" y="3802902"/>
            <a:ext cx="0" cy="935076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 userDrawn="1"/>
        </p:nvSpPr>
        <p:spPr>
          <a:xfrm>
            <a:off x="4004143" y="4827096"/>
            <a:ext cx="1207910" cy="4028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语句特征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" name="文本框 66"/>
          <p:cNvSpPr txBox="1"/>
          <p:nvPr userDrawn="1"/>
        </p:nvSpPr>
        <p:spPr>
          <a:xfrm>
            <a:off x="5643902" y="4141074"/>
            <a:ext cx="342845" cy="258707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LLM</a:t>
            </a:r>
            <a:endParaRPr lang="zh-CN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5951578" y="4737988"/>
            <a:ext cx="1271532" cy="580970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任务序列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" name="文本框 68"/>
          <p:cNvSpPr txBox="1"/>
          <p:nvPr userDrawn="1"/>
        </p:nvSpPr>
        <p:spPr>
          <a:xfrm>
            <a:off x="5421106" y="4827096"/>
            <a:ext cx="324985" cy="437301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+</a:t>
            </a:r>
            <a:endParaRPr lang="zh-CN" altLang="en-US" sz="2400"/>
          </a:p>
        </p:txBody>
      </p:sp>
      <p:cxnSp>
        <p:nvCxnSpPr>
          <p:cNvPr id="70" name="直接箭头连接符 69"/>
          <p:cNvCxnSpPr/>
          <p:nvPr userDrawn="1"/>
        </p:nvCxnSpPr>
        <p:spPr>
          <a:xfrm>
            <a:off x="5613626" y="5318958"/>
            <a:ext cx="0" cy="60285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 userDrawn="1"/>
        </p:nvSpPr>
        <p:spPr>
          <a:xfrm>
            <a:off x="5728168" y="5455999"/>
            <a:ext cx="1378688" cy="258707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修正</a:t>
            </a:r>
            <a:endParaRPr lang="zh-CN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4575125" y="5948107"/>
            <a:ext cx="2247845" cy="628595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特征向量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418205" y="1637960"/>
            <a:ext cx="4390970" cy="616688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复杂自然语言（支持语音输入）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9" name="直接箭头连接符 8"/>
          <p:cNvCxnSpPr>
            <a:stCxn id="8" idx="2"/>
            <a:endCxn id="64" idx="0"/>
          </p:cNvCxnSpPr>
          <p:nvPr userDrawn="1"/>
        </p:nvCxnSpPr>
        <p:spPr>
          <a:xfrm>
            <a:off x="5614105" y="2254320"/>
            <a:ext cx="0" cy="93218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5643867" y="2428854"/>
            <a:ext cx="164389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LLM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610584" y="3949457"/>
            <a:ext cx="165759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当然，我们还没有完成这项任务，</a:t>
            </a:r>
            <a:endParaRPr lang="zh-CN" altLang="en-US"/>
          </a:p>
          <a:p>
            <a:r>
              <a:rPr lang="zh-CN" altLang="en-US"/>
              <a:t>因为需要两层模型嵌套，</a:t>
            </a:r>
            <a:endParaRPr lang="zh-CN" altLang="en-US"/>
          </a:p>
          <a:p>
            <a:r>
              <a:rPr lang="zh-CN" altLang="en-US"/>
              <a:t>但是实验结果非常不稳定，</a:t>
            </a:r>
            <a:endParaRPr lang="zh-CN" altLang="en-US"/>
          </a:p>
          <a:p>
            <a:r>
              <a:rPr lang="zh-CN" altLang="en-US"/>
              <a:t>而且需要添加大量参数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/>
        </p:nvSpPr>
        <p:spPr>
          <a:xfrm>
            <a:off x="5261393" y="1758775"/>
            <a:ext cx="2179947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181717"/>
                </a:solidFill>
              </a:rPr>
              <a:t>管理层</a:t>
            </a:r>
            <a:endParaRPr lang="zh-CN" altLang="en-US" sz="6600" dirty="0">
              <a:solidFill>
                <a:srgbClr val="181717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493000" y="4198453"/>
            <a:ext cx="5716841" cy="1813342"/>
          </a:xfrm>
        </p:spPr>
        <p:txBody>
          <a:bodyPr>
            <a:noAutofit/>
          </a:bodyPr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181717"/>
                </a:solidFill>
              </a:rPr>
              <a:t>1. </a:t>
            </a:r>
            <a:r>
              <a:rPr lang="zh-CN" altLang="en-US" sz="2000" b="1" dirty="0">
                <a:solidFill>
                  <a:srgbClr val="181717"/>
                </a:solidFill>
              </a:rPr>
              <a:t>提取到的信息如何传递给目标函数</a:t>
            </a:r>
            <a:endParaRPr lang="zh-CN" altLang="en-US" sz="2000" b="1" dirty="0">
              <a:solidFill>
                <a:srgbClr val="181717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181717"/>
                </a:solidFill>
              </a:rPr>
              <a:t>2. </a:t>
            </a:r>
            <a:r>
              <a:rPr lang="zh-CN" altLang="en-US" sz="2000" b="1" dirty="0">
                <a:solidFill>
                  <a:srgbClr val="181717"/>
                </a:solidFill>
              </a:rPr>
              <a:t>任务队列如何管理</a:t>
            </a:r>
            <a:endParaRPr lang="zh-CN" altLang="en-US" sz="2000" b="1" dirty="0">
              <a:solidFill>
                <a:srgbClr val="181717"/>
              </a:solidFill>
            </a:endParaRPr>
          </a:p>
          <a:p>
            <a:pPr lvl="0">
              <a:lnSpc>
                <a:spcPct val="100000"/>
              </a:lnSpc>
            </a:pPr>
            <a:endParaRPr lang="en-US" altLang="zh-CN" sz="2000" b="1" dirty="0">
              <a:solidFill>
                <a:srgbClr val="181717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312944" y="4729162"/>
            <a:ext cx="3357563" cy="1046956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800" b="1">
                <a:solidFill>
                  <a:srgbClr val="181717"/>
                </a:solidFill>
              </a:rPr>
              <a:t>-----</a:t>
            </a:r>
            <a:r>
              <a:rPr lang="en-US" altLang="zh-CN" sz="2800" b="1">
                <a:solidFill>
                  <a:srgbClr val="181717"/>
                </a:solidFill>
              </a:rPr>
              <a:t>Arkfs  </a:t>
            </a:r>
            <a:r>
              <a:rPr lang="zh-CN" altLang="en-US" sz="2800" b="1">
                <a:solidFill>
                  <a:srgbClr val="181717"/>
                </a:solidFill>
              </a:rPr>
              <a:t>杨柄权</a:t>
            </a:r>
            <a:endParaRPr lang="zh-CN" altLang="en-US" sz="2800" b="1">
              <a:solidFill>
                <a:srgbClr val="181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问题1：提取到的信息如何传递给目标函数——预处理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555" y="2001844"/>
            <a:ext cx="10064467" cy="1177285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作为</a:t>
            </a:r>
            <a:r>
              <a:rPr lang="zh-CN" altLang="en-US" sz="2400">
                <a:solidFill>
                  <a:schemeClr val="tx1"/>
                </a:solidFill>
              </a:rPr>
              <a:t>解析</a:t>
            </a:r>
            <a:r>
              <a:rPr lang="zh-CN" altLang="en-US" sz="2400"/>
              <a:t>层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zh-CN" altLang="en-US" sz="2400"/>
              <a:t>执行层和应用层之间的桥梁，管理层负责对解析层提取到的</a:t>
            </a:r>
            <a:endParaRPr lang="zh-CN" altLang="en-US" sz="2400"/>
          </a:p>
          <a:p>
            <a:r>
              <a:rPr lang="zh-CN" altLang="en-US" sz="2400"/>
              <a:t>信息做预处理，再将符合格式的数据传入执行层</a:t>
            </a:r>
            <a:endParaRPr lang="zh-CN" altLang="en-US" sz="24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559392" y="3274679"/>
            <a:ext cx="7246836" cy="1946009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000" b="1"/>
              <a:t>传入参数：[</a:t>
            </a:r>
            <a:r>
              <a:rPr lang="en-US" altLang="zh-CN" sz="2000" b="1"/>
              <a:t>modified_time</a:t>
            </a:r>
            <a:r>
              <a:rPr lang="zh-CN" altLang="en-US" sz="2000" b="1"/>
              <a:t>, </a:t>
            </a:r>
            <a:r>
              <a:rPr lang="en-US" altLang="zh-CN" sz="2000" b="1"/>
              <a:t>type</a:t>
            </a:r>
            <a:r>
              <a:rPr lang="zh-CN" altLang="en-US" sz="2000" b="1"/>
              <a:t>, [</a:t>
            </a:r>
            <a:r>
              <a:rPr lang="en-US" altLang="zh-CN" sz="2000" b="1"/>
              <a:t>feature</a:t>
            </a:r>
            <a:r>
              <a:rPr lang="zh-CN" altLang="en-US" sz="2000" b="1"/>
              <a:t>, </a:t>
            </a:r>
            <a:r>
              <a:rPr lang="en-US" altLang="zh-CN" sz="2000" b="1">
                <a:solidFill>
                  <a:schemeClr val="tx1"/>
                </a:solidFill>
              </a:rPr>
              <a:t>target_folder</a:t>
            </a:r>
            <a:r>
              <a:rPr lang="zh-CN" altLang="en-US" sz="2000" b="1"/>
              <a:t>], </a:t>
            </a:r>
            <a:r>
              <a:rPr lang="en-US" altLang="zh-CN" sz="2000" b="1"/>
              <a:t>opcode</a:t>
            </a:r>
            <a:r>
              <a:rPr lang="zh-CN" altLang="en-US" sz="2000" b="1"/>
              <a:t>]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增：[[</a:t>
            </a:r>
            <a:r>
              <a:rPr lang="en-US" altLang="zh-CN" sz="2000" b="1"/>
              <a:t>sources</a:t>
            </a:r>
            <a:r>
              <a:rPr lang="zh-CN" altLang="en-US" sz="2000" b="1"/>
              <a:t>], target_folder, file</a:t>
            </a:r>
            <a:r>
              <a:rPr lang="en-US" altLang="zh-CN" sz="2000" b="1"/>
              <a:t>(0)</a:t>
            </a:r>
            <a:r>
              <a:rPr lang="zh-CN" altLang="en-US" sz="2000" b="1"/>
              <a:t>/dir</a:t>
            </a:r>
            <a:r>
              <a:rPr lang="en-US" altLang="zh-CN" sz="2000" b="1"/>
              <a:t>(1)</a:t>
            </a:r>
            <a:r>
              <a:rPr lang="zh-CN" altLang="en-US" sz="2000" b="1"/>
              <a:t>, name]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删：</a:t>
            </a:r>
            <a:r>
              <a:rPr lang="en-US" altLang="zh-CN" sz="2000" b="1"/>
              <a:t>[sources]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查：[modified_time, content, target_folder]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问题1：提取到的信息如何传递给目标函数——预处理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547" y="1804375"/>
            <a:ext cx="10064467" cy="1177285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考虑到“查”操作后（需用户确认）需重新创建对象，且由于“查”函数返</a:t>
            </a:r>
            <a:endParaRPr lang="zh-CN" altLang="en-US" sz="2400"/>
          </a:p>
          <a:p>
            <a:r>
              <a:rPr lang="zh-CN" altLang="en-US" sz="2400"/>
              <a:t>回值为列表类型，</a:t>
            </a:r>
            <a:r>
              <a:rPr lang="zh-CN" altLang="en-US" sz="2400">
                <a:solidFill>
                  <a:schemeClr val="tx1"/>
                </a:solidFill>
              </a:rPr>
              <a:t>与</a:t>
            </a:r>
            <a:r>
              <a:rPr lang="zh-CN" altLang="en-US" sz="2400"/>
              <a:t>传入参数</a:t>
            </a:r>
            <a:r>
              <a:rPr lang="en-US" altLang="zh-CN" sz="2400"/>
              <a:t>feature</a:t>
            </a:r>
            <a:r>
              <a:rPr lang="zh-CN" altLang="en-US" sz="2400"/>
              <a:t>字符串类型不同，故复用该参数以减小</a:t>
            </a:r>
            <a:endParaRPr lang="zh-CN" altLang="en-US" sz="2400"/>
          </a:p>
          <a:p>
            <a:r>
              <a:rPr lang="zh-CN" altLang="en-US" sz="2400"/>
              <a:t>参数复杂度</a:t>
            </a:r>
            <a:endParaRPr lang="zh-CN" altLang="en-US" sz="24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674993" y="3261939"/>
            <a:ext cx="9540021" cy="1946009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000" b="1"/>
              <a:t>传入参数：[</a:t>
            </a:r>
            <a:r>
              <a:rPr lang="en-US" altLang="zh-CN" sz="2000" b="1"/>
              <a:t>modified_time</a:t>
            </a:r>
            <a:r>
              <a:rPr lang="zh-CN" altLang="en-US" sz="2000" b="1"/>
              <a:t>, </a:t>
            </a:r>
            <a:r>
              <a:rPr lang="en-US" altLang="zh-CN" sz="2000" b="1"/>
              <a:t>type</a:t>
            </a:r>
            <a:r>
              <a:rPr lang="zh-CN" altLang="en-US" sz="2000" b="1"/>
              <a:t>, [</a:t>
            </a:r>
            <a:r>
              <a:rPr lang="en-US" altLang="zh-CN" sz="2000" b="1"/>
              <a:t>feature or [sources]</a:t>
            </a:r>
            <a:r>
              <a:rPr lang="zh-CN" altLang="en-US" sz="2000" b="1"/>
              <a:t>, </a:t>
            </a:r>
            <a:r>
              <a:rPr lang="en-US" altLang="zh-CN" sz="2000" b="1">
                <a:solidFill>
                  <a:schemeClr val="tx1"/>
                </a:solidFill>
              </a:rPr>
              <a:t>target_folder</a:t>
            </a:r>
            <a:r>
              <a:rPr lang="zh-CN" altLang="en-US" sz="2000" b="1"/>
              <a:t>], </a:t>
            </a:r>
            <a:r>
              <a:rPr lang="en-US" altLang="zh-CN" sz="2000" b="1"/>
              <a:t>opcode</a:t>
            </a:r>
            <a:r>
              <a:rPr lang="zh-CN" altLang="en-US" sz="2000" b="1"/>
              <a:t>]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增：[[</a:t>
            </a:r>
            <a:r>
              <a:rPr lang="en-US" altLang="zh-CN" sz="2000" b="1"/>
              <a:t>sources</a:t>
            </a:r>
            <a:r>
              <a:rPr lang="zh-CN" altLang="en-US" sz="2000" b="1"/>
              <a:t>], target_folder, file</a:t>
            </a:r>
            <a:r>
              <a:rPr lang="en-US" altLang="zh-CN" sz="2000" b="1"/>
              <a:t>(0)</a:t>
            </a:r>
            <a:r>
              <a:rPr lang="zh-CN" altLang="en-US" sz="2000" b="1"/>
              <a:t>/dir</a:t>
            </a:r>
            <a:r>
              <a:rPr lang="en-US" altLang="zh-CN" sz="2000" b="1"/>
              <a:t>(1)</a:t>
            </a:r>
            <a:r>
              <a:rPr lang="zh-CN" altLang="en-US" sz="2000" b="1"/>
              <a:t>, name]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删：</a:t>
            </a:r>
            <a:r>
              <a:rPr lang="en-US" altLang="zh-CN" sz="2000" b="1"/>
              <a:t>[sources]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查：[modified_time, content, target_folder]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任务队列类的定义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upload_post_object_v2_17585327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951" y="1664521"/>
            <a:ext cx="4309893" cy="2688083"/>
          </a:xfrm>
          <a:prstGeom prst="rect">
            <a:avLst/>
          </a:prstGeom>
        </p:spPr>
      </p:pic>
      <p:pic>
        <p:nvPicPr>
          <p:cNvPr id="6" name="图片 5" descr="upload_post_object_v2_23600248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64" y="1028685"/>
            <a:ext cx="4560891" cy="529980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/>
              <a:t>：任务队列如何管理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547" y="1727936"/>
            <a:ext cx="10064467" cy="1177285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为提高任务队列的扩展性，使用栈管理传入的参数：</a:t>
            </a:r>
            <a:endParaRPr lang="zh-CN" altLang="en-US" sz="2400"/>
          </a:p>
          <a:p>
            <a:r>
              <a:rPr lang="zh-CN" altLang="en-US" sz="2400"/>
              <a:t>查、增操作的返回值均可能为下一操作的传入参数，如“查找一张</a:t>
            </a:r>
            <a:r>
              <a:rPr lang="en-US" altLang="zh-CN" sz="2400"/>
              <a:t>xxx</a:t>
            </a:r>
            <a:r>
              <a:rPr lang="zh-CN" altLang="en-US" sz="2400"/>
              <a:t>图片</a:t>
            </a:r>
            <a:endParaRPr lang="zh-CN" altLang="en-US" sz="2400"/>
          </a:p>
          <a:p>
            <a:r>
              <a:rPr lang="zh-CN" altLang="en-US" sz="2400"/>
              <a:t>，并将其复制到</a:t>
            </a:r>
            <a:r>
              <a:rPr lang="en-US" altLang="zh-CN" sz="2400"/>
              <a:t>xxx</a:t>
            </a:r>
            <a:r>
              <a:rPr lang="zh-CN" altLang="en-US" sz="2400"/>
              <a:t>文件夹”，查的输出即增的输入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调用函数时弹栈获取参数，可保证参数获取正确，且为程序的并发执行等后</a:t>
            </a:r>
            <a:endParaRPr lang="zh-CN" altLang="en-US" sz="2400"/>
          </a:p>
          <a:p>
            <a:r>
              <a:rPr lang="zh-CN" altLang="en-US" sz="2400"/>
              <a:t>续进展提供基础</a:t>
            </a:r>
            <a:endParaRPr lang="zh-CN" altLang="en-US" sz="24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674993" y="4402162"/>
            <a:ext cx="9540021" cy="544618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000" b="1"/>
              <a:t>此时任务队列可以被看做一个管道，剪切 = 查 </a:t>
            </a:r>
            <a:r>
              <a:rPr lang="en-US" altLang="zh-CN" sz="2000" b="1"/>
              <a:t>| </a:t>
            </a:r>
            <a:r>
              <a:rPr lang="zh-CN" altLang="en-US" sz="2000" b="1"/>
              <a:t>增 </a:t>
            </a:r>
            <a:r>
              <a:rPr lang="en-US" altLang="zh-CN" sz="2000" b="1"/>
              <a:t>| </a:t>
            </a:r>
            <a:r>
              <a:rPr lang="zh-CN" altLang="en-US" sz="2000" b="1"/>
              <a:t>删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问题2：任务队列如何管理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547" y="1727936"/>
            <a:ext cx="10064467" cy="1177285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函数执行顺序 —— 操作码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“剪切”操作码为 </a:t>
            </a:r>
            <a:r>
              <a:rPr lang="en-US" altLang="zh-CN" sz="2400"/>
              <a:t>"301" </a:t>
            </a:r>
            <a:r>
              <a:rPr lang="zh-CN" altLang="en-US" sz="2400"/>
              <a:t>—— 先查，再增，最后删</a:t>
            </a:r>
            <a:endParaRPr lang="zh-CN" altLang="en-US" sz="24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674993" y="4402162"/>
            <a:ext cx="9540021" cy="544618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</a:rPr>
              <a:t>操作码：</a:t>
            </a:r>
            <a:r>
              <a:rPr lang="en-US" altLang="zh-CN" sz="2000" b="1">
                <a:solidFill>
                  <a:schemeClr val="tx1"/>
                </a:solidFill>
              </a:rPr>
              <a:t>0</a:t>
            </a:r>
            <a:r>
              <a:rPr lang="zh-CN" altLang="en-US" sz="2000" b="1">
                <a:solidFill>
                  <a:schemeClr val="tx1"/>
                </a:solidFill>
              </a:rPr>
              <a:t>——增，</a:t>
            </a:r>
            <a:r>
              <a:rPr lang="en-US" altLang="zh-CN" sz="2000" b="1">
                <a:solidFill>
                  <a:schemeClr val="tx1"/>
                </a:solidFill>
              </a:rPr>
              <a:t>1</a:t>
            </a:r>
            <a:r>
              <a:rPr lang="zh-CN" altLang="en-US" sz="2000" b="1">
                <a:solidFill>
                  <a:schemeClr val="tx1"/>
                </a:solidFill>
              </a:rPr>
              <a:t>——删，</a:t>
            </a:r>
            <a:r>
              <a:rPr lang="en-US" altLang="zh-CN" sz="2000" b="1">
                <a:solidFill>
                  <a:schemeClr val="tx1"/>
                </a:solidFill>
              </a:rPr>
              <a:t>2</a:t>
            </a:r>
            <a:r>
              <a:rPr lang="zh-CN" altLang="en-US" sz="2000" b="1">
                <a:solidFill>
                  <a:schemeClr val="tx1"/>
                </a:solidFill>
              </a:rPr>
              <a:t>——改，</a:t>
            </a:r>
            <a:r>
              <a:rPr lang="en-US" altLang="zh-CN" sz="2000" b="1">
                <a:solidFill>
                  <a:schemeClr val="tx1"/>
                </a:solidFill>
              </a:rPr>
              <a:t>3</a:t>
            </a:r>
            <a:r>
              <a:rPr lang="zh-CN" altLang="en-US" sz="2000" b="1">
                <a:solidFill>
                  <a:schemeClr val="tx1"/>
                </a:solidFill>
              </a:rPr>
              <a:t>——向量化检索，</a:t>
            </a:r>
            <a:r>
              <a:rPr lang="en-US" altLang="zh-CN" sz="2000" b="1">
                <a:solidFill>
                  <a:schemeClr val="tx1"/>
                </a:solidFill>
              </a:rPr>
              <a:t>4</a:t>
            </a:r>
            <a:r>
              <a:rPr lang="zh-CN" altLang="en-US" sz="2000" b="1">
                <a:solidFill>
                  <a:schemeClr val="tx1"/>
                </a:solidFill>
              </a:rPr>
              <a:t>——精确搜索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4852459" y="2419224"/>
            <a:ext cx="2487191" cy="884767"/>
          </a:xfrm>
        </p:spPr>
        <p:txBody>
          <a:bodyPr>
            <a:normAutofit fontScale="90000"/>
          </a:bodyPr>
          <a:lstStyle/>
          <a:p>
            <a:pPr marL="0" indent="0" algn="l" defTabSz="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6600" dirty="0">
                <a:solidFill>
                  <a:srgbClr val="181717"/>
                </a:solidFill>
                <a:latin typeface="+mn-lt"/>
                <a:ea typeface="+mn-ea"/>
                <a:cs typeface="+mn-cs"/>
              </a:rPr>
              <a:t>执行层  </a:t>
            </a:r>
            <a:endParaRPr lang="zh-CN" altLang="en-US" sz="6600" dirty="0">
              <a:solidFill>
                <a:srgbClr val="181717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精确搜索——基于</a:t>
            </a:r>
            <a:r>
              <a:rPr lang="en-US" altLang="zh-CN"/>
              <a:t>AC</a:t>
            </a:r>
            <a:r>
              <a:rPr lang="zh-CN" altLang="en-US"/>
              <a:t>自动机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547" y="1727936"/>
            <a:ext cx="10064467" cy="2272918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2400">
                <a:solidFill>
                  <a:schemeClr val="tx1"/>
                </a:solidFill>
              </a:rPr>
              <a:t>Aho</a:t>
            </a:r>
            <a:r>
              <a:rPr lang="zh-CN" altLang="en-US" sz="2400">
                <a:solidFill>
                  <a:schemeClr val="tx1"/>
                </a:solidFill>
              </a:rPr>
              <a:t>-</a:t>
            </a:r>
            <a:r>
              <a:rPr lang="en-US" altLang="zh-CN" sz="2400">
                <a:solidFill>
                  <a:schemeClr val="tx1"/>
                </a:solidFill>
              </a:rPr>
              <a:t>Corasick Automation: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以 </a:t>
            </a:r>
            <a:r>
              <a:rPr lang="en-US" altLang="zh-CN" sz="2400">
                <a:solidFill>
                  <a:schemeClr val="tx1"/>
                </a:solidFill>
              </a:rPr>
              <a:t>Trie </a:t>
            </a:r>
            <a:r>
              <a:rPr lang="zh-CN" altLang="en-US" sz="2400">
                <a:solidFill>
                  <a:schemeClr val="tx1"/>
                </a:solidFill>
              </a:rPr>
              <a:t>的结构为基础，结合 </a:t>
            </a:r>
            <a:r>
              <a:rPr lang="en-US" altLang="zh-CN" sz="2400">
                <a:solidFill>
                  <a:schemeClr val="tx1"/>
                </a:solidFill>
              </a:rPr>
              <a:t>KMP </a:t>
            </a:r>
            <a:r>
              <a:rPr lang="zh-CN" altLang="en-US" sz="2400">
                <a:solidFill>
                  <a:schemeClr val="tx1"/>
                </a:solidFill>
              </a:rPr>
              <a:t>的思想建立的自动机。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这个算法是为了解决在一个主文本字符串中查找多个模式字符串（或称为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“关键词”）的问题，它可以在线性时间内完成搜索，非常高效。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674993" y="4402162"/>
            <a:ext cx="9540021" cy="544618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</a:rPr>
              <a:t>时间复杂度：</a:t>
            </a:r>
            <a:r>
              <a:rPr lang="en-US" altLang="zh-CN" sz="2000" b="1">
                <a:solidFill>
                  <a:schemeClr val="tx1"/>
                </a:solidFill>
              </a:rPr>
              <a:t>O(95n</a:t>
            </a:r>
            <a:r>
              <a:rPr lang="zh-CN" altLang="en-US" sz="2000" b="1">
                <a:solidFill>
                  <a:schemeClr val="tx1"/>
                </a:solidFill>
              </a:rPr>
              <a:t>+</a:t>
            </a:r>
            <a:r>
              <a:rPr lang="en-US" altLang="zh-CN" sz="2000" b="1">
                <a:solidFill>
                  <a:schemeClr val="tx1"/>
                </a:solidFill>
              </a:rPr>
              <a:t>m)</a:t>
            </a:r>
            <a:endParaRPr lang="en-US" altLang="zh-CN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23778" y="1758775"/>
            <a:ext cx="2220950" cy="895350"/>
          </a:xfrm>
        </p:spPr>
        <p:txBody>
          <a:bodyPr>
            <a:normAutofit fontScale="90000"/>
          </a:bodyPr>
          <a:p>
            <a:r>
              <a:rPr lang="en-US" altLang="zh-CN" sz="6600" dirty="0">
                <a:solidFill>
                  <a:srgbClr val="181717"/>
                </a:solidFill>
              </a:rPr>
              <a:t> </a:t>
            </a:r>
            <a:r>
              <a:rPr lang="zh-CN" altLang="en-US" sz="6600" dirty="0">
                <a:solidFill>
                  <a:srgbClr val="181717"/>
                </a:solidFill>
              </a:rPr>
              <a:t>引言</a:t>
            </a:r>
            <a:endParaRPr lang="zh-CN" altLang="en-US" sz="6600" dirty="0">
              <a:solidFill>
                <a:srgbClr val="181717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493000" y="4198453"/>
            <a:ext cx="5716841" cy="1813342"/>
          </a:xfrm>
        </p:spPr>
        <p:txBody>
          <a:bodyPr>
            <a:noAutofit/>
          </a:bodyPr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181717"/>
                </a:solidFill>
              </a:rPr>
              <a:t>1.</a:t>
            </a:r>
            <a:r>
              <a:rPr lang="zh-CN" altLang="en-US" sz="2000" b="1" dirty="0">
                <a:solidFill>
                  <a:srgbClr val="181717"/>
                </a:solidFill>
              </a:rPr>
              <a:t> 前人做了什么工作</a:t>
            </a:r>
            <a:r>
              <a:rPr lang="zh-CN" altLang="en-US" sz="2000" b="1" dirty="0">
                <a:solidFill>
                  <a:srgbClr val="181717"/>
                </a:solidFill>
              </a:rPr>
              <a:t>？</a:t>
            </a:r>
            <a:endParaRPr lang="zh-CN" altLang="en-US" sz="2000" b="1" dirty="0">
              <a:solidFill>
                <a:srgbClr val="181717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181717"/>
                </a:solidFill>
              </a:rPr>
              <a:t>2. </a:t>
            </a:r>
            <a:r>
              <a:rPr lang="zh-CN" altLang="en-US" sz="2000" b="1" dirty="0">
                <a:solidFill>
                  <a:srgbClr val="181717"/>
                </a:solidFill>
              </a:rPr>
              <a:t>我们做了什么工作？</a:t>
            </a:r>
            <a:endParaRPr lang="en-US" altLang="zh-CN" sz="2000" b="1" dirty="0">
              <a:solidFill>
                <a:srgbClr val="181717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181717"/>
                </a:solidFill>
              </a:rPr>
              <a:t>3. </a:t>
            </a:r>
            <a:r>
              <a:rPr lang="zh-CN" altLang="en-US" sz="2000" b="1" dirty="0">
                <a:solidFill>
                  <a:srgbClr val="181717"/>
                </a:solidFill>
              </a:rPr>
              <a:t>创新点在哪里？</a:t>
            </a:r>
            <a:endParaRPr lang="en-US" altLang="zh-CN" sz="2000" b="1" dirty="0">
              <a:solidFill>
                <a:srgbClr val="181717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312944" y="4729162"/>
            <a:ext cx="3357563" cy="1046956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800" b="1">
                <a:solidFill>
                  <a:srgbClr val="181717"/>
                </a:solidFill>
              </a:rPr>
              <a:t>-----</a:t>
            </a:r>
            <a:r>
              <a:rPr lang="en-US" altLang="zh-CN" sz="2800" b="1">
                <a:solidFill>
                  <a:srgbClr val="181717"/>
                </a:solidFill>
              </a:rPr>
              <a:t>Arkfs  </a:t>
            </a:r>
            <a:r>
              <a:rPr lang="zh-CN" altLang="en-US" sz="2800" b="1">
                <a:solidFill>
                  <a:srgbClr val="181717"/>
                </a:solidFill>
              </a:rPr>
              <a:t>杨柄权</a:t>
            </a:r>
            <a:endParaRPr lang="zh-CN" altLang="en-US" sz="2800" b="1">
              <a:solidFill>
                <a:srgbClr val="181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</a:t>
            </a:r>
            <a:r>
              <a:rPr lang="zh-CN" altLang="en-US"/>
              <a:t>自动机的核心——</a:t>
            </a:r>
            <a:r>
              <a:rPr lang="en-US" altLang="zh-CN"/>
              <a:t>Trie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upload_post_object_v2_11696572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305" y="1954933"/>
            <a:ext cx="9682338" cy="4127155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1019094" y="1403382"/>
            <a:ext cx="249065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模式串：</a:t>
            </a:r>
            <a:r>
              <a:rPr lang="en-US" altLang="zh-CN"/>
              <a:t>i, she, his, hers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Trie_tree</a:t>
            </a:r>
            <a:r>
              <a:rPr lang="zh-CN" altLang="en-US"/>
              <a:t>类的定义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upload_post_object_v2_1395921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9783" y="2339737"/>
            <a:ext cx="6822226" cy="2624423"/>
          </a:xfrm>
          <a:prstGeom prst="rect">
            <a:avLst/>
          </a:prstGeom>
        </p:spPr>
      </p:pic>
      <p:pic>
        <p:nvPicPr>
          <p:cNvPr id="6" name="图片 5" descr="upload_post_object_v2_36813290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5" y="2339750"/>
            <a:ext cx="3675466" cy="19428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文件操作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887" y="1143448"/>
            <a:ext cx="11320162" cy="5714552"/>
            <a:chOff x="669887" y="1143448"/>
            <a:chExt cx="11320162" cy="5714552"/>
          </a:xfrm>
        </p:grpSpPr>
        <p:sp>
          <p:nvSpPr>
            <p:cNvPr id="6" name="í$ḻîḓ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7" name="îṩľiḓé"/>
            <p:cNvGrpSpPr/>
            <p:nvPr/>
          </p:nvGrpSpPr>
          <p:grpSpPr>
            <a:xfrm>
              <a:off x="669887" y="1143448"/>
              <a:ext cx="7406113" cy="1655552"/>
              <a:chOff x="678981" y="2398604"/>
              <a:chExt cx="3533070" cy="1655552"/>
            </a:xfrm>
          </p:grpSpPr>
          <p:sp>
            <p:nvSpPr>
              <p:cNvPr id="18" name="iŝļiḍê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400" dirty="0"/>
              </a:p>
            </p:txBody>
          </p:sp>
          <p:sp>
            <p:nvSpPr>
              <p:cNvPr id="19" name="ïš1iḍê"/>
              <p:cNvSpPr txBox="1"/>
              <p:nvPr/>
            </p:nvSpPr>
            <p:spPr bwMode="auto">
              <a:xfrm>
                <a:off x="678981" y="2398604"/>
                <a:ext cx="3524773" cy="4417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/>
                  <a:t>增添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85" y="2941202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isļíḓé"/>
            <p:cNvGrpSpPr/>
            <p:nvPr/>
          </p:nvGrpSpPr>
          <p:grpSpPr>
            <a:xfrm>
              <a:off x="687257" y="2941213"/>
              <a:ext cx="7388737" cy="1531055"/>
              <a:chOff x="687257" y="2569090"/>
              <a:chExt cx="7388737" cy="1531055"/>
            </a:xfrm>
          </p:grpSpPr>
          <p:sp>
            <p:nvSpPr>
              <p:cNvPr id="15" name="îṡľïḓê"/>
              <p:cNvSpPr/>
              <p:nvPr/>
            </p:nvSpPr>
            <p:spPr>
              <a:xfrm>
                <a:off x="687257" y="2674126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ïSḻïde"/>
              <p:cNvSpPr txBox="1"/>
              <p:nvPr/>
            </p:nvSpPr>
            <p:spPr bwMode="auto">
              <a:xfrm>
                <a:off x="1010995" y="2569090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 </a:t>
                </a:r>
                <a:r>
                  <a:rPr lang="zh-CN" altLang="en-US" sz="2000" b="1" dirty="0"/>
                  <a:t>新建文件</a:t>
                </a:r>
                <a:r>
                  <a:rPr lang="en-US" altLang="zh-CN" sz="2000" b="1" dirty="0"/>
                  <a:t>/</a:t>
                </a:r>
                <a:r>
                  <a:rPr lang="zh-CN" altLang="en-US" sz="2000" b="1" dirty="0"/>
                  <a:t>文件夹</a:t>
                </a:r>
                <a:endParaRPr lang="en-US" altLang="zh-CN" sz="2000" b="1" dirty="0"/>
              </a:p>
            </p:txBody>
          </p:sp>
          <p:sp>
            <p:nvSpPr>
              <p:cNvPr id="17" name="íŝľíḋê"/>
              <p:cNvSpPr/>
              <p:nvPr/>
            </p:nvSpPr>
            <p:spPr bwMode="auto">
              <a:xfrm>
                <a:off x="1010995" y="3010933"/>
                <a:ext cx="7064999" cy="108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判断方式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[src]</a:t>
                </a:r>
                <a:r>
                  <a:rPr lang="zh-CN" altLang="en-US" sz="1400" dirty="0"/>
                  <a:t>为空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执行操作</a:t>
                </a:r>
                <a:r>
                  <a:rPr lang="zh-CN" altLang="en-US" sz="1400" dirty="0"/>
                  <a:t>： os.makedirs(os.path.join(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dst</a:t>
                </a:r>
                <a:r>
                  <a:rPr lang="zh-CN" altLang="en-US" sz="1400" dirty="0"/>
                  <a:t>,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name</a:t>
                </a:r>
                <a:r>
                  <a:rPr lang="zh-CN" altLang="en-US" sz="1400" dirty="0"/>
                  <a:t>))</a:t>
                </a:r>
                <a:endParaRPr lang="zh-CN" altLang="en-US" sz="1400" dirty="0"/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400" dirty="0"/>
                  <a:t>                       with open(os.path.join(</a:t>
                </a:r>
                <a:r>
                  <a:rPr lang="en-US" altLang="zh-CN" sz="1400" dirty="0"/>
                  <a:t>dst</a:t>
                </a:r>
                <a:r>
                  <a:rPr lang="zh-CN" altLang="en-US" sz="1400" dirty="0"/>
                  <a:t>, </a:t>
                </a:r>
                <a:r>
                  <a:rPr lang="en-US" altLang="zh-CN" sz="1400" dirty="0"/>
                  <a:t>name</a:t>
                </a:r>
                <a:r>
                  <a:rPr lang="zh-CN" altLang="en-US" sz="1400" dirty="0"/>
                  <a:t>),"w") as f</a:t>
                </a:r>
                <a:endParaRPr lang="zh-CN" altLang="en-US" sz="1400" dirty="0"/>
              </a:p>
            </p:txBody>
          </p:sp>
        </p:grpSp>
        <p:grpSp>
          <p:nvGrpSpPr>
            <p:cNvPr id="10" name="îŝļidè"/>
            <p:cNvGrpSpPr/>
            <p:nvPr/>
          </p:nvGrpSpPr>
          <p:grpSpPr>
            <a:xfrm>
              <a:off x="687257" y="4601963"/>
              <a:ext cx="7388737" cy="1844893"/>
              <a:chOff x="687257" y="2694417"/>
              <a:chExt cx="7388737" cy="1844893"/>
            </a:xfrm>
          </p:grpSpPr>
          <p:sp>
            <p:nvSpPr>
              <p:cNvPr id="12" name="i$ļíḍè"/>
              <p:cNvSpPr/>
              <p:nvPr/>
            </p:nvSpPr>
            <p:spPr>
              <a:xfrm>
                <a:off x="687257" y="2793924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îṩlïḍè"/>
              <p:cNvSpPr txBox="1"/>
              <p:nvPr/>
            </p:nvSpPr>
            <p:spPr bwMode="auto">
              <a:xfrm>
                <a:off x="1010995" y="2694417"/>
                <a:ext cx="7064999" cy="43059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 </a:t>
                </a:r>
                <a:r>
                  <a:rPr lang="zh-CN" altLang="en-US" sz="2000" b="1" dirty="0"/>
                  <a:t>复制</a:t>
                </a:r>
                <a:endParaRPr lang="en-US" altLang="zh-CN" sz="2000" b="1" dirty="0"/>
              </a:p>
            </p:txBody>
          </p:sp>
          <p:sp>
            <p:nvSpPr>
              <p:cNvPr id="14" name="îṥļîďê"/>
              <p:cNvSpPr/>
              <p:nvPr/>
            </p:nvSpPr>
            <p:spPr bwMode="auto">
              <a:xfrm>
                <a:off x="1010995" y="3125016"/>
                <a:ext cx="7064999" cy="1414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判断方式</a:t>
                </a:r>
                <a:r>
                  <a:rPr lang="zh-CN" altLang="en-US" sz="1400" dirty="0"/>
                  <a:t>： </a:t>
                </a:r>
                <a:r>
                  <a:rPr lang="en-US" altLang="zh-CN" sz="1400" dirty="0"/>
                  <a:t>[src] </a:t>
                </a:r>
                <a:r>
                  <a:rPr lang="zh-CN" altLang="en-US" sz="1400" dirty="0"/>
                  <a:t>不为空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执行操作</a:t>
                </a:r>
                <a:r>
                  <a:rPr lang="zh-CN" altLang="en-US" sz="1400" dirty="0"/>
                  <a:t>： shutil.copytree(address,os.path.join(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dst</a:t>
                </a:r>
                <a:r>
                  <a:rPr lang="zh-CN" altLang="en-US" sz="1400" dirty="0"/>
                  <a:t>, name))</a:t>
                </a:r>
                <a:endParaRPr lang="zh-CN" altLang="en-US" sz="1400" dirty="0"/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400" dirty="0"/>
                  <a:t>                       shutil.copy(address,os.path.join(</a:t>
                </a:r>
                <a:r>
                  <a:rPr lang="en-US" altLang="zh-CN" sz="1400" dirty="0"/>
                  <a:t>dst</a:t>
                </a:r>
                <a:r>
                  <a:rPr lang="zh-CN" altLang="en-US" sz="1400" dirty="0"/>
                  <a:t>, name))</a:t>
                </a:r>
                <a:endParaRPr lang="zh-CN" altLang="en-US" sz="1400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10995" y="4601920"/>
              <a:ext cx="55389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 descr="中科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687257" y="1527010"/>
            <a:ext cx="5867673" cy="375519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000" b="1" dirty="0">
                <a:solidFill>
                  <a:schemeClr val="tx1"/>
                </a:solidFill>
              </a:rPr>
              <a:t> ·</a:t>
            </a:r>
            <a:r>
              <a:rPr lang="en-US" altLang="zh-CN" sz="2000" b="1" dirty="0">
                <a:solidFill>
                  <a:schemeClr val="tx1"/>
                </a:solidFill>
              </a:rPr>
              <a:t> 功能</a:t>
            </a:r>
            <a:r>
              <a:rPr lang="zh-CN" altLang="en-US" sz="2000" b="1" dirty="0">
                <a:solidFill>
                  <a:schemeClr val="tx1"/>
                </a:solidFill>
              </a:rPr>
              <a:t>：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69888" y="2430705"/>
            <a:ext cx="5390029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· 参数：</a:t>
            </a:r>
            <a:r>
              <a:rPr lang="zh-CN" altLang="en-US" sz="2000" dirty="0">
                <a:solidFill>
                  <a:schemeClr val="tx1"/>
                </a:solidFill>
              </a:rPr>
              <a:t>[[</a:t>
            </a:r>
            <a:r>
              <a:rPr lang="en-US" altLang="zh-CN" sz="2000" dirty="0">
                <a:solidFill>
                  <a:schemeClr val="tx1"/>
                </a:solidFill>
              </a:rPr>
              <a:t>src</a:t>
            </a:r>
            <a:r>
              <a:rPr lang="zh-CN" altLang="en-US" sz="2000" dirty="0">
                <a:solidFill>
                  <a:schemeClr val="tx1"/>
                </a:solidFill>
              </a:rPr>
              <a:t>], </a:t>
            </a:r>
            <a:r>
              <a:rPr lang="en-US" altLang="zh-CN" sz="2000" dirty="0">
                <a:solidFill>
                  <a:schemeClr val="tx1"/>
                </a:solidFill>
              </a:rPr>
              <a:t>dst</a:t>
            </a:r>
            <a:r>
              <a:rPr lang="zh-CN" altLang="en-US" sz="2000" dirty="0">
                <a:solidFill>
                  <a:schemeClr val="tx1"/>
                </a:solidFill>
              </a:rPr>
              <a:t>, file/dir, name]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10995" y="1960282"/>
            <a:ext cx="6062382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· 新建文件/文件夹            · 复制文件/文件夹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784" y="1072851"/>
            <a:ext cx="12192000" cy="5829300"/>
            <a:chOff x="0" y="1028700"/>
            <a:chExt cx="12192000" cy="5829300"/>
          </a:xfrm>
        </p:grpSpPr>
        <p:grpSp>
          <p:nvGrpSpPr>
            <p:cNvPr id="6" name="î$ļïd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6" name="îŝḷíde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išḻíḓé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iSḷïḋè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išḻíḓè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îŝľîď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1ïdè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íṣļïḓ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îŝľïďé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ṧḻîḍe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iśḻíḑè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ṥḻiḍê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" name="îśḻíḑé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" name="ïṡ1ïḓe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" name="iŝḻïd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" name="îśļïḓê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íSḻidè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ïṡlîḍé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îSlíḓe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isľïdê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îŝľïḍe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iṥļiďè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îṧlîdè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ïṥlíḍ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ṩļîďé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íṣḻiḑè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ïSḻiḍê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iṥ1ïḑê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ïṡ1idé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" name="î$ľid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5" name="íṥ1îḍè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3" name="îṥļïḑè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îŝlïḓê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îŝ1íḋê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išḻîḓé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íṡļíḋè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ṧḻïḑê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isḻïḍê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şļiḍè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íś1îḋe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ṧḷiḍè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ï$ľïḓê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ṣ1íḋe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ï$ļïdê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ïśḻiḓ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ṥļîḓê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isḷîde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íŝlîḋê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í$1ïḑê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sḷïde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íŝľíḑe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íśḻíḋ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íś1íḑè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î$1iḓé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ïṡḻîďé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s1íḋè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îS1i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ïSḻïḑè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ïśļíḍê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iśḻïḍè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íṣliḋ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işḻïḓè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íṥḷidé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îSḷíḓ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iṧḷiḋ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íşļïḓê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îṧḷïďé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sļidê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iSlidè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íšḻîdè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íšļïḍê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ïṩḷï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š1idé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işḷïdè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ï$ḻíḋê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ïSḷíḑe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ïṩḷïḍé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i$ļïḋ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íśḷíḍe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îṡḷíd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ïṥ1ïdè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ṥliḋé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ïśļiďê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" name="ïşḻîďe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" name="iṥļîḓe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6" name="í$ḻïḍ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7" name="íŝlî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" name="ís1iḍ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9" name="ïś1iḍe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îṥľïḍe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" name="íśļiď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ïSḷiḓ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7" name="í$ľïḓê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8" name="î$ļídê"/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4" name="ïŝļiḓé"/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600" b="1" dirty="0">
                    <a:latin typeface="微软雅黑" charset="0"/>
                    <a:ea typeface="微软雅黑" charset="0"/>
                    <a:cs typeface="微软雅黑" charset="0"/>
                  </a:rPr>
                  <a:t>·  功能：</a:t>
                </a:r>
                <a:r>
                  <a:rPr lang="zh-CN" altLang="en-US" sz="1600" dirty="0">
                    <a:latin typeface="微软雅黑" charset="0"/>
                    <a:ea typeface="微软雅黑" charset="0"/>
                    <a:cs typeface="微软雅黑" charset="0"/>
                  </a:rPr>
                  <a:t>删除文件或目录</a:t>
                </a:r>
                <a:endParaRPr lang="zh-CN" altLang="en-US" sz="1600" dirty="0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600" b="1" dirty="0">
                    <a:latin typeface="微软雅黑" charset="0"/>
                    <a:ea typeface="微软雅黑" charset="0"/>
                    <a:cs typeface="微软雅黑" charset="0"/>
                  </a:rPr>
                  <a:t>·  参数：</a:t>
                </a:r>
                <a:r>
                  <a:rPr lang="en-US" altLang="zh-CN" sz="1600" dirty="0">
                    <a:latin typeface="微软雅黑" charset="0"/>
                    <a:ea typeface="微软雅黑" charset="0"/>
                    <a:cs typeface="微软雅黑" charset="0"/>
                  </a:rPr>
                  <a:t>[src]</a:t>
                </a:r>
                <a:endParaRPr lang="zh-CN" altLang="en-US" sz="1600" dirty="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15" name="iş1íďe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/>
                  <a:t>文件删除</a:t>
                </a:r>
                <a:endParaRPr lang="en-US" altLang="zh-CN" sz="2400" b="1" dirty="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śliḋé"/>
            <p:cNvSpPr/>
            <p:nvPr/>
          </p:nvSpPr>
          <p:spPr bwMode="auto">
            <a:xfrm>
              <a:off x="1797867" y="3030966"/>
              <a:ext cx="4093264" cy="136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l" defTabSz="0" rtl="0" eaLnBrk="1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600" b="1" dirty="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· 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os.remove/shutil.rmtree</a:t>
              </a:r>
              <a:endParaRPr lang="en-US" altLang="zh-CN" sz="16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0" indent="0" algn="l" defTabSz="0" rtl="0" eaLnBrk="1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0" indent="0" algn="l" defTabSz="0" rtl="0" eaLnBrk="1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600" b="1" dirty="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·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 send2trash.send2trash</a:t>
              </a:r>
              <a:endParaRPr lang="zh-CN" altLang="en-US" sz="16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" name="íṡlîḋè"/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12" name="ïṧļîḓe"/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3" name="îṧḻîḋê"/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7" name="图片 106" descr="中科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B3838"/>
                </a:solidFill>
              </a:rPr>
              <a:t>文件查找</a:t>
            </a:r>
            <a:endParaRPr>
              <a:solidFill>
                <a:srgbClr val="3B383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29255" y="1643567"/>
            <a:ext cx="8297439" cy="4497127"/>
            <a:chOff x="1329255" y="1643567"/>
            <a:chExt cx="8297439" cy="4497127"/>
          </a:xfrm>
        </p:grpSpPr>
        <p:grpSp>
          <p:nvGrpSpPr>
            <p:cNvPr id="6" name="íṩľïḋè"/>
            <p:cNvGrpSpPr/>
            <p:nvPr/>
          </p:nvGrpSpPr>
          <p:grpSpPr>
            <a:xfrm>
              <a:off x="1329255" y="3454059"/>
              <a:ext cx="3224577" cy="2477757"/>
              <a:chOff x="1193523" y="3454059"/>
              <a:chExt cx="2560755" cy="2477757"/>
            </a:xfrm>
          </p:grpSpPr>
          <p:sp>
            <p:nvSpPr>
              <p:cNvPr id="15" name="ïsḷídè"/>
              <p:cNvSpPr/>
              <p:nvPr/>
            </p:nvSpPr>
            <p:spPr bwMode="auto">
              <a:xfrm>
                <a:off x="1193523" y="3691016"/>
                <a:ext cx="2560755" cy="22408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Contrastive Language-Image Pre-training</a:t>
                </a:r>
                <a:endParaRPr lang="en-US" altLang="zh-CN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model.encode_image(image: Tensor)</a:t>
                </a:r>
                <a:endParaRPr lang="en-US" altLang="zh-CN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model.encode_text(text: Tensor)</a:t>
                </a:r>
                <a:endParaRPr lang="en-US" altLang="zh-CN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Limitations: content_length</a:t>
                </a:r>
                <a:r>
                  <a:rPr lang="zh-CN" altLang="en-US" sz="1200" dirty="0"/>
                  <a:t>不能超过</a:t>
                </a:r>
                <a:r>
                  <a:rPr lang="en-US" altLang="zh-CN" sz="1200" dirty="0"/>
                  <a:t>77</a:t>
                </a:r>
                <a:endParaRPr lang="en-US" altLang="zh-CN" sz="1200" dirty="0"/>
              </a:p>
              <a:p>
                <a:pPr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1200" dirty="0"/>
              </a:p>
            </p:txBody>
          </p:sp>
          <p:sp>
            <p:nvSpPr>
              <p:cNvPr id="16" name="îśḻíḑé"/>
              <p:cNvSpPr/>
              <p:nvPr/>
            </p:nvSpPr>
            <p:spPr bwMode="auto">
              <a:xfrm>
                <a:off x="1302240" y="3454059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FFFFFF"/>
                    </a:solidFill>
                    <a:highlight>
                      <a:srgbClr val="FFFF00"/>
                    </a:highlight>
                    <a:hlinkClick r:id="" action="ppaction://hlinkshowjump?jump=nextslide"/>
                  </a:rPr>
                  <a:t>CLIP</a:t>
                </a:r>
                <a:endParaRPr>
                  <a:solidFill>
                    <a:srgbClr val="FFFFFF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8" name="íṧļîďè"/>
            <p:cNvGrpSpPr/>
            <p:nvPr/>
          </p:nvGrpSpPr>
          <p:grpSpPr>
            <a:xfrm>
              <a:off x="6402117" y="1643567"/>
              <a:ext cx="3224577" cy="4497127"/>
              <a:chOff x="5132069" y="3291069"/>
              <a:chExt cx="2560755" cy="4497127"/>
            </a:xfrm>
          </p:grpSpPr>
          <p:sp>
            <p:nvSpPr>
              <p:cNvPr id="11" name="ïṣlïḓe"/>
              <p:cNvSpPr/>
              <p:nvPr/>
            </p:nvSpPr>
            <p:spPr bwMode="auto">
              <a:xfrm>
                <a:off x="5132069" y="3426068"/>
                <a:ext cx="2560755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 CLIP</a:t>
                </a:r>
                <a:r>
                  <a:rPr lang="zh-CN" altLang="en-US" sz="1200" dirty="0"/>
                  <a:t>进行编码</a:t>
                </a:r>
                <a:endParaRPr lang="zh-CN" altLang="en-US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 对于长文本，使用</a:t>
                </a:r>
                <a:r>
                  <a:rPr lang="en-US" altLang="zh-CN" sz="1200" dirty="0"/>
                  <a:t>T5</a:t>
                </a:r>
                <a:r>
                  <a:rPr lang="zh-CN" altLang="en-US" sz="1200" dirty="0"/>
                  <a:t>进行摘要生成  </a:t>
                </a:r>
                <a:endParaRPr lang="zh-CN" altLang="en-US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 处理特征向量和构建Faiss索引</a:t>
                </a:r>
                <a:endParaRPr lang="zh-CN" altLang="en-US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zh-CN" altLang="en-US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 归一化后进行最相似文件查找</a:t>
                </a:r>
                <a:endParaRPr lang="zh-CN" altLang="en-US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zh-CN" altLang="en-US" sz="1200" dirty="0"/>
              </a:p>
              <a:p>
                <a:pPr marL="144145" indent="-144145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 根据时间范围进行筛选</a:t>
                </a:r>
                <a:endParaRPr lang="zh-CN" altLang="en-US" sz="1200" dirty="0"/>
              </a:p>
            </p:txBody>
          </p:sp>
          <p:sp>
            <p:nvSpPr>
              <p:cNvPr id="12" name="îśļïdê"/>
              <p:cNvSpPr/>
              <p:nvPr/>
            </p:nvSpPr>
            <p:spPr bwMode="auto">
              <a:xfrm>
                <a:off x="5208936" y="3291069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highlight>
                      <a:srgbClr val="FFFF00"/>
                    </a:highlight>
                    <a:hlinkClick r:id="rId2" action="ppaction://hlinksldjump"/>
                  </a:rPr>
                  <a:t>CLIP</a:t>
                </a:r>
                <a:r>
                  <a:rPr lang="zh-CN" altLang="en-US">
                    <a:highlight>
                      <a:srgbClr val="FFFF00"/>
                    </a:highlight>
                    <a:hlinkClick r:id="rId2" action="ppaction://hlinksldjump"/>
                  </a:rPr>
                  <a:t>+</a:t>
                </a:r>
                <a:r>
                  <a:rPr lang="en-US" altLang="zh-CN">
                    <a:highlight>
                      <a:srgbClr val="FFFF00"/>
                    </a:highlight>
                    <a:hlinkClick r:id="rId2" action="ppaction://hlinksldjump"/>
                  </a:rPr>
                  <a:t>T5</a:t>
                </a:r>
                <a:endParaRPr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0" name="iṩ1ïḋe"/>
            <p:cNvSpPr/>
            <p:nvPr/>
          </p:nvSpPr>
          <p:spPr bwMode="auto">
            <a:xfrm rot="1044842">
              <a:off x="4951761" y="2810353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" name="图片 16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739588" y="1275229"/>
            <a:ext cx="4403912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b="1"/>
              <a:t>· 功能：</a:t>
            </a:r>
            <a:r>
              <a:rPr lang="zh-CN" altLang="en-US"/>
              <a:t>通过模糊词以及时间范围查找文件</a:t>
            </a:r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739588" y="1807546"/>
            <a:ext cx="3104029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· 参数：</a:t>
            </a:r>
            <a:r>
              <a:rPr lang="zh-CN" altLang="en-US">
                <a:solidFill>
                  <a:schemeClr val="tx1"/>
                </a:solidFill>
              </a:rPr>
              <a:t>[</a:t>
            </a:r>
            <a:r>
              <a:rPr lang="en-US" altLang="zh-CN">
                <a:solidFill>
                  <a:schemeClr val="tx1"/>
                </a:solidFill>
              </a:rPr>
              <a:t>[start_time, end_time]</a:t>
            </a:r>
            <a:r>
              <a:rPr lang="zh-CN" altLang="en-US">
                <a:solidFill>
                  <a:schemeClr val="tx1"/>
                </a:solidFill>
              </a:rPr>
              <a:t>, content, target_</a:t>
            </a:r>
            <a:r>
              <a:rPr lang="en-US" altLang="zh-CN">
                <a:solidFill>
                  <a:schemeClr val="tx1"/>
                </a:solidFill>
              </a:rPr>
              <a:t>dir</a:t>
            </a:r>
            <a:r>
              <a:rPr lang="zh-CN" altLang="en-US">
                <a:solidFill>
                  <a:schemeClr val="tx1"/>
                </a:solidFill>
              </a:rPr>
              <a:t>]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pload_post_object_v2_11684412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83217"/>
            <a:ext cx="12192000" cy="4291567"/>
          </a:xfrm>
          <a:prstGeom prst="rect">
            <a:avLst/>
          </a:prstGeom>
        </p:spPr>
      </p:pic>
      <p:sp>
        <p:nvSpPr>
          <p:cNvPr id="12" name="îśļïdê"/>
          <p:cNvSpPr/>
          <p:nvPr/>
        </p:nvSpPr>
        <p:spPr bwMode="auto">
          <a:xfrm>
            <a:off x="9658969" y="6229704"/>
            <a:ext cx="2266612" cy="27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 dirty="0">
                <a:solidFill>
                  <a:schemeClr val="bg1"/>
                </a:solidFill>
                <a:highlight>
                  <a:srgbClr val="FFFF00"/>
                </a:highlight>
                <a:hlinkClick r:id="rId2" action="ppaction://hlinksldjump"/>
              </a:rPr>
              <a:t>Return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CLIP </a:t>
            </a:r>
            <a:r>
              <a:rPr lang="zh-CN" altLang="en-US" dirty="0"/>
              <a:t>+ </a:t>
            </a:r>
            <a:r>
              <a:rPr lang="en-US" altLang="zh-CN" dirty="0"/>
              <a:t>T5 </a:t>
            </a:r>
            <a:r>
              <a:rPr lang="zh-CN" altLang="en-US" dirty="0"/>
              <a:t>测试结果：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2" name="图片 21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pic>
        <p:nvPicPr>
          <p:cNvPr id="23" name="图片 22" descr="upload_post_object_v2_32036316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0" y="1748453"/>
            <a:ext cx="10850638" cy="3361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43" y="151915"/>
            <a:ext cx="10850563" cy="1028699"/>
          </a:xfrm>
        </p:spPr>
        <p:txBody>
          <a:bodyPr/>
          <a:p>
            <a:r>
              <a:rPr lang="zh-CN" altLang="en-US"/>
              <a:t>工作方向：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941294" y="1701053"/>
            <a:ext cx="9715500" cy="439121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>
              <a:lnSpc>
                <a:spcPct val="130000"/>
              </a:lnSpc>
            </a:pPr>
            <a:r>
              <a:rPr lang="zh-CN" altLang="en-US" b="1"/>
              <a:t>· 文件查找</a:t>
            </a:r>
            <a:endParaRPr lang="zh-CN" altLang="en-US" b="1"/>
          </a:p>
          <a:p>
            <a:pPr algn="l">
              <a:lnSpc>
                <a:spcPct val="130000"/>
              </a:lnSpc>
            </a:pPr>
            <a:r>
              <a:rPr lang="zh-CN" altLang="en-US" b="1"/>
              <a:t>   · 文件类型扩充：目前仅支持图片查找以及“</a:t>
            </a:r>
            <a:r>
              <a:rPr lang="en-US" altLang="zh-CN" b="1"/>
              <a:t>.txt</a:t>
            </a:r>
            <a:r>
              <a:rPr lang="zh-CN" altLang="en-US" b="1"/>
              <a:t>”文本的模糊查找</a:t>
            </a:r>
            <a:endParaRPr lang="zh-CN" altLang="en-US" b="1"/>
          </a:p>
          <a:p>
            <a:pPr algn="l">
              <a:lnSpc>
                <a:spcPct val="130000"/>
              </a:lnSpc>
            </a:pPr>
            <a:r>
              <a:rPr lang="zh-CN" altLang="en-US" b="1"/>
              <a:t>   · 速度</a:t>
            </a:r>
            <a:endParaRPr lang="zh-CN" altLang="en-US" b="1"/>
          </a:p>
          <a:p>
            <a:pPr algn="l">
              <a:lnSpc>
                <a:spcPct val="130000"/>
              </a:lnSpc>
            </a:pPr>
            <a:r>
              <a:rPr lang="zh-CN" altLang="en-US" b="1"/>
              <a:t>   · 准确度：对于特征向量处理，使其相似度能够提高</a:t>
            </a:r>
            <a:endParaRPr lang="zh-CN" altLang="en-US" b="1"/>
          </a:p>
          <a:p>
            <a:pPr algn="l">
              <a:lnSpc>
                <a:spcPct val="130000"/>
              </a:lnSpc>
            </a:pPr>
            <a:endParaRPr lang="zh-CN" altLang="en-US" b="1"/>
          </a:p>
          <a:p>
            <a:pPr algn="l">
              <a:lnSpc>
                <a:spcPct val="130000"/>
              </a:lnSpc>
            </a:pPr>
            <a:r>
              <a:rPr lang="zh-CN" altLang="en-US" b="1"/>
              <a:t>· 文件修改</a:t>
            </a:r>
            <a:endParaRPr lang="zh-CN" altLang="en-US" b="1"/>
          </a:p>
          <a:p>
            <a:pPr algn="l">
              <a:lnSpc>
                <a:spcPct val="130000"/>
              </a:lnSpc>
            </a:pPr>
            <a:r>
              <a:rPr lang="zh-CN" altLang="en-US" b="1"/>
              <a:t>   · 修改文件名</a:t>
            </a:r>
            <a:r>
              <a:rPr lang="en-US" altLang="zh-CN" b="1"/>
              <a:t>/</a:t>
            </a:r>
            <a:r>
              <a:rPr lang="zh-CN" altLang="en-US" b="1"/>
              <a:t>文件夹名</a:t>
            </a:r>
            <a:endParaRPr lang="zh-CN" altLang="en-US" b="1"/>
          </a:p>
          <a:p>
            <a:pPr algn="l">
              <a:lnSpc>
                <a:spcPct val="130000"/>
              </a:lnSpc>
            </a:pPr>
            <a:r>
              <a:rPr lang="zh-CN" altLang="en-US" b="1"/>
              <a:t>   · 在空文件中创建新内容</a:t>
            </a:r>
            <a:endParaRPr lang="zh-CN" altLang="en-US" b="1"/>
          </a:p>
          <a:p>
            <a:pPr algn="l">
              <a:lnSpc>
                <a:spcPct val="130000"/>
              </a:lnSpc>
            </a:pPr>
            <a:r>
              <a:rPr lang="zh-CN" altLang="en-US" b="1"/>
              <a:t>   · 修改文件已有内容</a:t>
            </a:r>
            <a:endParaRPr lang="zh-CN" altLang="en-US" b="1"/>
          </a:p>
          <a:p>
            <a:pPr>
              <a:lnSpc>
                <a:spcPct val="130000"/>
              </a:lnSpc>
            </a:pPr>
            <a:endParaRPr lang="zh-CN" altLang="en-US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4378134" y="2654144"/>
            <a:ext cx="6597904" cy="89535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</a:rPr>
              <a:t>应用层设计</a:t>
            </a:r>
            <a:br>
              <a:rPr lang="zh-CN" altLang="en-US" sz="3200" dirty="0">
                <a:solidFill>
                  <a:srgbClr val="000000"/>
                </a:solidFill>
              </a:rPr>
            </a:br>
            <a:br>
              <a:rPr lang="zh-CN" altLang="en-US" sz="3200" dirty="0">
                <a:solidFill>
                  <a:srgbClr val="000000"/>
                </a:solidFill>
              </a:rPr>
            </a:br>
            <a:r>
              <a:rPr lang="zh-CN" altLang="en-US" sz="3200" dirty="0">
                <a:solidFill>
                  <a:srgbClr val="000000"/>
                </a:solidFill>
              </a:rPr>
              <a:t>    ——用户交互界面（</a:t>
            </a:r>
            <a:r>
              <a:rPr lang="en-US" altLang="zh-CN" sz="3200" dirty="0">
                <a:solidFill>
                  <a:srgbClr val="000000"/>
                </a:solidFill>
              </a:rPr>
              <a:t>UI</a:t>
            </a:r>
            <a:r>
              <a:rPr lang="zh-CN" altLang="en-US" sz="3200" dirty="0">
                <a:solidFill>
                  <a:srgbClr val="000000"/>
                </a:solidFill>
              </a:rPr>
              <a:t>）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7306770" y="4642431"/>
            <a:ext cx="2787904" cy="53625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PB22111703 </a:t>
            </a:r>
            <a:r>
              <a:rPr lang="zh-CN" altLang="en-US" sz="2000" dirty="0">
                <a:solidFill>
                  <a:srgbClr val="000000"/>
                </a:solidFill>
              </a:rPr>
              <a:t>刘明乐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en-US" dirty="0">
                <a:solidFill>
                  <a:schemeClr val="tx1"/>
                </a:solidFill>
              </a:rPr>
              <a:t>调用流程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c8ddaa27-8dc8-4376-99a7-501c1e8133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811836"/>
            <a:ext cx="11522075" cy="5046164"/>
            <a:chOff x="669925" y="1811835"/>
            <a:chExt cx="11522078" cy="5046165"/>
          </a:xfrm>
        </p:grpSpPr>
        <p:grpSp>
          <p:nvGrpSpPr>
            <p:cNvPr id="6" name="iSļiḓe"/>
            <p:cNvGrpSpPr/>
            <p:nvPr/>
          </p:nvGrpSpPr>
          <p:grpSpPr>
            <a:xfrm>
              <a:off x="669925" y="2041516"/>
              <a:ext cx="8486076" cy="601690"/>
              <a:chOff x="669925" y="2041516"/>
              <a:chExt cx="8486076" cy="601690"/>
            </a:xfrm>
          </p:grpSpPr>
          <p:sp>
            <p:nvSpPr>
              <p:cNvPr id="20" name="íśľiďe"/>
              <p:cNvSpPr/>
              <p:nvPr/>
            </p:nvSpPr>
            <p:spPr>
              <a:xfrm>
                <a:off x="966001" y="2041516"/>
                <a:ext cx="8190000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21" name="iṩḷïdé"/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1</a:t>
                </a:r>
                <a:endParaRPr lang="en-US" sz="2000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2" name="íṡ1ïde"/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UI</a:t>
                </a:r>
                <a:r>
                  <a:rPr lang="zh-CN" altLang="en-US" sz="2000" dirty="0"/>
                  <a:t>接收用户输入，传递给解析层</a:t>
                </a:r>
                <a:endParaRPr lang="en-US" altLang="zh-CN" sz="2000" dirty="0"/>
              </a:p>
            </p:txBody>
          </p:sp>
        </p:grpSp>
        <p:grpSp>
          <p:nvGrpSpPr>
            <p:cNvPr id="7" name="íSlíďé"/>
            <p:cNvGrpSpPr/>
            <p:nvPr/>
          </p:nvGrpSpPr>
          <p:grpSpPr>
            <a:xfrm>
              <a:off x="1393529" y="3207875"/>
              <a:ext cx="7762472" cy="601690"/>
              <a:chOff x="669925" y="2041516"/>
              <a:chExt cx="7762472" cy="601690"/>
            </a:xfrm>
          </p:grpSpPr>
          <p:sp>
            <p:nvSpPr>
              <p:cNvPr id="17" name="íṧļíḑê"/>
              <p:cNvSpPr/>
              <p:nvPr/>
            </p:nvSpPr>
            <p:spPr>
              <a:xfrm>
                <a:off x="966001" y="2041516"/>
                <a:ext cx="7466396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8" name="îṧļîḓé"/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2</a:t>
                </a:r>
                <a:endParaRPr lang="en-US" sz="2000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9" name="iṧļïḑê"/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dirty="0"/>
                  <a:t>从解析层接收任务项，分情况传递给任务队列</a:t>
                </a:r>
                <a:endParaRPr lang="en-US" altLang="zh-CN" sz="2000" dirty="0"/>
              </a:p>
            </p:txBody>
          </p:sp>
        </p:grpSp>
        <p:grpSp>
          <p:nvGrpSpPr>
            <p:cNvPr id="8" name="íslîde"/>
            <p:cNvGrpSpPr/>
            <p:nvPr/>
          </p:nvGrpSpPr>
          <p:grpSpPr>
            <a:xfrm>
              <a:off x="2273658" y="4374234"/>
              <a:ext cx="6882343" cy="601690"/>
              <a:chOff x="669925" y="2041516"/>
              <a:chExt cx="6882343" cy="601690"/>
            </a:xfrm>
          </p:grpSpPr>
          <p:sp>
            <p:nvSpPr>
              <p:cNvPr id="14" name="îṧļïḓe"/>
              <p:cNvSpPr/>
              <p:nvPr/>
            </p:nvSpPr>
            <p:spPr>
              <a:xfrm>
                <a:off x="966001" y="2041516"/>
                <a:ext cx="6586267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5" name="ïśḷîḋè"/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3</a:t>
                </a:r>
                <a:endParaRPr lang="en-US" sz="2000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6" name="ïṩ1iḑe"/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从任务队列接收结果，并显示在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UI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上</a:t>
                </a:r>
                <a:endParaRPr sz="2000"/>
              </a:p>
            </p:txBody>
          </p:sp>
        </p:grpSp>
        <p:grpSp>
          <p:nvGrpSpPr>
            <p:cNvPr id="9" name="íṧļíḍê"/>
            <p:cNvGrpSpPr/>
            <p:nvPr/>
          </p:nvGrpSpPr>
          <p:grpSpPr>
            <a:xfrm>
              <a:off x="7381877" y="1811835"/>
              <a:ext cx="4810126" cy="5046165"/>
              <a:chOff x="7806768" y="2257578"/>
              <a:chExt cx="4385232" cy="4600422"/>
            </a:xfrm>
          </p:grpSpPr>
          <p:sp>
            <p:nvSpPr>
              <p:cNvPr id="10" name="isḷîḍe"/>
              <p:cNvSpPr/>
              <p:nvPr/>
            </p:nvSpPr>
            <p:spPr>
              <a:xfrm>
                <a:off x="7806768" y="2257578"/>
                <a:ext cx="3369878" cy="33698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îṩḷiḓè"/>
              <p:cNvSpPr/>
              <p:nvPr/>
            </p:nvSpPr>
            <p:spPr>
              <a:xfrm>
                <a:off x="8012000" y="2467014"/>
                <a:ext cx="2959435" cy="2959436"/>
              </a:xfrm>
              <a:prstGeom prst="ellipse">
                <a:avLst/>
              </a:prstGeom>
              <a:blipFill>
                <a:blip r:embed="rId2"/>
                <a:srcRect/>
                <a:stretch>
                  <a:fillRect l="-25047" r="-25047"/>
                </a:stretch>
              </a:blip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iṡḷiḋè"/>
              <p:cNvSpPr/>
              <p:nvPr/>
            </p:nvSpPr>
            <p:spPr>
              <a:xfrm>
                <a:off x="10447518" y="5136498"/>
                <a:ext cx="1744482" cy="17215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892" y="0"/>
                    </a:moveTo>
                    <a:lnTo>
                      <a:pt x="0" y="16747"/>
                    </a:lnTo>
                    <a:lnTo>
                      <a:pt x="86032" y="120000"/>
                    </a:lnTo>
                    <a:lnTo>
                      <a:pt x="120000" y="120000"/>
                    </a:lnTo>
                    <a:lnTo>
                      <a:pt x="19892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íṣ1íḍè"/>
              <p:cNvSpPr/>
              <p:nvPr/>
            </p:nvSpPr>
            <p:spPr>
              <a:xfrm>
                <a:off x="10332613" y="5025770"/>
                <a:ext cx="553637" cy="51812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45" y="0"/>
                    </a:moveTo>
                    <a:lnTo>
                      <a:pt x="0" y="81454"/>
                    </a:lnTo>
                    <a:lnTo>
                      <a:pt x="28301" y="120000"/>
                    </a:lnTo>
                    <a:lnTo>
                      <a:pt x="28301" y="120000"/>
                    </a:lnTo>
                    <a:lnTo>
                      <a:pt x="36452" y="117575"/>
                    </a:lnTo>
                    <a:lnTo>
                      <a:pt x="44603" y="114181"/>
                    </a:lnTo>
                    <a:lnTo>
                      <a:pt x="51849" y="111030"/>
                    </a:lnTo>
                    <a:lnTo>
                      <a:pt x="58867" y="107151"/>
                    </a:lnTo>
                    <a:lnTo>
                      <a:pt x="65660" y="103030"/>
                    </a:lnTo>
                    <a:lnTo>
                      <a:pt x="72452" y="98909"/>
                    </a:lnTo>
                    <a:lnTo>
                      <a:pt x="78566" y="94303"/>
                    </a:lnTo>
                    <a:lnTo>
                      <a:pt x="84226" y="89454"/>
                    </a:lnTo>
                    <a:lnTo>
                      <a:pt x="90113" y="84121"/>
                    </a:lnTo>
                    <a:lnTo>
                      <a:pt x="95094" y="78787"/>
                    </a:lnTo>
                    <a:lnTo>
                      <a:pt x="100301" y="72484"/>
                    </a:lnTo>
                    <a:lnTo>
                      <a:pt x="104830" y="66666"/>
                    </a:lnTo>
                    <a:lnTo>
                      <a:pt x="109132" y="60121"/>
                    </a:lnTo>
                    <a:lnTo>
                      <a:pt x="112981" y="53090"/>
                    </a:lnTo>
                    <a:lnTo>
                      <a:pt x="116377" y="46060"/>
                    </a:lnTo>
                    <a:lnTo>
                      <a:pt x="120000" y="38545"/>
                    </a:lnTo>
                    <a:lnTo>
                      <a:pt x="91245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pic>
        <p:nvPicPr>
          <p:cNvPr id="23" name="图片 22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引言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192000" cy="5734051"/>
            <a:chOff x="0" y="1123950"/>
            <a:chExt cx="12192000" cy="5734051"/>
          </a:xfrm>
        </p:grpSpPr>
        <p:sp>
          <p:nvSpPr>
            <p:cNvPr id="6" name="iṧļíḑe"/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  <a:gd name="connsiteX0-737" fmla="*/ 0 w 6216319"/>
                <a:gd name="connsiteY0-738" fmla="*/ 57561 h 1359765"/>
                <a:gd name="connsiteX1-739" fmla="*/ 574189 w 6216319"/>
                <a:gd name="connsiteY1-740" fmla="*/ 379355 h 1359765"/>
                <a:gd name="connsiteX2-741" fmla="*/ 2265770 w 6216319"/>
                <a:gd name="connsiteY2-742" fmla="*/ 566088 h 1359765"/>
                <a:gd name="connsiteX3-743" fmla="*/ 3244906 w 6216319"/>
                <a:gd name="connsiteY3-744" fmla="*/ 549904 h 1359765"/>
                <a:gd name="connsiteX4-745" fmla="*/ 4628644 w 6216319"/>
                <a:gd name="connsiteY4-746" fmla="*/ 1092071 h 1359765"/>
                <a:gd name="connsiteX5-747" fmla="*/ 5356927 w 6216319"/>
                <a:gd name="connsiteY5-748" fmla="*/ 1245819 h 1359765"/>
                <a:gd name="connsiteX6-749" fmla="*/ 6216319 w 6216319"/>
                <a:gd name="connsiteY6-750" fmla="*/ 1359765 h 1359765"/>
                <a:gd name="connsiteX7-751" fmla="*/ 0 w 6216319"/>
                <a:gd name="connsiteY7-752" fmla="*/ 1359765 h 1359765"/>
                <a:gd name="connsiteX8-753" fmla="*/ 0 w 6216319"/>
                <a:gd name="connsiteY8-754" fmla="*/ 57561 h 1359765"/>
                <a:gd name="connsiteX0-755" fmla="*/ 0 w 6216319"/>
                <a:gd name="connsiteY0-756" fmla="*/ 55201 h 1357405"/>
                <a:gd name="connsiteX1-757" fmla="*/ 574189 w 6216319"/>
                <a:gd name="connsiteY1-758" fmla="*/ 376995 h 1357405"/>
                <a:gd name="connsiteX2-759" fmla="*/ 2244895 w 6216319"/>
                <a:gd name="connsiteY2-760" fmla="*/ 570887 h 1357405"/>
                <a:gd name="connsiteX3-761" fmla="*/ 3244906 w 6216319"/>
                <a:gd name="connsiteY3-762" fmla="*/ 547544 h 1357405"/>
                <a:gd name="connsiteX4-763" fmla="*/ 4628644 w 6216319"/>
                <a:gd name="connsiteY4-764" fmla="*/ 1089711 h 1357405"/>
                <a:gd name="connsiteX5-765" fmla="*/ 5356927 w 6216319"/>
                <a:gd name="connsiteY5-766" fmla="*/ 1243459 h 1357405"/>
                <a:gd name="connsiteX6-767" fmla="*/ 6216319 w 6216319"/>
                <a:gd name="connsiteY6-768" fmla="*/ 1357405 h 1357405"/>
                <a:gd name="connsiteX7-769" fmla="*/ 0 w 6216319"/>
                <a:gd name="connsiteY7-770" fmla="*/ 1357405 h 1357405"/>
                <a:gd name="connsiteX8-771" fmla="*/ 0 w 6216319"/>
                <a:gd name="connsiteY8-772" fmla="*/ 55201 h 1357405"/>
                <a:gd name="connsiteX0-773" fmla="*/ 0 w 6216319"/>
                <a:gd name="connsiteY0-774" fmla="*/ 49067 h 1351271"/>
                <a:gd name="connsiteX1-775" fmla="*/ 574189 w 6216319"/>
                <a:gd name="connsiteY1-776" fmla="*/ 370861 h 1351271"/>
                <a:gd name="connsiteX2-777" fmla="*/ 1217749 w 6216319"/>
                <a:gd name="connsiteY2-778" fmla="*/ 1887 h 1351271"/>
                <a:gd name="connsiteX3-779" fmla="*/ 2244895 w 6216319"/>
                <a:gd name="connsiteY3-780" fmla="*/ 564753 h 1351271"/>
                <a:gd name="connsiteX4-781" fmla="*/ 3244906 w 6216319"/>
                <a:gd name="connsiteY4-782" fmla="*/ 541410 h 1351271"/>
                <a:gd name="connsiteX5-783" fmla="*/ 4628644 w 6216319"/>
                <a:gd name="connsiteY5-784" fmla="*/ 1083577 h 1351271"/>
                <a:gd name="connsiteX6-785" fmla="*/ 5356927 w 6216319"/>
                <a:gd name="connsiteY6-786" fmla="*/ 1237325 h 1351271"/>
                <a:gd name="connsiteX7-787" fmla="*/ 6216319 w 6216319"/>
                <a:gd name="connsiteY7-788" fmla="*/ 1351271 h 1351271"/>
                <a:gd name="connsiteX8-789" fmla="*/ 0 w 6216319"/>
                <a:gd name="connsiteY8-790" fmla="*/ 1351271 h 1351271"/>
                <a:gd name="connsiteX9-791" fmla="*/ 0 w 6216319"/>
                <a:gd name="connsiteY9-792" fmla="*/ 49067 h 1351271"/>
                <a:gd name="connsiteX0-793" fmla="*/ 0 w 6216319"/>
                <a:gd name="connsiteY0-794" fmla="*/ 22 h 1302226"/>
                <a:gd name="connsiteX1-795" fmla="*/ 574189 w 6216319"/>
                <a:gd name="connsiteY1-796" fmla="*/ 321816 h 1302226"/>
                <a:gd name="connsiteX2-797" fmla="*/ 1015951 w 6216319"/>
                <a:gd name="connsiteY2-798" fmla="*/ 346561 h 1302226"/>
                <a:gd name="connsiteX3-799" fmla="*/ 2244895 w 6216319"/>
                <a:gd name="connsiteY3-800" fmla="*/ 515708 h 1302226"/>
                <a:gd name="connsiteX4-801" fmla="*/ 3244906 w 6216319"/>
                <a:gd name="connsiteY4-802" fmla="*/ 492365 h 1302226"/>
                <a:gd name="connsiteX5-803" fmla="*/ 4628644 w 6216319"/>
                <a:gd name="connsiteY5-804" fmla="*/ 1034532 h 1302226"/>
                <a:gd name="connsiteX6-805" fmla="*/ 5356927 w 6216319"/>
                <a:gd name="connsiteY6-806" fmla="*/ 1188280 h 1302226"/>
                <a:gd name="connsiteX7-807" fmla="*/ 6216319 w 6216319"/>
                <a:gd name="connsiteY7-808" fmla="*/ 1302226 h 1302226"/>
                <a:gd name="connsiteX8-809" fmla="*/ 0 w 6216319"/>
                <a:gd name="connsiteY8-810" fmla="*/ 1302226 h 1302226"/>
                <a:gd name="connsiteX9-811" fmla="*/ 0 w 6216319"/>
                <a:gd name="connsiteY9-812" fmla="*/ 22 h 1302226"/>
                <a:gd name="connsiteX0-813" fmla="*/ 0 w 6216319"/>
                <a:gd name="connsiteY0-814" fmla="*/ 22 h 1302226"/>
                <a:gd name="connsiteX1-815" fmla="*/ 574189 w 6216319"/>
                <a:gd name="connsiteY1-816" fmla="*/ 321816 h 1302226"/>
                <a:gd name="connsiteX2-817" fmla="*/ 1015951 w 6216319"/>
                <a:gd name="connsiteY2-818" fmla="*/ 346561 h 1302226"/>
                <a:gd name="connsiteX3-819" fmla="*/ 2244895 w 6216319"/>
                <a:gd name="connsiteY3-820" fmla="*/ 515708 h 1302226"/>
                <a:gd name="connsiteX4-821" fmla="*/ 3244906 w 6216319"/>
                <a:gd name="connsiteY4-822" fmla="*/ 492365 h 1302226"/>
                <a:gd name="connsiteX5-823" fmla="*/ 4628644 w 6216319"/>
                <a:gd name="connsiteY5-824" fmla="*/ 1034532 h 1302226"/>
                <a:gd name="connsiteX6-825" fmla="*/ 5356927 w 6216319"/>
                <a:gd name="connsiteY6-826" fmla="*/ 1188280 h 1302226"/>
                <a:gd name="connsiteX7-827" fmla="*/ 6216319 w 6216319"/>
                <a:gd name="connsiteY7-828" fmla="*/ 1302226 h 1302226"/>
                <a:gd name="connsiteX8-829" fmla="*/ 0 w 6216319"/>
                <a:gd name="connsiteY8-830" fmla="*/ 1302226 h 1302226"/>
                <a:gd name="connsiteX9-831" fmla="*/ 0 w 6216319"/>
                <a:gd name="connsiteY9-832" fmla="*/ 22 h 1302226"/>
                <a:gd name="connsiteX0-833" fmla="*/ 0 w 6216319"/>
                <a:gd name="connsiteY0-834" fmla="*/ 22 h 1302226"/>
                <a:gd name="connsiteX1-835" fmla="*/ 574189 w 6216319"/>
                <a:gd name="connsiteY1-836" fmla="*/ 321816 h 1302226"/>
                <a:gd name="connsiteX2-837" fmla="*/ 1015951 w 6216319"/>
                <a:gd name="connsiteY2-838" fmla="*/ 346561 h 1302226"/>
                <a:gd name="connsiteX3-839" fmla="*/ 2244895 w 6216319"/>
                <a:gd name="connsiteY3-840" fmla="*/ 515708 h 1302226"/>
                <a:gd name="connsiteX4-841" fmla="*/ 3244906 w 6216319"/>
                <a:gd name="connsiteY4-842" fmla="*/ 492365 h 1302226"/>
                <a:gd name="connsiteX5-843" fmla="*/ 4628644 w 6216319"/>
                <a:gd name="connsiteY5-844" fmla="*/ 1034532 h 1302226"/>
                <a:gd name="connsiteX6-845" fmla="*/ 5356927 w 6216319"/>
                <a:gd name="connsiteY6-846" fmla="*/ 1188280 h 1302226"/>
                <a:gd name="connsiteX7-847" fmla="*/ 6216319 w 6216319"/>
                <a:gd name="connsiteY7-848" fmla="*/ 1302226 h 1302226"/>
                <a:gd name="connsiteX8-849" fmla="*/ 0 w 6216319"/>
                <a:gd name="connsiteY8-850" fmla="*/ 1302226 h 1302226"/>
                <a:gd name="connsiteX9-851" fmla="*/ 0 w 6216319"/>
                <a:gd name="connsiteY9-852" fmla="*/ 22 h 1302226"/>
                <a:gd name="connsiteX0-853" fmla="*/ 0 w 6216319"/>
                <a:gd name="connsiteY0-854" fmla="*/ 22 h 1302226"/>
                <a:gd name="connsiteX1-855" fmla="*/ 574189 w 6216319"/>
                <a:gd name="connsiteY1-856" fmla="*/ 321816 h 1302226"/>
                <a:gd name="connsiteX2-857" fmla="*/ 1015951 w 6216319"/>
                <a:gd name="connsiteY2-858" fmla="*/ 346561 h 1302226"/>
                <a:gd name="connsiteX3-859" fmla="*/ 2244895 w 6216319"/>
                <a:gd name="connsiteY3-860" fmla="*/ 515708 h 1302226"/>
                <a:gd name="connsiteX4-861" fmla="*/ 3244906 w 6216319"/>
                <a:gd name="connsiteY4-862" fmla="*/ 492365 h 1302226"/>
                <a:gd name="connsiteX5-863" fmla="*/ 4628644 w 6216319"/>
                <a:gd name="connsiteY5-864" fmla="*/ 1034532 h 1302226"/>
                <a:gd name="connsiteX6-865" fmla="*/ 5356927 w 6216319"/>
                <a:gd name="connsiteY6-866" fmla="*/ 1188280 h 1302226"/>
                <a:gd name="connsiteX7-867" fmla="*/ 6216319 w 6216319"/>
                <a:gd name="connsiteY7-868" fmla="*/ 1302226 h 1302226"/>
                <a:gd name="connsiteX8-869" fmla="*/ 0 w 6216319"/>
                <a:gd name="connsiteY8-870" fmla="*/ 1302226 h 1302226"/>
                <a:gd name="connsiteX9-871" fmla="*/ 0 w 6216319"/>
                <a:gd name="connsiteY9-872" fmla="*/ 22 h 1302226"/>
                <a:gd name="connsiteX0-873" fmla="*/ 0 w 6216319"/>
                <a:gd name="connsiteY0-874" fmla="*/ 22 h 1302226"/>
                <a:gd name="connsiteX1-875" fmla="*/ 574189 w 6216319"/>
                <a:gd name="connsiteY1-876" fmla="*/ 321816 h 1302226"/>
                <a:gd name="connsiteX2-877" fmla="*/ 1015951 w 6216319"/>
                <a:gd name="connsiteY2-878" fmla="*/ 346561 h 1302226"/>
                <a:gd name="connsiteX3-879" fmla="*/ 1704848 w 6216319"/>
                <a:gd name="connsiteY3-880" fmla="*/ 296453 h 1302226"/>
                <a:gd name="connsiteX4-881" fmla="*/ 2244895 w 6216319"/>
                <a:gd name="connsiteY4-882" fmla="*/ 515708 h 1302226"/>
                <a:gd name="connsiteX5-883" fmla="*/ 3244906 w 6216319"/>
                <a:gd name="connsiteY5-884" fmla="*/ 492365 h 1302226"/>
                <a:gd name="connsiteX6-885" fmla="*/ 4628644 w 6216319"/>
                <a:gd name="connsiteY6-886" fmla="*/ 1034532 h 1302226"/>
                <a:gd name="connsiteX7-887" fmla="*/ 5356927 w 6216319"/>
                <a:gd name="connsiteY7-888" fmla="*/ 1188280 h 1302226"/>
                <a:gd name="connsiteX8-889" fmla="*/ 6216319 w 6216319"/>
                <a:gd name="connsiteY8-890" fmla="*/ 1302226 h 1302226"/>
                <a:gd name="connsiteX9-891" fmla="*/ 0 w 6216319"/>
                <a:gd name="connsiteY9-892" fmla="*/ 1302226 h 1302226"/>
                <a:gd name="connsiteX10" fmla="*/ 0 w 6216319"/>
                <a:gd name="connsiteY10" fmla="*/ 22 h 1302226"/>
                <a:gd name="connsiteX0-893" fmla="*/ 0 w 6216319"/>
                <a:gd name="connsiteY0-894" fmla="*/ 22 h 1302226"/>
                <a:gd name="connsiteX1-895" fmla="*/ 574189 w 6216319"/>
                <a:gd name="connsiteY1-896" fmla="*/ 321816 h 1302226"/>
                <a:gd name="connsiteX2-897" fmla="*/ 1015951 w 6216319"/>
                <a:gd name="connsiteY2-898" fmla="*/ 346561 h 1302226"/>
                <a:gd name="connsiteX3-899" fmla="*/ 1732682 w 6216319"/>
                <a:gd name="connsiteY3-900" fmla="*/ 368038 h 1302226"/>
                <a:gd name="connsiteX4-901" fmla="*/ 2244895 w 6216319"/>
                <a:gd name="connsiteY4-902" fmla="*/ 515708 h 1302226"/>
                <a:gd name="connsiteX5-903" fmla="*/ 3244906 w 6216319"/>
                <a:gd name="connsiteY5-904" fmla="*/ 492365 h 1302226"/>
                <a:gd name="connsiteX6-905" fmla="*/ 4628644 w 6216319"/>
                <a:gd name="connsiteY6-906" fmla="*/ 1034532 h 1302226"/>
                <a:gd name="connsiteX7-907" fmla="*/ 5356927 w 6216319"/>
                <a:gd name="connsiteY7-908" fmla="*/ 1188280 h 1302226"/>
                <a:gd name="connsiteX8-909" fmla="*/ 6216319 w 6216319"/>
                <a:gd name="connsiteY8-910" fmla="*/ 1302226 h 1302226"/>
                <a:gd name="connsiteX9-911" fmla="*/ 0 w 6216319"/>
                <a:gd name="connsiteY9-912" fmla="*/ 1302226 h 1302226"/>
                <a:gd name="connsiteX10-913" fmla="*/ 0 w 6216319"/>
                <a:gd name="connsiteY10-914" fmla="*/ 22 h 1302226"/>
                <a:gd name="connsiteX0-915" fmla="*/ 0 w 6216319"/>
                <a:gd name="connsiteY0-916" fmla="*/ 22 h 1302226"/>
                <a:gd name="connsiteX1-917" fmla="*/ 574189 w 6216319"/>
                <a:gd name="connsiteY1-918" fmla="*/ 321816 h 1302226"/>
                <a:gd name="connsiteX2-919" fmla="*/ 1015951 w 6216319"/>
                <a:gd name="connsiteY2-920" fmla="*/ 346561 h 1302226"/>
                <a:gd name="connsiteX3-921" fmla="*/ 1732682 w 6216319"/>
                <a:gd name="connsiteY3-922" fmla="*/ 368038 h 1302226"/>
                <a:gd name="connsiteX4-923" fmla="*/ 2244895 w 6216319"/>
                <a:gd name="connsiteY4-924" fmla="*/ 515708 h 1302226"/>
                <a:gd name="connsiteX5-925" fmla="*/ 3244906 w 6216319"/>
                <a:gd name="connsiteY5-926" fmla="*/ 492365 h 1302226"/>
                <a:gd name="connsiteX6-927" fmla="*/ 4628644 w 6216319"/>
                <a:gd name="connsiteY6-928" fmla="*/ 1034532 h 1302226"/>
                <a:gd name="connsiteX7-929" fmla="*/ 5356927 w 6216319"/>
                <a:gd name="connsiteY7-930" fmla="*/ 1188280 h 1302226"/>
                <a:gd name="connsiteX8-931" fmla="*/ 6216319 w 6216319"/>
                <a:gd name="connsiteY8-932" fmla="*/ 1302226 h 1302226"/>
                <a:gd name="connsiteX9-933" fmla="*/ 0 w 6216319"/>
                <a:gd name="connsiteY9-934" fmla="*/ 1302226 h 1302226"/>
                <a:gd name="connsiteX10-935" fmla="*/ 0 w 6216319"/>
                <a:gd name="connsiteY10-936" fmla="*/ 22 h 1302226"/>
                <a:gd name="connsiteX0-937" fmla="*/ 0 w 6216319"/>
                <a:gd name="connsiteY0-938" fmla="*/ 22 h 1302226"/>
                <a:gd name="connsiteX1-939" fmla="*/ 574189 w 6216319"/>
                <a:gd name="connsiteY1-940" fmla="*/ 321816 h 1302226"/>
                <a:gd name="connsiteX2-941" fmla="*/ 1015951 w 6216319"/>
                <a:gd name="connsiteY2-942" fmla="*/ 346561 h 1302226"/>
                <a:gd name="connsiteX3-943" fmla="*/ 1732682 w 6216319"/>
                <a:gd name="connsiteY3-944" fmla="*/ 368038 h 1302226"/>
                <a:gd name="connsiteX4-945" fmla="*/ 2244895 w 6216319"/>
                <a:gd name="connsiteY4-946" fmla="*/ 515708 h 1302226"/>
                <a:gd name="connsiteX5-947" fmla="*/ 3244906 w 6216319"/>
                <a:gd name="connsiteY5-948" fmla="*/ 492365 h 1302226"/>
                <a:gd name="connsiteX6-949" fmla="*/ 4628644 w 6216319"/>
                <a:gd name="connsiteY6-950" fmla="*/ 1034532 h 1302226"/>
                <a:gd name="connsiteX7-951" fmla="*/ 5356927 w 6216319"/>
                <a:gd name="connsiteY7-952" fmla="*/ 1188280 h 1302226"/>
                <a:gd name="connsiteX8-953" fmla="*/ 6216319 w 6216319"/>
                <a:gd name="connsiteY8-954" fmla="*/ 1302226 h 1302226"/>
                <a:gd name="connsiteX9-955" fmla="*/ 0 w 6216319"/>
                <a:gd name="connsiteY9-956" fmla="*/ 1302226 h 1302226"/>
                <a:gd name="connsiteX10-957" fmla="*/ 0 w 6216319"/>
                <a:gd name="connsiteY10-958" fmla="*/ 22 h 1302226"/>
                <a:gd name="connsiteX0-959" fmla="*/ 0 w 6216319"/>
                <a:gd name="connsiteY0-960" fmla="*/ 22 h 1302226"/>
                <a:gd name="connsiteX1-961" fmla="*/ 574189 w 6216319"/>
                <a:gd name="connsiteY1-962" fmla="*/ 321816 h 1302226"/>
                <a:gd name="connsiteX2-963" fmla="*/ 1015951 w 6216319"/>
                <a:gd name="connsiteY2-964" fmla="*/ 346561 h 1302226"/>
                <a:gd name="connsiteX3-965" fmla="*/ 1732682 w 6216319"/>
                <a:gd name="connsiteY3-966" fmla="*/ 368038 h 1302226"/>
                <a:gd name="connsiteX4-967" fmla="*/ 2244895 w 6216319"/>
                <a:gd name="connsiteY4-968" fmla="*/ 515708 h 1302226"/>
                <a:gd name="connsiteX5-969" fmla="*/ 3244906 w 6216319"/>
                <a:gd name="connsiteY5-970" fmla="*/ 492365 h 1302226"/>
                <a:gd name="connsiteX6-971" fmla="*/ 4628644 w 6216319"/>
                <a:gd name="connsiteY6-972" fmla="*/ 1034532 h 1302226"/>
                <a:gd name="connsiteX7-973" fmla="*/ 5356927 w 6216319"/>
                <a:gd name="connsiteY7-974" fmla="*/ 1188280 h 1302226"/>
                <a:gd name="connsiteX8-975" fmla="*/ 6216319 w 6216319"/>
                <a:gd name="connsiteY8-976" fmla="*/ 1302226 h 1302226"/>
                <a:gd name="connsiteX9-977" fmla="*/ 0 w 6216319"/>
                <a:gd name="connsiteY9-978" fmla="*/ 1302226 h 1302226"/>
                <a:gd name="connsiteX10-979" fmla="*/ 0 w 6216319"/>
                <a:gd name="connsiteY10-980" fmla="*/ 22 h 1302226"/>
                <a:gd name="connsiteX0-981" fmla="*/ 0 w 6216319"/>
                <a:gd name="connsiteY0-982" fmla="*/ 22 h 1302226"/>
                <a:gd name="connsiteX1-983" fmla="*/ 574189 w 6216319"/>
                <a:gd name="connsiteY1-984" fmla="*/ 321816 h 1302226"/>
                <a:gd name="connsiteX2-985" fmla="*/ 1015951 w 6216319"/>
                <a:gd name="connsiteY2-986" fmla="*/ 346561 h 1302226"/>
                <a:gd name="connsiteX3-987" fmla="*/ 1732682 w 6216319"/>
                <a:gd name="connsiteY3-988" fmla="*/ 368038 h 1302226"/>
                <a:gd name="connsiteX4-989" fmla="*/ 2244895 w 6216319"/>
                <a:gd name="connsiteY4-990" fmla="*/ 515708 h 1302226"/>
                <a:gd name="connsiteX5-991" fmla="*/ 3244906 w 6216319"/>
                <a:gd name="connsiteY5-992" fmla="*/ 492365 h 1302226"/>
                <a:gd name="connsiteX6-993" fmla="*/ 4628644 w 6216319"/>
                <a:gd name="connsiteY6-994" fmla="*/ 1034532 h 1302226"/>
                <a:gd name="connsiteX7-995" fmla="*/ 5356927 w 6216319"/>
                <a:gd name="connsiteY7-996" fmla="*/ 1188280 h 1302226"/>
                <a:gd name="connsiteX8-997" fmla="*/ 6216319 w 6216319"/>
                <a:gd name="connsiteY8-998" fmla="*/ 1302226 h 1302226"/>
                <a:gd name="connsiteX9-999" fmla="*/ 0 w 6216319"/>
                <a:gd name="connsiteY9-1000" fmla="*/ 1302226 h 1302226"/>
                <a:gd name="connsiteX10-1001" fmla="*/ 0 w 6216319"/>
                <a:gd name="connsiteY10-1002" fmla="*/ 22 h 1302226"/>
                <a:gd name="connsiteX0-1003" fmla="*/ 0 w 6216319"/>
                <a:gd name="connsiteY0-1004" fmla="*/ 22 h 1302226"/>
                <a:gd name="connsiteX1-1005" fmla="*/ 574189 w 6216319"/>
                <a:gd name="connsiteY1-1006" fmla="*/ 321816 h 1302226"/>
                <a:gd name="connsiteX2-1007" fmla="*/ 1015951 w 6216319"/>
                <a:gd name="connsiteY2-1008" fmla="*/ 346561 h 1302226"/>
                <a:gd name="connsiteX3-1009" fmla="*/ 1732682 w 6216319"/>
                <a:gd name="connsiteY3-1010" fmla="*/ 368038 h 1302226"/>
                <a:gd name="connsiteX4-1011" fmla="*/ 2147475 w 6216319"/>
                <a:gd name="connsiteY4-1012" fmla="*/ 479915 h 1302226"/>
                <a:gd name="connsiteX5-1013" fmla="*/ 3244906 w 6216319"/>
                <a:gd name="connsiteY5-1014" fmla="*/ 492365 h 1302226"/>
                <a:gd name="connsiteX6-1015" fmla="*/ 4628644 w 6216319"/>
                <a:gd name="connsiteY6-1016" fmla="*/ 1034532 h 1302226"/>
                <a:gd name="connsiteX7-1017" fmla="*/ 5356927 w 6216319"/>
                <a:gd name="connsiteY7-1018" fmla="*/ 1188280 h 1302226"/>
                <a:gd name="connsiteX8-1019" fmla="*/ 6216319 w 6216319"/>
                <a:gd name="connsiteY8-1020" fmla="*/ 1302226 h 1302226"/>
                <a:gd name="connsiteX9-1021" fmla="*/ 0 w 6216319"/>
                <a:gd name="connsiteY9-1022" fmla="*/ 1302226 h 1302226"/>
                <a:gd name="connsiteX10-1023" fmla="*/ 0 w 6216319"/>
                <a:gd name="connsiteY10-1024" fmla="*/ 22 h 1302226"/>
                <a:gd name="connsiteX0-1025" fmla="*/ 0 w 6216319"/>
                <a:gd name="connsiteY0-1026" fmla="*/ 22 h 1302226"/>
                <a:gd name="connsiteX1-1027" fmla="*/ 574189 w 6216319"/>
                <a:gd name="connsiteY1-1028" fmla="*/ 321816 h 1302226"/>
                <a:gd name="connsiteX2-1029" fmla="*/ 1015951 w 6216319"/>
                <a:gd name="connsiteY2-1030" fmla="*/ 346561 h 1302226"/>
                <a:gd name="connsiteX3-1031" fmla="*/ 1732682 w 6216319"/>
                <a:gd name="connsiteY3-1032" fmla="*/ 368038 h 1302226"/>
                <a:gd name="connsiteX4-1033" fmla="*/ 2147475 w 6216319"/>
                <a:gd name="connsiteY4-1034" fmla="*/ 479915 h 1302226"/>
                <a:gd name="connsiteX5-1035" fmla="*/ 3244906 w 6216319"/>
                <a:gd name="connsiteY5-1036" fmla="*/ 492365 h 1302226"/>
                <a:gd name="connsiteX6-1037" fmla="*/ 4628644 w 6216319"/>
                <a:gd name="connsiteY6-1038" fmla="*/ 1034532 h 1302226"/>
                <a:gd name="connsiteX7-1039" fmla="*/ 5356927 w 6216319"/>
                <a:gd name="connsiteY7-1040" fmla="*/ 1188280 h 1302226"/>
                <a:gd name="connsiteX8-1041" fmla="*/ 6216319 w 6216319"/>
                <a:gd name="connsiteY8-1042" fmla="*/ 1302226 h 1302226"/>
                <a:gd name="connsiteX9-1043" fmla="*/ 0 w 6216319"/>
                <a:gd name="connsiteY9-1044" fmla="*/ 1302226 h 1302226"/>
                <a:gd name="connsiteX10-1045" fmla="*/ 0 w 6216319"/>
                <a:gd name="connsiteY10-1046" fmla="*/ 22 h 1302226"/>
                <a:gd name="connsiteX0-1047" fmla="*/ 0 w 6216319"/>
                <a:gd name="connsiteY0-1048" fmla="*/ 22 h 1302226"/>
                <a:gd name="connsiteX1-1049" fmla="*/ 574189 w 6216319"/>
                <a:gd name="connsiteY1-1050" fmla="*/ 321816 h 1302226"/>
                <a:gd name="connsiteX2-1051" fmla="*/ 1015951 w 6216319"/>
                <a:gd name="connsiteY2-1052" fmla="*/ 346561 h 1302226"/>
                <a:gd name="connsiteX3-1053" fmla="*/ 1732682 w 6216319"/>
                <a:gd name="connsiteY3-1054" fmla="*/ 368038 h 1302226"/>
                <a:gd name="connsiteX4-1055" fmla="*/ 2147475 w 6216319"/>
                <a:gd name="connsiteY4-1056" fmla="*/ 479915 h 1302226"/>
                <a:gd name="connsiteX5-1057" fmla="*/ 3244906 w 6216319"/>
                <a:gd name="connsiteY5-1058" fmla="*/ 492365 h 1302226"/>
                <a:gd name="connsiteX6-1059" fmla="*/ 4628644 w 6216319"/>
                <a:gd name="connsiteY6-1060" fmla="*/ 1034532 h 1302226"/>
                <a:gd name="connsiteX7-1061" fmla="*/ 5356927 w 6216319"/>
                <a:gd name="connsiteY7-1062" fmla="*/ 1188280 h 1302226"/>
                <a:gd name="connsiteX8-1063" fmla="*/ 6216319 w 6216319"/>
                <a:gd name="connsiteY8-1064" fmla="*/ 1302226 h 1302226"/>
                <a:gd name="connsiteX9-1065" fmla="*/ 0 w 6216319"/>
                <a:gd name="connsiteY9-1066" fmla="*/ 1302226 h 1302226"/>
                <a:gd name="connsiteX10-1067" fmla="*/ 0 w 6216319"/>
                <a:gd name="connsiteY10-1068" fmla="*/ 22 h 1302226"/>
                <a:gd name="connsiteX0-1069" fmla="*/ 0 w 6216319"/>
                <a:gd name="connsiteY0-1070" fmla="*/ 22 h 1302226"/>
                <a:gd name="connsiteX1-1071" fmla="*/ 574189 w 6216319"/>
                <a:gd name="connsiteY1-1072" fmla="*/ 321816 h 1302226"/>
                <a:gd name="connsiteX2-1073" fmla="*/ 1015951 w 6216319"/>
                <a:gd name="connsiteY2-1074" fmla="*/ 346561 h 1302226"/>
                <a:gd name="connsiteX3-1075" fmla="*/ 1732682 w 6216319"/>
                <a:gd name="connsiteY3-1076" fmla="*/ 368038 h 1302226"/>
                <a:gd name="connsiteX4-1077" fmla="*/ 2147475 w 6216319"/>
                <a:gd name="connsiteY4-1078" fmla="*/ 479915 h 1302226"/>
                <a:gd name="connsiteX5-1079" fmla="*/ 3043108 w 6216319"/>
                <a:gd name="connsiteY5-1080" fmla="*/ 549633 h 1302226"/>
                <a:gd name="connsiteX6-1081" fmla="*/ 4628644 w 6216319"/>
                <a:gd name="connsiteY6-1082" fmla="*/ 1034532 h 1302226"/>
                <a:gd name="connsiteX7-1083" fmla="*/ 5356927 w 6216319"/>
                <a:gd name="connsiteY7-1084" fmla="*/ 1188280 h 1302226"/>
                <a:gd name="connsiteX8-1085" fmla="*/ 6216319 w 6216319"/>
                <a:gd name="connsiteY8-1086" fmla="*/ 1302226 h 1302226"/>
                <a:gd name="connsiteX9-1087" fmla="*/ 0 w 6216319"/>
                <a:gd name="connsiteY9-1088" fmla="*/ 1302226 h 1302226"/>
                <a:gd name="connsiteX10-1089" fmla="*/ 0 w 6216319"/>
                <a:gd name="connsiteY10-1090" fmla="*/ 22 h 1302226"/>
                <a:gd name="connsiteX0-1091" fmla="*/ 0 w 6216319"/>
                <a:gd name="connsiteY0-1092" fmla="*/ 22 h 1302226"/>
                <a:gd name="connsiteX1-1093" fmla="*/ 574189 w 6216319"/>
                <a:gd name="connsiteY1-1094" fmla="*/ 321816 h 1302226"/>
                <a:gd name="connsiteX2-1095" fmla="*/ 1015951 w 6216319"/>
                <a:gd name="connsiteY2-1096" fmla="*/ 346561 h 1302226"/>
                <a:gd name="connsiteX3-1097" fmla="*/ 1732682 w 6216319"/>
                <a:gd name="connsiteY3-1098" fmla="*/ 368038 h 1302226"/>
                <a:gd name="connsiteX4-1099" fmla="*/ 2147475 w 6216319"/>
                <a:gd name="connsiteY4-1100" fmla="*/ 479915 h 1302226"/>
                <a:gd name="connsiteX5-1101" fmla="*/ 3043108 w 6216319"/>
                <a:gd name="connsiteY5-1102" fmla="*/ 549633 h 1302226"/>
                <a:gd name="connsiteX6-1103" fmla="*/ 4628644 w 6216319"/>
                <a:gd name="connsiteY6-1104" fmla="*/ 1034532 h 1302226"/>
                <a:gd name="connsiteX7-1105" fmla="*/ 5356927 w 6216319"/>
                <a:gd name="connsiteY7-1106" fmla="*/ 1188280 h 1302226"/>
                <a:gd name="connsiteX8-1107" fmla="*/ 6216319 w 6216319"/>
                <a:gd name="connsiteY8-1108" fmla="*/ 1302226 h 1302226"/>
                <a:gd name="connsiteX9-1109" fmla="*/ 0 w 6216319"/>
                <a:gd name="connsiteY9-1110" fmla="*/ 1302226 h 1302226"/>
                <a:gd name="connsiteX10-1111" fmla="*/ 0 w 6216319"/>
                <a:gd name="connsiteY10-1112" fmla="*/ 22 h 1302226"/>
                <a:gd name="connsiteX0-1113" fmla="*/ 0 w 6216319"/>
                <a:gd name="connsiteY0-1114" fmla="*/ 22 h 1302226"/>
                <a:gd name="connsiteX1-1115" fmla="*/ 574189 w 6216319"/>
                <a:gd name="connsiteY1-1116" fmla="*/ 321816 h 1302226"/>
                <a:gd name="connsiteX2-1117" fmla="*/ 1015951 w 6216319"/>
                <a:gd name="connsiteY2-1118" fmla="*/ 346561 h 1302226"/>
                <a:gd name="connsiteX3-1119" fmla="*/ 1732682 w 6216319"/>
                <a:gd name="connsiteY3-1120" fmla="*/ 368038 h 1302226"/>
                <a:gd name="connsiteX4-1121" fmla="*/ 2147475 w 6216319"/>
                <a:gd name="connsiteY4-1122" fmla="*/ 479915 h 1302226"/>
                <a:gd name="connsiteX5-1123" fmla="*/ 3043108 w 6216319"/>
                <a:gd name="connsiteY5-1124" fmla="*/ 549633 h 1302226"/>
                <a:gd name="connsiteX6-1125" fmla="*/ 3889839 w 6216319"/>
                <a:gd name="connsiteY6-1126" fmla="*/ 317928 h 1302226"/>
                <a:gd name="connsiteX7-1127" fmla="*/ 4628644 w 6216319"/>
                <a:gd name="connsiteY7-1128" fmla="*/ 1034532 h 1302226"/>
                <a:gd name="connsiteX8-1129" fmla="*/ 5356927 w 6216319"/>
                <a:gd name="connsiteY8-1130" fmla="*/ 1188280 h 1302226"/>
                <a:gd name="connsiteX9-1131" fmla="*/ 6216319 w 6216319"/>
                <a:gd name="connsiteY9-1132" fmla="*/ 1302226 h 1302226"/>
                <a:gd name="connsiteX10-1133" fmla="*/ 0 w 6216319"/>
                <a:gd name="connsiteY10-1134" fmla="*/ 1302226 h 1302226"/>
                <a:gd name="connsiteX11" fmla="*/ 0 w 6216319"/>
                <a:gd name="connsiteY11" fmla="*/ 22 h 1302226"/>
                <a:gd name="connsiteX0-1135" fmla="*/ 0 w 6216319"/>
                <a:gd name="connsiteY0-1136" fmla="*/ 22 h 1302226"/>
                <a:gd name="connsiteX1-1137" fmla="*/ 574189 w 6216319"/>
                <a:gd name="connsiteY1-1138" fmla="*/ 321816 h 1302226"/>
                <a:gd name="connsiteX2-1139" fmla="*/ 1015951 w 6216319"/>
                <a:gd name="connsiteY2-1140" fmla="*/ 346561 h 1302226"/>
                <a:gd name="connsiteX3-1141" fmla="*/ 1732682 w 6216319"/>
                <a:gd name="connsiteY3-1142" fmla="*/ 368038 h 1302226"/>
                <a:gd name="connsiteX4-1143" fmla="*/ 2147475 w 6216319"/>
                <a:gd name="connsiteY4-1144" fmla="*/ 479915 h 1302226"/>
                <a:gd name="connsiteX5-1145" fmla="*/ 3043108 w 6216319"/>
                <a:gd name="connsiteY5-1146" fmla="*/ 549633 h 1302226"/>
                <a:gd name="connsiteX6-1147" fmla="*/ 3548869 w 6216319"/>
                <a:gd name="connsiteY6-1148" fmla="*/ 761757 h 1302226"/>
                <a:gd name="connsiteX7-1149" fmla="*/ 4628644 w 6216319"/>
                <a:gd name="connsiteY7-1150" fmla="*/ 1034532 h 1302226"/>
                <a:gd name="connsiteX8-1151" fmla="*/ 5356927 w 6216319"/>
                <a:gd name="connsiteY8-1152" fmla="*/ 1188280 h 1302226"/>
                <a:gd name="connsiteX9-1153" fmla="*/ 6216319 w 6216319"/>
                <a:gd name="connsiteY9-1154" fmla="*/ 1302226 h 1302226"/>
                <a:gd name="connsiteX10-1155" fmla="*/ 0 w 6216319"/>
                <a:gd name="connsiteY10-1156" fmla="*/ 1302226 h 1302226"/>
                <a:gd name="connsiteX11-1157" fmla="*/ 0 w 6216319"/>
                <a:gd name="connsiteY11-1158" fmla="*/ 22 h 1302226"/>
                <a:gd name="connsiteX0-1159" fmla="*/ 0 w 6216319"/>
                <a:gd name="connsiteY0-1160" fmla="*/ 22 h 1302226"/>
                <a:gd name="connsiteX1-1161" fmla="*/ 574189 w 6216319"/>
                <a:gd name="connsiteY1-1162" fmla="*/ 321816 h 1302226"/>
                <a:gd name="connsiteX2-1163" fmla="*/ 1015951 w 6216319"/>
                <a:gd name="connsiteY2-1164" fmla="*/ 346561 h 1302226"/>
                <a:gd name="connsiteX3-1165" fmla="*/ 1732682 w 6216319"/>
                <a:gd name="connsiteY3-1166" fmla="*/ 368038 h 1302226"/>
                <a:gd name="connsiteX4-1167" fmla="*/ 2147475 w 6216319"/>
                <a:gd name="connsiteY4-1168" fmla="*/ 479915 h 1302226"/>
                <a:gd name="connsiteX5-1169" fmla="*/ 3043108 w 6216319"/>
                <a:gd name="connsiteY5-1170" fmla="*/ 549633 h 1302226"/>
                <a:gd name="connsiteX6-1171" fmla="*/ 3548869 w 6216319"/>
                <a:gd name="connsiteY6-1172" fmla="*/ 761757 h 1302226"/>
                <a:gd name="connsiteX7-1173" fmla="*/ 4628644 w 6216319"/>
                <a:gd name="connsiteY7-1174" fmla="*/ 1034532 h 1302226"/>
                <a:gd name="connsiteX8-1175" fmla="*/ 5356927 w 6216319"/>
                <a:gd name="connsiteY8-1176" fmla="*/ 1188280 h 1302226"/>
                <a:gd name="connsiteX9-1177" fmla="*/ 6216319 w 6216319"/>
                <a:gd name="connsiteY9-1178" fmla="*/ 1302226 h 1302226"/>
                <a:gd name="connsiteX10-1179" fmla="*/ 0 w 6216319"/>
                <a:gd name="connsiteY10-1180" fmla="*/ 1302226 h 1302226"/>
                <a:gd name="connsiteX11-1181" fmla="*/ 0 w 6216319"/>
                <a:gd name="connsiteY11-1182" fmla="*/ 22 h 1302226"/>
                <a:gd name="connsiteX0-1183" fmla="*/ 0 w 6216319"/>
                <a:gd name="connsiteY0-1184" fmla="*/ 22 h 1302226"/>
                <a:gd name="connsiteX1-1185" fmla="*/ 574189 w 6216319"/>
                <a:gd name="connsiteY1-1186" fmla="*/ 321816 h 1302226"/>
                <a:gd name="connsiteX2-1187" fmla="*/ 1015951 w 6216319"/>
                <a:gd name="connsiteY2-1188" fmla="*/ 346561 h 1302226"/>
                <a:gd name="connsiteX3-1189" fmla="*/ 1732682 w 6216319"/>
                <a:gd name="connsiteY3-1190" fmla="*/ 368038 h 1302226"/>
                <a:gd name="connsiteX4-1191" fmla="*/ 2147475 w 6216319"/>
                <a:gd name="connsiteY4-1192" fmla="*/ 479915 h 1302226"/>
                <a:gd name="connsiteX5-1193" fmla="*/ 3043108 w 6216319"/>
                <a:gd name="connsiteY5-1194" fmla="*/ 549633 h 1302226"/>
                <a:gd name="connsiteX6-1195" fmla="*/ 3548869 w 6216319"/>
                <a:gd name="connsiteY6-1196" fmla="*/ 761757 h 1302226"/>
                <a:gd name="connsiteX7-1197" fmla="*/ 4628644 w 6216319"/>
                <a:gd name="connsiteY7-1198" fmla="*/ 1034532 h 1302226"/>
                <a:gd name="connsiteX8-1199" fmla="*/ 5356927 w 6216319"/>
                <a:gd name="connsiteY8-1200" fmla="*/ 1188280 h 1302226"/>
                <a:gd name="connsiteX9-1201" fmla="*/ 6216319 w 6216319"/>
                <a:gd name="connsiteY9-1202" fmla="*/ 1302226 h 1302226"/>
                <a:gd name="connsiteX10-1203" fmla="*/ 0 w 6216319"/>
                <a:gd name="connsiteY10-1204" fmla="*/ 1302226 h 1302226"/>
                <a:gd name="connsiteX11-1205" fmla="*/ 0 w 6216319"/>
                <a:gd name="connsiteY11-1206" fmla="*/ 22 h 1302226"/>
                <a:gd name="connsiteX0-1207" fmla="*/ 0 w 6216319"/>
                <a:gd name="connsiteY0-1208" fmla="*/ 22 h 1302226"/>
                <a:gd name="connsiteX1-1209" fmla="*/ 574189 w 6216319"/>
                <a:gd name="connsiteY1-1210" fmla="*/ 321816 h 1302226"/>
                <a:gd name="connsiteX2-1211" fmla="*/ 1015951 w 6216319"/>
                <a:gd name="connsiteY2-1212" fmla="*/ 346561 h 1302226"/>
                <a:gd name="connsiteX3-1213" fmla="*/ 1732682 w 6216319"/>
                <a:gd name="connsiteY3-1214" fmla="*/ 368038 h 1302226"/>
                <a:gd name="connsiteX4-1215" fmla="*/ 2147475 w 6216319"/>
                <a:gd name="connsiteY4-1216" fmla="*/ 479915 h 1302226"/>
                <a:gd name="connsiteX5-1217" fmla="*/ 3043108 w 6216319"/>
                <a:gd name="connsiteY5-1218" fmla="*/ 549633 h 1302226"/>
                <a:gd name="connsiteX6-1219" fmla="*/ 3562786 w 6216319"/>
                <a:gd name="connsiteY6-1220" fmla="*/ 790391 h 1302226"/>
                <a:gd name="connsiteX7-1221" fmla="*/ 4628644 w 6216319"/>
                <a:gd name="connsiteY7-1222" fmla="*/ 1034532 h 1302226"/>
                <a:gd name="connsiteX8-1223" fmla="*/ 5356927 w 6216319"/>
                <a:gd name="connsiteY8-1224" fmla="*/ 1188280 h 1302226"/>
                <a:gd name="connsiteX9-1225" fmla="*/ 6216319 w 6216319"/>
                <a:gd name="connsiteY9-1226" fmla="*/ 1302226 h 1302226"/>
                <a:gd name="connsiteX10-1227" fmla="*/ 0 w 6216319"/>
                <a:gd name="connsiteY10-1228" fmla="*/ 1302226 h 1302226"/>
                <a:gd name="connsiteX11-1229" fmla="*/ 0 w 6216319"/>
                <a:gd name="connsiteY11-1230" fmla="*/ 22 h 1302226"/>
                <a:gd name="connsiteX0-1231" fmla="*/ 0 w 6216319"/>
                <a:gd name="connsiteY0-1232" fmla="*/ 22 h 1302226"/>
                <a:gd name="connsiteX1-1233" fmla="*/ 574189 w 6216319"/>
                <a:gd name="connsiteY1-1234" fmla="*/ 321816 h 1302226"/>
                <a:gd name="connsiteX2-1235" fmla="*/ 1015951 w 6216319"/>
                <a:gd name="connsiteY2-1236" fmla="*/ 346561 h 1302226"/>
                <a:gd name="connsiteX3-1237" fmla="*/ 1732682 w 6216319"/>
                <a:gd name="connsiteY3-1238" fmla="*/ 368038 h 1302226"/>
                <a:gd name="connsiteX4-1239" fmla="*/ 2147475 w 6216319"/>
                <a:gd name="connsiteY4-1240" fmla="*/ 479915 h 1302226"/>
                <a:gd name="connsiteX5-1241" fmla="*/ 3043108 w 6216319"/>
                <a:gd name="connsiteY5-1242" fmla="*/ 549633 h 1302226"/>
                <a:gd name="connsiteX6-1243" fmla="*/ 3562786 w 6216319"/>
                <a:gd name="connsiteY6-1244" fmla="*/ 790391 h 1302226"/>
                <a:gd name="connsiteX7-1245" fmla="*/ 4628644 w 6216319"/>
                <a:gd name="connsiteY7-1246" fmla="*/ 1034532 h 1302226"/>
                <a:gd name="connsiteX8-1247" fmla="*/ 5356927 w 6216319"/>
                <a:gd name="connsiteY8-1248" fmla="*/ 1188280 h 1302226"/>
                <a:gd name="connsiteX9-1249" fmla="*/ 6216319 w 6216319"/>
                <a:gd name="connsiteY9-1250" fmla="*/ 1302226 h 1302226"/>
                <a:gd name="connsiteX10-1251" fmla="*/ 0 w 6216319"/>
                <a:gd name="connsiteY10-1252" fmla="*/ 1302226 h 1302226"/>
                <a:gd name="connsiteX11-1253" fmla="*/ 0 w 6216319"/>
                <a:gd name="connsiteY11-1254" fmla="*/ 22 h 1302226"/>
                <a:gd name="connsiteX0-1255" fmla="*/ 0 w 6216319"/>
                <a:gd name="connsiteY0-1256" fmla="*/ 22 h 1302226"/>
                <a:gd name="connsiteX1-1257" fmla="*/ 574189 w 6216319"/>
                <a:gd name="connsiteY1-1258" fmla="*/ 321816 h 1302226"/>
                <a:gd name="connsiteX2-1259" fmla="*/ 1015951 w 6216319"/>
                <a:gd name="connsiteY2-1260" fmla="*/ 346561 h 1302226"/>
                <a:gd name="connsiteX3-1261" fmla="*/ 1732682 w 6216319"/>
                <a:gd name="connsiteY3-1262" fmla="*/ 368038 h 1302226"/>
                <a:gd name="connsiteX4-1263" fmla="*/ 2147475 w 6216319"/>
                <a:gd name="connsiteY4-1264" fmla="*/ 479915 h 1302226"/>
                <a:gd name="connsiteX5-1265" fmla="*/ 3043108 w 6216319"/>
                <a:gd name="connsiteY5-1266" fmla="*/ 549633 h 1302226"/>
                <a:gd name="connsiteX6-1267" fmla="*/ 3562786 w 6216319"/>
                <a:gd name="connsiteY6-1268" fmla="*/ 790391 h 1302226"/>
                <a:gd name="connsiteX7-1269" fmla="*/ 4628644 w 6216319"/>
                <a:gd name="connsiteY7-1270" fmla="*/ 1034532 h 1302226"/>
                <a:gd name="connsiteX8-1271" fmla="*/ 5356927 w 6216319"/>
                <a:gd name="connsiteY8-1272" fmla="*/ 1188280 h 1302226"/>
                <a:gd name="connsiteX9-1273" fmla="*/ 6216319 w 6216319"/>
                <a:gd name="connsiteY9-1274" fmla="*/ 1302226 h 1302226"/>
                <a:gd name="connsiteX10-1275" fmla="*/ 0 w 6216319"/>
                <a:gd name="connsiteY10-1276" fmla="*/ 1302226 h 1302226"/>
                <a:gd name="connsiteX11-1277" fmla="*/ 0 w 6216319"/>
                <a:gd name="connsiteY11-1278" fmla="*/ 22 h 1302226"/>
                <a:gd name="connsiteX0-1279" fmla="*/ 0 w 6216319"/>
                <a:gd name="connsiteY0-1280" fmla="*/ 22 h 1302226"/>
                <a:gd name="connsiteX1-1281" fmla="*/ 574189 w 6216319"/>
                <a:gd name="connsiteY1-1282" fmla="*/ 321816 h 1302226"/>
                <a:gd name="connsiteX2-1283" fmla="*/ 1015951 w 6216319"/>
                <a:gd name="connsiteY2-1284" fmla="*/ 346561 h 1302226"/>
                <a:gd name="connsiteX3-1285" fmla="*/ 1732682 w 6216319"/>
                <a:gd name="connsiteY3-1286" fmla="*/ 368038 h 1302226"/>
                <a:gd name="connsiteX4-1287" fmla="*/ 2147475 w 6216319"/>
                <a:gd name="connsiteY4-1288" fmla="*/ 479915 h 1302226"/>
                <a:gd name="connsiteX5-1289" fmla="*/ 3043108 w 6216319"/>
                <a:gd name="connsiteY5-1290" fmla="*/ 549633 h 1302226"/>
                <a:gd name="connsiteX6-1291" fmla="*/ 3562786 w 6216319"/>
                <a:gd name="connsiteY6-1292" fmla="*/ 790391 h 1302226"/>
                <a:gd name="connsiteX7-1293" fmla="*/ 4684312 w 6216319"/>
                <a:gd name="connsiteY7-1294" fmla="*/ 1156227 h 1302226"/>
                <a:gd name="connsiteX8-1295" fmla="*/ 5356927 w 6216319"/>
                <a:gd name="connsiteY8-1296" fmla="*/ 1188280 h 1302226"/>
                <a:gd name="connsiteX9-1297" fmla="*/ 6216319 w 6216319"/>
                <a:gd name="connsiteY9-1298" fmla="*/ 1302226 h 1302226"/>
                <a:gd name="connsiteX10-1299" fmla="*/ 0 w 6216319"/>
                <a:gd name="connsiteY10-1300" fmla="*/ 1302226 h 1302226"/>
                <a:gd name="connsiteX11-1301" fmla="*/ 0 w 6216319"/>
                <a:gd name="connsiteY11-1302" fmla="*/ 22 h 1302226"/>
                <a:gd name="connsiteX0-1303" fmla="*/ 0 w 6216319"/>
                <a:gd name="connsiteY0-1304" fmla="*/ 22 h 1302226"/>
                <a:gd name="connsiteX1-1305" fmla="*/ 574189 w 6216319"/>
                <a:gd name="connsiteY1-1306" fmla="*/ 321816 h 1302226"/>
                <a:gd name="connsiteX2-1307" fmla="*/ 1015951 w 6216319"/>
                <a:gd name="connsiteY2-1308" fmla="*/ 346561 h 1302226"/>
                <a:gd name="connsiteX3-1309" fmla="*/ 1732682 w 6216319"/>
                <a:gd name="connsiteY3-1310" fmla="*/ 368038 h 1302226"/>
                <a:gd name="connsiteX4-1311" fmla="*/ 2147475 w 6216319"/>
                <a:gd name="connsiteY4-1312" fmla="*/ 479915 h 1302226"/>
                <a:gd name="connsiteX5-1313" fmla="*/ 3043108 w 6216319"/>
                <a:gd name="connsiteY5-1314" fmla="*/ 549633 h 1302226"/>
                <a:gd name="connsiteX6-1315" fmla="*/ 3562786 w 6216319"/>
                <a:gd name="connsiteY6-1316" fmla="*/ 790391 h 1302226"/>
                <a:gd name="connsiteX7-1317" fmla="*/ 4684312 w 6216319"/>
                <a:gd name="connsiteY7-1318" fmla="*/ 1156227 h 1302226"/>
                <a:gd name="connsiteX8-1319" fmla="*/ 5356927 w 6216319"/>
                <a:gd name="connsiteY8-1320" fmla="*/ 1188280 h 1302226"/>
                <a:gd name="connsiteX9-1321" fmla="*/ 6216319 w 6216319"/>
                <a:gd name="connsiteY9-1322" fmla="*/ 1302226 h 1302226"/>
                <a:gd name="connsiteX10-1323" fmla="*/ 0 w 6216319"/>
                <a:gd name="connsiteY10-1324" fmla="*/ 1302226 h 1302226"/>
                <a:gd name="connsiteX11-1325" fmla="*/ 0 w 6216319"/>
                <a:gd name="connsiteY11-1326" fmla="*/ 22 h 1302226"/>
                <a:gd name="connsiteX0-1327" fmla="*/ 0 w 6216319"/>
                <a:gd name="connsiteY0-1328" fmla="*/ 22 h 1302226"/>
                <a:gd name="connsiteX1-1329" fmla="*/ 574189 w 6216319"/>
                <a:gd name="connsiteY1-1330" fmla="*/ 321816 h 1302226"/>
                <a:gd name="connsiteX2-1331" fmla="*/ 1015951 w 6216319"/>
                <a:gd name="connsiteY2-1332" fmla="*/ 346561 h 1302226"/>
                <a:gd name="connsiteX3-1333" fmla="*/ 1732682 w 6216319"/>
                <a:gd name="connsiteY3-1334" fmla="*/ 368038 h 1302226"/>
                <a:gd name="connsiteX4-1335" fmla="*/ 2147475 w 6216319"/>
                <a:gd name="connsiteY4-1336" fmla="*/ 479915 h 1302226"/>
                <a:gd name="connsiteX5-1337" fmla="*/ 3043108 w 6216319"/>
                <a:gd name="connsiteY5-1338" fmla="*/ 549633 h 1302226"/>
                <a:gd name="connsiteX6-1339" fmla="*/ 3562786 w 6216319"/>
                <a:gd name="connsiteY6-1340" fmla="*/ 790391 h 1302226"/>
                <a:gd name="connsiteX7-1341" fmla="*/ 4684312 w 6216319"/>
                <a:gd name="connsiteY7-1342" fmla="*/ 1156227 h 1302226"/>
                <a:gd name="connsiteX8-1343" fmla="*/ 5356927 w 6216319"/>
                <a:gd name="connsiteY8-1344" fmla="*/ 1188280 h 1302226"/>
                <a:gd name="connsiteX9-1345" fmla="*/ 6216319 w 6216319"/>
                <a:gd name="connsiteY9-1346" fmla="*/ 1302226 h 1302226"/>
                <a:gd name="connsiteX10-1347" fmla="*/ 0 w 6216319"/>
                <a:gd name="connsiteY10-1348" fmla="*/ 1302226 h 1302226"/>
                <a:gd name="connsiteX11-1349" fmla="*/ 0 w 6216319"/>
                <a:gd name="connsiteY11-1350" fmla="*/ 22 h 1302226"/>
                <a:gd name="connsiteX0-1351" fmla="*/ 0 w 6216319"/>
                <a:gd name="connsiteY0-1352" fmla="*/ 22 h 1302226"/>
                <a:gd name="connsiteX1-1353" fmla="*/ 574189 w 6216319"/>
                <a:gd name="connsiteY1-1354" fmla="*/ 321816 h 1302226"/>
                <a:gd name="connsiteX2-1355" fmla="*/ 1015951 w 6216319"/>
                <a:gd name="connsiteY2-1356" fmla="*/ 346561 h 1302226"/>
                <a:gd name="connsiteX3-1357" fmla="*/ 1732682 w 6216319"/>
                <a:gd name="connsiteY3-1358" fmla="*/ 368038 h 1302226"/>
                <a:gd name="connsiteX4-1359" fmla="*/ 2147475 w 6216319"/>
                <a:gd name="connsiteY4-1360" fmla="*/ 479915 h 1302226"/>
                <a:gd name="connsiteX5-1361" fmla="*/ 3043108 w 6216319"/>
                <a:gd name="connsiteY5-1362" fmla="*/ 549633 h 1302226"/>
                <a:gd name="connsiteX6-1363" fmla="*/ 3562786 w 6216319"/>
                <a:gd name="connsiteY6-1364" fmla="*/ 790391 h 1302226"/>
                <a:gd name="connsiteX7-1365" fmla="*/ 4684312 w 6216319"/>
                <a:gd name="connsiteY7-1366" fmla="*/ 1156227 h 1302226"/>
                <a:gd name="connsiteX8-1367" fmla="*/ 5092502 w 6216319"/>
                <a:gd name="connsiteY8-1368" fmla="*/ 1188280 h 1302226"/>
                <a:gd name="connsiteX9-1369" fmla="*/ 6216319 w 6216319"/>
                <a:gd name="connsiteY9-1370" fmla="*/ 1302226 h 1302226"/>
                <a:gd name="connsiteX10-1371" fmla="*/ 0 w 6216319"/>
                <a:gd name="connsiteY10-1372" fmla="*/ 1302226 h 1302226"/>
                <a:gd name="connsiteX11-1373" fmla="*/ 0 w 6216319"/>
                <a:gd name="connsiteY11-1374" fmla="*/ 22 h 1302226"/>
                <a:gd name="connsiteX0-1375" fmla="*/ 0 w 6216319"/>
                <a:gd name="connsiteY0-1376" fmla="*/ 22 h 1302226"/>
                <a:gd name="connsiteX1-1377" fmla="*/ 574189 w 6216319"/>
                <a:gd name="connsiteY1-1378" fmla="*/ 321816 h 1302226"/>
                <a:gd name="connsiteX2-1379" fmla="*/ 1015951 w 6216319"/>
                <a:gd name="connsiteY2-1380" fmla="*/ 346561 h 1302226"/>
                <a:gd name="connsiteX3-1381" fmla="*/ 1732682 w 6216319"/>
                <a:gd name="connsiteY3-1382" fmla="*/ 368038 h 1302226"/>
                <a:gd name="connsiteX4-1383" fmla="*/ 2147475 w 6216319"/>
                <a:gd name="connsiteY4-1384" fmla="*/ 479915 h 1302226"/>
                <a:gd name="connsiteX5-1385" fmla="*/ 3043108 w 6216319"/>
                <a:gd name="connsiteY5-1386" fmla="*/ 549633 h 1302226"/>
                <a:gd name="connsiteX6-1387" fmla="*/ 3562786 w 6216319"/>
                <a:gd name="connsiteY6-1388" fmla="*/ 790391 h 1302226"/>
                <a:gd name="connsiteX7-1389" fmla="*/ 4684312 w 6216319"/>
                <a:gd name="connsiteY7-1390" fmla="*/ 1156227 h 1302226"/>
                <a:gd name="connsiteX8-1391" fmla="*/ 5092502 w 6216319"/>
                <a:gd name="connsiteY8-1392" fmla="*/ 1188280 h 1302226"/>
                <a:gd name="connsiteX9-1393" fmla="*/ 6216319 w 6216319"/>
                <a:gd name="connsiteY9-1394" fmla="*/ 1302226 h 1302226"/>
                <a:gd name="connsiteX10-1395" fmla="*/ 0 w 6216319"/>
                <a:gd name="connsiteY10-1396" fmla="*/ 1302226 h 1302226"/>
                <a:gd name="connsiteX11-1397" fmla="*/ 0 w 6216319"/>
                <a:gd name="connsiteY11-1398" fmla="*/ 22 h 1302226"/>
                <a:gd name="connsiteX0-1399" fmla="*/ 0 w 6216319"/>
                <a:gd name="connsiteY0-1400" fmla="*/ 22 h 1302226"/>
                <a:gd name="connsiteX1-1401" fmla="*/ 574189 w 6216319"/>
                <a:gd name="connsiteY1-1402" fmla="*/ 321816 h 1302226"/>
                <a:gd name="connsiteX2-1403" fmla="*/ 1015951 w 6216319"/>
                <a:gd name="connsiteY2-1404" fmla="*/ 346561 h 1302226"/>
                <a:gd name="connsiteX3-1405" fmla="*/ 1732682 w 6216319"/>
                <a:gd name="connsiteY3-1406" fmla="*/ 368038 h 1302226"/>
                <a:gd name="connsiteX4-1407" fmla="*/ 2147475 w 6216319"/>
                <a:gd name="connsiteY4-1408" fmla="*/ 479915 h 1302226"/>
                <a:gd name="connsiteX5-1409" fmla="*/ 3043108 w 6216319"/>
                <a:gd name="connsiteY5-1410" fmla="*/ 549633 h 1302226"/>
                <a:gd name="connsiteX6-1411" fmla="*/ 3562786 w 6216319"/>
                <a:gd name="connsiteY6-1412" fmla="*/ 790391 h 1302226"/>
                <a:gd name="connsiteX7-1413" fmla="*/ 4684312 w 6216319"/>
                <a:gd name="connsiteY7-1414" fmla="*/ 1156227 h 1302226"/>
                <a:gd name="connsiteX8-1415" fmla="*/ 5092502 w 6216319"/>
                <a:gd name="connsiteY8-1416" fmla="*/ 1188280 h 1302226"/>
                <a:gd name="connsiteX9-1417" fmla="*/ 6216319 w 6216319"/>
                <a:gd name="connsiteY9-1418" fmla="*/ 1302226 h 1302226"/>
                <a:gd name="connsiteX10-1419" fmla="*/ 0 w 6216319"/>
                <a:gd name="connsiteY10-1420" fmla="*/ 1302226 h 1302226"/>
                <a:gd name="connsiteX11-1421" fmla="*/ 0 w 6216319"/>
                <a:gd name="connsiteY11-1422" fmla="*/ 22 h 1302226"/>
                <a:gd name="connsiteX0-1423" fmla="*/ 0 w 6613304"/>
                <a:gd name="connsiteY0-1424" fmla="*/ 22 h 1302226"/>
                <a:gd name="connsiteX1-1425" fmla="*/ 574189 w 6613304"/>
                <a:gd name="connsiteY1-1426" fmla="*/ 321816 h 1302226"/>
                <a:gd name="connsiteX2-1427" fmla="*/ 1015951 w 6613304"/>
                <a:gd name="connsiteY2-1428" fmla="*/ 346561 h 1302226"/>
                <a:gd name="connsiteX3-1429" fmla="*/ 1732682 w 6613304"/>
                <a:gd name="connsiteY3-1430" fmla="*/ 368038 h 1302226"/>
                <a:gd name="connsiteX4-1431" fmla="*/ 2147475 w 6613304"/>
                <a:gd name="connsiteY4-1432" fmla="*/ 479915 h 1302226"/>
                <a:gd name="connsiteX5-1433" fmla="*/ 3043108 w 6613304"/>
                <a:gd name="connsiteY5-1434" fmla="*/ 549633 h 1302226"/>
                <a:gd name="connsiteX6-1435" fmla="*/ 3562786 w 6613304"/>
                <a:gd name="connsiteY6-1436" fmla="*/ 790391 h 1302226"/>
                <a:gd name="connsiteX7-1437" fmla="*/ 4684312 w 6613304"/>
                <a:gd name="connsiteY7-1438" fmla="*/ 1156227 h 1302226"/>
                <a:gd name="connsiteX8-1439" fmla="*/ 5092502 w 6613304"/>
                <a:gd name="connsiteY8-1440" fmla="*/ 1188280 h 1302226"/>
                <a:gd name="connsiteX9-1441" fmla="*/ 5886947 w 6613304"/>
                <a:gd name="connsiteY9-1442" fmla="*/ 1005147 h 1302226"/>
                <a:gd name="connsiteX10-1443" fmla="*/ 6216319 w 6613304"/>
                <a:gd name="connsiteY10-1444" fmla="*/ 1302226 h 1302226"/>
                <a:gd name="connsiteX11-1445" fmla="*/ 0 w 6613304"/>
                <a:gd name="connsiteY11-1446" fmla="*/ 1302226 h 1302226"/>
                <a:gd name="connsiteX12" fmla="*/ 0 w 6613304"/>
                <a:gd name="connsiteY12" fmla="*/ 22 h 1302226"/>
                <a:gd name="connsiteX0-1447" fmla="*/ 0 w 6597699"/>
                <a:gd name="connsiteY0-1448" fmla="*/ 22 h 1302226"/>
                <a:gd name="connsiteX1-1449" fmla="*/ 574189 w 6597699"/>
                <a:gd name="connsiteY1-1450" fmla="*/ 321816 h 1302226"/>
                <a:gd name="connsiteX2-1451" fmla="*/ 1015951 w 6597699"/>
                <a:gd name="connsiteY2-1452" fmla="*/ 346561 h 1302226"/>
                <a:gd name="connsiteX3-1453" fmla="*/ 1732682 w 6597699"/>
                <a:gd name="connsiteY3-1454" fmla="*/ 368038 h 1302226"/>
                <a:gd name="connsiteX4-1455" fmla="*/ 2147475 w 6597699"/>
                <a:gd name="connsiteY4-1456" fmla="*/ 479915 h 1302226"/>
                <a:gd name="connsiteX5-1457" fmla="*/ 3043108 w 6597699"/>
                <a:gd name="connsiteY5-1458" fmla="*/ 549633 h 1302226"/>
                <a:gd name="connsiteX6-1459" fmla="*/ 3562786 w 6597699"/>
                <a:gd name="connsiteY6-1460" fmla="*/ 790391 h 1302226"/>
                <a:gd name="connsiteX7-1461" fmla="*/ 4684312 w 6597699"/>
                <a:gd name="connsiteY7-1462" fmla="*/ 1156227 h 1302226"/>
                <a:gd name="connsiteX8-1463" fmla="*/ 5092502 w 6597699"/>
                <a:gd name="connsiteY8-1464" fmla="*/ 1188280 h 1302226"/>
                <a:gd name="connsiteX9-1465" fmla="*/ 5810403 w 6597699"/>
                <a:gd name="connsiteY9-1466" fmla="*/ 1184110 h 1302226"/>
                <a:gd name="connsiteX10-1467" fmla="*/ 6216319 w 6597699"/>
                <a:gd name="connsiteY10-1468" fmla="*/ 1302226 h 1302226"/>
                <a:gd name="connsiteX11-1469" fmla="*/ 0 w 6597699"/>
                <a:gd name="connsiteY11-1470" fmla="*/ 1302226 h 1302226"/>
                <a:gd name="connsiteX12-1471" fmla="*/ 0 w 6597699"/>
                <a:gd name="connsiteY12-1472" fmla="*/ 22 h 1302226"/>
                <a:gd name="connsiteX0-1473" fmla="*/ 0 w 6597699"/>
                <a:gd name="connsiteY0-1474" fmla="*/ 22 h 1302226"/>
                <a:gd name="connsiteX1-1475" fmla="*/ 574189 w 6597699"/>
                <a:gd name="connsiteY1-1476" fmla="*/ 321816 h 1302226"/>
                <a:gd name="connsiteX2-1477" fmla="*/ 1015951 w 6597699"/>
                <a:gd name="connsiteY2-1478" fmla="*/ 346561 h 1302226"/>
                <a:gd name="connsiteX3-1479" fmla="*/ 1732682 w 6597699"/>
                <a:gd name="connsiteY3-1480" fmla="*/ 368038 h 1302226"/>
                <a:gd name="connsiteX4-1481" fmla="*/ 2147475 w 6597699"/>
                <a:gd name="connsiteY4-1482" fmla="*/ 479915 h 1302226"/>
                <a:gd name="connsiteX5-1483" fmla="*/ 3043108 w 6597699"/>
                <a:gd name="connsiteY5-1484" fmla="*/ 549633 h 1302226"/>
                <a:gd name="connsiteX6-1485" fmla="*/ 3562786 w 6597699"/>
                <a:gd name="connsiteY6-1486" fmla="*/ 790391 h 1302226"/>
                <a:gd name="connsiteX7-1487" fmla="*/ 4684312 w 6597699"/>
                <a:gd name="connsiteY7-1488" fmla="*/ 1156227 h 1302226"/>
                <a:gd name="connsiteX8-1489" fmla="*/ 5092502 w 6597699"/>
                <a:gd name="connsiteY8-1490" fmla="*/ 1188280 h 1302226"/>
                <a:gd name="connsiteX9-1491" fmla="*/ 5810403 w 6597699"/>
                <a:gd name="connsiteY9-1492" fmla="*/ 1184110 h 1302226"/>
                <a:gd name="connsiteX10-1493" fmla="*/ 6216319 w 6597699"/>
                <a:gd name="connsiteY10-1494" fmla="*/ 1302226 h 1302226"/>
                <a:gd name="connsiteX11-1495" fmla="*/ 0 w 6597699"/>
                <a:gd name="connsiteY11-1496" fmla="*/ 1302226 h 1302226"/>
                <a:gd name="connsiteX12-1497" fmla="*/ 0 w 6597699"/>
                <a:gd name="connsiteY12-1498" fmla="*/ 22 h 1302226"/>
                <a:gd name="connsiteX0-1499" fmla="*/ 0 w 6597699"/>
                <a:gd name="connsiteY0-1500" fmla="*/ 22 h 1302226"/>
                <a:gd name="connsiteX1-1501" fmla="*/ 574189 w 6597699"/>
                <a:gd name="connsiteY1-1502" fmla="*/ 321816 h 1302226"/>
                <a:gd name="connsiteX2-1503" fmla="*/ 1015951 w 6597699"/>
                <a:gd name="connsiteY2-1504" fmla="*/ 346561 h 1302226"/>
                <a:gd name="connsiteX3-1505" fmla="*/ 1732682 w 6597699"/>
                <a:gd name="connsiteY3-1506" fmla="*/ 368038 h 1302226"/>
                <a:gd name="connsiteX4-1507" fmla="*/ 2147475 w 6597699"/>
                <a:gd name="connsiteY4-1508" fmla="*/ 479915 h 1302226"/>
                <a:gd name="connsiteX5-1509" fmla="*/ 3043108 w 6597699"/>
                <a:gd name="connsiteY5-1510" fmla="*/ 549633 h 1302226"/>
                <a:gd name="connsiteX6-1511" fmla="*/ 3562786 w 6597699"/>
                <a:gd name="connsiteY6-1512" fmla="*/ 790391 h 1302226"/>
                <a:gd name="connsiteX7-1513" fmla="*/ 4684312 w 6597699"/>
                <a:gd name="connsiteY7-1514" fmla="*/ 1156227 h 1302226"/>
                <a:gd name="connsiteX8-1515" fmla="*/ 5092502 w 6597699"/>
                <a:gd name="connsiteY8-1516" fmla="*/ 1188280 h 1302226"/>
                <a:gd name="connsiteX9-1517" fmla="*/ 5810403 w 6597699"/>
                <a:gd name="connsiteY9-1518" fmla="*/ 1184110 h 1302226"/>
                <a:gd name="connsiteX10-1519" fmla="*/ 6216319 w 6597699"/>
                <a:gd name="connsiteY10-1520" fmla="*/ 1302226 h 1302226"/>
                <a:gd name="connsiteX11-1521" fmla="*/ 0 w 6597699"/>
                <a:gd name="connsiteY11-1522" fmla="*/ 1302226 h 1302226"/>
                <a:gd name="connsiteX12-1523" fmla="*/ 0 w 6597699"/>
                <a:gd name="connsiteY12-1524" fmla="*/ 22 h 1302226"/>
                <a:gd name="connsiteX0-1525" fmla="*/ 0 w 6590574"/>
                <a:gd name="connsiteY0-1526" fmla="*/ 22 h 1302226"/>
                <a:gd name="connsiteX1-1527" fmla="*/ 574189 w 6590574"/>
                <a:gd name="connsiteY1-1528" fmla="*/ 321816 h 1302226"/>
                <a:gd name="connsiteX2-1529" fmla="*/ 1015951 w 6590574"/>
                <a:gd name="connsiteY2-1530" fmla="*/ 346561 h 1302226"/>
                <a:gd name="connsiteX3-1531" fmla="*/ 1732682 w 6590574"/>
                <a:gd name="connsiteY3-1532" fmla="*/ 368038 h 1302226"/>
                <a:gd name="connsiteX4-1533" fmla="*/ 2147475 w 6590574"/>
                <a:gd name="connsiteY4-1534" fmla="*/ 479915 h 1302226"/>
                <a:gd name="connsiteX5-1535" fmla="*/ 3043108 w 6590574"/>
                <a:gd name="connsiteY5-1536" fmla="*/ 549633 h 1302226"/>
                <a:gd name="connsiteX6-1537" fmla="*/ 3562786 w 6590574"/>
                <a:gd name="connsiteY6-1538" fmla="*/ 790391 h 1302226"/>
                <a:gd name="connsiteX7-1539" fmla="*/ 4684312 w 6590574"/>
                <a:gd name="connsiteY7-1540" fmla="*/ 1156227 h 1302226"/>
                <a:gd name="connsiteX8-1541" fmla="*/ 5092502 w 6590574"/>
                <a:gd name="connsiteY8-1542" fmla="*/ 1188280 h 1302226"/>
                <a:gd name="connsiteX9-1543" fmla="*/ 5810403 w 6590574"/>
                <a:gd name="connsiteY9-1544" fmla="*/ 1184110 h 1302226"/>
                <a:gd name="connsiteX10-1545" fmla="*/ 6216319 w 6590574"/>
                <a:gd name="connsiteY10-1546" fmla="*/ 1302226 h 1302226"/>
                <a:gd name="connsiteX11-1547" fmla="*/ 0 w 6590574"/>
                <a:gd name="connsiteY11-1548" fmla="*/ 1302226 h 1302226"/>
                <a:gd name="connsiteX12-1549" fmla="*/ 0 w 6590574"/>
                <a:gd name="connsiteY12-1550" fmla="*/ 22 h 1302226"/>
                <a:gd name="connsiteX0-1551" fmla="*/ 0 w 6216319"/>
                <a:gd name="connsiteY0-1552" fmla="*/ 22 h 1302226"/>
                <a:gd name="connsiteX1-1553" fmla="*/ 574189 w 6216319"/>
                <a:gd name="connsiteY1-1554" fmla="*/ 321816 h 1302226"/>
                <a:gd name="connsiteX2-1555" fmla="*/ 1015951 w 6216319"/>
                <a:gd name="connsiteY2-1556" fmla="*/ 346561 h 1302226"/>
                <a:gd name="connsiteX3-1557" fmla="*/ 1732682 w 6216319"/>
                <a:gd name="connsiteY3-1558" fmla="*/ 368038 h 1302226"/>
                <a:gd name="connsiteX4-1559" fmla="*/ 2147475 w 6216319"/>
                <a:gd name="connsiteY4-1560" fmla="*/ 479915 h 1302226"/>
                <a:gd name="connsiteX5-1561" fmla="*/ 3043108 w 6216319"/>
                <a:gd name="connsiteY5-1562" fmla="*/ 549633 h 1302226"/>
                <a:gd name="connsiteX6-1563" fmla="*/ 3562786 w 6216319"/>
                <a:gd name="connsiteY6-1564" fmla="*/ 790391 h 1302226"/>
                <a:gd name="connsiteX7-1565" fmla="*/ 4684312 w 6216319"/>
                <a:gd name="connsiteY7-1566" fmla="*/ 1156227 h 1302226"/>
                <a:gd name="connsiteX8-1567" fmla="*/ 5092502 w 6216319"/>
                <a:gd name="connsiteY8-1568" fmla="*/ 1188280 h 1302226"/>
                <a:gd name="connsiteX9-1569" fmla="*/ 5810403 w 6216319"/>
                <a:gd name="connsiteY9-1570" fmla="*/ 1184110 h 1302226"/>
                <a:gd name="connsiteX10-1571" fmla="*/ 6216319 w 6216319"/>
                <a:gd name="connsiteY10-1572" fmla="*/ 1302226 h 1302226"/>
                <a:gd name="connsiteX11-1573" fmla="*/ 0 w 6216319"/>
                <a:gd name="connsiteY11-1574" fmla="*/ 1302226 h 1302226"/>
                <a:gd name="connsiteX12-1575" fmla="*/ 0 w 6216319"/>
                <a:gd name="connsiteY12-1576" fmla="*/ 22 h 1302226"/>
                <a:gd name="connsiteX0-1577" fmla="*/ 0 w 6216319"/>
                <a:gd name="connsiteY0-1578" fmla="*/ 10 h 1452543"/>
                <a:gd name="connsiteX1-1579" fmla="*/ 574189 w 6216319"/>
                <a:gd name="connsiteY1-1580" fmla="*/ 472133 h 1452543"/>
                <a:gd name="connsiteX2-1581" fmla="*/ 1015951 w 6216319"/>
                <a:gd name="connsiteY2-1582" fmla="*/ 496878 h 1452543"/>
                <a:gd name="connsiteX3-1583" fmla="*/ 1732682 w 6216319"/>
                <a:gd name="connsiteY3-1584" fmla="*/ 518355 h 1452543"/>
                <a:gd name="connsiteX4-1585" fmla="*/ 2147475 w 6216319"/>
                <a:gd name="connsiteY4-1586" fmla="*/ 630232 h 1452543"/>
                <a:gd name="connsiteX5-1587" fmla="*/ 3043108 w 6216319"/>
                <a:gd name="connsiteY5-1588" fmla="*/ 699950 h 1452543"/>
                <a:gd name="connsiteX6-1589" fmla="*/ 3562786 w 6216319"/>
                <a:gd name="connsiteY6-1590" fmla="*/ 940708 h 1452543"/>
                <a:gd name="connsiteX7-1591" fmla="*/ 4684312 w 6216319"/>
                <a:gd name="connsiteY7-1592" fmla="*/ 1306544 h 1452543"/>
                <a:gd name="connsiteX8-1593" fmla="*/ 5092502 w 6216319"/>
                <a:gd name="connsiteY8-1594" fmla="*/ 1338597 h 1452543"/>
                <a:gd name="connsiteX9-1595" fmla="*/ 5810403 w 6216319"/>
                <a:gd name="connsiteY9-1596" fmla="*/ 1334427 h 1452543"/>
                <a:gd name="connsiteX10-1597" fmla="*/ 6216319 w 6216319"/>
                <a:gd name="connsiteY10-1598" fmla="*/ 1452543 h 1452543"/>
                <a:gd name="connsiteX11-1599" fmla="*/ 0 w 6216319"/>
                <a:gd name="connsiteY11-1600" fmla="*/ 1452543 h 1452543"/>
                <a:gd name="connsiteX12-1601" fmla="*/ 0 w 6216319"/>
                <a:gd name="connsiteY12-1602" fmla="*/ 10 h 1452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161" y="connsiteY9-162"/>
                </a:cxn>
                <a:cxn ang="0">
                  <a:pos x="connsiteX10-913" y="connsiteY10-914"/>
                </a:cxn>
                <a:cxn ang="0">
                  <a:pos x="connsiteX11-1157" y="connsiteY11-1158"/>
                </a:cxn>
                <a:cxn ang="0">
                  <a:pos x="connsiteX12-1471" y="connsiteY12-147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Sḷiḋe"/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íṥľîḑé"/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íṣ1îḓé"/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idè"/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išľïḍe"/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ṩļïdê"/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íŝ1îḓè"/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$1ïḑé"/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îšľídè"/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ïsḷiḍé"/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Sļîdê"/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ṥļide"/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îŝlíḑê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slïḋé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ṣľíďe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íślídé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ş1iḍe"/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ḷíḓè"/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ïṥļïďe"/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íŝḻïďé"/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sļíďê"/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ï$ļîḍé"/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ïsḷiḑé"/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śḷïḍè"/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îṩľiďè"/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Sḻîḑè"/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îŝḷiḍé"/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íṡ1íḓê"/>
            <p:cNvGrpSpPr/>
            <p:nvPr/>
          </p:nvGrpSpPr>
          <p:grpSpPr>
            <a:xfrm>
              <a:off x="669925" y="1123950"/>
              <a:ext cx="6369393" cy="1222181"/>
              <a:chOff x="669925" y="1123950"/>
              <a:chExt cx="6369393" cy="1222181"/>
            </a:xfrm>
          </p:grpSpPr>
          <p:cxnSp>
            <p:nvCxnSpPr>
              <p:cNvPr id="18" name="直接连接符 17"/>
              <p:cNvCxnSpPr>
                <a:stCxn id="32" idx="0"/>
              </p:cNvCxnSpPr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ïś1ïďé"/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将大模型嵌入操作系统，提供了</a:t>
                </a:r>
                <a:r>
                  <a:rPr lang="en-US" altLang="zh-CN" sz="1600" dirty="0"/>
                  <a:t>LLM</a:t>
                </a:r>
                <a:r>
                  <a:rPr lang="zh-CN" altLang="en-US" sz="1600" dirty="0"/>
                  <a:t>层的系统调用和</a:t>
                </a:r>
                <a:r>
                  <a:rPr lang="en-US" altLang="zh-CN" sz="1600" dirty="0"/>
                  <a:t>SDK</a:t>
                </a:r>
                <a:r>
                  <a:rPr lang="zh-CN" altLang="en-US" sz="1600" dirty="0"/>
                  <a:t>工具包</a:t>
                </a:r>
                <a:endParaRPr lang="zh-CN" altLang="en-US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存在的问题：大部分功能未实现</a:t>
                </a:r>
                <a:endParaRPr lang="en-US" altLang="zh-CN" sz="1600" dirty="0"/>
              </a:p>
            </p:txBody>
          </p:sp>
          <p:sp>
            <p:nvSpPr>
              <p:cNvPr id="20" name="íṡ1ídé"/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前人做了什么工作——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AIOS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îṡḷíḑé"/>
            <p:cNvGrpSpPr/>
            <p:nvPr/>
          </p:nvGrpSpPr>
          <p:grpSpPr>
            <a:xfrm>
              <a:off x="669926" y="2725590"/>
              <a:ext cx="7138391" cy="1222181"/>
              <a:chOff x="669926" y="1123950"/>
              <a:chExt cx="7138391" cy="1222181"/>
            </a:xfrm>
          </p:grpSpPr>
          <p:sp>
            <p:nvSpPr>
              <p:cNvPr id="15" name="îṣḷiďè"/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我们的工作——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AIFS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669926" y="1584000"/>
                <a:ext cx="7138391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íšľiďè"/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将大模型嵌入文件系统，使用大模型理解用户文本语义，并实现对应操作（增、删、改、查）</a:t>
                </a:r>
                <a:endParaRPr lang="en-US" altLang="zh-CN" sz="1600" dirty="0"/>
              </a:p>
            </p:txBody>
          </p:sp>
        </p:grpSp>
        <p:grpSp>
          <p:nvGrpSpPr>
            <p:cNvPr id="11" name="iṣlîḍê"/>
            <p:cNvGrpSpPr/>
            <p:nvPr/>
          </p:nvGrpSpPr>
          <p:grpSpPr>
            <a:xfrm>
              <a:off x="669925" y="4327230"/>
              <a:ext cx="6369393" cy="1222181"/>
              <a:chOff x="669925" y="1123950"/>
              <a:chExt cx="6369393" cy="1222181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î$ļíḑê"/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将大模型本地部署，学习本地文件，实现了向量化检索</a:t>
                </a:r>
                <a:endParaRPr lang="zh-CN" altLang="en-US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UI</a:t>
                </a:r>
                <a:r>
                  <a:rPr lang="zh-CN" altLang="en-US" sz="1600" dirty="0"/>
                  <a:t> + 语音识别 + 大模型文本理解 + 任务队列管理</a:t>
                </a:r>
                <a:endParaRPr lang="en-US" altLang="zh-CN" sz="1600" dirty="0"/>
              </a:p>
            </p:txBody>
          </p:sp>
          <p:sp>
            <p:nvSpPr>
              <p:cNvPr id="14" name="ïšḻiḋe"/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创新点——大模型管理文件系统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6" name="图片 45" descr="中科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en-US" dirty="0">
                <a:solidFill>
                  <a:schemeClr val="tx1"/>
                </a:solidFill>
              </a:rPr>
              <a:t>工作流程图示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5" name="图片 14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pic>
        <p:nvPicPr>
          <p:cNvPr id="16" name="图片 15" descr="upload_post_object_v2_3855923050"/>
          <p:cNvPicPr>
            <a:picLocks noChangeAspect="1"/>
          </p:cNvPicPr>
          <p:nvPr/>
        </p:nvPicPr>
        <p:blipFill>
          <a:blip r:embed="rId2"/>
          <a:srcRect l="1667" t="17349" r="152" b="25041"/>
          <a:stretch>
            <a:fillRect/>
          </a:stretch>
        </p:blipFill>
        <p:spPr>
          <a:xfrm>
            <a:off x="1541026" y="1028700"/>
            <a:ext cx="9108281" cy="4947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成果展示——演示视频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046a33e-dade-4c77-b0de-00140cc2ca7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7082" y="1123950"/>
            <a:ext cx="10857693" cy="5019675"/>
            <a:chOff x="677082" y="1123950"/>
            <a:chExt cx="10857693" cy="5019675"/>
          </a:xfrm>
        </p:grpSpPr>
        <p:sp>
          <p:nvSpPr>
            <p:cNvPr id="6" name="ísḻidè"/>
            <p:cNvSpPr/>
            <p:nvPr/>
          </p:nvSpPr>
          <p:spPr>
            <a:xfrm>
              <a:off x="677082" y="2163167"/>
              <a:ext cx="2641966" cy="1656915"/>
            </a:xfrm>
            <a:prstGeom prst="rect">
              <a:avLst/>
            </a:prstGeom>
            <a:blipFill>
              <a:blip r:embed="rId2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îSḷíḍé"/>
            <p:cNvSpPr/>
            <p:nvPr/>
          </p:nvSpPr>
          <p:spPr>
            <a:xfrm>
              <a:off x="3405887" y="2163167"/>
              <a:ext cx="2641966" cy="1656915"/>
            </a:xfrm>
            <a:prstGeom prst="rect">
              <a:avLst/>
            </a:prstGeom>
            <a:blipFill>
              <a:blip r:embed="rId2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îšḻîḓê"/>
            <p:cNvSpPr/>
            <p:nvPr/>
          </p:nvSpPr>
          <p:spPr>
            <a:xfrm>
              <a:off x="6134694" y="2163167"/>
              <a:ext cx="2641966" cy="1656915"/>
            </a:xfrm>
            <a:prstGeom prst="rect">
              <a:avLst/>
            </a:prstGeom>
            <a:blipFill>
              <a:blip r:embed="rId2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Sľïdè"/>
            <p:cNvSpPr/>
            <p:nvPr/>
          </p:nvSpPr>
          <p:spPr>
            <a:xfrm>
              <a:off x="8892809" y="2163167"/>
              <a:ext cx="2641966" cy="1656915"/>
            </a:xfrm>
            <a:prstGeom prst="rect">
              <a:avLst/>
            </a:prstGeom>
            <a:blipFill>
              <a:blip r:embed="rId2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isḻîḋê"/>
            <p:cNvGrpSpPr/>
            <p:nvPr/>
          </p:nvGrpSpPr>
          <p:grpSpPr>
            <a:xfrm>
              <a:off x="1539597" y="1705083"/>
              <a:ext cx="916936" cy="916935"/>
              <a:chOff x="1371000" y="1758363"/>
              <a:chExt cx="731886" cy="731885"/>
            </a:xfrm>
          </p:grpSpPr>
          <p:sp>
            <p:nvSpPr>
              <p:cNvPr id="35" name="ïṡḷîḍé"/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ṡļíḋé"/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1" name="ïšḷíḍé"/>
            <p:cNvGrpSpPr/>
            <p:nvPr/>
          </p:nvGrpSpPr>
          <p:grpSpPr>
            <a:xfrm>
              <a:off x="4268403" y="1705083"/>
              <a:ext cx="916936" cy="916935"/>
              <a:chOff x="1371000" y="1758363"/>
              <a:chExt cx="731886" cy="731885"/>
            </a:xfrm>
          </p:grpSpPr>
          <p:sp>
            <p:nvSpPr>
              <p:cNvPr id="33" name="ïṥľiḋê"/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iṧḷiďê"/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2" name="i$líḓè"/>
            <p:cNvGrpSpPr/>
            <p:nvPr/>
          </p:nvGrpSpPr>
          <p:grpSpPr>
            <a:xfrm>
              <a:off x="6997209" y="1705083"/>
              <a:ext cx="916936" cy="916935"/>
              <a:chOff x="1371000" y="1758363"/>
              <a:chExt cx="731886" cy="731885"/>
            </a:xfrm>
          </p:grpSpPr>
          <p:sp>
            <p:nvSpPr>
              <p:cNvPr id="31" name="îşḻïḑe"/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ṩḻîḋê"/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3" name="iṧļïḋe"/>
            <p:cNvGrpSpPr/>
            <p:nvPr/>
          </p:nvGrpSpPr>
          <p:grpSpPr>
            <a:xfrm>
              <a:off x="9726015" y="1705083"/>
              <a:ext cx="916936" cy="916935"/>
              <a:chOff x="1371000" y="1758363"/>
              <a:chExt cx="731886" cy="731885"/>
            </a:xfrm>
          </p:grpSpPr>
          <p:sp>
            <p:nvSpPr>
              <p:cNvPr id="29" name="îsḷïḓe"/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isḷiďe"/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</p:grpSp>
        <p:sp>
          <p:nvSpPr>
            <p:cNvPr id="14" name="íṩḷîḓè"/>
            <p:cNvSpPr/>
            <p:nvPr/>
          </p:nvSpPr>
          <p:spPr>
            <a:xfrm>
              <a:off x="677082" y="3311370"/>
              <a:ext cx="2641966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01.</a:t>
              </a:r>
              <a:r>
                <a:rPr lang="zh-CN" altLang="en-US" b="1" dirty="0">
                  <a:solidFill>
                    <a:schemeClr val="bg1"/>
                  </a:solidFill>
                </a:rPr>
                <a:t>语音输入新建文件夹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iṣ1îḍe"/>
            <p:cNvSpPr/>
            <p:nvPr/>
          </p:nvSpPr>
          <p:spPr>
            <a:xfrm>
              <a:off x="3405887" y="3311370"/>
              <a:ext cx="2639313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02.</a:t>
              </a:r>
              <a:r>
                <a:rPr lang="zh-CN" altLang="en-US" b="1" dirty="0">
                  <a:solidFill>
                    <a:schemeClr val="bg1"/>
                  </a:solidFill>
                </a:rPr>
                <a:t>向量化索引查找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sļîdé"/>
            <p:cNvSpPr/>
            <p:nvPr/>
          </p:nvSpPr>
          <p:spPr>
            <a:xfrm>
              <a:off x="6134692" y="3311370"/>
              <a:ext cx="2641967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03.</a:t>
              </a:r>
              <a:r>
                <a:rPr lang="zh-CN" altLang="en-US" b="1" dirty="0">
                  <a:solidFill>
                    <a:schemeClr val="bg1"/>
                  </a:solidFill>
                </a:rPr>
                <a:t>字符串匹配查找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íṣliḋé"/>
            <p:cNvSpPr/>
            <p:nvPr/>
          </p:nvSpPr>
          <p:spPr>
            <a:xfrm>
              <a:off x="8892808" y="3311370"/>
              <a:ext cx="2641967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04.</a:t>
              </a:r>
              <a:r>
                <a:rPr lang="zh-CN" altLang="en-US" b="1" dirty="0">
                  <a:solidFill>
                    <a:schemeClr val="bg1"/>
                  </a:solidFill>
                </a:rPr>
                <a:t>组合操作——剪切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352535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8621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819885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片 36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6" name="标题 4"/>
          <p:cNvSpPr>
            <a:spLocks noGrp="1"/>
          </p:cNvSpPr>
          <p:nvPr/>
        </p:nvSpPr>
        <p:spPr>
          <a:xfrm>
            <a:off x="4445707" y="1758775"/>
            <a:ext cx="3300696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181717"/>
                </a:solidFill>
              </a:rPr>
              <a:t>总结与反思</a:t>
            </a:r>
            <a:endParaRPr lang="zh-CN" altLang="en-US" sz="6600" dirty="0">
              <a:solidFill>
                <a:srgbClr val="181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项目总结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upload_post_object_v2_23995629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86037"/>
            <a:ext cx="12192000" cy="345454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未来的发展方向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280833" y="1230502"/>
            <a:ext cx="8925207" cy="2124666"/>
          </a:xfrm>
          <a:prstGeom prst="rect">
            <a:avLst/>
          </a:prstGeom>
        </p:spPr>
        <p:txBody>
          <a:bodyPr wrap="none" rtlCol="0">
            <a:noAutofit/>
          </a:bodyPr>
          <a:p>
            <a:pPr indent="0">
              <a:buNone/>
            </a:pPr>
            <a:r>
              <a:rPr lang="en-US" altLang="zh-CN" sz="2400" b="1"/>
              <a:t>          1.</a:t>
            </a:r>
            <a:r>
              <a:rPr lang="zh-CN" altLang="en-US" sz="2400" b="1"/>
              <a:t>更复杂语言的判定：</a:t>
            </a:r>
            <a:endParaRPr lang="zh-CN" altLang="en-US" sz="2400" b="1"/>
          </a:p>
          <a:p>
            <a:pPr marL="342900" indent="-342900">
              <a:buChar char="•"/>
            </a:pPr>
            <a:r>
              <a:rPr lang="zh-CN" altLang="en-US" sz="2400" b="1"/>
              <a:t>解析层：上层</a:t>
            </a:r>
            <a:r>
              <a:rPr lang="en-US" altLang="zh-CN" sz="2400" b="1"/>
              <a:t>LLM</a:t>
            </a:r>
            <a:r>
              <a:rPr lang="zh-CN" altLang="en-US" sz="2400" b="1">
                <a:solidFill>
                  <a:schemeClr val="tx1"/>
                </a:solidFill>
              </a:rPr>
              <a:t>的加入，参数扩充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zh-CN" altLang="en-US" sz="2400" b="1"/>
              <a:t>管理层：任务队列和参数栈支持</a:t>
            </a:r>
            <a:endParaRPr lang="zh-CN" altLang="en-US" sz="2400" b="1"/>
          </a:p>
          <a:p>
            <a:pPr marL="342900" indent="-342900">
              <a:buChar char="•"/>
            </a:pPr>
            <a:r>
              <a:rPr lang="zh-CN" altLang="en-US" sz="2400" b="1"/>
              <a:t>执行层：更多的可调用</a:t>
            </a:r>
            <a:r>
              <a:rPr lang="en-US" altLang="zh-CN" sz="2400" b="1"/>
              <a:t>syscall</a:t>
            </a:r>
            <a:endParaRPr lang="zh-CN" altLang="en-US" sz="2400" b="1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280833" y="2950993"/>
            <a:ext cx="7246145" cy="1742328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             </a:t>
            </a:r>
            <a:r>
              <a:rPr lang="en-US" altLang="zh-CN" sz="2400" b="1"/>
              <a:t>2.</a:t>
            </a:r>
            <a:r>
              <a:rPr lang="zh-CN" altLang="en-US" sz="2400" b="1"/>
              <a:t>完全本地化的运行策略</a:t>
            </a:r>
            <a:r>
              <a:rPr lang="zh-CN" altLang="en-US" sz="2000" b="1"/>
              <a:t>：</a:t>
            </a:r>
            <a:endParaRPr lang="zh-CN" altLang="en-US" sz="2000" b="1"/>
          </a:p>
          <a:p>
            <a:pPr marL="342900" indent="-342900" algn="l" defTabSz="0" rtl="0" eaLnBrk="1" latinLnBrk="0" hangingPunct="1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解析层：OLLama的本地训练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defTabSz="0" rtl="0" eaLnBrk="1" latinLnBrk="0" hangingPunct="1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执行层：大模型的统一使用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defTabSz="0" rtl="0" eaLnBrk="1" latinLnBrk="0" hangingPunct="1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应用层：本地化的语音转文字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280833" y="4862714"/>
            <a:ext cx="6738710" cy="1503366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       </a:t>
            </a:r>
            <a:r>
              <a:rPr lang="zh-CN" altLang="en-US" sz="2400" b="1">
                <a:solidFill>
                  <a:schemeClr val="tx1"/>
                </a:solidFill>
              </a:rPr>
              <a:t>    3.更优雅的设计：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应用层：</a:t>
            </a:r>
            <a:r>
              <a:rPr lang="en-US" altLang="zh-CN" sz="2400" b="1">
                <a:solidFill>
                  <a:schemeClr val="tx1"/>
                </a:solidFill>
              </a:rPr>
              <a:t>app</a:t>
            </a:r>
            <a:r>
              <a:rPr lang="zh-CN" altLang="en-US" sz="2400" b="1">
                <a:solidFill>
                  <a:schemeClr val="tx1"/>
                </a:solidFill>
              </a:rPr>
              <a:t>的封装，更精美的</a:t>
            </a:r>
            <a:r>
              <a:rPr lang="en-US" altLang="zh-CN" sz="2400" b="1">
                <a:solidFill>
                  <a:schemeClr val="tx1"/>
                </a:solidFill>
              </a:rPr>
              <a:t>UI</a:t>
            </a:r>
            <a:r>
              <a:rPr lang="zh-CN" altLang="en-US" sz="2400" b="1">
                <a:solidFill>
                  <a:schemeClr val="tx1"/>
                </a:solidFill>
              </a:rPr>
              <a:t>设计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27377" y="1853220"/>
            <a:ext cx="2604181" cy="1131566"/>
            <a:chOff x="2855913" y="-477838"/>
            <a:chExt cx="5757862" cy="2501900"/>
          </a:xfrm>
          <a:solidFill>
            <a:srgbClr val="273849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885680" y="5304790"/>
            <a:ext cx="2023110" cy="42862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rgbClr val="273849"/>
                </a:solidFill>
                <a:latin typeface="+mn-lt"/>
              </a:rPr>
              <a:t>REPORT</a:t>
            </a:r>
            <a:endParaRPr lang="zh-CN" altLang="en-US" sz="16600" b="1" dirty="0">
              <a:solidFill>
                <a:srgbClr val="273849"/>
              </a:solidFill>
              <a:latin typeface="+mn-lt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853192" y="3872281"/>
            <a:ext cx="5426076" cy="423545"/>
          </a:xfr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——</a:t>
            </a:r>
            <a:r>
              <a:rPr lang="en-US" altLang="zh-CN" sz="2400" b="1" dirty="0">
                <a:solidFill>
                  <a:srgbClr val="000000"/>
                </a:solidFill>
              </a:rPr>
              <a:t>Arkfs </a:t>
            </a:r>
            <a:r>
              <a:rPr lang="zh-CN" altLang="en-US" sz="2400" b="1" dirty="0">
                <a:solidFill>
                  <a:srgbClr val="000000"/>
                </a:solidFill>
              </a:rPr>
              <a:t>项目组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AIOS </a:t>
            </a:r>
            <a:r>
              <a:rPr lang="zh-CN" altLang="en-US">
                <a:solidFill>
                  <a:schemeClr val="tx1"/>
                </a:solidFill>
              </a:rPr>
              <a:t>流程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upload_post_object_v2_38622647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108" y="2183673"/>
            <a:ext cx="10223785" cy="24906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项目流程图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2414087" y="2060633"/>
            <a:ext cx="2751822" cy="719805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输入“自然语言”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31319" y="3302775"/>
            <a:ext cx="1917358" cy="66247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LLM</a:t>
            </a:r>
            <a:r>
              <a:rPr lang="zh-CN" altLang="en-US">
                <a:solidFill>
                  <a:srgbClr val="000000"/>
                </a:solidFill>
              </a:rPr>
              <a:t>处理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802655" y="4487588"/>
            <a:ext cx="1974687" cy="758025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语句特征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038594" y="1193157"/>
            <a:ext cx="777135" cy="4153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任务</a:t>
            </a:r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r>
              <a:rPr lang="zh-CN" altLang="en-US">
                <a:solidFill>
                  <a:srgbClr val="000000"/>
                </a:solidFill>
              </a:rPr>
              <a:t>队列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092488" y="1193157"/>
            <a:ext cx="1395021" cy="43952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UI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 userDrawn="1"/>
        </p:nvCxnSpPr>
        <p:spPr>
          <a:xfrm>
            <a:off x="3789998" y="2780439"/>
            <a:ext cx="0" cy="52197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 userDrawn="1"/>
        </p:nvCxnSpPr>
        <p:spPr>
          <a:xfrm>
            <a:off x="3789998" y="3965251"/>
            <a:ext cx="0" cy="52260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</p:cNvCxnSpPr>
          <p:nvPr userDrawn="1"/>
        </p:nvCxnSpPr>
        <p:spPr>
          <a:xfrm>
            <a:off x="4777977" y="4866600"/>
            <a:ext cx="1261252" cy="1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350220" y="1975202"/>
            <a:ext cx="2063867" cy="890637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如：找几张昨天</a:t>
            </a:r>
            <a:endParaRPr lang="zh-CN" altLang="en-US"/>
          </a:p>
          <a:p>
            <a:r>
              <a:rPr lang="zh-CN" altLang="en-US"/>
              <a:t>存的带草的图片，</a:t>
            </a:r>
            <a:endParaRPr lang="zh-CN" altLang="en-US"/>
          </a:p>
          <a:p>
            <a:r>
              <a:rPr lang="zh-CN" altLang="en-US"/>
              <a:t>放到一个文件夹里</a:t>
            </a:r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4904769" y="4511922"/>
            <a:ext cx="94912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参数传入</a:t>
            </a:r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8280847" y="1193173"/>
            <a:ext cx="1395021" cy="43952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OS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8000569" y="2167777"/>
            <a:ext cx="2006537" cy="5605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增</a:t>
            </a:r>
            <a:r>
              <a:rPr lang="en-US" altLang="zh-CN">
                <a:solidFill>
                  <a:srgbClr val="000000"/>
                </a:solidFill>
              </a:rPr>
              <a:t>(Syscall)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8000541" y="2964006"/>
            <a:ext cx="2006537" cy="5605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删</a:t>
            </a:r>
            <a:r>
              <a:rPr lang="en-US" altLang="zh-CN">
                <a:solidFill>
                  <a:srgbClr val="000000"/>
                </a:solidFill>
              </a:rPr>
              <a:t>(Syscall)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8000541" y="3760251"/>
            <a:ext cx="2006537" cy="5605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改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8000541" y="4586307"/>
            <a:ext cx="2006537" cy="5605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查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模糊</a:t>
            </a:r>
            <a:r>
              <a:rPr lang="en-US" altLang="zh-CN">
                <a:solidFill>
                  <a:srgbClr val="000000"/>
                </a:solidFill>
              </a:rPr>
              <a:t>/</a:t>
            </a:r>
            <a:r>
              <a:rPr lang="zh-CN" altLang="en-US">
                <a:solidFill>
                  <a:srgbClr val="000000"/>
                </a:solidFill>
              </a:rPr>
              <a:t>精细查询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24" name="直接箭头连接符 23"/>
          <p:cNvCxnSpPr>
            <a:endCxn id="19" idx="1"/>
          </p:cNvCxnSpPr>
          <p:nvPr userDrawn="1"/>
        </p:nvCxnSpPr>
        <p:spPr>
          <a:xfrm>
            <a:off x="6803017" y="2448692"/>
            <a:ext cx="1197552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3"/>
            <a:endCxn id="20" idx="1"/>
          </p:cNvCxnSpPr>
          <p:nvPr userDrawn="1"/>
        </p:nvCxnSpPr>
        <p:spPr>
          <a:xfrm flipV="1">
            <a:off x="6816364" y="3244999"/>
            <a:ext cx="1184275" cy="2476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1" idx="1"/>
          </p:cNvCxnSpPr>
          <p:nvPr userDrawn="1"/>
        </p:nvCxnSpPr>
        <p:spPr>
          <a:xfrm>
            <a:off x="6809387" y="4041164"/>
            <a:ext cx="1191155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 userDrawn="1"/>
        </p:nvCxnSpPr>
        <p:spPr>
          <a:xfrm>
            <a:off x="6822099" y="4866585"/>
            <a:ext cx="1184785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7220221" y="2105934"/>
            <a:ext cx="273908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7220221" y="2865845"/>
            <a:ext cx="273908" cy="25845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7220221" y="3696551"/>
            <a:ext cx="273908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7174039" y="4511906"/>
            <a:ext cx="455452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>
                <a:solidFill>
                  <a:schemeClr val="tx1"/>
                </a:solidFill>
              </a:rPr>
              <a:t>3/4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endCxn id="11" idx="3"/>
          </p:cNvCxnSpPr>
          <p:nvPr userDrawn="1"/>
        </p:nvCxnSpPr>
        <p:spPr>
          <a:xfrm flipH="1">
            <a:off x="4487509" y="1409752"/>
            <a:ext cx="1532003" cy="3169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 userDrawn="1"/>
        </p:nvSpPr>
        <p:spPr>
          <a:xfrm>
            <a:off x="4777342" y="1028685"/>
            <a:ext cx="866314" cy="40652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运行结果</a:t>
            </a:r>
            <a:endParaRPr lang="zh-CN" altLang="en-US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872668" y="5652144"/>
            <a:ext cx="2860112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语句参数：时间，内容，文件类型</a:t>
            </a:r>
            <a:endParaRPr lang="zh-CN" altLang="en-US"/>
          </a:p>
          <a:p>
            <a:r>
              <a:rPr lang="zh-CN" altLang="en-US"/>
              <a:t>大模型给出任务队列调度：剪切 = 查 </a:t>
            </a:r>
            <a:r>
              <a:rPr lang="en-US" altLang="zh-CN"/>
              <a:t>| </a:t>
            </a:r>
            <a:r>
              <a:rPr lang="zh-CN" altLang="en-US"/>
              <a:t>增 </a:t>
            </a:r>
            <a:r>
              <a:rPr lang="en-US" altLang="zh-CN"/>
              <a:t>| </a:t>
            </a:r>
            <a:r>
              <a:rPr lang="zh-CN" altLang="en-US"/>
              <a:t>删</a:t>
            </a:r>
            <a:endParaRPr lang="zh-CN" altLang="en-US"/>
          </a:p>
          <a:p>
            <a:r>
              <a:rPr lang="zh-CN" altLang="en-US"/>
              <a:t>复制 = 查 </a:t>
            </a:r>
            <a:r>
              <a:rPr lang="en-US" altLang="zh-CN"/>
              <a:t>|</a:t>
            </a:r>
            <a:r>
              <a:rPr lang="zh-CN" altLang="en-US"/>
              <a:t> 增</a:t>
            </a:r>
            <a:endParaRPr lang="zh-CN" altLang="en-US"/>
          </a:p>
        </p:txBody>
      </p:sp>
      <p:sp>
        <p:nvSpPr>
          <p:cNvPr id="39" name="圆角矩形 38"/>
          <p:cNvSpPr/>
          <p:nvPr userDrawn="1"/>
        </p:nvSpPr>
        <p:spPr>
          <a:xfrm>
            <a:off x="1009511" y="1177232"/>
            <a:ext cx="1216662" cy="471377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缩略图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40" name="直接箭头连接符 39"/>
          <p:cNvCxnSpPr>
            <a:stCxn id="11" idx="1"/>
            <a:endCxn id="39" idx="3"/>
          </p:cNvCxnSpPr>
          <p:nvPr userDrawn="1"/>
        </p:nvCxnSpPr>
        <p:spPr>
          <a:xfrm flipH="1">
            <a:off x="2226348" y="1412921"/>
            <a:ext cx="86614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4423089" y="1758775"/>
            <a:ext cx="3073654" cy="895350"/>
          </a:xfrm>
        </p:spPr>
        <p:txBody>
          <a:bodyPr>
            <a:normAutofit fontScale="90000"/>
          </a:bodyPr>
          <a:lstStyle/>
          <a:p>
            <a:r>
              <a:rPr lang="en-US" altLang="zh-CN" sz="6600" dirty="0">
                <a:solidFill>
                  <a:srgbClr val="181717"/>
                </a:solidFill>
              </a:rPr>
              <a:t> </a:t>
            </a:r>
            <a:r>
              <a:rPr lang="zh-CN" altLang="en-US" sz="6600" dirty="0">
                <a:solidFill>
                  <a:srgbClr val="181717"/>
                </a:solidFill>
              </a:rPr>
              <a:t>解析层</a:t>
            </a:r>
            <a:endParaRPr lang="zh-CN" altLang="en-US" sz="6600" dirty="0">
              <a:solidFill>
                <a:srgbClr val="181717"/>
              </a:solidFill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3493000" y="4198453"/>
            <a:ext cx="5716841" cy="181334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181717"/>
                </a:solidFill>
              </a:rPr>
              <a:t>1. </a:t>
            </a:r>
            <a:r>
              <a:rPr lang="zh-CN" altLang="en-US" sz="2000" b="1" dirty="0">
                <a:solidFill>
                  <a:srgbClr val="181717"/>
                </a:solidFill>
              </a:rPr>
              <a:t>我们需要得到什么关键信息</a:t>
            </a:r>
            <a:endParaRPr lang="zh-CN" altLang="en-US" sz="2000" b="1" dirty="0">
              <a:solidFill>
                <a:srgbClr val="181717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181717"/>
                </a:solidFill>
              </a:rPr>
              <a:t>2. 如何提取自然语言的关键信息</a:t>
            </a:r>
            <a:endParaRPr lang="en-US" altLang="zh-CN" sz="2000" b="1" dirty="0">
              <a:solidFill>
                <a:srgbClr val="181717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181717"/>
                </a:solidFill>
              </a:rPr>
              <a:t>3. </a:t>
            </a:r>
            <a:r>
              <a:rPr lang="zh-CN" altLang="en-US" sz="2000" b="1" dirty="0">
                <a:solidFill>
                  <a:srgbClr val="181717"/>
                </a:solidFill>
              </a:rPr>
              <a:t>这些关键信息如何组织，如何传递</a:t>
            </a:r>
            <a:endParaRPr lang="zh-CN" altLang="en-US" sz="2000" b="1" dirty="0">
              <a:solidFill>
                <a:srgbClr val="181717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181717"/>
                </a:solidFill>
              </a:rPr>
              <a:t>4. </a:t>
            </a:r>
            <a:r>
              <a:rPr lang="zh-CN" altLang="en-US" sz="2000" b="1" dirty="0">
                <a:solidFill>
                  <a:srgbClr val="181717"/>
                </a:solidFill>
              </a:rPr>
              <a:t>多任务复合语句的解决方案</a:t>
            </a:r>
            <a:endParaRPr lang="zh-CN" altLang="en-US" sz="2000" b="1" dirty="0">
              <a:solidFill>
                <a:srgbClr val="181717"/>
              </a:solidFill>
            </a:endParaRPr>
          </a:p>
          <a:p>
            <a:pPr lvl="0">
              <a:lnSpc>
                <a:spcPct val="100000"/>
              </a:lnSpc>
            </a:pPr>
            <a:endParaRPr lang="en-US" altLang="zh-CN" sz="2000" b="1" dirty="0">
              <a:solidFill>
                <a:srgbClr val="181717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12944" y="4729162"/>
            <a:ext cx="3357563" cy="1046956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800" b="1">
                <a:solidFill>
                  <a:srgbClr val="181717"/>
                </a:solidFill>
              </a:rPr>
              <a:t>-----</a:t>
            </a:r>
            <a:r>
              <a:rPr lang="en-US" altLang="zh-CN" sz="2800" b="1">
                <a:solidFill>
                  <a:srgbClr val="181717"/>
                </a:solidFill>
              </a:rPr>
              <a:t>Arkfs  </a:t>
            </a:r>
            <a:r>
              <a:rPr lang="zh-CN" altLang="en-US" sz="2800" b="1">
                <a:solidFill>
                  <a:srgbClr val="181717"/>
                </a:solidFill>
              </a:rPr>
              <a:t>李岱峰</a:t>
            </a:r>
            <a:endParaRPr lang="zh-CN" altLang="en-US" sz="2800" b="1">
              <a:solidFill>
                <a:srgbClr val="181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4" name="矩形 63"/>
          <p:cNvSpPr/>
          <p:nvPr userDrawn="1"/>
        </p:nvSpPr>
        <p:spPr>
          <a:xfrm>
            <a:off x="812006" y="1157287"/>
            <a:ext cx="4500563" cy="7262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自然语言（支持语音输入）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5" name="直接箭头连接符 64"/>
          <p:cNvCxnSpPr>
            <a:stCxn id="64" idx="2"/>
          </p:cNvCxnSpPr>
          <p:nvPr userDrawn="1"/>
        </p:nvCxnSpPr>
        <p:spPr>
          <a:xfrm>
            <a:off x="3062922" y="1883410"/>
            <a:ext cx="0" cy="1250156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 userDrawn="1"/>
        </p:nvSpPr>
        <p:spPr>
          <a:xfrm>
            <a:off x="1431131" y="3240881"/>
            <a:ext cx="1166813" cy="69056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语句特征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" name="文本框 66"/>
          <p:cNvSpPr txBox="1"/>
          <p:nvPr userDrawn="1"/>
        </p:nvSpPr>
        <p:spPr>
          <a:xfrm>
            <a:off x="3288506" y="2252662"/>
            <a:ext cx="452438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LLM</a:t>
            </a:r>
            <a:endParaRPr lang="zh-CN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288506" y="3240881"/>
            <a:ext cx="1381125" cy="69056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任务序列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" name="文本框 68"/>
          <p:cNvSpPr txBox="1"/>
          <p:nvPr userDrawn="1"/>
        </p:nvSpPr>
        <p:spPr>
          <a:xfrm>
            <a:off x="2800350" y="3384550"/>
            <a:ext cx="434578" cy="546894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+</a:t>
            </a:r>
            <a:endParaRPr lang="zh-CN" altLang="en-US" sz="2400"/>
          </a:p>
        </p:txBody>
      </p:sp>
      <p:cxnSp>
        <p:nvCxnSpPr>
          <p:cNvPr id="70" name="直接箭头连接符 69"/>
          <p:cNvCxnSpPr/>
          <p:nvPr userDrawn="1"/>
        </p:nvCxnSpPr>
        <p:spPr>
          <a:xfrm>
            <a:off x="3062287" y="4110037"/>
            <a:ext cx="1" cy="100012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 userDrawn="1"/>
        </p:nvSpPr>
        <p:spPr>
          <a:xfrm>
            <a:off x="3234928" y="4360069"/>
            <a:ext cx="1488281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修正</a:t>
            </a:r>
            <a:endParaRPr lang="zh-CN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1931194" y="5276850"/>
            <a:ext cx="2357438" cy="738188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特征向量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6324600" y="1228725"/>
            <a:ext cx="4702969" cy="6786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“找几张昨天修改的带草的图片，把它们放到一个新文件夹里”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74" name="直接箭头连接符 73"/>
          <p:cNvCxnSpPr>
            <a:stCxn id="73" idx="2"/>
          </p:cNvCxnSpPr>
          <p:nvPr userDrawn="1"/>
        </p:nvCxnSpPr>
        <p:spPr>
          <a:xfrm>
            <a:off x="8676084" y="1907857"/>
            <a:ext cx="1" cy="964406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 userDrawn="1"/>
        </p:nvSpPr>
        <p:spPr>
          <a:xfrm>
            <a:off x="8789194" y="2252662"/>
            <a:ext cx="94059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>
                <a:solidFill>
                  <a:schemeClr val="tx1"/>
                </a:solidFill>
              </a:rPr>
              <a:t>LLM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6324600" y="3240881"/>
            <a:ext cx="2083594" cy="69056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时间？类型？...?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>
            <a:off x="8458795" y="3384590"/>
            <a:ext cx="434578" cy="546894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/>
              <a:t>+</a:t>
            </a:r>
            <a:endParaRPr lang="zh-CN" altLang="en-US" sz="2400"/>
          </a:p>
        </p:txBody>
      </p:sp>
      <p:sp>
        <p:nvSpPr>
          <p:cNvPr id="78" name="矩形 77"/>
          <p:cNvSpPr/>
          <p:nvPr userDrawn="1"/>
        </p:nvSpPr>
        <p:spPr>
          <a:xfrm>
            <a:off x="9082881" y="3240881"/>
            <a:ext cx="2833688" cy="69056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模糊化查找+增文件夹+复制内容+删除原图片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79" name="直接箭头连接符 78"/>
          <p:cNvCxnSpPr/>
          <p:nvPr userDrawn="1"/>
        </p:nvCxnSpPr>
        <p:spPr>
          <a:xfrm>
            <a:off x="8670131" y="4062412"/>
            <a:ext cx="1" cy="881063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 userDrawn="1"/>
        </p:nvSpPr>
        <p:spPr>
          <a:xfrm>
            <a:off x="8893373" y="4360069"/>
            <a:ext cx="1488281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修正</a:t>
            </a:r>
            <a:endParaRPr lang="zh-CN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830490" y="5276850"/>
            <a:ext cx="5845969" cy="738188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[['2024</a:t>
            </a:r>
            <a:r>
              <a:rPr lang="zh-CN" altLang="en-US">
                <a:solidFill>
                  <a:srgbClr val="000000"/>
                </a:solidFill>
              </a:rPr>
              <a:t>-</a:t>
            </a:r>
            <a:r>
              <a:rPr lang="en-US" altLang="zh-CN">
                <a:solidFill>
                  <a:srgbClr val="000000"/>
                </a:solidFill>
              </a:rPr>
              <a:t>07</a:t>
            </a:r>
            <a:r>
              <a:rPr lang="zh-CN" altLang="en-US">
                <a:solidFill>
                  <a:srgbClr val="000000"/>
                </a:solidFill>
              </a:rPr>
              <a:t>-</a:t>
            </a:r>
            <a:r>
              <a:rPr lang="en-US" altLang="zh-CN">
                <a:solidFill>
                  <a:srgbClr val="000000"/>
                </a:solidFill>
              </a:rPr>
              <a:t>04T00:00:00', '2024</a:t>
            </a:r>
            <a:r>
              <a:rPr lang="zh-CN" altLang="en-US">
                <a:solidFill>
                  <a:srgbClr val="000000"/>
                </a:solidFill>
              </a:rPr>
              <a:t>-</a:t>
            </a:r>
            <a:r>
              <a:rPr lang="en-US" altLang="zh-CN">
                <a:solidFill>
                  <a:srgbClr val="000000"/>
                </a:solidFill>
              </a:rPr>
              <a:t>07</a:t>
            </a:r>
            <a:r>
              <a:rPr lang="zh-CN" altLang="en-US">
                <a:solidFill>
                  <a:srgbClr val="000000"/>
                </a:solidFill>
              </a:rPr>
              <a:t>-</a:t>
            </a:r>
            <a:r>
              <a:rPr lang="en-US" altLang="zh-CN">
                <a:solidFill>
                  <a:srgbClr val="000000"/>
                </a:solidFill>
              </a:rPr>
              <a:t>05T14:54:21.188031'], 'image', ['</a:t>
            </a:r>
            <a:r>
              <a:rPr lang="zh-CN" altLang="en-US">
                <a:solidFill>
                  <a:srgbClr val="000000"/>
                </a:solidFill>
              </a:rPr>
              <a:t>草</a:t>
            </a:r>
            <a:r>
              <a:rPr lang="en-US" altLang="zh-CN">
                <a:solidFill>
                  <a:srgbClr val="000000"/>
                </a:solidFill>
              </a:rPr>
              <a:t>', ''], '301']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>
            <a:off x="4371975" y="324644"/>
            <a:ext cx="3583781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400" b="1"/>
              <a:t>在这一级，我们做了什么？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：我们需要得到什么关键信息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67724" y="584755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ef6b4193-9a51-4fc0-ac0d-9a6d63ff29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8579" y="1367396"/>
            <a:ext cx="10702984" cy="5172406"/>
            <a:chOff x="1450970" y="1989000"/>
            <a:chExt cx="10702984" cy="5172406"/>
          </a:xfrm>
        </p:grpSpPr>
        <p:sp>
          <p:nvSpPr>
            <p:cNvPr id="10" name="îşļîḑé"/>
            <p:cNvSpPr txBox="1"/>
            <p:nvPr/>
          </p:nvSpPr>
          <p:spPr bwMode="auto">
            <a:xfrm>
              <a:off x="1451029" y="1989000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时间？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iṩľïdè"/>
            <p:cNvSpPr/>
            <p:nvPr/>
          </p:nvSpPr>
          <p:spPr bwMode="auto">
            <a:xfrm>
              <a:off x="1450970" y="1989058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>
                <a:lnSpc>
                  <a:spcPct val="150000"/>
                </a:lnSpc>
                <a:buNone/>
              </a:pPr>
              <a:endParaRPr lang="en-US" altLang="zh-CN" sz="1100" dirty="0"/>
            </a:p>
          </p:txBody>
        </p:sp>
        <p:sp>
          <p:nvSpPr>
            <p:cNvPr id="14" name="iSļîḋê"/>
            <p:cNvSpPr txBox="1"/>
            <p:nvPr/>
          </p:nvSpPr>
          <p:spPr bwMode="auto">
            <a:xfrm>
              <a:off x="4531079" y="1989000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文件类型？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iŝḷiḓé"/>
            <p:cNvSpPr/>
            <p:nvPr/>
          </p:nvSpPr>
          <p:spPr bwMode="auto">
            <a:xfrm>
              <a:off x="4971659" y="3349652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>
                <a:lnSpc>
                  <a:spcPct val="150000"/>
                </a:lnSpc>
                <a:buNone/>
              </a:pPr>
              <a:r>
                <a:rPr lang="zh-CN" altLang="en-US" dirty="0"/>
                <a:t>一张图片？</a:t>
              </a:r>
              <a:endParaRPr lang="zh-CN" altLang="en-US" dirty="0"/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dirty="0"/>
                <a:t>一个文本？</a:t>
              </a:r>
              <a:endParaRPr lang="en-US" altLang="zh-CN" dirty="0"/>
            </a:p>
          </p:txBody>
        </p:sp>
        <p:sp>
          <p:nvSpPr>
            <p:cNvPr id="18" name="iş1îďê"/>
            <p:cNvSpPr txBox="1"/>
            <p:nvPr/>
          </p:nvSpPr>
          <p:spPr bwMode="auto">
            <a:xfrm>
              <a:off x="7861459" y="1989017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模糊化关键词？具体化文件名？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íṡlïḋé"/>
            <p:cNvSpPr/>
            <p:nvPr/>
          </p:nvSpPr>
          <p:spPr bwMode="auto">
            <a:xfrm>
              <a:off x="7861419" y="3349707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>
                <a:lnSpc>
                  <a:spcPct val="150000"/>
                </a:lnSpc>
                <a:buNone/>
              </a:pPr>
              <a:r>
                <a:rPr lang="zh-CN" altLang="en-US" dirty="0"/>
                <a:t>我要找带草的图片</a:t>
              </a:r>
              <a:endParaRPr lang="zh-CN" altLang="en-US" dirty="0"/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dirty="0"/>
                <a:t>我要找一个叫</a:t>
              </a:r>
              <a:r>
                <a:rPr lang="en-US" altLang="zh-CN" dirty="0"/>
                <a:t>...</a:t>
              </a:r>
              <a:r>
                <a:rPr lang="zh-CN" altLang="en-US" dirty="0"/>
                <a:t>的文件</a:t>
              </a:r>
              <a:endParaRPr lang="en-US" altLang="zh-CN" dirty="0"/>
            </a:p>
          </p:txBody>
        </p:sp>
        <p:sp>
          <p:nvSpPr>
            <p:cNvPr id="20" name="iṡlîḑè"/>
            <p:cNvSpPr/>
            <p:nvPr/>
          </p:nvSpPr>
          <p:spPr bwMode="auto">
            <a:xfrm>
              <a:off x="10192368" y="4367071"/>
              <a:ext cx="1961586" cy="2794335"/>
            </a:xfrm>
            <a:custGeom>
              <a:avLst/>
              <a:gdLst>
                <a:gd name="T0" fmla="*/ 208 w 848"/>
                <a:gd name="T1" fmla="*/ 552 h 1207"/>
                <a:gd name="T2" fmla="*/ 201 w 848"/>
                <a:gd name="T3" fmla="*/ 408 h 1207"/>
                <a:gd name="T4" fmla="*/ 180 w 848"/>
                <a:gd name="T5" fmla="*/ 326 h 1207"/>
                <a:gd name="T6" fmla="*/ 119 w 848"/>
                <a:gd name="T7" fmla="*/ 102 h 1207"/>
                <a:gd name="T8" fmla="*/ 114 w 848"/>
                <a:gd name="T9" fmla="*/ 44 h 1207"/>
                <a:gd name="T10" fmla="*/ 123 w 848"/>
                <a:gd name="T11" fmla="*/ 16 h 1207"/>
                <a:gd name="T12" fmla="*/ 140 w 848"/>
                <a:gd name="T13" fmla="*/ 3 h 1207"/>
                <a:gd name="T14" fmla="*/ 158 w 848"/>
                <a:gd name="T15" fmla="*/ 1 h 1207"/>
                <a:gd name="T16" fmla="*/ 179 w 848"/>
                <a:gd name="T17" fmla="*/ 16 h 1207"/>
                <a:gd name="T18" fmla="*/ 199 w 848"/>
                <a:gd name="T19" fmla="*/ 46 h 1207"/>
                <a:gd name="T20" fmla="*/ 273 w 848"/>
                <a:gd name="T21" fmla="*/ 250 h 1207"/>
                <a:gd name="T22" fmla="*/ 316 w 848"/>
                <a:gd name="T23" fmla="*/ 346 h 1207"/>
                <a:gd name="T24" fmla="*/ 347 w 848"/>
                <a:gd name="T25" fmla="*/ 333 h 1207"/>
                <a:gd name="T26" fmla="*/ 379 w 848"/>
                <a:gd name="T27" fmla="*/ 337 h 1207"/>
                <a:gd name="T28" fmla="*/ 396 w 848"/>
                <a:gd name="T29" fmla="*/ 348 h 1207"/>
                <a:gd name="T30" fmla="*/ 435 w 848"/>
                <a:gd name="T31" fmla="*/ 397 h 1207"/>
                <a:gd name="T32" fmla="*/ 462 w 848"/>
                <a:gd name="T33" fmla="*/ 424 h 1207"/>
                <a:gd name="T34" fmla="*/ 498 w 848"/>
                <a:gd name="T35" fmla="*/ 434 h 1207"/>
                <a:gd name="T36" fmla="*/ 552 w 848"/>
                <a:gd name="T37" fmla="*/ 436 h 1207"/>
                <a:gd name="T38" fmla="*/ 589 w 848"/>
                <a:gd name="T39" fmla="*/ 458 h 1207"/>
                <a:gd name="T40" fmla="*/ 603 w 848"/>
                <a:gd name="T41" fmla="*/ 467 h 1207"/>
                <a:gd name="T42" fmla="*/ 654 w 848"/>
                <a:gd name="T43" fmla="*/ 486 h 1207"/>
                <a:gd name="T44" fmla="*/ 670 w 848"/>
                <a:gd name="T45" fmla="*/ 502 h 1207"/>
                <a:gd name="T46" fmla="*/ 681 w 848"/>
                <a:gd name="T47" fmla="*/ 539 h 1207"/>
                <a:gd name="T48" fmla="*/ 689 w 848"/>
                <a:gd name="T49" fmla="*/ 597 h 1207"/>
                <a:gd name="T50" fmla="*/ 683 w 848"/>
                <a:gd name="T51" fmla="*/ 714 h 1207"/>
                <a:gd name="T52" fmla="*/ 683 w 848"/>
                <a:gd name="T53" fmla="*/ 792 h 1207"/>
                <a:gd name="T54" fmla="*/ 694 w 848"/>
                <a:gd name="T55" fmla="*/ 897 h 1207"/>
                <a:gd name="T56" fmla="*/ 711 w 848"/>
                <a:gd name="T57" fmla="*/ 955 h 1207"/>
                <a:gd name="T58" fmla="*/ 466 w 848"/>
                <a:gd name="T59" fmla="*/ 1207 h 1207"/>
                <a:gd name="T60" fmla="*/ 338 w 848"/>
                <a:gd name="T61" fmla="*/ 1029 h 1207"/>
                <a:gd name="T62" fmla="*/ 266 w 848"/>
                <a:gd name="T63" fmla="*/ 938 h 1207"/>
                <a:gd name="T64" fmla="*/ 177 w 848"/>
                <a:gd name="T65" fmla="*/ 847 h 1207"/>
                <a:gd name="T66" fmla="*/ 123 w 848"/>
                <a:gd name="T67" fmla="*/ 781 h 1207"/>
                <a:gd name="T68" fmla="*/ 91 w 848"/>
                <a:gd name="T69" fmla="*/ 704 h 1207"/>
                <a:gd name="T70" fmla="*/ 50 w 848"/>
                <a:gd name="T71" fmla="*/ 599 h 1207"/>
                <a:gd name="T72" fmla="*/ 37 w 848"/>
                <a:gd name="T73" fmla="*/ 551 h 1207"/>
                <a:gd name="T74" fmla="*/ 32 w 848"/>
                <a:gd name="T75" fmla="*/ 512 h 1207"/>
                <a:gd name="T76" fmla="*/ 12 w 848"/>
                <a:gd name="T77" fmla="*/ 463 h 1207"/>
                <a:gd name="T78" fmla="*/ 0 w 848"/>
                <a:gd name="T79" fmla="*/ 443 h 1207"/>
                <a:gd name="T80" fmla="*/ 6 w 848"/>
                <a:gd name="T81" fmla="*/ 432 h 1207"/>
                <a:gd name="T82" fmla="*/ 28 w 848"/>
                <a:gd name="T83" fmla="*/ 419 h 1207"/>
                <a:gd name="T84" fmla="*/ 58 w 848"/>
                <a:gd name="T85" fmla="*/ 415 h 1207"/>
                <a:gd name="T86" fmla="*/ 89 w 848"/>
                <a:gd name="T87" fmla="*/ 424 h 1207"/>
                <a:gd name="T88" fmla="*/ 127 w 848"/>
                <a:gd name="T89" fmla="*/ 454 h 1207"/>
                <a:gd name="T90" fmla="*/ 149 w 848"/>
                <a:gd name="T91" fmla="*/ 484 h 1207"/>
                <a:gd name="T92" fmla="*/ 158 w 848"/>
                <a:gd name="T93" fmla="*/ 508 h 1207"/>
                <a:gd name="T94" fmla="*/ 195 w 848"/>
                <a:gd name="T95" fmla="*/ 615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8" h="1207">
                  <a:moveTo>
                    <a:pt x="210" y="643"/>
                  </a:moveTo>
                  <a:lnTo>
                    <a:pt x="210" y="643"/>
                  </a:lnTo>
                  <a:lnTo>
                    <a:pt x="208" y="552"/>
                  </a:lnTo>
                  <a:lnTo>
                    <a:pt x="206" y="474"/>
                  </a:lnTo>
                  <a:lnTo>
                    <a:pt x="205" y="437"/>
                  </a:lnTo>
                  <a:lnTo>
                    <a:pt x="201" y="408"/>
                  </a:lnTo>
                  <a:lnTo>
                    <a:pt x="201" y="408"/>
                  </a:lnTo>
                  <a:lnTo>
                    <a:pt x="193" y="372"/>
                  </a:lnTo>
                  <a:lnTo>
                    <a:pt x="180" y="326"/>
                  </a:lnTo>
                  <a:lnTo>
                    <a:pt x="147" y="211"/>
                  </a:lnTo>
                  <a:lnTo>
                    <a:pt x="132" y="154"/>
                  </a:lnTo>
                  <a:lnTo>
                    <a:pt x="119" y="102"/>
                  </a:lnTo>
                  <a:lnTo>
                    <a:pt x="115" y="79"/>
                  </a:lnTo>
                  <a:lnTo>
                    <a:pt x="114" y="61"/>
                  </a:lnTo>
                  <a:lnTo>
                    <a:pt x="114" y="44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23" y="16"/>
                  </a:lnTo>
                  <a:lnTo>
                    <a:pt x="128" y="11"/>
                  </a:lnTo>
                  <a:lnTo>
                    <a:pt x="134" y="7"/>
                  </a:lnTo>
                  <a:lnTo>
                    <a:pt x="140" y="3"/>
                  </a:lnTo>
                  <a:lnTo>
                    <a:pt x="145" y="1"/>
                  </a:lnTo>
                  <a:lnTo>
                    <a:pt x="151" y="0"/>
                  </a:lnTo>
                  <a:lnTo>
                    <a:pt x="158" y="1"/>
                  </a:lnTo>
                  <a:lnTo>
                    <a:pt x="166" y="5"/>
                  </a:lnTo>
                  <a:lnTo>
                    <a:pt x="171" y="9"/>
                  </a:lnTo>
                  <a:lnTo>
                    <a:pt x="179" y="16"/>
                  </a:lnTo>
                  <a:lnTo>
                    <a:pt x="186" y="24"/>
                  </a:lnTo>
                  <a:lnTo>
                    <a:pt x="193" y="33"/>
                  </a:lnTo>
                  <a:lnTo>
                    <a:pt x="199" y="4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73" y="250"/>
                  </a:lnTo>
                  <a:lnTo>
                    <a:pt x="308" y="352"/>
                  </a:lnTo>
                  <a:lnTo>
                    <a:pt x="308" y="352"/>
                  </a:lnTo>
                  <a:lnTo>
                    <a:pt x="316" y="346"/>
                  </a:lnTo>
                  <a:lnTo>
                    <a:pt x="323" y="341"/>
                  </a:lnTo>
                  <a:lnTo>
                    <a:pt x="334" y="337"/>
                  </a:lnTo>
                  <a:lnTo>
                    <a:pt x="347" y="333"/>
                  </a:lnTo>
                  <a:lnTo>
                    <a:pt x="362" y="333"/>
                  </a:lnTo>
                  <a:lnTo>
                    <a:pt x="370" y="335"/>
                  </a:lnTo>
                  <a:lnTo>
                    <a:pt x="379" y="337"/>
                  </a:lnTo>
                  <a:lnTo>
                    <a:pt x="386" y="341"/>
                  </a:lnTo>
                  <a:lnTo>
                    <a:pt x="396" y="348"/>
                  </a:lnTo>
                  <a:lnTo>
                    <a:pt x="396" y="348"/>
                  </a:lnTo>
                  <a:lnTo>
                    <a:pt x="410" y="361"/>
                  </a:lnTo>
                  <a:lnTo>
                    <a:pt x="422" y="374"/>
                  </a:lnTo>
                  <a:lnTo>
                    <a:pt x="435" y="397"/>
                  </a:lnTo>
                  <a:lnTo>
                    <a:pt x="442" y="408"/>
                  </a:lnTo>
                  <a:lnTo>
                    <a:pt x="451" y="417"/>
                  </a:lnTo>
                  <a:lnTo>
                    <a:pt x="462" y="424"/>
                  </a:lnTo>
                  <a:lnTo>
                    <a:pt x="479" y="430"/>
                  </a:lnTo>
                  <a:lnTo>
                    <a:pt x="479" y="430"/>
                  </a:lnTo>
                  <a:lnTo>
                    <a:pt x="498" y="434"/>
                  </a:lnTo>
                  <a:lnTo>
                    <a:pt x="514" y="436"/>
                  </a:lnTo>
                  <a:lnTo>
                    <a:pt x="540" y="436"/>
                  </a:lnTo>
                  <a:lnTo>
                    <a:pt x="552" y="436"/>
                  </a:lnTo>
                  <a:lnTo>
                    <a:pt x="564" y="439"/>
                  </a:lnTo>
                  <a:lnTo>
                    <a:pt x="576" y="447"/>
                  </a:lnTo>
                  <a:lnTo>
                    <a:pt x="589" y="458"/>
                  </a:lnTo>
                  <a:lnTo>
                    <a:pt x="589" y="458"/>
                  </a:lnTo>
                  <a:lnTo>
                    <a:pt x="596" y="463"/>
                  </a:lnTo>
                  <a:lnTo>
                    <a:pt x="603" y="467"/>
                  </a:lnTo>
                  <a:lnTo>
                    <a:pt x="616" y="473"/>
                  </a:lnTo>
                  <a:lnTo>
                    <a:pt x="642" y="480"/>
                  </a:lnTo>
                  <a:lnTo>
                    <a:pt x="654" y="486"/>
                  </a:lnTo>
                  <a:lnTo>
                    <a:pt x="659" y="489"/>
                  </a:lnTo>
                  <a:lnTo>
                    <a:pt x="665" y="495"/>
                  </a:lnTo>
                  <a:lnTo>
                    <a:pt x="670" y="502"/>
                  </a:lnTo>
                  <a:lnTo>
                    <a:pt x="674" y="512"/>
                  </a:lnTo>
                  <a:lnTo>
                    <a:pt x="678" y="525"/>
                  </a:lnTo>
                  <a:lnTo>
                    <a:pt x="681" y="539"/>
                  </a:lnTo>
                  <a:lnTo>
                    <a:pt x="681" y="539"/>
                  </a:lnTo>
                  <a:lnTo>
                    <a:pt x="687" y="569"/>
                  </a:lnTo>
                  <a:lnTo>
                    <a:pt x="689" y="597"/>
                  </a:lnTo>
                  <a:lnTo>
                    <a:pt x="689" y="625"/>
                  </a:lnTo>
                  <a:lnTo>
                    <a:pt x="687" y="653"/>
                  </a:lnTo>
                  <a:lnTo>
                    <a:pt x="683" y="714"/>
                  </a:lnTo>
                  <a:lnTo>
                    <a:pt x="681" y="751"/>
                  </a:lnTo>
                  <a:lnTo>
                    <a:pt x="683" y="792"/>
                  </a:lnTo>
                  <a:lnTo>
                    <a:pt x="683" y="792"/>
                  </a:lnTo>
                  <a:lnTo>
                    <a:pt x="687" y="834"/>
                  </a:lnTo>
                  <a:lnTo>
                    <a:pt x="691" y="870"/>
                  </a:lnTo>
                  <a:lnTo>
                    <a:pt x="694" y="897"/>
                  </a:lnTo>
                  <a:lnTo>
                    <a:pt x="700" y="918"/>
                  </a:lnTo>
                  <a:lnTo>
                    <a:pt x="707" y="946"/>
                  </a:lnTo>
                  <a:lnTo>
                    <a:pt x="711" y="955"/>
                  </a:lnTo>
                  <a:lnTo>
                    <a:pt x="848" y="1207"/>
                  </a:lnTo>
                  <a:lnTo>
                    <a:pt x="466" y="1207"/>
                  </a:lnTo>
                  <a:lnTo>
                    <a:pt x="466" y="1207"/>
                  </a:lnTo>
                  <a:lnTo>
                    <a:pt x="449" y="1181"/>
                  </a:lnTo>
                  <a:lnTo>
                    <a:pt x="403" y="1116"/>
                  </a:lnTo>
                  <a:lnTo>
                    <a:pt x="338" y="1029"/>
                  </a:lnTo>
                  <a:lnTo>
                    <a:pt x="303" y="985"/>
                  </a:lnTo>
                  <a:lnTo>
                    <a:pt x="266" y="938"/>
                  </a:lnTo>
                  <a:lnTo>
                    <a:pt x="266" y="938"/>
                  </a:lnTo>
                  <a:lnTo>
                    <a:pt x="230" y="901"/>
                  </a:lnTo>
                  <a:lnTo>
                    <a:pt x="201" y="871"/>
                  </a:lnTo>
                  <a:lnTo>
                    <a:pt x="177" y="847"/>
                  </a:lnTo>
                  <a:lnTo>
                    <a:pt x="156" y="827"/>
                  </a:lnTo>
                  <a:lnTo>
                    <a:pt x="138" y="805"/>
                  </a:lnTo>
                  <a:lnTo>
                    <a:pt x="123" y="781"/>
                  </a:lnTo>
                  <a:lnTo>
                    <a:pt x="108" y="747"/>
                  </a:lnTo>
                  <a:lnTo>
                    <a:pt x="91" y="704"/>
                  </a:lnTo>
                  <a:lnTo>
                    <a:pt x="91" y="704"/>
                  </a:lnTo>
                  <a:lnTo>
                    <a:pt x="78" y="664"/>
                  </a:lnTo>
                  <a:lnTo>
                    <a:pt x="67" y="634"/>
                  </a:lnTo>
                  <a:lnTo>
                    <a:pt x="50" y="599"/>
                  </a:lnTo>
                  <a:lnTo>
                    <a:pt x="45" y="584"/>
                  </a:lnTo>
                  <a:lnTo>
                    <a:pt x="41" y="571"/>
                  </a:lnTo>
                  <a:lnTo>
                    <a:pt x="37" y="551"/>
                  </a:lnTo>
                  <a:lnTo>
                    <a:pt x="34" y="525"/>
                  </a:lnTo>
                  <a:lnTo>
                    <a:pt x="34" y="525"/>
                  </a:lnTo>
                  <a:lnTo>
                    <a:pt x="32" y="512"/>
                  </a:lnTo>
                  <a:lnTo>
                    <a:pt x="28" y="499"/>
                  </a:lnTo>
                  <a:lnTo>
                    <a:pt x="21" y="478"/>
                  </a:lnTo>
                  <a:lnTo>
                    <a:pt x="12" y="463"/>
                  </a:lnTo>
                  <a:lnTo>
                    <a:pt x="4" y="454"/>
                  </a:lnTo>
                  <a:lnTo>
                    <a:pt x="0" y="447"/>
                  </a:lnTo>
                  <a:lnTo>
                    <a:pt x="0" y="443"/>
                  </a:lnTo>
                  <a:lnTo>
                    <a:pt x="0" y="439"/>
                  </a:lnTo>
                  <a:lnTo>
                    <a:pt x="2" y="436"/>
                  </a:lnTo>
                  <a:lnTo>
                    <a:pt x="6" y="432"/>
                  </a:lnTo>
                  <a:lnTo>
                    <a:pt x="19" y="423"/>
                  </a:lnTo>
                  <a:lnTo>
                    <a:pt x="19" y="423"/>
                  </a:lnTo>
                  <a:lnTo>
                    <a:pt x="28" y="419"/>
                  </a:lnTo>
                  <a:lnTo>
                    <a:pt x="37" y="415"/>
                  </a:lnTo>
                  <a:lnTo>
                    <a:pt x="47" y="415"/>
                  </a:lnTo>
                  <a:lnTo>
                    <a:pt x="58" y="415"/>
                  </a:lnTo>
                  <a:lnTo>
                    <a:pt x="67" y="417"/>
                  </a:lnTo>
                  <a:lnTo>
                    <a:pt x="78" y="421"/>
                  </a:lnTo>
                  <a:lnTo>
                    <a:pt x="89" y="424"/>
                  </a:lnTo>
                  <a:lnTo>
                    <a:pt x="99" y="430"/>
                  </a:lnTo>
                  <a:lnTo>
                    <a:pt x="119" y="445"/>
                  </a:lnTo>
                  <a:lnTo>
                    <a:pt x="127" y="454"/>
                  </a:lnTo>
                  <a:lnTo>
                    <a:pt x="136" y="463"/>
                  </a:lnTo>
                  <a:lnTo>
                    <a:pt x="143" y="474"/>
                  </a:lnTo>
                  <a:lnTo>
                    <a:pt x="149" y="484"/>
                  </a:lnTo>
                  <a:lnTo>
                    <a:pt x="154" y="497"/>
                  </a:lnTo>
                  <a:lnTo>
                    <a:pt x="158" y="508"/>
                  </a:lnTo>
                  <a:lnTo>
                    <a:pt x="158" y="508"/>
                  </a:lnTo>
                  <a:lnTo>
                    <a:pt x="169" y="552"/>
                  </a:lnTo>
                  <a:lnTo>
                    <a:pt x="180" y="586"/>
                  </a:lnTo>
                  <a:lnTo>
                    <a:pt x="195" y="615"/>
                  </a:lnTo>
                  <a:lnTo>
                    <a:pt x="210" y="643"/>
                  </a:lnTo>
                  <a:lnTo>
                    <a:pt x="210" y="643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1" name="图片 20" descr="中科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10490"/>
            <a:ext cx="769620" cy="769620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1314789" y="2629351"/>
            <a:ext cx="2286000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我昨天修改的？</a:t>
            </a:r>
            <a:endParaRPr lang="zh-CN" altLang="en-US"/>
          </a:p>
          <a:p>
            <a:r>
              <a:rPr lang="zh-CN" altLang="en-US"/>
              <a:t>我前天修改的？</a:t>
            </a:r>
            <a:endParaRPr lang="zh-CN" altLang="en-US"/>
          </a:p>
          <a:p>
            <a:r>
              <a:rPr lang="zh-CN" altLang="en-US"/>
              <a:t>我上个星期看的？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909877" y="4406213"/>
            <a:ext cx="3308866" cy="645160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r>
              <a:rPr lang="en-US" altLang="zh-CN"/>
              <a:t>'2024</a:t>
            </a:r>
            <a:r>
              <a:rPr lang="zh-CN" altLang="en-US"/>
              <a:t>-</a:t>
            </a:r>
            <a:r>
              <a:rPr lang="en-US" altLang="zh-CN"/>
              <a:t>07</a:t>
            </a:r>
            <a:r>
              <a:rPr lang="zh-CN" altLang="en-US"/>
              <a:t>-</a:t>
            </a:r>
            <a:r>
              <a:rPr lang="en-US" altLang="zh-CN"/>
              <a:t>04T00:00:00', </a:t>
            </a:r>
            <a:endParaRPr lang="en-US" altLang="zh-CN"/>
          </a:p>
          <a:p>
            <a:r>
              <a:rPr lang="en-US" altLang="zh-CN"/>
              <a:t>'2024</a:t>
            </a:r>
            <a:r>
              <a:rPr lang="zh-CN" altLang="en-US"/>
              <a:t>-</a:t>
            </a:r>
            <a:r>
              <a:rPr lang="en-US" altLang="zh-CN"/>
              <a:t>07</a:t>
            </a:r>
            <a:r>
              <a:rPr lang="zh-CN" altLang="en-US"/>
              <a:t>-</a:t>
            </a:r>
            <a:r>
              <a:rPr lang="en-US" altLang="zh-CN"/>
              <a:t>05T14:54:21.188031'</a:t>
            </a:r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4659269" y="4406209"/>
            <a:ext cx="170259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image</a:t>
            </a:r>
            <a:endParaRPr lang="en-US" altLang="zh-CN"/>
          </a:p>
          <a:p>
            <a:r>
              <a:rPr lang="en-US" altLang="zh-CN"/>
              <a:t>txt</a:t>
            </a:r>
            <a:endParaRPr lang="zh-CN" altLang="en-US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7382233" y="4406209"/>
            <a:ext cx="2795848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'grass'</a:t>
            </a:r>
            <a:endParaRPr lang="en-US" altLang="zh-CN"/>
          </a:p>
          <a:p>
            <a:r>
              <a:rPr lang="en-US" altLang="zh-CN"/>
              <a:t>'main.py'  </a:t>
            </a:r>
            <a:r>
              <a:rPr lang="zh-CN" altLang="en-US"/>
              <a:t>-</a:t>
            </a:r>
            <a:r>
              <a:rPr lang="en-US" altLang="zh-CN"/>
              <a:t>&gt;4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0fb470e5-1029-42ce-833c-e9373f9ba9bf"/>
</p:tagLst>
</file>

<file path=ppt/tags/tag10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9c88281-e023-4f20-a9da-4e51d6947c6f"/>
</p:tagLst>
</file>

<file path=ppt/tags/tag2.xml><?xml version="1.0" encoding="utf-8"?>
<p:tagLst xmlns:p="http://schemas.openxmlformats.org/presentationml/2006/main">
  <p:tag name="ISLIDE.DIAGRAM" val="cb002563-37c5-4fe3-bd0b-8d9103a51177"/>
</p:tagLst>
</file>

<file path=ppt/tags/tag3.xml><?xml version="1.0" encoding="utf-8"?>
<p:tagLst xmlns:p="http://schemas.openxmlformats.org/presentationml/2006/main">
  <p:tag name="ISLIDE.DIAGRAM" val="ef6b4193-9a51-4fc0-ac0d-9a6d63ff2989"/>
</p:tagLst>
</file>

<file path=ppt/tags/tag4.xml><?xml version="1.0" encoding="utf-8"?>
<p:tagLst xmlns:p="http://schemas.openxmlformats.org/presentationml/2006/main">
  <p:tag name="ISLIDE.DIAGRAM" val="ef6b4193-9a51-4fc0-ac0d-9a6d63ff2989"/>
</p:tagLst>
</file>

<file path=ppt/tags/tag5.xml><?xml version="1.0" encoding="utf-8"?>
<p:tagLst xmlns:p="http://schemas.openxmlformats.org/presentationml/2006/main">
  <p:tag name="ISLIDE.DIAGRAM" val="691ff9ac-1baf-47b6-971e-90b8fed2e25e"/>
</p:tagLst>
</file>

<file path=ppt/tags/tag6.xml><?xml version="1.0" encoding="utf-8"?>
<p:tagLst xmlns:p="http://schemas.openxmlformats.org/presentationml/2006/main">
  <p:tag name="ISLIDE.DIAGRAM" val="af738c60-f0de-49fa-98b5-0eaa980fdd69"/>
</p:tagLst>
</file>

<file path=ppt/tags/tag7.xml><?xml version="1.0" encoding="utf-8"?>
<p:tagLst xmlns:p="http://schemas.openxmlformats.org/presentationml/2006/main">
  <p:tag name="ISLIDE.DIAGRAM" val="470d4233-bf96-4b0c-b35c-5425b20cb384"/>
</p:tagLst>
</file>

<file path=ppt/tags/tag8.xml><?xml version="1.0" encoding="utf-8"?>
<p:tagLst xmlns:p="http://schemas.openxmlformats.org/presentationml/2006/main">
  <p:tag name="ISLIDE.DIAGRAM" val="c8ddaa27-8dc8-4376-99a7-501c1e8133c0"/>
</p:tagLst>
</file>

<file path=ppt/tags/tag9.xml><?xml version="1.0" encoding="utf-8"?>
<p:tagLst xmlns:p="http://schemas.openxmlformats.org/presentationml/2006/main">
  <p:tag name="ISLIDE.DIAGRAM" val="6046a33e-dade-4c77-b0de-00140cc2ca7d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75F77"/>
      </a:accent1>
      <a:accent2>
        <a:srgbClr val="6DADBF"/>
      </a:accent2>
      <a:accent3>
        <a:srgbClr val="D7B371"/>
      </a:accent3>
      <a:accent4>
        <a:srgbClr val="C5BFB4"/>
      </a:accent4>
      <a:accent5>
        <a:srgbClr val="354B5E"/>
      </a:accent5>
      <a:accent6>
        <a:srgbClr val="BFBFB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4738</Words>
  <Application>WPS Office WWO_wpscloud_20240620175157-2f259bf60d</Application>
  <PresentationFormat>宽屏</PresentationFormat>
  <Paragraphs>627</Paragraphs>
  <Slides>45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Wingdings</vt:lpstr>
      <vt:lpstr>Impact</vt:lpstr>
      <vt:lpstr>Kingsoft Stress</vt:lpstr>
      <vt:lpstr>微软雅黑</vt:lpstr>
      <vt:lpstr>汉仪旗黑KW 55S</vt:lpstr>
      <vt:lpstr>汉仪书宋二KW</vt:lpstr>
      <vt:lpstr>Kingsoft Confetti</vt:lpstr>
      <vt:lpstr>主题5</vt:lpstr>
      <vt:lpstr>AIFS</vt:lpstr>
      <vt:lpstr>PowerPoint 演示文稿</vt:lpstr>
      <vt:lpstr> 引言</vt:lpstr>
      <vt:lpstr>引言</vt:lpstr>
      <vt:lpstr>AIOS 流程图</vt:lpstr>
      <vt:lpstr>项目流程图</vt:lpstr>
      <vt:lpstr> 解析层</vt:lpstr>
      <vt:lpstr>PowerPoint 演示文稿</vt:lpstr>
      <vt:lpstr>问题1：我们需要得到什么关键信息</vt:lpstr>
      <vt:lpstr>问题1：我们需要得到什么关键信息</vt:lpstr>
      <vt:lpstr>问题1：我们需要得到什么关键信息</vt:lpstr>
      <vt:lpstr>问题2：如何提取自然语言的关键信息</vt:lpstr>
      <vt:lpstr>问题2：如何提取自然语言的关键信息</vt:lpstr>
      <vt:lpstr>问题2： 如何提取自然语言的关键信息</vt:lpstr>
      <vt:lpstr>问题2：如何提取自然语言的关键信息</vt:lpstr>
      <vt:lpstr>问题3：这些关键信息如何组织，如何传递</vt:lpstr>
      <vt:lpstr>问题3：这些关键信息如何组织，如何传递</vt:lpstr>
      <vt:lpstr>问题3：这些关键信息如何组织，如何传递</vt:lpstr>
      <vt:lpstr>问题4：多任务复合语句的解决方案</vt:lpstr>
      <vt:lpstr>PowerPoint 演示文稿</vt:lpstr>
      <vt:lpstr>问题4：多任务复合语句的解决方案</vt:lpstr>
      <vt:lpstr>PowerPoint 演示文稿</vt:lpstr>
      <vt:lpstr>问题1：提取到的信息如何传递给目标函数——预处理</vt:lpstr>
      <vt:lpstr>问题1：提取到的信息如何传递给目标函数——预处理</vt:lpstr>
      <vt:lpstr>任务队列类的定义</vt:lpstr>
      <vt:lpstr>问题2：任务队列如何管理</vt:lpstr>
      <vt:lpstr>问题2：任务队列如何管理</vt:lpstr>
      <vt:lpstr>执行层  </vt:lpstr>
      <vt:lpstr>精确搜索——基于AC自动机</vt:lpstr>
      <vt:lpstr>AC自动机的核心——Trie树</vt:lpstr>
      <vt:lpstr>Trie_tree类的定义</vt:lpstr>
      <vt:lpstr>文件操作</vt:lpstr>
      <vt:lpstr>文件操作</vt:lpstr>
      <vt:lpstr>文件查找</vt:lpstr>
      <vt:lpstr>PowerPoint 演示文稿</vt:lpstr>
      <vt:lpstr>CLIP + T5 测试结果：</vt:lpstr>
      <vt:lpstr>工作方向：</vt:lpstr>
      <vt:lpstr>应用层设计      ——用户交互界面（UI）</vt:lpstr>
      <vt:lpstr>UI调用流程</vt:lpstr>
      <vt:lpstr>UI工作流程图示</vt:lpstr>
      <vt:lpstr>成果展示——演示视频</vt:lpstr>
      <vt:lpstr>PowerPoint 演示文稿</vt:lpstr>
      <vt:lpstr>项目总结</vt:lpstr>
      <vt:lpstr>未来的发展方向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AIFS</dc:title>
  <dc:creator>iSlide</dc:creator>
  <cp:lastModifiedBy>xin</cp:lastModifiedBy>
  <cp:lastPrinted>2024-07-06T00:33:42Z</cp:lastPrinted>
  <dcterms:created xsi:type="dcterms:W3CDTF">2024-07-06T00:33:42Z</dcterms:created>
  <dcterms:modified xsi:type="dcterms:W3CDTF">2024-07-06T00:33:42Z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  <property fmtid="{D5CDD505-2E9C-101B-9397-08002B2CF9AE}" pid="3" name="KSOProductBuildVer">
    <vt:lpwstr>2052-0.0.0.0</vt:lpwstr>
  </property>
  <property fmtid="{D5CDD505-2E9C-101B-9397-08002B2CF9AE}" pid="4" name="ICV">
    <vt:lpwstr/>
  </property>
</Properties>
</file>