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4" r:id="rId4"/>
    <p:sldId id="265" r:id="rId5"/>
    <p:sldId id="279" r:id="rId6"/>
    <p:sldId id="267" r:id="rId7"/>
    <p:sldId id="268" r:id="rId8"/>
    <p:sldId id="272" r:id="rId9"/>
    <p:sldId id="273" r:id="rId10"/>
    <p:sldId id="274" r:id="rId11"/>
    <p:sldId id="275" r:id="rId12"/>
    <p:sldId id="277" r:id="rId13"/>
    <p:sldId id="278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86" y="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8DFCC-589B-4A60-9C12-59D686ADFEC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CC3E0-7DDF-45E7-A937-AD50A2B5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7500"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60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这段我将以LiteOS内存管理模块的改写分析为主题进行讨论。LiteOS内存管理模块是操作系统的核心部分，负责分配、回收和保护内存资源，确保系统的稳定性和安全性至关重要。然而，在面临日益复杂的应用场景和技术挑战时，我们意识到需要对其进行改写以提升其性能和可靠性。在这一页中，我将介绍使用Rust语言改写内存管理模块的优势。Rust作为一种现代化的编程语言，拥有强大的内存安全特性，能够有效防止内存泄漏和数据竞争等问题。通过改写内存管理模块，我们可以充分利用Rust的高级特性来提高系统的可靠性和稳定性。同时，我也要强调Rust改写内存管理模块所面临的挑战。由于Rust与C语言的互操作性需要通过外部工具进行绑定，这可能会带来一定的复杂性和性能开销。因此，在进行改写之前，我们需要进行充分的测试和优化，以确保新模块在实际应用中表现出色。综上所述，使用Rust语言改写LiteOS内存管理模块具有重要的意义。它不仅提升了系统的可靠性和稳定性，还能够应对日益复杂的应用场景和技术挑战。当然，我们也要认识到改写过程中可能会遇到的困难和风险，并采取相应的措施来应对这些问题。下面我将详细介绍LiteOS内存管理模块改写的具体步骤和方法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E8FD0B7A-F5DD-4F40-B4CB-3B2C354B893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11778" y="1432185"/>
            <a:ext cx="11038043" cy="988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4400" b="1" i="0" err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Rust改写LiteOS</a:t>
            </a:r>
            <a:r>
              <a:rPr lang="zh-CN" altLang="en-US" sz="4400" b="1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内存管理单元</a:t>
            </a:r>
            <a:r>
              <a:rPr lang="zh-CN" altLang="en-US" sz="4400" b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  <a:ea typeface="微软雅黑" panose="020B0503020204020204" pitchFamily="34" charset="-122"/>
              </a:rPr>
              <a:t>中期汇报</a:t>
            </a:r>
            <a:endParaRPr sz="4400" b="1" i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/>
            </a:endParaRPr>
          </a:p>
        </p:txBody>
      </p:sp>
      <p:sp>
        <p:nvSpPr>
          <p:cNvPr id="3" name="New shape"/>
          <p:cNvSpPr/>
          <p:nvPr/>
        </p:nvSpPr>
        <p:spPr>
          <a:xfrm>
            <a:off x="622800" y="3833264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4" name="New shape"/>
          <p:cNvSpPr/>
          <p:nvPr/>
        </p:nvSpPr>
        <p:spPr>
          <a:xfrm>
            <a:off x="611778" y="3870669"/>
            <a:ext cx="11038043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000" b="1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可行性分析</a:t>
            </a:r>
            <a:r>
              <a:rPr sz="3000" b="1" i="0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与技术实现探讨</a:t>
            </a:r>
          </a:p>
        </p:txBody>
      </p:sp>
      <p:sp>
        <p:nvSpPr>
          <p:cNvPr id="5" name="New shape"/>
          <p:cNvSpPr/>
          <p:nvPr/>
        </p:nvSpPr>
        <p:spPr>
          <a:xfrm>
            <a:off x="622800" y="4870621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6" name="New shape"/>
          <p:cNvSpPr/>
          <p:nvPr/>
        </p:nvSpPr>
        <p:spPr>
          <a:xfrm>
            <a:off x="622800" y="4870621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7" name="New shape"/>
          <p:cNvSpPr/>
          <p:nvPr/>
        </p:nvSpPr>
        <p:spPr>
          <a:xfrm>
            <a:off x="622800" y="4870621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8" name="New shape"/>
          <p:cNvSpPr/>
          <p:nvPr/>
        </p:nvSpPr>
        <p:spPr>
          <a:xfrm>
            <a:off x="611778" y="4891372"/>
            <a:ext cx="11038043" cy="410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75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									Rage_of_dUST</a:t>
            </a:r>
            <a:r>
              <a:rPr lang="zh-CN" altLang="en-US" sz="1575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小组</a:t>
            </a:r>
            <a:endParaRPr sz="1575" b="0" i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611778" y="5492640"/>
            <a:ext cx="11038043" cy="4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汇报时间: 2024/04/1</a:t>
            </a:r>
            <a:r>
              <a:rPr lang="en-US" altLang="zh-CN"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7</a:t>
            </a:r>
            <a:endParaRPr sz="1575" b="0" i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Rust调用C的可行性</a:t>
            </a:r>
          </a:p>
        </p:txBody>
      </p:sp>
      <p:sp>
        <p:nvSpPr>
          <p:cNvPr id="4" name="New shape"/>
          <p:cNvSpPr/>
          <p:nvPr/>
        </p:nvSpPr>
        <p:spPr>
          <a:xfrm>
            <a:off x="839416" y="1120135"/>
            <a:ext cx="3888432" cy="692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sz="2100" i="0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Rust与C的相互调</a:t>
            </a:r>
            <a:r>
              <a:rPr lang="zh-CN" altLang="en-US" sz="2100" i="0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sz="2100" i="0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br>
              <a:rPr lang="zh-CN" altLang="en-US" sz="1800">
                <a:latin typeface="微软雅黑"/>
              </a:rPr>
            </a:br>
            <a:endParaRPr lang="zh-CN" altLang="en-US" sz="1800">
              <a:latin typeface="微软雅黑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91478"/>
            <a:ext cx="5776571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0</a:t>
            </a:r>
            <a:r>
              <a:rPr lang="en-US" altLang="zh-CN" sz="4800" b="1" i="0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4</a:t>
            </a:r>
            <a:endParaRPr sz="4800" b="1" i="0">
              <a:solidFill>
                <a:srgbClr val="0CBE7C"/>
              </a:solidFill>
              <a:highlight>
                <a:srgbClr val="FFFFFF">
                  <a:alpha val="0"/>
                </a:srgbClr>
              </a:highlight>
              <a:latin typeface="微软雅黑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986400" y="2635727"/>
            <a:ext cx="5771526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1A655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创新点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MMU(RUST</a:t>
            </a:r>
            <a:r>
              <a:rPr lang="zh-CN" altLang="en-US" sz="3000" b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sz="3000" b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000" b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集成到</a:t>
            </a:r>
            <a:r>
              <a:rPr lang="en-US" altLang="zh-CN" sz="3000" b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LiteOS</a:t>
            </a:r>
            <a:r>
              <a:rPr lang="zh-CN" altLang="en-US" sz="3000" b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zh-CN" altLang="en-US" sz="3000" b="1" i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1558800" y="2878465"/>
            <a:ext cx="2744215" cy="1172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Rust和C之间可以通过静态链接进行调用，这为Rust重写LiteOS内核提供了可行性。</a:t>
            </a:r>
          </a:p>
        </p:txBody>
      </p:sp>
      <p:sp>
        <p:nvSpPr>
          <p:cNvPr id="5" name="New shape"/>
          <p:cNvSpPr/>
          <p:nvPr/>
        </p:nvSpPr>
        <p:spPr>
          <a:xfrm>
            <a:off x="1556410" y="1627200"/>
            <a:ext cx="2580658" cy="1124265"/>
          </a:xfrm>
          <a:prstGeom prst="roundRect">
            <a:avLst>
              <a:gd name="adj" fmla="val 10888"/>
            </a:avLst>
          </a:prstGeom>
          <a:solidFill>
            <a:srgbClr val="D1FFEB"/>
          </a:solidFill>
          <a:ln w="6350">
            <a:solidFill>
              <a:srgbClr val="1A65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Rust与C的互操作性</a:t>
            </a:r>
          </a:p>
        </p:txBody>
      </p:sp>
      <p:sp>
        <p:nvSpPr>
          <p:cNvPr id="6" name="New shape"/>
          <p:cNvSpPr/>
          <p:nvPr/>
        </p:nvSpPr>
        <p:spPr>
          <a:xfrm>
            <a:off x="4430015" y="2878465"/>
            <a:ext cx="2744215" cy="1533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内存管理单元对于操作系统的安全性至关重要，使用Rust进行改写可以提高代码的安全性和可维护性。</a:t>
            </a:r>
          </a:p>
        </p:txBody>
      </p:sp>
      <p:sp>
        <p:nvSpPr>
          <p:cNvPr id="7" name="New shape"/>
          <p:cNvSpPr/>
          <p:nvPr/>
        </p:nvSpPr>
        <p:spPr>
          <a:xfrm>
            <a:off x="4427625" y="1627200"/>
            <a:ext cx="2580660" cy="1124265"/>
          </a:xfrm>
          <a:prstGeom prst="roundRect">
            <a:avLst>
              <a:gd name="adj" fmla="val 10888"/>
            </a:avLst>
          </a:prstGeom>
          <a:solidFill>
            <a:srgbClr val="D1FFEB"/>
          </a:solidFill>
          <a:ln w="6350">
            <a:solidFill>
              <a:srgbClr val="1A65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内存管理单元改写的重要性</a:t>
            </a:r>
          </a:p>
        </p:txBody>
      </p:sp>
      <p:sp>
        <p:nvSpPr>
          <p:cNvPr id="8" name="New shape"/>
          <p:cNvSpPr/>
          <p:nvPr/>
        </p:nvSpPr>
        <p:spPr>
          <a:xfrm>
            <a:off x="7301229" y="2878465"/>
            <a:ext cx="2744216" cy="1867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将改写的MMU集成到C风格的LiteOS工程中是一个具有挑战性的任务，不同语言之间的集成</a:t>
            </a:r>
            <a:r>
              <a:rPr lang="zh-CN" altLang="en-US" sz="1575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仍然是今后我们改写的重要课题</a:t>
            </a:r>
            <a:endParaRPr sz="1575" b="0" i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7298764" y="1627200"/>
            <a:ext cx="2631280" cy="1043565"/>
          </a:xfrm>
          <a:prstGeom prst="roundRect">
            <a:avLst>
              <a:gd name="adj" fmla="val 7475"/>
            </a:avLst>
          </a:prstGeom>
          <a:solidFill>
            <a:srgbClr val="D1FFEB"/>
          </a:solidFill>
          <a:ln w="6350">
            <a:solidFill>
              <a:srgbClr val="1A65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集成到C风格的LiteOS工程的挑战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11778" y="2635727"/>
            <a:ext cx="11038043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4800" b="1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谢 谢 大 家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38800" y="979200"/>
            <a:ext cx="3672000" cy="511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1054800" y="1037646"/>
            <a:ext cx="2482880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1A655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目录</a:t>
            </a:r>
          </a:p>
        </p:txBody>
      </p:sp>
      <p:sp>
        <p:nvSpPr>
          <p:cNvPr id="4" name="New shape"/>
          <p:cNvSpPr/>
          <p:nvPr/>
        </p:nvSpPr>
        <p:spPr>
          <a:xfrm>
            <a:off x="2340000" y="2539980"/>
            <a:ext cx="4152432" cy="4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1">
                <a:solidFill>
                  <a:srgbClr val="0CBE7C"/>
                </a:solidFill>
                <a:latin typeface="微软雅黑"/>
              </a:rPr>
              <a:t>01</a:t>
            </a:r>
            <a:r>
              <a:rPr lang="en-US" sz="1575" b="1">
                <a:solidFill>
                  <a:srgbClr val="0CBE7C"/>
                </a:solidFill>
                <a:latin typeface="微软雅黑"/>
              </a:rPr>
              <a:t> </a:t>
            </a:r>
            <a:r>
              <a:rPr lang="zh-CN" altLang="en-US" sz="157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理论依据</a:t>
            </a:r>
            <a:endParaRPr sz="1575" i="0">
              <a:solidFill>
                <a:schemeClr val="tx1"/>
              </a:solidFill>
              <a:highlight>
                <a:srgbClr val="FFFFFF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5663952" y="2539980"/>
            <a:ext cx="1944216" cy="458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1">
                <a:solidFill>
                  <a:srgbClr val="0CBE7C"/>
                </a:solidFill>
                <a:latin typeface="微软雅黑"/>
              </a:rPr>
              <a:t>0</a:t>
            </a:r>
            <a:r>
              <a:rPr lang="en-US" altLang="zh-CN" sz="1575" b="1">
                <a:solidFill>
                  <a:srgbClr val="0CBE7C"/>
                </a:solidFill>
                <a:latin typeface="微软雅黑"/>
              </a:rPr>
              <a:t>2</a:t>
            </a:r>
            <a:r>
              <a:rPr sz="1800">
                <a:latin typeface="微软雅黑"/>
              </a:rPr>
              <a:t> </a:t>
            </a: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改写考虑和分析</a:t>
            </a:r>
          </a:p>
        </p:txBody>
      </p:sp>
      <p:sp>
        <p:nvSpPr>
          <p:cNvPr id="7" name="New shape"/>
          <p:cNvSpPr/>
          <p:nvPr/>
        </p:nvSpPr>
        <p:spPr>
          <a:xfrm>
            <a:off x="5663952" y="3044204"/>
            <a:ext cx="4152433" cy="41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1">
                <a:solidFill>
                  <a:srgbClr val="0CBE7C"/>
                </a:solidFill>
                <a:latin typeface="微软雅黑"/>
              </a:rPr>
              <a:t>0</a:t>
            </a:r>
            <a:r>
              <a:rPr lang="en-US" altLang="zh-CN" sz="1575" b="1">
                <a:solidFill>
                  <a:srgbClr val="0CBE7C"/>
                </a:solidFill>
                <a:latin typeface="微软雅黑"/>
              </a:rPr>
              <a:t>4 </a:t>
            </a:r>
            <a:r>
              <a:rPr lang="zh-CN" altLang="en-US" sz="158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  <a:endParaRPr sz="1580" i="0">
              <a:solidFill>
                <a:schemeClr val="tx1"/>
              </a:solidFill>
              <a:highlight>
                <a:srgbClr val="FFFFFF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New shape"/>
          <p:cNvSpPr/>
          <p:nvPr/>
        </p:nvSpPr>
        <p:spPr>
          <a:xfrm>
            <a:off x="2340000" y="3020480"/>
            <a:ext cx="4152432" cy="458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1">
                <a:solidFill>
                  <a:srgbClr val="0CBE7C"/>
                </a:solidFill>
                <a:latin typeface="微软雅黑"/>
              </a:rPr>
              <a:t>0</a:t>
            </a:r>
            <a:r>
              <a:rPr lang="en-US" altLang="zh-CN" sz="1575" b="1">
                <a:solidFill>
                  <a:srgbClr val="0CBE7C"/>
                </a:solidFill>
                <a:latin typeface="微软雅黑"/>
              </a:rPr>
              <a:t>3</a:t>
            </a:r>
            <a:r>
              <a:rPr sz="1800">
                <a:latin typeface="微软雅黑"/>
              </a:rPr>
              <a:t> </a:t>
            </a:r>
            <a:r>
              <a:rPr lang="zh-CN" altLang="en-US"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技术依据</a:t>
            </a:r>
            <a:endParaRPr sz="1575" b="0" i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622800" y="3429000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87F9CE-EA9C-086F-63E1-553EC5BE1E3F}"/>
              </a:ext>
            </a:extLst>
          </p:cNvPr>
          <p:cNvSpPr txBox="1"/>
          <p:nvPr/>
        </p:nvSpPr>
        <p:spPr>
          <a:xfrm>
            <a:off x="2351584" y="3573016"/>
            <a:ext cx="32403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75" b="1" i="0" u="none" strike="noStrike" kern="1200" cap="none" spc="0" normalizeH="0" baseline="0" noProof="0">
                <a:ln>
                  <a:noFill/>
                </a:ln>
                <a:solidFill>
                  <a:srgbClr val="0CBE7C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</a:t>
            </a:r>
            <a:r>
              <a:rPr lang="en-US" altLang="zh-CN" sz="1575" b="1">
                <a:solidFill>
                  <a:srgbClr val="0CBE7C"/>
                </a:solidFill>
                <a:latin typeface="微软雅黑"/>
                <a:ea typeface="宋体" panose="02010600030101010101" pitchFamily="2" charset="-122"/>
              </a:rPr>
              <a:t>5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 </a:t>
            </a:r>
            <a:r>
              <a:rPr lang="zh-CN" altLang="en-US" sz="1575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小组半程进度</a:t>
            </a:r>
            <a:endParaRPr kumimoji="0" lang="zh-CN" altLang="en-US" sz="15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>
                  <a:alpha val="0"/>
                </a:srgbClr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48128" y="-9252"/>
            <a:ext cx="4583832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91478"/>
            <a:ext cx="5776571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0</a:t>
            </a:r>
            <a:r>
              <a:rPr lang="en-US" altLang="zh-CN" sz="4800" b="1" i="0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1</a:t>
            </a:r>
            <a:endParaRPr sz="4800" b="1" i="0">
              <a:solidFill>
                <a:srgbClr val="0CBE7C"/>
              </a:solidFill>
              <a:highlight>
                <a:srgbClr val="FFFFFF">
                  <a:alpha val="0"/>
                </a:srgbClr>
              </a:highlight>
              <a:latin typeface="微软雅黑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986400" y="2635727"/>
            <a:ext cx="5771526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1A655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理论依据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LiteOS在Windows和Linux下的编译方法</a:t>
            </a:r>
          </a:p>
        </p:txBody>
      </p:sp>
      <p:sp>
        <p:nvSpPr>
          <p:cNvPr id="4" name="New shape"/>
          <p:cNvSpPr/>
          <p:nvPr/>
        </p:nvSpPr>
        <p:spPr>
          <a:xfrm>
            <a:off x="1558800" y="1627201"/>
            <a:ext cx="3040499" cy="3587380"/>
          </a:xfrm>
          <a:prstGeom prst="roundRect">
            <a:avLst>
              <a:gd name="adj" fmla="val 9999"/>
            </a:avLst>
          </a:prstGeom>
          <a:solidFill>
            <a:srgbClr val="D1FFEB"/>
          </a:solidFill>
          <a:ln w="6350">
            <a:solidFill>
              <a:srgbClr val="0CBE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  <a:p>
            <a:pPr algn="l"/>
            <a:r>
              <a:rPr sz="2100" b="1" i="0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LiteOS在Windows下的编译方法</a:t>
            </a:r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Windows平台下，用户可以使用Huawei LiteOS Studio图形化IDE进行配置和编译。</a:t>
            </a:r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4726299" y="1627200"/>
            <a:ext cx="3040528" cy="3587380"/>
          </a:xfrm>
          <a:prstGeom prst="roundRect">
            <a:avLst>
              <a:gd name="adj" fmla="val 10000"/>
            </a:avLst>
          </a:prstGeom>
          <a:solidFill>
            <a:srgbClr val="D1FFEB"/>
          </a:solidFill>
          <a:ln w="6350">
            <a:solidFill>
              <a:srgbClr val="0CBE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  <a:p>
            <a:pPr algn="l"/>
            <a:r>
              <a:rPr sz="2100" b="1" i="0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LiteOS在Linux下的编译方法</a:t>
            </a:r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Linux平台下，通过menuconfig进行组件化配置及裁剪后，执行make命令完成编译。</a:t>
            </a:r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7893827" y="1627200"/>
            <a:ext cx="3031738" cy="3587380"/>
          </a:xfrm>
          <a:prstGeom prst="roundRect">
            <a:avLst>
              <a:gd name="adj" fmla="val 10032"/>
            </a:avLst>
          </a:prstGeom>
          <a:solidFill>
            <a:srgbClr val="D1FFEB"/>
          </a:solidFill>
          <a:ln w="6350">
            <a:solidFill>
              <a:srgbClr val="0CBE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  <a:p>
            <a:pPr algn="l"/>
            <a:r>
              <a:rPr sz="2100" b="1" i="0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编译框架简介</a:t>
            </a:r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编译框架是用于管理和控制整个编译过程的系统，包括配置、编译、链接等步骤。</a:t>
            </a:r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173CA8-4771-3DB7-4EE4-E8E39C400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2276872"/>
            <a:ext cx="1113354" cy="100511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noFill/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E86C647-EFB6-CF92-1E89-E08C2363CCB1}"/>
              </a:ext>
            </a:extLst>
          </p:cNvPr>
          <p:cNvSpPr txBox="1"/>
          <p:nvPr/>
        </p:nvSpPr>
        <p:spPr>
          <a:xfrm>
            <a:off x="1127448" y="548680"/>
            <a:ext cx="7488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altLang="zh-CN" sz="3000" b="1">
                <a:latin typeface="微软雅黑" panose="020B0503020204020204" pitchFamily="34" charset="-122"/>
                <a:ea typeface="微软雅黑" panose="020B0503020204020204" pitchFamily="34" charset="-122"/>
              </a:rPr>
              <a:t>LiteOS</a:t>
            </a:r>
            <a:r>
              <a:rPr lang="zh-CN" altLang="en-US" sz="3000" b="1">
                <a:latin typeface="微软雅黑" panose="020B0503020204020204" pitchFamily="34" charset="-122"/>
                <a:ea typeface="微软雅黑" panose="020B0503020204020204" pitchFamily="34" charset="-122"/>
              </a:rPr>
              <a:t>源代码分析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883AAC-0719-1C4D-BBE1-AC7C2D69D5A1}"/>
              </a:ext>
            </a:extLst>
          </p:cNvPr>
          <p:cNvSpPr txBox="1"/>
          <p:nvPr/>
        </p:nvSpPr>
        <p:spPr>
          <a:xfrm>
            <a:off x="1055440" y="1340768"/>
            <a:ext cx="808856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LiteOS</a:t>
            </a:r>
            <a:r>
              <a:rPr lang="zh-CN" altLang="en-US" sz="240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structure(main</a:t>
            </a:r>
            <a:r>
              <a:rPr lang="zh-CN" altLang="en-US" sz="240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conponents)</a:t>
            </a:r>
            <a:endParaRPr lang="zh-CN" altLang="en-US" sz="240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zh-CN"/>
              <a:t>arch: </a:t>
            </a:r>
            <a:r>
              <a:rPr lang="zh-CN" altLang="en-US"/>
              <a:t>架构支持</a:t>
            </a:r>
          </a:p>
          <a:p>
            <a:r>
              <a:rPr lang="en-US" altLang="zh-CN"/>
              <a:t>components: </a:t>
            </a:r>
            <a:r>
              <a:rPr lang="zh-CN" altLang="en-US"/>
              <a:t>组件文件夹</a:t>
            </a:r>
          </a:p>
          <a:p>
            <a:r>
              <a:rPr lang="en-US" altLang="zh-CN"/>
              <a:t>fs: </a:t>
            </a:r>
            <a:r>
              <a:rPr lang="zh-CN" altLang="en-US"/>
              <a:t>文件系统</a:t>
            </a:r>
          </a:p>
          <a:p>
            <a:r>
              <a:rPr lang="en-US" altLang="zh-CN"/>
              <a:t>lib: </a:t>
            </a:r>
            <a:r>
              <a:rPr lang="zh-CN" altLang="en-US"/>
              <a:t>库文件</a:t>
            </a:r>
          </a:p>
          <a:p>
            <a:r>
              <a:rPr lang="en-US" altLang="zh-CN"/>
              <a:t>utility: </a:t>
            </a:r>
            <a:r>
              <a:rPr lang="zh-CN" altLang="en-US"/>
              <a:t>实用工具</a:t>
            </a:r>
          </a:p>
          <a:p>
            <a:r>
              <a:rPr lang="en-US" altLang="zh-CN"/>
              <a:t>demos: </a:t>
            </a:r>
            <a:r>
              <a:rPr lang="zh-CN" altLang="en-US"/>
              <a:t>模块演示汇总</a:t>
            </a:r>
          </a:p>
          <a:p>
            <a:r>
              <a:rPr lang="en-US" altLang="zh-CN"/>
              <a:t>include: </a:t>
            </a:r>
            <a:r>
              <a:rPr lang="zh-CN" altLang="en-US"/>
              <a:t>头文件依赖</a:t>
            </a:r>
          </a:p>
          <a:p>
            <a:r>
              <a:rPr lang="en-US" altLang="zh-CN"/>
              <a:t>kernel: </a:t>
            </a:r>
            <a:r>
              <a:rPr lang="zh-CN" altLang="en-US"/>
              <a:t>基础内核代码</a:t>
            </a:r>
          </a:p>
          <a:p>
            <a:r>
              <a:rPr lang="en-US" altLang="zh-CN"/>
              <a:t>shell: shell</a:t>
            </a:r>
            <a:r>
              <a:rPr lang="zh-CN" altLang="en-US"/>
              <a:t>命令代码</a:t>
            </a:r>
          </a:p>
          <a:p>
            <a:r>
              <a:rPr lang="en-US" altLang="zh-CN"/>
              <a:t>targets: </a:t>
            </a:r>
            <a:r>
              <a:rPr lang="zh-CN" altLang="en-US"/>
              <a:t>开发板工程源包</a:t>
            </a:r>
          </a:p>
          <a:p>
            <a:r>
              <a:rPr lang="en-US" altLang="zh-CN"/>
              <a:t>test and tests: </a:t>
            </a:r>
            <a:r>
              <a:rPr lang="zh-CN" altLang="en-US"/>
              <a:t>模块测试和整体测试</a:t>
            </a:r>
          </a:p>
          <a:p>
            <a:r>
              <a:rPr lang="en-US" altLang="zh-CN"/>
              <a:t>tools: </a:t>
            </a:r>
            <a:r>
              <a:rPr lang="zh-CN" altLang="en-US"/>
              <a:t>开发板编译配置文件和</a:t>
            </a:r>
            <a:r>
              <a:rPr lang="en-US" altLang="zh-CN"/>
              <a:t>menuconfig</a:t>
            </a:r>
            <a:r>
              <a:rPr lang="zh-CN" altLang="en-US"/>
              <a:t>脚本</a:t>
            </a:r>
          </a:p>
          <a:p>
            <a:r>
              <a:rPr lang="en-US" altLang="zh-CN"/>
              <a:t>Makefile: </a:t>
            </a:r>
            <a:r>
              <a:rPr lang="zh-CN" altLang="en-US"/>
              <a:t>顶层</a:t>
            </a:r>
            <a:r>
              <a:rPr lang="en-US" altLang="zh-CN"/>
              <a:t>Makefile</a:t>
            </a:r>
            <a:r>
              <a:rPr lang="zh-CN" altLang="en-US"/>
              <a:t>编译脚本</a:t>
            </a:r>
          </a:p>
          <a:p>
            <a:r>
              <a:rPr lang="en-US" altLang="zh-CN"/>
              <a:t>.config: </a:t>
            </a:r>
            <a:r>
              <a:rPr lang="zh-CN" altLang="en-US"/>
              <a:t>开发板配置文件</a:t>
            </a:r>
          </a:p>
        </p:txBody>
      </p:sp>
    </p:spTree>
    <p:extLst>
      <p:ext uri="{BB962C8B-B14F-4D97-AF65-F5344CB8AC3E}">
        <p14:creationId xmlns:p14="http://schemas.microsoft.com/office/powerpoint/2010/main" val="5793654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91478"/>
            <a:ext cx="5776571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0</a:t>
            </a:r>
            <a:r>
              <a:rPr lang="en-US" altLang="zh-CN" sz="4800" b="1" i="0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2</a:t>
            </a:r>
            <a:endParaRPr sz="4800" b="1" i="0">
              <a:solidFill>
                <a:srgbClr val="0CBE7C"/>
              </a:solidFill>
              <a:highlight>
                <a:srgbClr val="FFFFFF">
                  <a:alpha val="0"/>
                </a:srgbClr>
              </a:highlight>
              <a:latin typeface="微软雅黑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986400" y="2635727"/>
            <a:ext cx="5771526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1A655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改写考虑和分析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sz="3000" b="1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模块改写分析</a:t>
            </a:r>
          </a:p>
        </p:txBody>
      </p:sp>
      <p:sp>
        <p:nvSpPr>
          <p:cNvPr id="4" name="New shape"/>
          <p:cNvSpPr/>
          <p:nvPr/>
        </p:nvSpPr>
        <p:spPr>
          <a:xfrm>
            <a:off x="1774800" y="1555200"/>
            <a:ext cx="8016003" cy="1407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LiteOS组件模块改写考虑</a:t>
            </a:r>
            <a:br>
              <a:rPr sz="1800">
                <a:latin typeface="微软雅黑"/>
              </a:rPr>
            </a:br>
            <a:endParaRPr lang="zh-CN" altLang="en-US" sz="180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lang="en-US" altLang="zh-CN"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LiteOS</a:t>
            </a:r>
            <a:r>
              <a:rPr lang="zh-CN" altLang="en-US"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components</a:t>
            </a:r>
            <a:r>
              <a:rPr lang="zh-CN" altLang="en-US"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模块包含</a:t>
            </a:r>
            <a:r>
              <a:rPr lang="en-US" altLang="zh-CN"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fs</a:t>
            </a:r>
            <a:r>
              <a:rPr lang="zh-CN" altLang="en-US"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net</a:t>
            </a:r>
            <a:r>
              <a:rPr lang="zh-CN" altLang="en-US"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等代码，由于其庞大且大部分为操作系统外围应用，改写意义不大。</a:t>
            </a:r>
          </a:p>
        </p:txBody>
      </p:sp>
      <p:sp>
        <p:nvSpPr>
          <p:cNvPr id="5" name="New shape"/>
          <p:cNvSpPr/>
          <p:nvPr/>
        </p:nvSpPr>
        <p:spPr>
          <a:xfrm>
            <a:off x="1775520" y="3068960"/>
            <a:ext cx="8016003" cy="1705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shell命令模块改写分析</a:t>
            </a:r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命令作为人机交互的接口，是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外部的一层封装，其对操作系统安全性的影响不大，与内核等操作系统核心模块比较，重要性略显不足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l">
              <a:lnSpc>
                <a:spcPct val="150000"/>
              </a:lnSpc>
            </a:pPr>
            <a:endParaRPr sz="1575" b="0" i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1774800" y="4509120"/>
            <a:ext cx="8137624" cy="1376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sz="2100" b="1" i="0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kernel模块改写优势与挑战</a:t>
            </a:r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kernel模块是LiteOS的核心，改写后可以提高代码的安全性和可维护性，但需要处理大量头文件以供Rust程序使用。</a:t>
            </a:r>
            <a:r>
              <a:rPr lang="zh-CN" altLang="en-US"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经过对比，我们决定主攻</a:t>
            </a:r>
            <a:r>
              <a:rPr lang="en-US" altLang="zh-CN"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sz="1575" b="0" i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New shape"/>
          <p:cNvSpPr/>
          <p:nvPr/>
        </p:nvSpPr>
        <p:spPr>
          <a:xfrm>
            <a:off x="1199456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1A6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" name="New shape"/>
          <p:cNvSpPr/>
          <p:nvPr/>
        </p:nvSpPr>
        <p:spPr>
          <a:xfrm>
            <a:off x="1199456" y="306896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1A6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" name="New shape"/>
          <p:cNvSpPr/>
          <p:nvPr/>
        </p:nvSpPr>
        <p:spPr>
          <a:xfrm>
            <a:off x="1199456" y="450912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1A6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100265-A099-3F2A-76B3-FE54B2DC4E98}"/>
              </a:ext>
            </a:extLst>
          </p:cNvPr>
          <p:cNvSpPr txBox="1"/>
          <p:nvPr/>
        </p:nvSpPr>
        <p:spPr>
          <a:xfrm>
            <a:off x="1127448" y="6021288"/>
            <a:ext cx="950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i="0">
                <a:highlight>
                  <a:srgbClr val="FFFFFF">
                    <a:alpha val="0"/>
                  </a:srgbClr>
                </a:highlight>
                <a:latin typeface="华文彩云" panose="02010800040101010101" pitchFamily="2" charset="-122"/>
                <a:ea typeface="华文彩云" panose="02010800040101010101" pitchFamily="2" charset="-122"/>
              </a:rPr>
              <a:t>任务调度等其它模块存在着</a:t>
            </a:r>
            <a:r>
              <a:rPr lang="zh-CN" altLang="en-US" sz="1800" b="0" i="0">
                <a:highlight>
                  <a:srgbClr val="FFFFFF">
                    <a:alpha val="0"/>
                  </a:srgbClr>
                </a:highlight>
                <a:latin typeface="华文彩云" panose="02010800040101010101" pitchFamily="2" charset="-122"/>
                <a:ea typeface="华文彩云" panose="02010800040101010101" pitchFamily="2" charset="-122"/>
              </a:rPr>
              <a:t>工作量过于微小、用 </a:t>
            </a:r>
            <a:r>
              <a:rPr lang="en-US" altLang="zh-CN" sz="1800" b="0" i="0">
                <a:highlight>
                  <a:srgbClr val="FFFFFF">
                    <a:alpha val="0"/>
                  </a:srgbClr>
                </a:highlight>
                <a:latin typeface="华文彩云" panose="02010800040101010101" pitchFamily="2" charset="-122"/>
                <a:ea typeface="华文彩云" panose="02010800040101010101" pitchFamily="2" charset="-122"/>
              </a:rPr>
              <a:t>Rust </a:t>
            </a:r>
            <a:r>
              <a:rPr lang="zh-CN" altLang="en-US" sz="1800" b="0" i="0">
                <a:highlight>
                  <a:srgbClr val="FFFFFF">
                    <a:alpha val="0"/>
                  </a:srgbClr>
                </a:highlight>
                <a:latin typeface="华文彩云" panose="02010800040101010101" pitchFamily="2" charset="-122"/>
                <a:ea typeface="华文彩云" panose="02010800040101010101" pitchFamily="2" charset="-122"/>
              </a:rPr>
              <a:t>改写意义不大、</a:t>
            </a:r>
            <a:r>
              <a:rPr lang="zh-CN" altLang="en-US" sz="1800" i="0">
                <a:highlight>
                  <a:srgbClr val="FFFFFF">
                    <a:alpha val="0"/>
                  </a:srgbClr>
                </a:highlight>
                <a:latin typeface="华文彩云" panose="02010800040101010101" pitchFamily="2" charset="-122"/>
                <a:ea typeface="华文彩云" panose="02010800040101010101" pitchFamily="2" charset="-122"/>
              </a:rPr>
              <a:t>独立性评估难以权衡等问题</a:t>
            </a:r>
          </a:p>
          <a:p>
            <a:endParaRPr lang="zh-CN" altLang="en-US" sz="1800" b="0" i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/>
            </a:endParaRPr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内存管理模块改写分析</a:t>
            </a:r>
          </a:p>
        </p:txBody>
      </p:sp>
      <p:sp>
        <p:nvSpPr>
          <p:cNvPr id="4" name="New shape"/>
          <p:cNvSpPr/>
          <p:nvPr/>
        </p:nvSpPr>
        <p:spPr>
          <a:xfrm>
            <a:off x="1558800" y="2878466"/>
            <a:ext cx="2744215" cy="1533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LiteOS内存管理模块是操作系统的核心部分，负责内存的分配、回收和保护，确保系统运行的稳定性和安全性。</a:t>
            </a:r>
          </a:p>
        </p:txBody>
      </p:sp>
      <p:sp>
        <p:nvSpPr>
          <p:cNvPr id="5" name="New shape"/>
          <p:cNvSpPr/>
          <p:nvPr/>
        </p:nvSpPr>
        <p:spPr>
          <a:xfrm>
            <a:off x="1556410" y="1627200"/>
            <a:ext cx="2580658" cy="1124265"/>
          </a:xfrm>
          <a:prstGeom prst="roundRect">
            <a:avLst>
              <a:gd name="adj" fmla="val 10888"/>
            </a:avLst>
          </a:prstGeom>
          <a:solidFill>
            <a:srgbClr val="D1FFEB"/>
          </a:solidFill>
          <a:ln w="6350">
            <a:solidFill>
              <a:srgbClr val="1A65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LiteOS内存管理模块概述</a:t>
            </a:r>
          </a:p>
        </p:txBody>
      </p:sp>
      <p:sp>
        <p:nvSpPr>
          <p:cNvPr id="6" name="New shape"/>
          <p:cNvSpPr/>
          <p:nvPr/>
        </p:nvSpPr>
        <p:spPr>
          <a:xfrm>
            <a:off x="4430015" y="2878465"/>
            <a:ext cx="2744215" cy="1533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Rust语言具有强大的内存安全特性，能够有效防止内存泄漏和数据竞争等问题，提高系统的可靠性和稳定性。</a:t>
            </a:r>
          </a:p>
        </p:txBody>
      </p:sp>
      <p:sp>
        <p:nvSpPr>
          <p:cNvPr id="7" name="New shape"/>
          <p:cNvSpPr/>
          <p:nvPr/>
        </p:nvSpPr>
        <p:spPr>
          <a:xfrm>
            <a:off x="4427625" y="1627200"/>
            <a:ext cx="2580660" cy="1124265"/>
          </a:xfrm>
          <a:prstGeom prst="roundRect">
            <a:avLst>
              <a:gd name="adj" fmla="val 10888"/>
            </a:avLst>
          </a:prstGeom>
          <a:solidFill>
            <a:srgbClr val="D1FFEB"/>
          </a:solidFill>
          <a:ln w="6350">
            <a:solidFill>
              <a:srgbClr val="1A65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Rust改写内存管理模块的优势</a:t>
            </a:r>
          </a:p>
        </p:txBody>
      </p:sp>
      <p:sp>
        <p:nvSpPr>
          <p:cNvPr id="8" name="New shape"/>
          <p:cNvSpPr/>
          <p:nvPr/>
        </p:nvSpPr>
        <p:spPr>
          <a:xfrm>
            <a:off x="7301229" y="2878466"/>
            <a:ext cx="2744216" cy="1893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Rust与C语言的互操作性需要通过外部工具进行绑定，可能会带来一定的复杂性和性能开销，需要进行充分的测试和优化。</a:t>
            </a:r>
          </a:p>
        </p:txBody>
      </p:sp>
      <p:sp>
        <p:nvSpPr>
          <p:cNvPr id="9" name="New shape"/>
          <p:cNvSpPr/>
          <p:nvPr/>
        </p:nvSpPr>
        <p:spPr>
          <a:xfrm>
            <a:off x="7298841" y="1627200"/>
            <a:ext cx="2580658" cy="1124266"/>
          </a:xfrm>
          <a:prstGeom prst="roundRect">
            <a:avLst>
              <a:gd name="adj" fmla="val 10888"/>
            </a:avLst>
          </a:prstGeom>
          <a:solidFill>
            <a:srgbClr val="D1FFEB"/>
          </a:solidFill>
          <a:ln w="6350">
            <a:solidFill>
              <a:srgbClr val="1A65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Rust改写内存管理模块的挑战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91478"/>
            <a:ext cx="5776571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0</a:t>
            </a:r>
            <a:r>
              <a:rPr lang="en-US" altLang="zh-CN" sz="4800" b="1" i="0">
                <a:solidFill>
                  <a:srgbClr val="0CBE7C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3</a:t>
            </a:r>
            <a:endParaRPr sz="4800" b="1" i="0">
              <a:solidFill>
                <a:srgbClr val="0CBE7C"/>
              </a:solidFill>
              <a:highlight>
                <a:srgbClr val="FFFFFF">
                  <a:alpha val="0"/>
                </a:srgbClr>
              </a:highlight>
              <a:latin typeface="微软雅黑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986400" y="2635727"/>
            <a:ext cx="5771526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1A655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技术依据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Unix 5.4 unknown"/>
  <p:tag name="AS_OS" val="Unix 5.4 unknown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Orya" typeface="Kalinga"/>
        <a:font script="Mlym" typeface="Kartika"/>
        <a:font script="Deva" typeface="Mangal"/>
        <a:font script="Mong" typeface="Mongolian Baiti"/>
        <a:font script="Ethi" typeface="Nyala"/>
        <a:font script="Geor" typeface="Sylfaen"/>
        <a:font script="Sinh" typeface="Iskoola Pota"/>
        <a:font script="Taml" typeface="Latha"/>
        <a:font script="Tibt" typeface="Microsoft Himalaya"/>
        <a:font script="Gujr" typeface="Shruti"/>
        <a:font script="Hant" typeface="新細明體"/>
        <a:font script="Khmr" typeface="MoolBoran"/>
        <a:font script="Laoo" typeface="DokChampa"/>
        <a:font script="Cher" typeface="Plantagenet Cherokee"/>
        <a:font script="Hans" typeface="宋体"/>
        <a:font script="Hebr" typeface="Times New Roman"/>
        <a:font script="Uigh" typeface="Microsoft Uighur"/>
        <a:font script="Guru" typeface="Raavi"/>
        <a:font script="Cans" typeface="Euphemia"/>
        <a:font script="Jpan" typeface="ＭＳ Ｐゴシック"/>
        <a:font script="Arab" typeface="Times New Roman"/>
        <a:font script="Syrc" typeface="Estrangelo Edessa"/>
        <a:font script="Hang" typeface="맑은 고딕"/>
        <a:font script="Viet" typeface="Times New Roman"/>
        <a:font script="Thai" typeface="Angsana New"/>
        <a:font script="Yiii" typeface="Microsoft Yi Baiti"/>
        <a:font script="Thaa" typeface="MV Boli"/>
        <a:font script="Beng" typeface="Vrinda"/>
        <a:font script="Telu" typeface="Gautami"/>
        <a:font script="Knda" typeface="Tunga"/>
      </a:majorFont>
      <a:minorFont>
        <a:latin typeface="Calibri"/>
        <a:ea typeface=""/>
        <a:cs typeface=""/>
        <a:font script="Orya" typeface="Kalinga"/>
        <a:font script="Mlym" typeface="Kartika"/>
        <a:font script="Deva" typeface="Mangal"/>
        <a:font script="Mong" typeface="Mongolian Baiti"/>
        <a:font script="Ethi" typeface="Nyala"/>
        <a:font script="Geor" typeface="Sylfaen"/>
        <a:font script="Sinh" typeface="Iskoola Pota"/>
        <a:font script="Taml" typeface="Latha"/>
        <a:font script="Tibt" typeface="Microsoft Himalaya"/>
        <a:font script="Gujr" typeface="Shruti"/>
        <a:font script="Hant" typeface="新細明體"/>
        <a:font script="Khmr" typeface="DaunPenh"/>
        <a:font script="Laoo" typeface="DokChampa"/>
        <a:font script="Cher" typeface="Plantagenet Cherokee"/>
        <a:font script="Hans" typeface="宋体"/>
        <a:font script="Hebr" typeface="Arial"/>
        <a:font script="Uigh" typeface="Microsoft Uighur"/>
        <a:font script="Guru" typeface="Raavi"/>
        <a:font script="Cans" typeface="Euphemia"/>
        <a:font script="Jpan" typeface="ＭＳ Ｐゴシック"/>
        <a:font script="Arab" typeface="Arial"/>
        <a:font script="Syrc" typeface="Estrangelo Edessa"/>
        <a:font script="Hang" typeface="맑은 고딕"/>
        <a:font script="Viet" typeface="Arial"/>
        <a:font script="Thai" typeface="Cordia New"/>
        <a:font script="Yiii" typeface="Microsoft Yi Baiti"/>
        <a:font script="Thaa" typeface="MV Boli"/>
        <a:font script="Beng" typeface="Vrinda"/>
        <a:font script="Telu" typeface="Gautami"/>
        <a:font script="Knda" typeface="Tung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Orya" typeface="Kalinga"/>
        <a:font script="Mlym" typeface="Kartika"/>
        <a:font script="Deva" typeface="Mangal"/>
        <a:font script="Mong" typeface="Mongolian Baiti"/>
        <a:font script="Ethi" typeface="Nyala"/>
        <a:font script="Geor" typeface="Sylfaen"/>
        <a:font script="Sinh" typeface="Iskoola Pota"/>
        <a:font script="Taml" typeface="Latha"/>
        <a:font script="Tibt" typeface="Microsoft Himalaya"/>
        <a:font script="Gujr" typeface="Shruti"/>
        <a:font script="Hant" typeface="新細明體"/>
        <a:font script="Khmr" typeface="MoolBoran"/>
        <a:font script="Laoo" typeface="DokChampa"/>
        <a:font script="Cher" typeface="Plantagenet Cherokee"/>
        <a:font script="Hans" typeface="宋体"/>
        <a:font script="Hebr" typeface="Times New Roman"/>
        <a:font script="Uigh" typeface="Microsoft Uighur"/>
        <a:font script="Guru" typeface="Raavi"/>
        <a:font script="Cans" typeface="Euphemia"/>
        <a:font script="Jpan" typeface="ＭＳ Ｐゴシック"/>
        <a:font script="Arab" typeface="Times New Roman"/>
        <a:font script="Syrc" typeface="Estrangelo Edessa"/>
        <a:font script="Hang" typeface="맑은 고딕"/>
        <a:font script="Viet" typeface="Times New Roman"/>
        <a:font script="Thai" typeface="Angsana New"/>
        <a:font script="Yiii" typeface="Microsoft Yi Baiti"/>
        <a:font script="Thaa" typeface="MV Boli"/>
        <a:font script="Beng" typeface="Vrinda"/>
        <a:font script="Telu" typeface="Gautami"/>
        <a:font script="Knda" typeface="Tunga"/>
      </a:majorFont>
      <a:minorFont>
        <a:latin typeface="Calibri"/>
        <a:ea typeface=""/>
        <a:cs typeface=""/>
        <a:font script="Orya" typeface="Kalinga"/>
        <a:font script="Mlym" typeface="Kartika"/>
        <a:font script="Deva" typeface="Mangal"/>
        <a:font script="Mong" typeface="Mongolian Baiti"/>
        <a:font script="Ethi" typeface="Nyala"/>
        <a:font script="Geor" typeface="Sylfaen"/>
        <a:font script="Sinh" typeface="Iskoola Pota"/>
        <a:font script="Taml" typeface="Latha"/>
        <a:font script="Tibt" typeface="Microsoft Himalaya"/>
        <a:font script="Gujr" typeface="Shruti"/>
        <a:font script="Hant" typeface="新細明體"/>
        <a:font script="Khmr" typeface="DaunPenh"/>
        <a:font script="Laoo" typeface="DokChampa"/>
        <a:font script="Cher" typeface="Plantagenet Cherokee"/>
        <a:font script="Hans" typeface="宋体"/>
        <a:font script="Hebr" typeface="Arial"/>
        <a:font script="Uigh" typeface="Microsoft Uighur"/>
        <a:font script="Guru" typeface="Raavi"/>
        <a:font script="Cans" typeface="Euphemia"/>
        <a:font script="Jpan" typeface="ＭＳ Ｐゴシック"/>
        <a:font script="Arab" typeface="Arial"/>
        <a:font script="Syrc" typeface="Estrangelo Edessa"/>
        <a:font script="Hang" typeface="맑은 고딕"/>
        <a:font script="Viet" typeface="Arial"/>
        <a:font script="Thai" typeface="Cordia New"/>
        <a:font script="Yiii" typeface="Microsoft Yi Baiti"/>
        <a:font script="Thaa" typeface="MV Boli"/>
        <a:font script="Beng" typeface="Vrinda"/>
        <a:font script="Telu" typeface="Gautami"/>
        <a:font script="Knda" typeface="Tung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509</Words>
  <Application>Microsoft Office PowerPoint</Application>
  <PresentationFormat>宽屏</PresentationFormat>
  <Paragraphs>86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华文彩云</vt:lpstr>
      <vt:lpstr>宋体</vt:lpstr>
      <vt:lpstr>微软雅黑</vt:lpstr>
      <vt:lpstr>Aharoni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睿 汪</cp:lastModifiedBy>
  <cp:revision>19</cp:revision>
  <dcterms:created xsi:type="dcterms:W3CDTF">2024-04-16T00:33:11Z</dcterms:created>
  <dcterms:modified xsi:type="dcterms:W3CDTF">2024-04-16T01:44:29Z</dcterms:modified>
</cp:coreProperties>
</file>