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64" r:id="rId4"/>
    <p:sldId id="280" r:id="rId5"/>
    <p:sldId id="261" r:id="rId6"/>
    <p:sldId id="262" r:id="rId7"/>
    <p:sldId id="265" r:id="rId8"/>
    <p:sldId id="279" r:id="rId9"/>
    <p:sldId id="267" r:id="rId10"/>
    <p:sldId id="268" r:id="rId11"/>
    <p:sldId id="272" r:id="rId12"/>
    <p:sldId id="273" r:id="rId13"/>
    <p:sldId id="282" r:id="rId14"/>
    <p:sldId id="260" r:id="rId15"/>
    <p:sldId id="275" r:id="rId16"/>
    <p:sldId id="277" r:id="rId17"/>
    <p:sldId id="278"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6" d="100"/>
          <a:sy n="56" d="100"/>
        </p:scale>
        <p:origin x="927" y="4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LiteOS内存管理模块的改写分析为主题进行讨论。LiteOS内存管理模块是操作系统的核心部分，负责分配、回收和保护内存资源，确保系统的稳定性和安全性至关重要。然而，在面临日益复杂的应用场景和技术挑战时，我们意识到需要对其进行改写以提升其性能和可靠性。在这一页中，我将介绍使用Rust语言改写内存管理模块的优势。Rust作为一种现代化的编程语言，拥有强大的内存安全特性，能够有效防止内存泄漏和数据竞争等问题。通过改写内存管理模块，我们可以充分利用Rust的高级特性来提高系统的可靠性和稳定性。同时，我也要强调Rust改写内存管理模块所面临的挑战。由于Rust与C语言的互操作性需要通过外部工具进行绑定，这可能会带来一定的复杂性和性能开销。因此，在进行改写之前，我们需要进行充分的测试和优化，以确保新模块在实际应用中表现出色。综上所述，使用Rust语言改写LiteOS内存管理模块具有重要的意义。它不仅提升了系统的可靠性和稳定性，还能够应对日益复杂的应用场景和技术挑战。当然，我们也要认识到改写过程中可能会遇到的困难和风险，并采取相应的措施来应对这些问题。下面我将详细介绍LiteOS内存管理模块改写的具体步骤和方法。</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这段我将以C API的包装为主题，深入探讨如何将C API封装成Rust可以理解和使用的接口。在C语言中，API是应用程序接口的简称，它提供了一组预定义的函数和数据类型，供开发者在编写程序时使用。然而，由于Rust和C之间的内存管理方式存在差异，因此我们需要通过包装C API，使其能够在Rust中正常运行。首先，我们来看一下手动实现C API包装的过程。这个过程需要我们通过编写Rust代码，根据C头文件定义的数据类型和函数进行手动包装。这种方法虽然比较繁琐，但是可以让我们更好地理解C API的工作原理，同时也能够提供更精确的控制。然后，我们来看看如何使用工具bindgen进行C API包装。bindgen是一个Rust库，它可以自动从C头文件中生成Rust代码。通过使用bindgen，我们可以大大简化C API在Rust中的使用过程，提高开发效率。当然，这并不意味着我们应该完全依赖bindgen，因为在某些情况下，手动包装仍然是必要的。总的来说，无论是手动实现C API包装，还是使用工具bindgen进行包装，都是为了解决C和Rust之间的兼容性问题，使两者可以顺利地进行交互。这部分内容就讲到这里，下一部分我将介绍如何在Rust中使用封装好的C API。</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8972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fontScale="97500"/>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介绍LiteOS，一个被设计为轻量级操作系统的优秀选择。LiteOS内核小巧，占用空间少，非常适用于资源受限的物联网设备。不仅如此，LiteOS还拥有低功耗优势，通过优化的功耗管理机制，能够有效地管理设备的能量消耗。当LiteOS运行在配套芯片上时，它可将功耗降低至µA级别。同时，LiteOS的高实时性表现也非常值得一提。由于其轻量性，LiteOS的内核运行效率较高，任务调度和切换的开销较小。这意味着系统响应延迟较低，从而提高了实时性。总之，LiteOS凭借其轻量级特性、低功耗优势和高实时性表现，是一个值得考虑的操作系统选择。</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378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Rust的优势为主题，详细阐述Rust的特性和优越之处。首先，让我们来谈谈Rust的安全性。Rust通过所有权模型和借用规则，实现了内存安全和并发安全，避免了内存泄露和悬空指针等问题。这一特性使得Rust在安全性方面具有明显的优势。其次，Rust的高效性也是其显著的优点之一。Rust的设计目标是在大部分事情上拥有与C/C++类似的性能，且无需垃圾收集，减少了运行时的性能损失。这意味着开发者可以利用Rust编写高性能的应用程序，提升系统的效率。另外，Rust的兼容性也值得一提。Rust提供了对C ABI的支持，可以与C语言进行无缝集成，使得Rust能够方便地改写C语言操作系统内核。这种兼容性为开发者提供了更大的灵活性和选择空间。总的来说，Rust以其安全性、高效性和兼容性成为一门备受青睐的编程语言。无论是在软件开发还是在操作系统开发方面，Rust都能发挥出卓越的潜力。希望这些对Rust优势的介绍能给大家带来一些启发和思考。谢谢大家！</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568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fontScale="97500" lnSpcReduction="10000"/>
          </a:bodyPr>
          <a:lstStyle/>
          <a:p>
            <a:r>
              <a:t>这段我将以Rust编程语言改写LiteOS内核中的内存管理单元为主题，详细阐述其目标、意义以及实现方式。首先，我们的目标是使用Rust语言改写LiteOS内核中的内存管理单元，以提高其安全性。Rust是一种高性能、并发性强且内存安全的编程语言，与C/C++相比，其性能相差无几。这些特性使得Rust成为构建操作系统的理想选择。LiteOS是一种轻量级、低功耗的操作系统内核，其小巧的内核尺寸和优化的功耗管理机制使其成为物联网设备上的优选操作系统。LiteOS内核占用空间少，适合在资源受限的设备上运行，同时能够有效降低设备的功耗。接下来，我将详细介绍如何使用Rust改写LiteOS的安全性提升。通过利用Rust语言的特性，如所有权模型、零成本抽象等，我们可以有效提高LiteOS内核的安全性，避免内存泄露等问题。首先，所有权模型是Rust的一个重要特性，它提供了一种强大的内存管理机制，确保内存不会发生悬挂指针或悬垂引用等问题。在改写LiteOS内核的内存管理单元时，我们可以合理利用所有权模型来确保内存的安全性。其次，Rust的零成本抽象特性可以帮助我们实现更安全的操作。通过将一些复杂的操作封装成抽象类型，我们可以隐藏底层的细节，并提供一层安全的封装。这样不仅减少了出错的可能性，还能够防止未经授权的访问和操作。此外，Rust还提供了许多其他功能和工具，例如生命周期和借用检查器等，它们可以帮助我们在改写过程中发现和修复潜在的安全问题。通过充分运用这些功能和工具，我们可以有效地提高LiteOS内核的安全性。总结起来，使用Rust改写LiteOS内核中的内存管理单元可以提高其安全性，因为Rust具有内存安全和并发性等优势。通过合理利用所有权模型和零成本抽象等特性，我们可以避免内存泄露等问题，并确保系统的稳定性和可靠性。这部分内容展示了Rust在系统编程中的应用和优势，以及如何利用Rust的语言特点来改善操作系统内核的安全性。谢谢！</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9832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188426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4/16/2024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432185"/>
            <a:ext cx="11038043" cy="988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400" b="1" i="0" err="1">
                <a:solidFill>
                  <a:srgbClr val="000000"/>
                </a:solidFill>
                <a:highlight>
                  <a:srgbClr val="FFFFFF">
                    <a:alpha val="0"/>
                  </a:srgbClr>
                </a:highlight>
                <a:latin typeface="微软雅黑"/>
              </a:rPr>
              <a:t>Rust改写LiteOS</a:t>
            </a:r>
            <a:r>
              <a:rPr lang="zh-CN" altLang="en-US" sz="4400" b="1" i="0">
                <a:solidFill>
                  <a:srgbClr val="000000"/>
                </a:solidFill>
                <a:highlight>
                  <a:srgbClr val="FFFFFF">
                    <a:alpha val="0"/>
                  </a:srgbClr>
                </a:highlight>
                <a:latin typeface="微软雅黑" panose="020B0503020204020204" pitchFamily="34" charset="-122"/>
                <a:ea typeface="微软雅黑" panose="020B0503020204020204" pitchFamily="34" charset="-122"/>
              </a:rPr>
              <a:t>内存管理单元</a:t>
            </a:r>
            <a:r>
              <a:rPr lang="zh-CN" altLang="en-US" sz="4400" b="1">
                <a:solidFill>
                  <a:srgbClr val="000000"/>
                </a:solidFill>
                <a:highlight>
                  <a:srgbClr val="FFFFFF">
                    <a:alpha val="0"/>
                  </a:srgbClr>
                </a:highlight>
                <a:latin typeface="微软雅黑"/>
                <a:ea typeface="微软雅黑" panose="020B0503020204020204" pitchFamily="34" charset="-122"/>
              </a:rPr>
              <a:t>中期汇报</a:t>
            </a:r>
            <a:endParaRPr sz="4400" b="1" i="0">
              <a:solidFill>
                <a:srgbClr val="000000"/>
              </a:solidFill>
              <a:highlight>
                <a:srgbClr val="FFFFFF">
                  <a:alpha val="0"/>
                </a:srgbClr>
              </a:highlight>
              <a:latin typeface="微软雅黑"/>
            </a:endParaRPr>
          </a:p>
        </p:txBody>
      </p:sp>
      <p:sp>
        <p:nvSpPr>
          <p:cNvPr id="3" name="New shape"/>
          <p:cNvSpPr/>
          <p:nvPr/>
        </p:nvSpPr>
        <p:spPr>
          <a:xfrm>
            <a:off x="622800" y="3833264"/>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4" name="New shape"/>
          <p:cNvSpPr/>
          <p:nvPr/>
        </p:nvSpPr>
        <p:spPr>
          <a:xfrm>
            <a:off x="611778" y="3870669"/>
            <a:ext cx="11038043"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3000" b="1">
                <a:solidFill>
                  <a:srgbClr val="0CBE7C"/>
                </a:solidFill>
                <a:highlight>
                  <a:srgbClr val="FFFFFF">
                    <a:alpha val="0"/>
                  </a:srgbClr>
                </a:highlight>
                <a:latin typeface="微软雅黑"/>
              </a:rPr>
              <a:t>可行性分析</a:t>
            </a:r>
            <a:r>
              <a:rPr sz="3000" b="1" i="0">
                <a:solidFill>
                  <a:srgbClr val="0CBE7C"/>
                </a:solidFill>
                <a:highlight>
                  <a:srgbClr val="FFFFFF">
                    <a:alpha val="0"/>
                  </a:srgbClr>
                </a:highlight>
                <a:latin typeface="宋体" panose="02010600030101010101" pitchFamily="2" charset="-122"/>
                <a:ea typeface="宋体" panose="02010600030101010101" pitchFamily="2" charset="-122"/>
              </a:rPr>
              <a:t>与技术实现探讨</a:t>
            </a:r>
          </a:p>
        </p:txBody>
      </p:sp>
      <p:sp>
        <p:nvSpPr>
          <p:cNvPr id="5"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6"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7"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8" name="New shape"/>
          <p:cNvSpPr/>
          <p:nvPr/>
        </p:nvSpPr>
        <p:spPr>
          <a:xfrm>
            <a:off x="611778" y="4891372"/>
            <a:ext cx="11038043" cy="410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sz="1575">
                <a:solidFill>
                  <a:srgbClr val="000000"/>
                </a:solidFill>
                <a:highlight>
                  <a:srgbClr val="FFFFFF">
                    <a:alpha val="0"/>
                  </a:srgbClr>
                </a:highlight>
                <a:latin typeface="微软雅黑"/>
              </a:rPr>
              <a:t>									Rage_of_dUST</a:t>
            </a:r>
            <a:r>
              <a:rPr lang="zh-CN" altLang="en-US" sz="1575">
                <a:solidFill>
                  <a:srgbClr val="000000"/>
                </a:solidFill>
                <a:highlight>
                  <a:srgbClr val="FFFFFF">
                    <a:alpha val="0"/>
                  </a:srgbClr>
                </a:highlight>
                <a:latin typeface="微软雅黑"/>
              </a:rPr>
              <a:t>小组</a:t>
            </a:r>
            <a:endParaRPr sz="1575" b="0" i="0">
              <a:solidFill>
                <a:srgbClr val="000000"/>
              </a:solidFill>
              <a:highlight>
                <a:srgbClr val="FFFFFF">
                  <a:alpha val="0"/>
                </a:srgbClr>
              </a:highlight>
              <a:latin typeface="微软雅黑"/>
            </a:endParaRPr>
          </a:p>
        </p:txBody>
      </p:sp>
      <p:sp>
        <p:nvSpPr>
          <p:cNvPr id="9" name="New shape"/>
          <p:cNvSpPr/>
          <p:nvPr/>
        </p:nvSpPr>
        <p:spPr>
          <a:xfrm>
            <a:off x="611778" y="5492640"/>
            <a:ext cx="11038043"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a:solidFill>
                  <a:srgbClr val="000000"/>
                </a:solidFill>
                <a:highlight>
                  <a:srgbClr val="FFFFFF">
                    <a:alpha val="0"/>
                  </a:srgbClr>
                </a:highlight>
                <a:latin typeface="微软雅黑"/>
              </a:rPr>
              <a:t>汇报时间: 2024/04/1</a:t>
            </a:r>
            <a:r>
              <a:rPr lang="en-US" altLang="zh-CN" sz="1575" b="0" i="0">
                <a:solidFill>
                  <a:srgbClr val="000000"/>
                </a:solidFill>
                <a:highlight>
                  <a:srgbClr val="FFFFFF">
                    <a:alpha val="0"/>
                  </a:srgbClr>
                </a:highlight>
                <a:latin typeface="微软雅黑"/>
              </a:rPr>
              <a:t>7</a:t>
            </a:r>
            <a:endParaRPr sz="1575" b="0" i="0">
              <a:solidFill>
                <a:srgbClr val="000000"/>
              </a:solidFill>
              <a:highlight>
                <a:srgbClr val="FFFFFF">
                  <a:alpha val="0"/>
                </a:srgbClr>
              </a:highlight>
              <a:latin typeface="微软雅黑"/>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a:solidFill>
                  <a:srgbClr val="000000"/>
                </a:solidFill>
                <a:highlight>
                  <a:srgbClr val="FFFFFF">
                    <a:alpha val="0"/>
                  </a:srgbClr>
                </a:highlight>
                <a:latin typeface="微软雅黑" panose="020B0503020204020204" pitchFamily="34" charset="-122"/>
                <a:ea typeface="微软雅黑" panose="020B0503020204020204" pitchFamily="34" charset="-122"/>
              </a:rPr>
              <a:t>主要</a:t>
            </a:r>
            <a:r>
              <a:rPr sz="3000" b="1" i="0">
                <a:solidFill>
                  <a:srgbClr val="000000"/>
                </a:solidFill>
                <a:highlight>
                  <a:srgbClr val="FFFFFF">
                    <a:alpha val="0"/>
                  </a:srgbClr>
                </a:highlight>
                <a:latin typeface="微软雅黑"/>
              </a:rPr>
              <a:t>模块改写分析</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0CBE7C"/>
                </a:solidFill>
                <a:highlight>
                  <a:srgbClr val="FFFFFF">
                    <a:alpha val="0"/>
                  </a:srgbClr>
                </a:highlight>
                <a:latin typeface="微软雅黑"/>
              </a:rPr>
              <a:t>LiteOS组件模块改写考虑</a:t>
            </a:r>
            <a:br>
              <a:rPr sz="1800">
                <a:latin typeface="微软雅黑"/>
              </a:rPr>
            </a:br>
            <a:endParaRPr lang="zh-CN" altLang="en-US" sz="1800">
              <a:latin typeface="微软雅黑"/>
            </a:endParaRPr>
          </a:p>
          <a:p>
            <a:pPr algn="l">
              <a:lnSpc>
                <a:spcPct val="150000"/>
              </a:lnSpc>
            </a:pPr>
            <a:r>
              <a:rPr lang="en-US" altLang="zh-CN"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LiteOS</a:t>
            </a:r>
            <a:r>
              <a:rPr lang="zh-CN" altLang="en-US"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的</a:t>
            </a:r>
            <a:r>
              <a:rPr lang="en-US" altLang="zh-CN"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components</a:t>
            </a:r>
            <a:r>
              <a:rPr lang="zh-CN" altLang="en-US"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模块包含</a:t>
            </a:r>
            <a:r>
              <a:rPr lang="en-US" altLang="zh-CN"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fs</a:t>
            </a:r>
            <a:r>
              <a:rPr lang="zh-CN" altLang="en-US"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和</a:t>
            </a:r>
            <a:r>
              <a:rPr lang="en-US" altLang="zh-CN"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net</a:t>
            </a:r>
            <a:r>
              <a:rPr lang="zh-CN" altLang="en-US"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等代码，由于其庞大且大部分为操作系统外围应用，改写意义不大。</a:t>
            </a:r>
          </a:p>
        </p:txBody>
      </p:sp>
      <p:sp>
        <p:nvSpPr>
          <p:cNvPr id="5" name="New shape"/>
          <p:cNvSpPr/>
          <p:nvPr/>
        </p:nvSpPr>
        <p:spPr>
          <a:xfrm>
            <a:off x="1775520" y="3068960"/>
            <a:ext cx="8016003" cy="1705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0CBE7C"/>
                </a:solidFill>
                <a:highlight>
                  <a:srgbClr val="FFFFFF">
                    <a:alpha val="0"/>
                  </a:srgbClr>
                </a:highlight>
                <a:latin typeface="微软雅黑"/>
              </a:rPr>
              <a:t>shell命令模块改写分析</a:t>
            </a:r>
            <a:br>
              <a:rPr sz="1800">
                <a:latin typeface="微软雅黑"/>
              </a:rPr>
            </a:br>
            <a:endParaRPr sz="1800">
              <a:latin typeface="微软雅黑"/>
            </a:endParaRPr>
          </a:p>
          <a:p>
            <a:pPr>
              <a:lnSpc>
                <a:spcPct val="150000"/>
              </a:lnSpc>
            </a:pPr>
            <a:r>
              <a:rPr lang="en-US" altLang="zh-CN" sz="1400">
                <a:solidFill>
                  <a:schemeClr val="tx1"/>
                </a:solidFill>
                <a:latin typeface="微软雅黑" panose="020B0503020204020204" pitchFamily="34" charset="-122"/>
                <a:ea typeface="微软雅黑" panose="020B0503020204020204" pitchFamily="34" charset="-122"/>
              </a:rPr>
              <a:t>shell</a:t>
            </a:r>
            <a:r>
              <a:rPr lang="zh-CN" altLang="en-US" sz="1400">
                <a:solidFill>
                  <a:schemeClr val="tx1"/>
                </a:solidFill>
                <a:latin typeface="微软雅黑" panose="020B0503020204020204" pitchFamily="34" charset="-122"/>
                <a:ea typeface="微软雅黑" panose="020B0503020204020204" pitchFamily="34" charset="-122"/>
              </a:rPr>
              <a:t>命令作为人机交互的接口，是</a:t>
            </a:r>
            <a:r>
              <a:rPr lang="en-US" altLang="zh-CN" sz="1400">
                <a:solidFill>
                  <a:schemeClr val="tx1"/>
                </a:solidFill>
                <a:latin typeface="微软雅黑" panose="020B0503020204020204" pitchFamily="34" charset="-122"/>
                <a:ea typeface="微软雅黑" panose="020B0503020204020204" pitchFamily="34" charset="-122"/>
              </a:rPr>
              <a:t>OS</a:t>
            </a:r>
            <a:r>
              <a:rPr lang="zh-CN" altLang="en-US" sz="1400">
                <a:solidFill>
                  <a:schemeClr val="tx1"/>
                </a:solidFill>
                <a:latin typeface="微软雅黑" panose="020B0503020204020204" pitchFamily="34" charset="-122"/>
                <a:ea typeface="微软雅黑" panose="020B0503020204020204" pitchFamily="34" charset="-122"/>
              </a:rPr>
              <a:t>外部的一层封装，其对操作系统安全性的影响不大，与内核等操作系统核心模块比较，重要性略显不足</a:t>
            </a:r>
            <a:r>
              <a:rPr lang="zh-CN" altLang="en-US" sz="1600">
                <a:solidFill>
                  <a:schemeClr val="tx1"/>
                </a:solidFill>
                <a:latin typeface="微软雅黑" panose="020B0503020204020204" pitchFamily="34" charset="-122"/>
                <a:ea typeface="微软雅黑" panose="020B0503020204020204" pitchFamily="34" charset="-122"/>
              </a:rPr>
              <a:t>。</a:t>
            </a:r>
          </a:p>
          <a:p>
            <a:pPr algn="l">
              <a:lnSpc>
                <a:spcPct val="150000"/>
              </a:lnSpc>
            </a:pPr>
            <a:endParaRPr sz="1575" b="0" i="0">
              <a:solidFill>
                <a:srgbClr val="000000"/>
              </a:solidFill>
              <a:highlight>
                <a:srgbClr val="FFFFFF">
                  <a:alpha val="0"/>
                </a:srgbClr>
              </a:highlight>
              <a:latin typeface="微软雅黑"/>
            </a:endParaRPr>
          </a:p>
        </p:txBody>
      </p:sp>
      <p:sp>
        <p:nvSpPr>
          <p:cNvPr id="6" name="New shape"/>
          <p:cNvSpPr/>
          <p:nvPr/>
        </p:nvSpPr>
        <p:spPr>
          <a:xfrm>
            <a:off x="1774800" y="4509120"/>
            <a:ext cx="8137624" cy="1376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a:solidFill>
                  <a:srgbClr val="0CBE7C"/>
                </a:solidFill>
                <a:highlight>
                  <a:srgbClr val="FFFFFF">
                    <a:alpha val="0"/>
                  </a:srgbClr>
                </a:highlight>
                <a:latin typeface="微软雅黑"/>
              </a:rPr>
              <a:t>kernel模块改写优势与挑战</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kernel模块是LiteOS的核心，改写后可以提高代码的安全性和可维护性，但需要处理大量头文件以供Rust程序使用。</a:t>
            </a:r>
            <a:r>
              <a:rPr lang="zh-CN" altLang="en-US"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经过对比，我们决定主攻</a:t>
            </a:r>
            <a:r>
              <a:rPr lang="en-US" altLang="zh-CN"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kernel</a:t>
            </a:r>
            <a:r>
              <a:rPr lang="zh-CN" altLang="en-US"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模块</a:t>
            </a:r>
            <a:endParaRPr sz="1575" b="0" i="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7" name="New shape"/>
          <p:cNvSpPr/>
          <p:nvPr/>
        </p:nvSpPr>
        <p:spPr>
          <a:xfrm>
            <a:off x="1199456" y="15552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199456" y="306896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199456" y="450912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
        <p:nvSpPr>
          <p:cNvPr id="10" name="文本框 9">
            <a:extLst>
              <a:ext uri="{FF2B5EF4-FFF2-40B4-BE49-F238E27FC236}">
                <a16:creationId xmlns:a16="http://schemas.microsoft.com/office/drawing/2014/main" id="{E7100265-A099-3F2A-76B3-FE54B2DC4E98}"/>
              </a:ext>
            </a:extLst>
          </p:cNvPr>
          <p:cNvSpPr txBox="1"/>
          <p:nvPr/>
        </p:nvSpPr>
        <p:spPr>
          <a:xfrm>
            <a:off x="1127448" y="6021288"/>
            <a:ext cx="9505056" cy="1200329"/>
          </a:xfrm>
          <a:prstGeom prst="rect">
            <a:avLst/>
          </a:prstGeom>
          <a:noFill/>
        </p:spPr>
        <p:txBody>
          <a:bodyPr wrap="square" rtlCol="0">
            <a:spAutoFit/>
          </a:bodyPr>
          <a:lstStyle/>
          <a:p>
            <a:r>
              <a:rPr lang="zh-CN" altLang="en-US" sz="1800" b="1" i="0">
                <a:highlight>
                  <a:srgbClr val="FFFFFF">
                    <a:alpha val="0"/>
                  </a:srgbClr>
                </a:highlight>
                <a:latin typeface="华文彩云" panose="02010800040101010101" pitchFamily="2" charset="-122"/>
                <a:ea typeface="华文彩云" panose="02010800040101010101" pitchFamily="2" charset="-122"/>
              </a:rPr>
              <a:t>任务调度等其它模块存在着</a:t>
            </a:r>
            <a:r>
              <a:rPr lang="zh-CN" altLang="en-US" sz="1800" b="0" i="0">
                <a:highlight>
                  <a:srgbClr val="FFFFFF">
                    <a:alpha val="0"/>
                  </a:srgbClr>
                </a:highlight>
                <a:latin typeface="华文彩云" panose="02010800040101010101" pitchFamily="2" charset="-122"/>
                <a:ea typeface="华文彩云" panose="02010800040101010101" pitchFamily="2" charset="-122"/>
              </a:rPr>
              <a:t>工作量过于微小、用 </a:t>
            </a:r>
            <a:r>
              <a:rPr lang="en-US" altLang="zh-CN" sz="1800" b="0" i="0">
                <a:highlight>
                  <a:srgbClr val="FFFFFF">
                    <a:alpha val="0"/>
                  </a:srgbClr>
                </a:highlight>
                <a:latin typeface="华文彩云" panose="02010800040101010101" pitchFamily="2" charset="-122"/>
                <a:ea typeface="华文彩云" panose="02010800040101010101" pitchFamily="2" charset="-122"/>
              </a:rPr>
              <a:t>Rust </a:t>
            </a:r>
            <a:r>
              <a:rPr lang="zh-CN" altLang="en-US" sz="1800" b="0" i="0">
                <a:highlight>
                  <a:srgbClr val="FFFFFF">
                    <a:alpha val="0"/>
                  </a:srgbClr>
                </a:highlight>
                <a:latin typeface="华文彩云" panose="02010800040101010101" pitchFamily="2" charset="-122"/>
                <a:ea typeface="华文彩云" panose="02010800040101010101" pitchFamily="2" charset="-122"/>
              </a:rPr>
              <a:t>改写意义不大、</a:t>
            </a:r>
            <a:r>
              <a:rPr lang="zh-CN" altLang="en-US" sz="1800" i="0">
                <a:highlight>
                  <a:srgbClr val="FFFFFF">
                    <a:alpha val="0"/>
                  </a:srgbClr>
                </a:highlight>
                <a:latin typeface="华文彩云" panose="02010800040101010101" pitchFamily="2" charset="-122"/>
                <a:ea typeface="华文彩云" panose="02010800040101010101" pitchFamily="2" charset="-122"/>
              </a:rPr>
              <a:t>独立性评估难以权衡等问题</a:t>
            </a:r>
          </a:p>
          <a:p>
            <a:endParaRPr lang="zh-CN" altLang="en-US" sz="1800" b="0" i="0">
              <a:solidFill>
                <a:srgbClr val="000000"/>
              </a:solidFill>
              <a:highlight>
                <a:srgbClr val="FFFFFF">
                  <a:alpha val="0"/>
                </a:srgbClr>
              </a:highlight>
              <a:latin typeface="微软雅黑"/>
            </a:endParaRPr>
          </a:p>
          <a:p>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内存管理模块改写分析</a:t>
            </a:r>
          </a:p>
        </p:txBody>
      </p:sp>
      <p:sp>
        <p:nvSpPr>
          <p:cNvPr id="4" name="New shape"/>
          <p:cNvSpPr/>
          <p:nvPr/>
        </p:nvSpPr>
        <p:spPr>
          <a:xfrm>
            <a:off x="1558800" y="2878466"/>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LiteOS内存管理模块是操作系统的核心部分，负责内存的分配、回收和保护，确保系统运行的稳定性和安全性。</a:t>
            </a:r>
          </a:p>
        </p:txBody>
      </p:sp>
      <p:sp>
        <p:nvSpPr>
          <p:cNvPr id="5" name="New shape"/>
          <p:cNvSpPr/>
          <p:nvPr/>
        </p:nvSpPr>
        <p:spPr>
          <a:xfrm>
            <a:off x="1556410" y="1627200"/>
            <a:ext cx="2580658" cy="1124265"/>
          </a:xfrm>
          <a:prstGeom prst="roundRect">
            <a:avLst>
              <a:gd name="adj" fmla="val 10888"/>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LiteOS内存管理模块概述</a:t>
            </a:r>
          </a:p>
        </p:txBody>
      </p:sp>
      <p:sp>
        <p:nvSpPr>
          <p:cNvPr id="6" name="New shape"/>
          <p:cNvSpPr/>
          <p:nvPr/>
        </p:nvSpPr>
        <p:spPr>
          <a:xfrm>
            <a:off x="4430015" y="2878465"/>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Rust语言具有强大的内存安全特性，能够有效防止内存泄漏和数据竞争等问题，提高系统的可靠性和稳定性。</a:t>
            </a:r>
          </a:p>
        </p:txBody>
      </p:sp>
      <p:sp>
        <p:nvSpPr>
          <p:cNvPr id="7" name="New shape"/>
          <p:cNvSpPr/>
          <p:nvPr/>
        </p:nvSpPr>
        <p:spPr>
          <a:xfrm>
            <a:off x="4427625" y="1627200"/>
            <a:ext cx="2580660" cy="1124265"/>
          </a:xfrm>
          <a:prstGeom prst="roundRect">
            <a:avLst>
              <a:gd name="adj" fmla="val 10888"/>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Rust改写内存管理模块的优势</a:t>
            </a:r>
          </a:p>
        </p:txBody>
      </p:sp>
      <p:sp>
        <p:nvSpPr>
          <p:cNvPr id="8" name="New shape"/>
          <p:cNvSpPr/>
          <p:nvPr/>
        </p:nvSpPr>
        <p:spPr>
          <a:xfrm>
            <a:off x="7301229" y="2878466"/>
            <a:ext cx="2744216"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Rust与C语言的互操作性需要通过外部工具进行绑定，可能会带来一定的复杂性和性能开销，需要进行充分的测试和优化。</a:t>
            </a:r>
          </a:p>
        </p:txBody>
      </p:sp>
      <p:sp>
        <p:nvSpPr>
          <p:cNvPr id="9" name="New shape"/>
          <p:cNvSpPr/>
          <p:nvPr/>
        </p:nvSpPr>
        <p:spPr>
          <a:xfrm>
            <a:off x="7298841" y="1627200"/>
            <a:ext cx="2580658" cy="1124266"/>
          </a:xfrm>
          <a:prstGeom prst="roundRect">
            <a:avLst>
              <a:gd name="adj" fmla="val 10888"/>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Rust改写内存管理模块的挑战</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5F9F0"/>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CBE7C"/>
                </a:solidFill>
                <a:highlight>
                  <a:srgbClr val="FFFFFF">
                    <a:alpha val="0"/>
                  </a:srgbClr>
                </a:highlight>
                <a:latin typeface="微软雅黑"/>
              </a:rPr>
              <a:t>0</a:t>
            </a:r>
            <a:r>
              <a:rPr lang="en-US" altLang="zh-CN" sz="4800" b="1" i="0">
                <a:solidFill>
                  <a:srgbClr val="0CBE7C"/>
                </a:solidFill>
                <a:highlight>
                  <a:srgbClr val="FFFFFF">
                    <a:alpha val="0"/>
                  </a:srgbClr>
                </a:highlight>
                <a:latin typeface="微软雅黑"/>
              </a:rPr>
              <a:t>3</a:t>
            </a:r>
            <a:endParaRPr sz="4800" b="1" i="0">
              <a:solidFill>
                <a:srgbClr val="0CBE7C"/>
              </a:solidFill>
              <a:highlight>
                <a:srgbClr val="FFFFFF">
                  <a:alpha val="0"/>
                </a:srgbClr>
              </a:highlight>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1A6550"/>
                </a:solidFill>
                <a:highlight>
                  <a:srgbClr val="FFFFFF">
                    <a:alpha val="0"/>
                  </a:srgbClr>
                </a:highlight>
                <a:latin typeface="微软雅黑"/>
              </a:rPr>
              <a:t>技术依据</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uLnTx/>
                <a:uFillTx/>
                <a:latin typeface="微软雅黑"/>
                <a:ea typeface="+mn-ea"/>
                <a:cs typeface="+mn-cs"/>
              </a:rPr>
              <a:t>C API的包装</a:t>
            </a:r>
          </a:p>
        </p:txBody>
      </p:sp>
      <p:sp>
        <p:nvSpPr>
          <p:cNvPr id="4" name="New shape"/>
          <p:cNvSpPr/>
          <p:nvPr/>
        </p:nvSpPr>
        <p:spPr>
          <a:xfrm>
            <a:off x="6458401" y="1555200"/>
            <a:ext cx="4545078"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C API的包装过程</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将C API封装成Rust可以理解和使用的接口，包括数据类型、函数等。</a:t>
            </a:r>
          </a:p>
        </p:txBody>
      </p:sp>
      <p:sp>
        <p:nvSpPr>
          <p:cNvPr id="5" name="New shape"/>
          <p:cNvSpPr/>
          <p:nvPr/>
        </p:nvSpPr>
        <p:spPr>
          <a:xfrm>
            <a:off x="981860" y="2390400"/>
            <a:ext cx="4545077"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手动实现C API包装</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通过编写Rust代码，根据C头文件定义的数据类型和函数进行手动包装。</a:t>
            </a:r>
          </a:p>
        </p:txBody>
      </p:sp>
      <p:sp>
        <p:nvSpPr>
          <p:cNvPr id="6" name="New shape"/>
          <p:cNvSpPr/>
          <p:nvPr/>
        </p:nvSpPr>
        <p:spPr>
          <a:xfrm>
            <a:off x="6458401" y="3005402"/>
            <a:ext cx="4554174"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使用工具bindgen进行C API包装</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利用bindgen工具自动生成Rust代码，简化C API在Rust中的使用过程。</a:t>
            </a:r>
          </a:p>
        </p:txBody>
      </p:sp>
      <p:sp>
        <p:nvSpPr>
          <p:cNvPr id="7" name="New shape"/>
          <p:cNvSpPr/>
          <p:nvPr/>
        </p:nvSpPr>
        <p:spPr>
          <a:xfrm>
            <a:off x="5965200" y="1926000"/>
            <a:ext cx="39600" cy="4644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New shape"/>
          <p:cNvSpPr/>
          <p:nvPr/>
        </p:nvSpPr>
        <p:spPr>
          <a:xfrm>
            <a:off x="6152400" y="1735740"/>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New shape"/>
          <p:cNvSpPr/>
          <p:nvPr/>
        </p:nvSpPr>
        <p:spPr>
          <a:xfrm>
            <a:off x="5806800" y="15552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1</a:t>
            </a:r>
          </a:p>
        </p:txBody>
      </p:sp>
      <p:sp>
        <p:nvSpPr>
          <p:cNvPr id="10" name="New shape"/>
          <p:cNvSpPr/>
          <p:nvPr/>
        </p:nvSpPr>
        <p:spPr>
          <a:xfrm>
            <a:off x="5965200" y="2761200"/>
            <a:ext cx="39600" cy="244201"/>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New shape"/>
          <p:cNvSpPr/>
          <p:nvPr/>
        </p:nvSpPr>
        <p:spPr>
          <a:xfrm>
            <a:off x="5515200" y="2570940"/>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New shape"/>
          <p:cNvSpPr/>
          <p:nvPr/>
        </p:nvSpPr>
        <p:spPr>
          <a:xfrm>
            <a:off x="5806800" y="23904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2</a:t>
            </a:r>
          </a:p>
        </p:txBody>
      </p:sp>
      <p:sp>
        <p:nvSpPr>
          <p:cNvPr id="13" name="New shape"/>
          <p:cNvSpPr/>
          <p:nvPr/>
        </p:nvSpPr>
        <p:spPr>
          <a:xfrm>
            <a:off x="5965200" y="3376202"/>
            <a:ext cx="39600" cy="4572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New shape"/>
          <p:cNvSpPr/>
          <p:nvPr/>
        </p:nvSpPr>
        <p:spPr>
          <a:xfrm>
            <a:off x="6152400" y="3185942"/>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New shape"/>
          <p:cNvSpPr/>
          <p:nvPr/>
        </p:nvSpPr>
        <p:spPr>
          <a:xfrm>
            <a:off x="5806800" y="3005402"/>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3</a:t>
            </a:r>
          </a:p>
        </p:txBody>
      </p:sp>
    </p:spTree>
    <p:extLst>
      <p:ext uri="{BB962C8B-B14F-4D97-AF65-F5344CB8AC3E}">
        <p14:creationId xmlns:p14="http://schemas.microsoft.com/office/powerpoint/2010/main" val="16299775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uLnTx/>
                <a:uFillTx/>
                <a:latin typeface="微软雅黑"/>
                <a:ea typeface="+mn-ea"/>
                <a:cs typeface="+mn-cs"/>
              </a:rPr>
              <a:t>Rust创建对C友好的API</a:t>
            </a:r>
          </a:p>
        </p:txBody>
      </p:sp>
      <p:sp>
        <p:nvSpPr>
          <p:cNvPr id="4" name="New shape"/>
          <p:cNvSpPr/>
          <p:nvPr/>
        </p:nvSpPr>
        <p:spPr>
          <a:xfrm>
            <a:off x="6458401" y="1735403"/>
            <a:ext cx="4545078"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Rust API的C友好性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Rust通过使用C ABI方式暴露API，使得Rust代码能够与C语言进行交互。</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使用#[no_mangle]和extern "C"</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在Rust中，为了生成C友好的API，需要添加#[no_mangle]和extern "C"属性来告知编译器使用系统ABI。</a:t>
            </a:r>
          </a:p>
        </p:txBody>
      </p:sp>
      <p:sp>
        <p:nvSpPr>
          <p:cNvPr id="6" name="New shape"/>
          <p:cNvSpPr/>
          <p:nvPr/>
        </p:nvSpPr>
        <p:spPr>
          <a:xfrm>
            <a:off x="6458401" y="3365807"/>
            <a:ext cx="4554174"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uLnTx/>
                <a:uFillTx/>
                <a:latin typeface="微软雅黑"/>
                <a:ea typeface="+mn-ea"/>
                <a:cs typeface="+mn-cs"/>
              </a:rPr>
              <a:t>C头文件的生成和使用</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uLnTx/>
                <a:uFillTx/>
                <a:latin typeface="微软雅黑"/>
                <a:ea typeface="+mn-ea"/>
                <a:cs typeface="+mn-cs"/>
              </a:rPr>
              <a:t>生成C头文件后，可以将其包含到C工程中，实现Rust和C之间的互操作。</a:t>
            </a:r>
          </a:p>
        </p:txBody>
      </p:sp>
      <p:sp>
        <p:nvSpPr>
          <p:cNvPr id="7" name="New shape"/>
          <p:cNvSpPr/>
          <p:nvPr/>
        </p:nvSpPr>
        <p:spPr>
          <a:xfrm>
            <a:off x="5965200" y="2106203"/>
            <a:ext cx="39600" cy="284197"/>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New shape"/>
          <p:cNvSpPr/>
          <p:nvPr/>
        </p:nvSpPr>
        <p:spPr>
          <a:xfrm>
            <a:off x="6152400" y="1915943"/>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New shape"/>
          <p:cNvSpPr/>
          <p:nvPr/>
        </p:nvSpPr>
        <p:spPr>
          <a:xfrm>
            <a:off x="5806800" y="1735403"/>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1</a:t>
            </a:r>
          </a:p>
        </p:txBody>
      </p:sp>
      <p:sp>
        <p:nvSpPr>
          <p:cNvPr id="10" name="New shape"/>
          <p:cNvSpPr/>
          <p:nvPr/>
        </p:nvSpPr>
        <p:spPr>
          <a:xfrm>
            <a:off x="5965200" y="2761201"/>
            <a:ext cx="39600" cy="604606"/>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New shape"/>
          <p:cNvSpPr/>
          <p:nvPr/>
        </p:nvSpPr>
        <p:spPr>
          <a:xfrm>
            <a:off x="5515200" y="2570941"/>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New shape"/>
          <p:cNvSpPr/>
          <p:nvPr/>
        </p:nvSpPr>
        <p:spPr>
          <a:xfrm>
            <a:off x="5806800" y="2390401"/>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2</a:t>
            </a:r>
          </a:p>
        </p:txBody>
      </p:sp>
      <p:sp>
        <p:nvSpPr>
          <p:cNvPr id="13" name="New shape"/>
          <p:cNvSpPr/>
          <p:nvPr/>
        </p:nvSpPr>
        <p:spPr>
          <a:xfrm>
            <a:off x="5965200" y="3736607"/>
            <a:ext cx="39600" cy="4572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New shape"/>
          <p:cNvSpPr/>
          <p:nvPr/>
        </p:nvSpPr>
        <p:spPr>
          <a:xfrm>
            <a:off x="6152400" y="3546347"/>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New shape"/>
          <p:cNvSpPr/>
          <p:nvPr/>
        </p:nvSpPr>
        <p:spPr>
          <a:xfrm>
            <a:off x="5806800" y="3365807"/>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3</a:t>
            </a:r>
          </a:p>
        </p:txBody>
      </p:sp>
    </p:spTree>
    <p:extLst>
      <p:ext uri="{BB962C8B-B14F-4D97-AF65-F5344CB8AC3E}">
        <p14:creationId xmlns:p14="http://schemas.microsoft.com/office/powerpoint/2010/main" val="36987585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5F9F0"/>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CBE7C"/>
                </a:solidFill>
                <a:highlight>
                  <a:srgbClr val="FFFFFF">
                    <a:alpha val="0"/>
                  </a:srgbClr>
                </a:highlight>
                <a:latin typeface="微软雅黑"/>
              </a:rPr>
              <a:t>0</a:t>
            </a:r>
            <a:r>
              <a:rPr lang="en-US" altLang="zh-CN" sz="4800" b="1" i="0">
                <a:solidFill>
                  <a:srgbClr val="0CBE7C"/>
                </a:solidFill>
                <a:highlight>
                  <a:srgbClr val="FFFFFF">
                    <a:alpha val="0"/>
                  </a:srgbClr>
                </a:highlight>
                <a:latin typeface="微软雅黑"/>
              </a:rPr>
              <a:t>4</a:t>
            </a:r>
            <a:endParaRPr sz="4800" b="1" i="0">
              <a:solidFill>
                <a:srgbClr val="0CBE7C"/>
              </a:solidFill>
              <a:highlight>
                <a:srgbClr val="FFFFFF">
                  <a:alpha val="0"/>
                </a:srgbClr>
              </a:highlight>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1A6550"/>
                </a:solidFill>
                <a:highlight>
                  <a:srgbClr val="FFFFFF">
                    <a:alpha val="0"/>
                  </a:srgbClr>
                </a:highlight>
                <a:latin typeface="微软雅黑"/>
              </a:rPr>
              <a:t>创新点</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3000" b="1">
                <a:solidFill>
                  <a:srgbClr val="000000"/>
                </a:solidFill>
                <a:highlight>
                  <a:srgbClr val="FFFFFF">
                    <a:alpha val="0"/>
                  </a:srgbClr>
                </a:highlight>
                <a:latin typeface="微软雅黑" panose="020B0503020204020204" pitchFamily="34" charset="-122"/>
                <a:ea typeface="微软雅黑" panose="020B0503020204020204" pitchFamily="34" charset="-122"/>
              </a:rPr>
              <a:t>MMU(RUST</a:t>
            </a:r>
            <a:r>
              <a:rPr lang="zh-CN" altLang="en-US" sz="3000" b="1">
                <a:solidFill>
                  <a:srgbClr val="000000"/>
                </a:solidFill>
                <a:highlight>
                  <a:srgbClr val="FFFFFF">
                    <a:alpha val="0"/>
                  </a:srgbClr>
                </a:highlight>
                <a:latin typeface="微软雅黑" panose="020B0503020204020204" pitchFamily="34" charset="-122"/>
                <a:ea typeface="微软雅黑" panose="020B0503020204020204" pitchFamily="34" charset="-122"/>
              </a:rPr>
              <a:t>版</a:t>
            </a:r>
            <a:r>
              <a:rPr lang="en-US" altLang="zh-CN" sz="3000" b="1">
                <a:solidFill>
                  <a:srgbClr val="000000"/>
                </a:solidFill>
                <a:highlight>
                  <a:srgbClr val="FFFFFF">
                    <a:alpha val="0"/>
                  </a:srgbClr>
                </a:highlight>
                <a:latin typeface="微软雅黑" panose="020B0503020204020204" pitchFamily="34" charset="-122"/>
                <a:ea typeface="微软雅黑" panose="020B0503020204020204" pitchFamily="34" charset="-122"/>
              </a:rPr>
              <a:t>)</a:t>
            </a:r>
            <a:r>
              <a:rPr lang="zh-CN" altLang="en-US" sz="3000" b="1">
                <a:solidFill>
                  <a:srgbClr val="000000"/>
                </a:solidFill>
                <a:highlight>
                  <a:srgbClr val="FFFFFF">
                    <a:alpha val="0"/>
                  </a:srgbClr>
                </a:highlight>
                <a:latin typeface="微软雅黑" panose="020B0503020204020204" pitchFamily="34" charset="-122"/>
                <a:ea typeface="微软雅黑" panose="020B0503020204020204" pitchFamily="34" charset="-122"/>
              </a:rPr>
              <a:t>集成到</a:t>
            </a:r>
            <a:r>
              <a:rPr lang="en-US" altLang="zh-CN" sz="3000" b="1">
                <a:solidFill>
                  <a:srgbClr val="000000"/>
                </a:solidFill>
                <a:highlight>
                  <a:srgbClr val="FFFFFF">
                    <a:alpha val="0"/>
                  </a:srgbClr>
                </a:highlight>
                <a:latin typeface="微软雅黑" panose="020B0503020204020204" pitchFamily="34" charset="-122"/>
                <a:ea typeface="微软雅黑" panose="020B0503020204020204" pitchFamily="34" charset="-122"/>
              </a:rPr>
              <a:t>LiteOS</a:t>
            </a:r>
            <a:r>
              <a:rPr lang="zh-CN" altLang="en-US" sz="3000" b="1">
                <a:solidFill>
                  <a:srgbClr val="000000"/>
                </a:solidFill>
                <a:highlight>
                  <a:srgbClr val="FFFFFF">
                    <a:alpha val="0"/>
                  </a:srgbClr>
                </a:highlight>
                <a:latin typeface="微软雅黑" panose="020B0503020204020204" pitchFamily="34" charset="-122"/>
                <a:ea typeface="微软雅黑" panose="020B0503020204020204" pitchFamily="34" charset="-122"/>
              </a:rPr>
              <a:t>工程</a:t>
            </a:r>
            <a:endParaRPr lang="zh-CN" altLang="en-US" sz="3000" b="1" i="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4" name="New shape"/>
          <p:cNvSpPr/>
          <p:nvPr/>
        </p:nvSpPr>
        <p:spPr>
          <a:xfrm>
            <a:off x="1558800" y="2878465"/>
            <a:ext cx="2744215" cy="1172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Rust和C之间可以通过静态链接进行调用，这为Rust重写LiteOS内核提供了可行性。</a:t>
            </a:r>
          </a:p>
        </p:txBody>
      </p:sp>
      <p:sp>
        <p:nvSpPr>
          <p:cNvPr id="5" name="New shape"/>
          <p:cNvSpPr/>
          <p:nvPr/>
        </p:nvSpPr>
        <p:spPr>
          <a:xfrm>
            <a:off x="1556410" y="1627200"/>
            <a:ext cx="2580658" cy="1124265"/>
          </a:xfrm>
          <a:prstGeom prst="roundRect">
            <a:avLst>
              <a:gd name="adj" fmla="val 10888"/>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Rust与C的互操作性</a:t>
            </a:r>
          </a:p>
        </p:txBody>
      </p:sp>
      <p:sp>
        <p:nvSpPr>
          <p:cNvPr id="6" name="New shape"/>
          <p:cNvSpPr/>
          <p:nvPr/>
        </p:nvSpPr>
        <p:spPr>
          <a:xfrm>
            <a:off x="4430015" y="2878465"/>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内存管理单元对于操作系统的安全性至关重要，使用Rust进行改写可以提高代码的安全性和可维护性。</a:t>
            </a:r>
          </a:p>
        </p:txBody>
      </p:sp>
      <p:sp>
        <p:nvSpPr>
          <p:cNvPr id="7" name="New shape"/>
          <p:cNvSpPr/>
          <p:nvPr/>
        </p:nvSpPr>
        <p:spPr>
          <a:xfrm>
            <a:off x="4427625" y="1627200"/>
            <a:ext cx="2580660" cy="1124265"/>
          </a:xfrm>
          <a:prstGeom prst="roundRect">
            <a:avLst>
              <a:gd name="adj" fmla="val 10888"/>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内存管理单元改写的重要性</a:t>
            </a:r>
          </a:p>
        </p:txBody>
      </p:sp>
      <p:sp>
        <p:nvSpPr>
          <p:cNvPr id="8" name="New shape"/>
          <p:cNvSpPr/>
          <p:nvPr/>
        </p:nvSpPr>
        <p:spPr>
          <a:xfrm>
            <a:off x="7301229" y="2878465"/>
            <a:ext cx="2744216" cy="1867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highlight>
                  <a:srgbClr val="FFFFFF">
                    <a:alpha val="0"/>
                  </a:srgbClr>
                </a:highlight>
                <a:latin typeface="微软雅黑"/>
              </a:rPr>
              <a:t>将改写的MMU集成到C风格的LiteOS工程中是一个具有挑战性的任务，不同语言之间的集成</a:t>
            </a:r>
            <a:r>
              <a:rPr lang="zh-CN" altLang="en-US" sz="1575">
                <a:solidFill>
                  <a:srgbClr val="000000"/>
                </a:solidFill>
                <a:highlight>
                  <a:srgbClr val="FFFFFF">
                    <a:alpha val="0"/>
                  </a:srgbClr>
                </a:highlight>
                <a:latin typeface="微软雅黑" panose="020B0503020204020204" pitchFamily="34" charset="-122"/>
                <a:ea typeface="微软雅黑" panose="020B0503020204020204" pitchFamily="34" charset="-122"/>
              </a:rPr>
              <a:t>仍然是今后我们改写的重要课题</a:t>
            </a:r>
            <a:endParaRPr sz="1575" b="0" i="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9" name="New shape"/>
          <p:cNvSpPr/>
          <p:nvPr/>
        </p:nvSpPr>
        <p:spPr>
          <a:xfrm>
            <a:off x="7298764" y="1627200"/>
            <a:ext cx="2631280" cy="1043565"/>
          </a:xfrm>
          <a:prstGeom prst="roundRect">
            <a:avLst>
              <a:gd name="adj" fmla="val 7475"/>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0CBE7C"/>
                </a:solidFill>
                <a:highlight>
                  <a:srgbClr val="FFFFFF">
                    <a:alpha val="0"/>
                  </a:srgbClr>
                </a:highlight>
                <a:latin typeface="微软雅黑"/>
              </a:rPr>
              <a:t>集成到C风格的LiteOS工程的挑战</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000000"/>
                </a:solidFill>
                <a:highlight>
                  <a:srgbClr val="FFFFFF">
                    <a:alpha val="0"/>
                  </a:srgbClr>
                </a:highlight>
                <a:latin typeface="微软雅黑"/>
              </a:rPr>
              <a:t>谢 谢 大 家</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1A6550"/>
                </a:solidFill>
                <a:highlight>
                  <a:srgbClr val="FFFFFF">
                    <a:alpha val="0"/>
                  </a:srgbClr>
                </a:highlight>
                <a:latin typeface="微软雅黑"/>
              </a:rPr>
              <a:t>目录</a:t>
            </a:r>
          </a:p>
        </p:txBody>
      </p:sp>
      <p:sp>
        <p:nvSpPr>
          <p:cNvPr id="4" name="New shape"/>
          <p:cNvSpPr/>
          <p:nvPr/>
        </p:nvSpPr>
        <p:spPr>
          <a:xfrm>
            <a:off x="2340000" y="2539980"/>
            <a:ext cx="4152432"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0CBE7C"/>
                </a:solidFill>
                <a:latin typeface="微软雅黑"/>
              </a:rPr>
              <a:t>01</a:t>
            </a:r>
            <a:r>
              <a:rPr lang="en-US" sz="1575" b="1">
                <a:solidFill>
                  <a:srgbClr val="0CBE7C"/>
                </a:solidFill>
                <a:latin typeface="微软雅黑"/>
              </a:rPr>
              <a:t> </a:t>
            </a:r>
            <a:r>
              <a:rPr lang="zh-CN" altLang="en-US" sz="1575">
                <a:solidFill>
                  <a:schemeClr val="tx1"/>
                </a:solidFill>
                <a:latin typeface="微软雅黑" panose="020B0503020204020204" pitchFamily="34" charset="-122"/>
                <a:ea typeface="微软雅黑" panose="020B0503020204020204" pitchFamily="34" charset="-122"/>
              </a:rPr>
              <a:t>理论依据</a:t>
            </a:r>
            <a:endParaRPr sz="1575" i="0">
              <a:solidFill>
                <a:schemeClr val="tx1"/>
              </a:solidFill>
              <a:highlight>
                <a:srgbClr val="FFFFFF">
                  <a:alpha val="0"/>
                </a:srgbClr>
              </a:highlight>
              <a:latin typeface="微软雅黑" panose="020B0503020204020204" pitchFamily="34" charset="-122"/>
              <a:ea typeface="微软雅黑" panose="020B0503020204020204" pitchFamily="34" charset="-122"/>
            </a:endParaRPr>
          </a:p>
        </p:txBody>
      </p:sp>
      <p:sp>
        <p:nvSpPr>
          <p:cNvPr id="6" name="New shape"/>
          <p:cNvSpPr/>
          <p:nvPr/>
        </p:nvSpPr>
        <p:spPr>
          <a:xfrm>
            <a:off x="5663952" y="2539980"/>
            <a:ext cx="1944216"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1575" b="1">
                <a:solidFill>
                  <a:srgbClr val="0CBE7C"/>
                </a:solidFill>
                <a:latin typeface="微软雅黑"/>
              </a:rPr>
              <a:t>0</a:t>
            </a:r>
            <a:r>
              <a:rPr lang="en-US" altLang="zh-CN" sz="1575" b="1">
                <a:solidFill>
                  <a:srgbClr val="0CBE7C"/>
                </a:solidFill>
                <a:latin typeface="微软雅黑"/>
              </a:rPr>
              <a:t>2</a:t>
            </a:r>
            <a:r>
              <a:rPr sz="1800">
                <a:latin typeface="微软雅黑"/>
              </a:rPr>
              <a:t> </a:t>
            </a:r>
            <a:r>
              <a:rPr sz="1575" b="0" i="0">
                <a:solidFill>
                  <a:srgbClr val="000000"/>
                </a:solidFill>
                <a:highlight>
                  <a:srgbClr val="FFFFFF">
                    <a:alpha val="0"/>
                  </a:srgbClr>
                </a:highlight>
                <a:latin typeface="微软雅黑"/>
              </a:rPr>
              <a:t>改写考虑和分析</a:t>
            </a:r>
          </a:p>
        </p:txBody>
      </p:sp>
      <p:sp>
        <p:nvSpPr>
          <p:cNvPr id="7" name="New shape"/>
          <p:cNvSpPr/>
          <p:nvPr/>
        </p:nvSpPr>
        <p:spPr>
          <a:xfrm>
            <a:off x="5663952" y="3044204"/>
            <a:ext cx="4152433" cy="411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0CBE7C"/>
                </a:solidFill>
                <a:latin typeface="微软雅黑"/>
              </a:rPr>
              <a:t>0</a:t>
            </a:r>
            <a:r>
              <a:rPr lang="en-US" altLang="zh-CN" sz="1575" b="1">
                <a:solidFill>
                  <a:srgbClr val="0CBE7C"/>
                </a:solidFill>
                <a:latin typeface="微软雅黑"/>
              </a:rPr>
              <a:t>4 </a:t>
            </a:r>
            <a:r>
              <a:rPr lang="zh-CN" altLang="en-US" sz="1580">
                <a:solidFill>
                  <a:schemeClr val="tx1"/>
                </a:solidFill>
                <a:latin typeface="微软雅黑" panose="020B0503020204020204" pitchFamily="34" charset="-122"/>
                <a:ea typeface="微软雅黑" panose="020B0503020204020204" pitchFamily="34" charset="-122"/>
              </a:rPr>
              <a:t>创新点</a:t>
            </a:r>
            <a:endParaRPr sz="1580" i="0">
              <a:solidFill>
                <a:schemeClr val="tx1"/>
              </a:solidFill>
              <a:highlight>
                <a:srgbClr val="FFFFFF">
                  <a:alpha val="0"/>
                </a:srgbClr>
              </a:highlight>
              <a:latin typeface="微软雅黑" panose="020B0503020204020204" pitchFamily="34" charset="-122"/>
              <a:ea typeface="微软雅黑" panose="020B0503020204020204" pitchFamily="34" charset="-122"/>
            </a:endParaRPr>
          </a:p>
        </p:txBody>
      </p:sp>
      <p:sp>
        <p:nvSpPr>
          <p:cNvPr id="8" name="New shape"/>
          <p:cNvSpPr/>
          <p:nvPr/>
        </p:nvSpPr>
        <p:spPr>
          <a:xfrm>
            <a:off x="2340000" y="3020480"/>
            <a:ext cx="4152432"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0CBE7C"/>
                </a:solidFill>
                <a:latin typeface="微软雅黑"/>
              </a:rPr>
              <a:t>0</a:t>
            </a:r>
            <a:r>
              <a:rPr lang="en-US" altLang="zh-CN" sz="1575" b="1">
                <a:solidFill>
                  <a:srgbClr val="0CBE7C"/>
                </a:solidFill>
                <a:latin typeface="微软雅黑"/>
              </a:rPr>
              <a:t>3</a:t>
            </a:r>
            <a:r>
              <a:rPr sz="1800">
                <a:latin typeface="微软雅黑"/>
              </a:rPr>
              <a:t> </a:t>
            </a:r>
            <a:r>
              <a:rPr lang="zh-CN" altLang="en-US" sz="1575" b="0" i="0">
                <a:solidFill>
                  <a:srgbClr val="000000"/>
                </a:solidFill>
                <a:highlight>
                  <a:srgbClr val="FFFFFF">
                    <a:alpha val="0"/>
                  </a:srgbClr>
                </a:highlight>
                <a:latin typeface="微软雅黑" panose="020B0503020204020204" pitchFamily="34" charset="-122"/>
                <a:ea typeface="微软雅黑" panose="020B0503020204020204" pitchFamily="34" charset="-122"/>
              </a:rPr>
              <a:t>技术依据</a:t>
            </a:r>
            <a:endParaRPr sz="1575" b="0" i="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9" name="New shape"/>
          <p:cNvSpPr/>
          <p:nvPr/>
        </p:nvSpPr>
        <p:spPr>
          <a:xfrm>
            <a:off x="622800" y="3429000"/>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5" name="文本框 4">
            <a:extLst>
              <a:ext uri="{FF2B5EF4-FFF2-40B4-BE49-F238E27FC236}">
                <a16:creationId xmlns:a16="http://schemas.microsoft.com/office/drawing/2014/main" id="{7A87F9CE-EA9C-086F-63E1-553EC5BE1E3F}"/>
              </a:ext>
            </a:extLst>
          </p:cNvPr>
          <p:cNvSpPr txBox="1"/>
          <p:nvPr/>
        </p:nvSpPr>
        <p:spPr>
          <a:xfrm>
            <a:off x="2351584" y="3573016"/>
            <a:ext cx="3240360" cy="7848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575" b="1" i="0" u="none" strike="noStrike" kern="1200" cap="none" spc="0" normalizeH="0" baseline="0" noProof="0">
                <a:ln>
                  <a:noFill/>
                </a:ln>
                <a:solidFill>
                  <a:srgbClr val="0CBE7C"/>
                </a:solidFill>
                <a:effectLst/>
                <a:uLnTx/>
                <a:uFillTx/>
                <a:latin typeface="微软雅黑"/>
                <a:ea typeface="+mn-ea"/>
                <a:cs typeface="+mn-cs"/>
              </a:rPr>
              <a:t>0</a:t>
            </a:r>
            <a:r>
              <a:rPr lang="en-US" altLang="zh-CN" sz="1575" b="1">
                <a:solidFill>
                  <a:srgbClr val="0CBE7C"/>
                </a:solidFill>
                <a:latin typeface="微软雅黑"/>
                <a:ea typeface="宋体" panose="02010600030101010101" pitchFamily="2" charset="-122"/>
              </a:rPr>
              <a:t>5</a:t>
            </a:r>
            <a:r>
              <a:rPr kumimoji="0" lang="zh-CN" altLang="en-US" sz="1800" b="0" i="0" u="none" strike="noStrike" kern="1200" cap="none" spc="0" normalizeH="0" baseline="0" noProof="0">
                <a:ln>
                  <a:noFill/>
                </a:ln>
                <a:solidFill>
                  <a:prstClr val="white"/>
                </a:solidFill>
                <a:effectLst/>
                <a:uLnTx/>
                <a:uFillTx/>
                <a:latin typeface="微软雅黑"/>
                <a:ea typeface="+mn-ea"/>
                <a:cs typeface="+mn-cs"/>
              </a:rPr>
              <a:t> </a:t>
            </a:r>
            <a:r>
              <a:rPr lang="zh-CN" altLang="en-US" sz="1575">
                <a:solidFill>
                  <a:srgbClr val="000000"/>
                </a:solidFill>
                <a:highlight>
                  <a:srgbClr val="FFFFFF">
                    <a:alpha val="0"/>
                  </a:srgbClr>
                </a:highlight>
                <a:latin typeface="微软雅黑" panose="020B0503020204020204" pitchFamily="34" charset="-122"/>
                <a:ea typeface="微软雅黑" panose="020B0503020204020204" pitchFamily="34" charset="-122"/>
              </a:rPr>
              <a:t>小组半程进度</a:t>
            </a:r>
            <a:endParaRPr kumimoji="0" lang="zh-CN" altLang="en-US" sz="1575" b="0" i="0" u="none" strike="noStrike" kern="1200" cap="none" spc="0" normalizeH="0" baseline="0" noProof="0">
              <a:ln>
                <a:noFill/>
              </a:ln>
              <a:solidFill>
                <a:srgbClr val="000000"/>
              </a:solidFill>
              <a:effectLst/>
              <a:highlight>
                <a:srgbClr val="FFFFFF">
                  <a:alpha val="0"/>
                </a:srgbClr>
              </a:highlight>
              <a:uLnTx/>
              <a:uFillTx/>
              <a:latin typeface="微软雅黑" panose="020B0503020204020204" pitchFamily="34" charset="-122"/>
              <a:ea typeface="微软雅黑" panose="020B0503020204020204" pitchFamily="34" charset="-122"/>
              <a:cs typeface="+mn-cs"/>
            </a:endParaRPr>
          </a:p>
          <a:p>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F9F0"/>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248128" y="-9252"/>
            <a:ext cx="4583832"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CBE7C"/>
                </a:solidFill>
                <a:highlight>
                  <a:srgbClr val="FFFFFF">
                    <a:alpha val="0"/>
                  </a:srgbClr>
                </a:highlight>
                <a:latin typeface="微软雅黑"/>
              </a:rPr>
              <a:t>0</a:t>
            </a:r>
            <a:r>
              <a:rPr lang="en-US" altLang="zh-CN" sz="4800" b="1" i="0">
                <a:solidFill>
                  <a:srgbClr val="0CBE7C"/>
                </a:solidFill>
                <a:highlight>
                  <a:srgbClr val="FFFFFF">
                    <a:alpha val="0"/>
                  </a:srgbClr>
                </a:highlight>
                <a:latin typeface="微软雅黑"/>
              </a:rPr>
              <a:t>1</a:t>
            </a:r>
            <a:endParaRPr sz="4800" b="1" i="0">
              <a:solidFill>
                <a:srgbClr val="0CBE7C"/>
              </a:solidFill>
              <a:highlight>
                <a:srgbClr val="FFFFFF">
                  <a:alpha val="0"/>
                </a:srgbClr>
              </a:highlight>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1A6550"/>
                </a:solidFill>
                <a:highlight>
                  <a:srgbClr val="FFFFFF">
                    <a:alpha val="0"/>
                  </a:srgbClr>
                </a:highlight>
                <a:latin typeface="微软雅黑"/>
              </a:rPr>
              <a:t>理论依据</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LiteOS简介</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LiteOS的轻量级特性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LiteOS被设计为一款轻量级操作系统，内核小巧，占用空间少，适合在资源受限的物联网设备上运行。</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LiteOS的低功耗优势</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LiteOS采用了优化的功耗管理机制，能够有效地管理设备的能量消耗，运行在配套芯片上时可将功耗降低至µA级。</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LiteOS的高实时性表现</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LiteOS的轻量性使得内核运行效率较高，任务调度和切换的开销较小，从而可以降低系统的响应延迟，提高实时性。</a:t>
            </a:r>
          </a:p>
        </p:txBody>
      </p:sp>
      <p:sp>
        <p:nvSpPr>
          <p:cNvPr id="7" name="New shape"/>
          <p:cNvSpPr/>
          <p:nvPr/>
        </p:nvSpPr>
        <p:spPr>
          <a:xfrm>
            <a:off x="5965200" y="1926000"/>
            <a:ext cx="39600" cy="4644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New shape"/>
          <p:cNvSpPr/>
          <p:nvPr/>
        </p:nvSpPr>
        <p:spPr>
          <a:xfrm>
            <a:off x="6152400" y="1735740"/>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New shape"/>
          <p:cNvSpPr/>
          <p:nvPr/>
        </p:nvSpPr>
        <p:spPr>
          <a:xfrm>
            <a:off x="5806800" y="1555200"/>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1</a:t>
            </a:r>
          </a:p>
        </p:txBody>
      </p:sp>
      <p:sp>
        <p:nvSpPr>
          <p:cNvPr id="10" name="New shape"/>
          <p:cNvSpPr/>
          <p:nvPr/>
        </p:nvSpPr>
        <p:spPr>
          <a:xfrm>
            <a:off x="5965200" y="2761201"/>
            <a:ext cx="39600" cy="604606"/>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New shape"/>
          <p:cNvSpPr/>
          <p:nvPr/>
        </p:nvSpPr>
        <p:spPr>
          <a:xfrm>
            <a:off x="5515200" y="2570941"/>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New shape"/>
          <p:cNvSpPr/>
          <p:nvPr/>
        </p:nvSpPr>
        <p:spPr>
          <a:xfrm>
            <a:off x="5806800" y="2390401"/>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2</a:t>
            </a:r>
          </a:p>
        </p:txBody>
      </p:sp>
      <p:sp>
        <p:nvSpPr>
          <p:cNvPr id="13" name="New shape"/>
          <p:cNvSpPr/>
          <p:nvPr/>
        </p:nvSpPr>
        <p:spPr>
          <a:xfrm>
            <a:off x="5965200" y="3736607"/>
            <a:ext cx="39600" cy="4572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New shape"/>
          <p:cNvSpPr/>
          <p:nvPr/>
        </p:nvSpPr>
        <p:spPr>
          <a:xfrm>
            <a:off x="6152400" y="3546347"/>
            <a:ext cx="309600" cy="39600"/>
          </a:xfrm>
          <a:prstGeom prst="rect">
            <a:avLst/>
          </a:prstGeom>
          <a:solidFill>
            <a:srgbClr val="0C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New shape"/>
          <p:cNvSpPr/>
          <p:nvPr/>
        </p:nvSpPr>
        <p:spPr>
          <a:xfrm>
            <a:off x="5806800" y="3365807"/>
            <a:ext cx="360000" cy="370800"/>
          </a:xfrm>
          <a:prstGeom prst="roundRect">
            <a:avLst>
              <a:gd name="adj" fmla="val 8819"/>
            </a:avLst>
          </a:prstGeom>
          <a:solidFill>
            <a:srgbClr val="1A6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3</a:t>
            </a:r>
          </a:p>
        </p:txBody>
      </p:sp>
    </p:spTree>
    <p:extLst>
      <p:ext uri="{BB962C8B-B14F-4D97-AF65-F5344CB8AC3E}">
        <p14:creationId xmlns:p14="http://schemas.microsoft.com/office/powerpoint/2010/main" val="25279939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Rust的优势</a:t>
            </a:r>
          </a:p>
        </p:txBody>
      </p:sp>
      <p:sp>
        <p:nvSpPr>
          <p:cNvPr id="4" name="New shape"/>
          <p:cNvSpPr/>
          <p:nvPr/>
        </p:nvSpPr>
        <p:spPr>
          <a:xfrm>
            <a:off x="1558800" y="2402271"/>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Rust通过所有权模型和借用规则，实现了内存安全和并发安全，避免了内存泄露和悬空指针等问题。</a:t>
            </a:r>
          </a:p>
        </p:txBody>
      </p:sp>
      <p:sp>
        <p:nvSpPr>
          <p:cNvPr id="5" name="New shape"/>
          <p:cNvSpPr/>
          <p:nvPr/>
        </p:nvSpPr>
        <p:spPr>
          <a:xfrm>
            <a:off x="1556530" y="1627201"/>
            <a:ext cx="2532802" cy="648071"/>
          </a:xfrm>
          <a:prstGeom prst="roundRect">
            <a:avLst>
              <a:gd name="adj" fmla="val 20033"/>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Rust的安全性</a:t>
            </a:r>
          </a:p>
        </p:txBody>
      </p:sp>
      <p:sp>
        <p:nvSpPr>
          <p:cNvPr id="6" name="New shape"/>
          <p:cNvSpPr/>
          <p:nvPr/>
        </p:nvSpPr>
        <p:spPr>
          <a:xfrm>
            <a:off x="4430015" y="2402271"/>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Rust的设计目标是在大部分事情上拥有与C/C++类似的性能，且无需垃圾收集，减少了运行时的性能损失。</a:t>
            </a:r>
          </a:p>
        </p:txBody>
      </p:sp>
      <p:sp>
        <p:nvSpPr>
          <p:cNvPr id="7" name="New shape"/>
          <p:cNvSpPr/>
          <p:nvPr/>
        </p:nvSpPr>
        <p:spPr>
          <a:xfrm>
            <a:off x="4427745" y="1627201"/>
            <a:ext cx="2532802" cy="648071"/>
          </a:xfrm>
          <a:prstGeom prst="roundRect">
            <a:avLst>
              <a:gd name="adj" fmla="val 20033"/>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Rust的高效性</a:t>
            </a:r>
          </a:p>
        </p:txBody>
      </p:sp>
      <p:sp>
        <p:nvSpPr>
          <p:cNvPr id="8" name="New shape"/>
          <p:cNvSpPr/>
          <p:nvPr/>
        </p:nvSpPr>
        <p:spPr>
          <a:xfrm>
            <a:off x="7301229" y="2402271"/>
            <a:ext cx="2744216"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Rust提供了对C ABI的支持，可以与C语言进行无缝集成，使得Rust能够方便地改写C语言操作系统内核。</a:t>
            </a:r>
          </a:p>
        </p:txBody>
      </p:sp>
      <p:sp>
        <p:nvSpPr>
          <p:cNvPr id="9" name="New shape"/>
          <p:cNvSpPr/>
          <p:nvPr/>
        </p:nvSpPr>
        <p:spPr>
          <a:xfrm>
            <a:off x="7298959" y="1627201"/>
            <a:ext cx="2532802" cy="648071"/>
          </a:xfrm>
          <a:prstGeom prst="roundRect">
            <a:avLst>
              <a:gd name="adj" fmla="val 20033"/>
            </a:avLst>
          </a:prstGeom>
          <a:solidFill>
            <a:srgbClr val="D1FFEB"/>
          </a:solidFill>
          <a:ln w="6350">
            <a:solidFill>
              <a:srgbClr val="1A6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Rust的兼容性</a:t>
            </a:r>
          </a:p>
        </p:txBody>
      </p:sp>
    </p:spTree>
    <p:extLst>
      <p:ext uri="{BB962C8B-B14F-4D97-AF65-F5344CB8AC3E}">
        <p14:creationId xmlns:p14="http://schemas.microsoft.com/office/powerpoint/2010/main" val="29152907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1127448" y="154110"/>
            <a:ext cx="9224712" cy="1395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3000" b="1"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项目目标：使用Rust改写LiteOS内核中的内存管理单元，提高其安全性</a:t>
            </a:r>
          </a:p>
        </p:txBody>
      </p:sp>
      <p:sp>
        <p:nvSpPr>
          <p:cNvPr id="4" name="New shape"/>
          <p:cNvSpPr/>
          <p:nvPr/>
        </p:nvSpPr>
        <p:spPr>
          <a:xfrm>
            <a:off x="1558800" y="3011880"/>
            <a:ext cx="2744215" cy="244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Rust在系统编程的优势</a:t>
            </a:r>
            <a:br>
              <a:rPr kumimoji="0" sz="1800" b="0" i="0" u="none" strike="noStrike" kern="1200" cap="none" spc="0" normalizeH="0" baseline="0" noProof="0">
                <a:ln>
                  <a:noFill/>
                </a:ln>
                <a:solidFill>
                  <a:prstClr val="white"/>
                </a:solidFill>
                <a:effectLst/>
                <a:uLnTx/>
                <a:uFillTx/>
                <a:latin typeface="微软雅黑"/>
                <a:ea typeface="+mn-ea"/>
                <a:cs typeface="+mn-cs"/>
              </a:rPr>
            </a:br>
            <a:endParaRPr kumimoji="0" sz="1800" b="0" i="0" u="none" strike="noStrike" kern="1200" cap="none" spc="0" normalizeH="0" baseline="0" noProof="0">
              <a:ln>
                <a:noFill/>
              </a:ln>
              <a:solidFill>
                <a:prstClr val="white"/>
              </a:solidFill>
              <a:effectLst/>
              <a:uLnTx/>
              <a:uFillTx/>
              <a:latin typeface="微软雅黑"/>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Rust的性能与C/C++相差无几，且具有内存安全、并发性等特性，使其成为构建操作系统的理想选择。</a:t>
            </a:r>
          </a:p>
        </p:txBody>
      </p:sp>
      <p:sp>
        <p:nvSpPr>
          <p:cNvPr id="5" name="New shape"/>
          <p:cNvSpPr/>
          <p:nvPr/>
        </p:nvSpPr>
        <p:spPr>
          <a:xfrm>
            <a:off x="4430015" y="3011879"/>
            <a:ext cx="2744215" cy="2808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LiteOS的轻量级和低功耗特性</a:t>
            </a:r>
            <a:br>
              <a:rPr kumimoji="0" sz="1800" b="0" i="0" u="none" strike="noStrike" kern="1200" cap="none" spc="0" normalizeH="0" baseline="0" noProof="0">
                <a:ln>
                  <a:noFill/>
                </a:ln>
                <a:solidFill>
                  <a:prstClr val="white"/>
                </a:solidFill>
                <a:effectLst/>
                <a:uLnTx/>
                <a:uFillTx/>
                <a:latin typeface="微软雅黑"/>
                <a:ea typeface="+mn-ea"/>
                <a:cs typeface="+mn-cs"/>
              </a:rPr>
            </a:br>
            <a:endParaRPr kumimoji="0" sz="1800" b="0" i="0" u="none" strike="noStrike" kern="1200" cap="none" spc="0" normalizeH="0" baseline="0" noProof="0">
              <a:ln>
                <a:noFill/>
              </a:ln>
              <a:solidFill>
                <a:prstClr val="white"/>
              </a:solidFill>
              <a:effectLst/>
              <a:uLnTx/>
              <a:uFillTx/>
              <a:latin typeface="微软雅黑"/>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LiteOS内核小巧，占用空间少，适合在资源受限的物联网设备上运行，同时采用了优化的功耗管理机制，能有效降低设备的功耗。</a:t>
            </a:r>
          </a:p>
        </p:txBody>
      </p:sp>
      <p:sp>
        <p:nvSpPr>
          <p:cNvPr id="6" name="New shape"/>
          <p:cNvSpPr/>
          <p:nvPr/>
        </p:nvSpPr>
        <p:spPr>
          <a:xfrm>
            <a:off x="7301229" y="3011879"/>
            <a:ext cx="2744216" cy="2808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100" b="1" i="0" u="none" strike="noStrike" kern="1200" cap="none" spc="0" normalizeH="0" baseline="0" noProof="0">
                <a:ln>
                  <a:noFill/>
                </a:ln>
                <a:solidFill>
                  <a:srgbClr val="0CBE7C"/>
                </a:solidFill>
                <a:effectLst/>
                <a:highlight>
                  <a:srgbClr val="FFFFFF">
                    <a:alpha val="0"/>
                  </a:srgbClr>
                </a:highlight>
                <a:uLnTx/>
                <a:uFillTx/>
                <a:latin typeface="微软雅黑"/>
                <a:ea typeface="+mn-ea"/>
                <a:cs typeface="+mn-cs"/>
              </a:rPr>
              <a:t>使用Rust改写LiteOS的安全性提升</a:t>
            </a:r>
            <a:br>
              <a:rPr kumimoji="0" sz="1800" b="0" i="0" u="none" strike="noStrike" kern="1200" cap="none" spc="0" normalizeH="0" baseline="0" noProof="0">
                <a:ln>
                  <a:noFill/>
                </a:ln>
                <a:solidFill>
                  <a:prstClr val="white"/>
                </a:solidFill>
                <a:effectLst/>
                <a:uLnTx/>
                <a:uFillTx/>
                <a:latin typeface="微软雅黑"/>
                <a:ea typeface="+mn-ea"/>
                <a:cs typeface="+mn-cs"/>
              </a:rPr>
            </a:br>
            <a:endParaRPr kumimoji="0" sz="1800" b="0" i="0" u="none" strike="noStrike" kern="1200" cap="none" spc="0" normalizeH="0" baseline="0" noProof="0">
              <a:ln>
                <a:noFill/>
              </a:ln>
              <a:solidFill>
                <a:prstClr val="white"/>
              </a:solidFill>
              <a:effectLst/>
              <a:uLnTx/>
              <a:uFillTx/>
              <a:latin typeface="微软雅黑"/>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sz="1575" b="0" i="0" u="none" strike="noStrike" kern="1200" cap="none" spc="0" normalizeH="0" baseline="0" noProof="0">
                <a:ln>
                  <a:noFill/>
                </a:ln>
                <a:solidFill>
                  <a:srgbClr val="000000"/>
                </a:solidFill>
                <a:effectLst/>
                <a:highlight>
                  <a:srgbClr val="FFFFFF">
                    <a:alpha val="0"/>
                  </a:srgbClr>
                </a:highlight>
                <a:uLnTx/>
                <a:uFillTx/>
                <a:latin typeface="微软雅黑"/>
                <a:ea typeface="+mn-ea"/>
                <a:cs typeface="+mn-cs"/>
              </a:rPr>
              <a:t>通过使用Rust语言的特性，如所有权模型、零成本抽象等，可以有效提高LiteOS内核的安全性，避免内存泄露等问题。</a:t>
            </a:r>
          </a:p>
        </p:txBody>
      </p:sp>
    </p:spTree>
    <p:extLst>
      <p:ext uri="{BB962C8B-B14F-4D97-AF65-F5344CB8AC3E}">
        <p14:creationId xmlns:p14="http://schemas.microsoft.com/office/powerpoint/2010/main" val="42644950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LiteOS在Windows和Linux下的编译方法</a:t>
            </a:r>
          </a:p>
        </p:txBody>
      </p:sp>
      <p:sp>
        <p:nvSpPr>
          <p:cNvPr id="4" name="New shape"/>
          <p:cNvSpPr/>
          <p:nvPr/>
        </p:nvSpPr>
        <p:spPr>
          <a:xfrm>
            <a:off x="1558800" y="1627201"/>
            <a:ext cx="3040499" cy="3587380"/>
          </a:xfrm>
          <a:prstGeom prst="roundRect">
            <a:avLst>
              <a:gd name="adj" fmla="val 9999"/>
            </a:avLst>
          </a:prstGeom>
          <a:solidFill>
            <a:srgbClr val="D1FFEB"/>
          </a:solidFill>
          <a:ln w="6350">
            <a:solidFill>
              <a:srgbClr val="0CBE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0CBE7C"/>
                </a:solidFill>
                <a:highlight>
                  <a:srgbClr val="FFFFFF">
                    <a:alpha val="0"/>
                  </a:srgbClr>
                </a:highlight>
                <a:latin typeface="微软雅黑"/>
              </a:rPr>
              <a:t>LiteOS在Windows下的编译方法</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Windows平台下，用户可以使用Huawei LiteOS Studio图形化IDE进行配置和编译。</a:t>
            </a:r>
            <a:br>
              <a:rPr sz="1800">
                <a:latin typeface="微软雅黑"/>
              </a:rPr>
            </a:br>
            <a:endParaRPr sz="1800">
              <a:latin typeface="微软雅黑"/>
            </a:endParaRPr>
          </a:p>
        </p:txBody>
      </p:sp>
      <p:sp>
        <p:nvSpPr>
          <p:cNvPr id="5" name="New shape"/>
          <p:cNvSpPr/>
          <p:nvPr/>
        </p:nvSpPr>
        <p:spPr>
          <a:xfrm>
            <a:off x="4726299" y="1627200"/>
            <a:ext cx="3040528" cy="3587380"/>
          </a:xfrm>
          <a:prstGeom prst="roundRect">
            <a:avLst>
              <a:gd name="adj" fmla="val 10000"/>
            </a:avLst>
          </a:prstGeom>
          <a:solidFill>
            <a:srgbClr val="D1FFEB"/>
          </a:solidFill>
          <a:ln w="6350">
            <a:solidFill>
              <a:srgbClr val="0CBE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0CBE7C"/>
                </a:solidFill>
                <a:highlight>
                  <a:srgbClr val="FFFFFF">
                    <a:alpha val="0"/>
                  </a:srgbClr>
                </a:highlight>
                <a:latin typeface="微软雅黑"/>
              </a:rPr>
              <a:t>LiteOS在Linux下的编译方法</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Linux平台下，通过menuconfig进行组件化配置及裁剪后，执行make命令完成编译。</a:t>
            </a:r>
            <a:br>
              <a:rPr sz="1800">
                <a:latin typeface="微软雅黑"/>
              </a:rPr>
            </a:br>
            <a:endParaRPr sz="1800">
              <a:latin typeface="微软雅黑"/>
            </a:endParaRPr>
          </a:p>
        </p:txBody>
      </p:sp>
      <p:sp>
        <p:nvSpPr>
          <p:cNvPr id="6" name="New shape"/>
          <p:cNvSpPr/>
          <p:nvPr/>
        </p:nvSpPr>
        <p:spPr>
          <a:xfrm>
            <a:off x="7893827" y="1627200"/>
            <a:ext cx="3031738" cy="3587380"/>
          </a:xfrm>
          <a:prstGeom prst="roundRect">
            <a:avLst>
              <a:gd name="adj" fmla="val 10032"/>
            </a:avLst>
          </a:prstGeom>
          <a:solidFill>
            <a:srgbClr val="D1FFEB"/>
          </a:solidFill>
          <a:ln w="6350">
            <a:solidFill>
              <a:srgbClr val="0CBE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0CBE7C"/>
                </a:solidFill>
                <a:highlight>
                  <a:srgbClr val="FFFFFF">
                    <a:alpha val="0"/>
                  </a:srgbClr>
                </a:highlight>
                <a:latin typeface="微软雅黑"/>
              </a:rPr>
              <a:t>编译框架简介</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编译框架是用于管理和控制整个编译过程的系统，包括配置、编译、链接等步骤。</a:t>
            </a:r>
            <a:br>
              <a:rPr sz="1800">
                <a:latin typeface="微软雅黑"/>
              </a:rPr>
            </a:br>
            <a:endParaRPr sz="1800">
              <a:latin typeface="微软雅黑"/>
            </a:endParaRPr>
          </a:p>
        </p:txBody>
      </p:sp>
      <p:pic>
        <p:nvPicPr>
          <p:cNvPr id="8" name="图片 7">
            <a:extLst>
              <a:ext uri="{FF2B5EF4-FFF2-40B4-BE49-F238E27FC236}">
                <a16:creationId xmlns:a16="http://schemas.microsoft.com/office/drawing/2014/main" id="{3A173CA8-4771-3DB7-4EE4-E8E39C4003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6400" y="2276872"/>
            <a:ext cx="1113354" cy="1005111"/>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noFill/>
        </p:spPr>
      </p:pic>
      <p:sp>
        <p:nvSpPr>
          <p:cNvPr id="7" name="文本框 6">
            <a:extLst>
              <a:ext uri="{FF2B5EF4-FFF2-40B4-BE49-F238E27FC236}">
                <a16:creationId xmlns:a16="http://schemas.microsoft.com/office/drawing/2014/main" id="{1E86C647-EFB6-CF92-1E89-E08C2363CCB1}"/>
              </a:ext>
            </a:extLst>
          </p:cNvPr>
          <p:cNvSpPr txBox="1"/>
          <p:nvPr/>
        </p:nvSpPr>
        <p:spPr>
          <a:xfrm>
            <a:off x="1127448" y="548680"/>
            <a:ext cx="7488832" cy="553998"/>
          </a:xfrm>
          <a:prstGeom prst="rect">
            <a:avLst/>
          </a:prstGeom>
          <a:noFill/>
        </p:spPr>
        <p:txBody>
          <a:bodyPr wrap="square" rtlCol="0">
            <a:spAutoFit/>
          </a:bodyPr>
          <a:lstStyle>
            <a:defPPr>
              <a:defRPr lang="en-US"/>
            </a:defPPr>
            <a:lvl1pPr>
              <a:defRPr/>
            </a:lvl1pPr>
          </a:lstStyle>
          <a:p>
            <a:r>
              <a:rPr lang="en-US" altLang="zh-CN" sz="3000" b="1">
                <a:latin typeface="微软雅黑" panose="020B0503020204020204" pitchFamily="34" charset="-122"/>
                <a:ea typeface="微软雅黑" panose="020B0503020204020204" pitchFamily="34" charset="-122"/>
              </a:rPr>
              <a:t>LiteOS</a:t>
            </a:r>
            <a:r>
              <a:rPr lang="zh-CN" altLang="en-US" sz="3000" b="1">
                <a:latin typeface="微软雅黑" panose="020B0503020204020204" pitchFamily="34" charset="-122"/>
                <a:ea typeface="微软雅黑" panose="020B0503020204020204" pitchFamily="34" charset="-122"/>
              </a:rPr>
              <a:t>源代码分析</a:t>
            </a:r>
          </a:p>
        </p:txBody>
      </p:sp>
      <p:sp>
        <p:nvSpPr>
          <p:cNvPr id="10" name="文本框 9">
            <a:extLst>
              <a:ext uri="{FF2B5EF4-FFF2-40B4-BE49-F238E27FC236}">
                <a16:creationId xmlns:a16="http://schemas.microsoft.com/office/drawing/2014/main" id="{F0883AAC-0719-1C4D-BBE1-AC7C2D69D5A1}"/>
              </a:ext>
            </a:extLst>
          </p:cNvPr>
          <p:cNvSpPr txBox="1"/>
          <p:nvPr/>
        </p:nvSpPr>
        <p:spPr>
          <a:xfrm>
            <a:off x="1055440" y="1340768"/>
            <a:ext cx="8088560" cy="4339650"/>
          </a:xfrm>
          <a:prstGeom prst="rect">
            <a:avLst/>
          </a:prstGeom>
          <a:noFill/>
        </p:spPr>
        <p:txBody>
          <a:bodyPr wrap="square">
            <a:spAutoFit/>
          </a:bodyPr>
          <a:lstStyle/>
          <a:p>
            <a:r>
              <a:rPr lang="en-US" altLang="zh-CN" sz="2400">
                <a:solidFill>
                  <a:srgbClr val="00B0F0"/>
                </a:solidFill>
                <a:latin typeface="Aharoni" panose="02010803020104030203" pitchFamily="2" charset="-79"/>
                <a:cs typeface="Aharoni" panose="02010803020104030203" pitchFamily="2" charset="-79"/>
              </a:rPr>
              <a:t>LiteOS</a:t>
            </a:r>
            <a:r>
              <a:rPr lang="zh-CN" altLang="en-US" sz="2400">
                <a:solidFill>
                  <a:srgbClr val="00B0F0"/>
                </a:solidFill>
                <a:latin typeface="Aharoni" panose="02010803020104030203" pitchFamily="2" charset="-79"/>
                <a:cs typeface="Aharoni" panose="02010803020104030203" pitchFamily="2" charset="-79"/>
              </a:rPr>
              <a:t> </a:t>
            </a:r>
            <a:r>
              <a:rPr lang="en-US" altLang="zh-CN" sz="2400">
                <a:solidFill>
                  <a:srgbClr val="00B0F0"/>
                </a:solidFill>
                <a:latin typeface="Aharoni" panose="02010803020104030203" pitchFamily="2" charset="-79"/>
                <a:cs typeface="Aharoni" panose="02010803020104030203" pitchFamily="2" charset="-79"/>
              </a:rPr>
              <a:t>structure(main</a:t>
            </a:r>
            <a:r>
              <a:rPr lang="zh-CN" altLang="en-US" sz="2400">
                <a:solidFill>
                  <a:srgbClr val="00B0F0"/>
                </a:solidFill>
                <a:latin typeface="Aharoni" panose="02010803020104030203" pitchFamily="2" charset="-79"/>
                <a:cs typeface="Aharoni" panose="02010803020104030203" pitchFamily="2" charset="-79"/>
              </a:rPr>
              <a:t> </a:t>
            </a:r>
            <a:r>
              <a:rPr lang="en-US" altLang="zh-CN" sz="2400">
                <a:solidFill>
                  <a:srgbClr val="00B0F0"/>
                </a:solidFill>
                <a:latin typeface="Aharoni" panose="02010803020104030203" pitchFamily="2" charset="-79"/>
                <a:cs typeface="Aharoni" panose="02010803020104030203" pitchFamily="2" charset="-79"/>
              </a:rPr>
              <a:t>conponents)</a:t>
            </a:r>
            <a:endParaRPr lang="zh-CN" altLang="en-US" sz="2400">
              <a:solidFill>
                <a:srgbClr val="00B0F0"/>
              </a:solidFill>
              <a:latin typeface="Aharoni" panose="02010803020104030203" pitchFamily="2" charset="-79"/>
              <a:cs typeface="Aharoni" panose="02010803020104030203" pitchFamily="2" charset="-79"/>
            </a:endParaRPr>
          </a:p>
          <a:p>
            <a:r>
              <a:rPr lang="en-US" altLang="zh-CN"/>
              <a:t>arch: </a:t>
            </a:r>
            <a:r>
              <a:rPr lang="zh-CN" altLang="en-US"/>
              <a:t>架构支持</a:t>
            </a:r>
          </a:p>
          <a:p>
            <a:r>
              <a:rPr lang="en-US" altLang="zh-CN"/>
              <a:t>components: </a:t>
            </a:r>
            <a:r>
              <a:rPr lang="zh-CN" altLang="en-US"/>
              <a:t>组件文件夹</a:t>
            </a:r>
          </a:p>
          <a:p>
            <a:r>
              <a:rPr lang="en-US" altLang="zh-CN"/>
              <a:t>fs: </a:t>
            </a:r>
            <a:r>
              <a:rPr lang="zh-CN" altLang="en-US"/>
              <a:t>文件系统</a:t>
            </a:r>
          </a:p>
          <a:p>
            <a:r>
              <a:rPr lang="en-US" altLang="zh-CN"/>
              <a:t>lib: </a:t>
            </a:r>
            <a:r>
              <a:rPr lang="zh-CN" altLang="en-US"/>
              <a:t>库文件</a:t>
            </a:r>
          </a:p>
          <a:p>
            <a:r>
              <a:rPr lang="en-US" altLang="zh-CN"/>
              <a:t>utility: </a:t>
            </a:r>
            <a:r>
              <a:rPr lang="zh-CN" altLang="en-US"/>
              <a:t>实用工具</a:t>
            </a:r>
          </a:p>
          <a:p>
            <a:r>
              <a:rPr lang="en-US" altLang="zh-CN"/>
              <a:t>demos: </a:t>
            </a:r>
            <a:r>
              <a:rPr lang="zh-CN" altLang="en-US"/>
              <a:t>模块演示汇总</a:t>
            </a:r>
          </a:p>
          <a:p>
            <a:r>
              <a:rPr lang="en-US" altLang="zh-CN"/>
              <a:t>include: </a:t>
            </a:r>
            <a:r>
              <a:rPr lang="zh-CN" altLang="en-US"/>
              <a:t>头文件依赖</a:t>
            </a:r>
          </a:p>
          <a:p>
            <a:r>
              <a:rPr lang="en-US" altLang="zh-CN"/>
              <a:t>kernel: </a:t>
            </a:r>
            <a:r>
              <a:rPr lang="zh-CN" altLang="en-US"/>
              <a:t>基础内核代码</a:t>
            </a:r>
          </a:p>
          <a:p>
            <a:r>
              <a:rPr lang="en-US" altLang="zh-CN"/>
              <a:t>shell: shell</a:t>
            </a:r>
            <a:r>
              <a:rPr lang="zh-CN" altLang="en-US"/>
              <a:t>命令代码</a:t>
            </a:r>
          </a:p>
          <a:p>
            <a:r>
              <a:rPr lang="en-US" altLang="zh-CN"/>
              <a:t>targets: </a:t>
            </a:r>
            <a:r>
              <a:rPr lang="zh-CN" altLang="en-US"/>
              <a:t>开发板工程源包</a:t>
            </a:r>
          </a:p>
          <a:p>
            <a:r>
              <a:rPr lang="en-US" altLang="zh-CN"/>
              <a:t>test and tests: </a:t>
            </a:r>
            <a:r>
              <a:rPr lang="zh-CN" altLang="en-US"/>
              <a:t>模块测试和整体测试</a:t>
            </a:r>
          </a:p>
          <a:p>
            <a:r>
              <a:rPr lang="en-US" altLang="zh-CN"/>
              <a:t>tools: </a:t>
            </a:r>
            <a:r>
              <a:rPr lang="zh-CN" altLang="en-US"/>
              <a:t>开发板编译配置文件和</a:t>
            </a:r>
            <a:r>
              <a:rPr lang="en-US" altLang="zh-CN"/>
              <a:t>menuconfig</a:t>
            </a:r>
            <a:r>
              <a:rPr lang="zh-CN" altLang="en-US"/>
              <a:t>脚本</a:t>
            </a:r>
          </a:p>
          <a:p>
            <a:r>
              <a:rPr lang="en-US" altLang="zh-CN"/>
              <a:t>Makefile: </a:t>
            </a:r>
            <a:r>
              <a:rPr lang="zh-CN" altLang="en-US"/>
              <a:t>顶层</a:t>
            </a:r>
            <a:r>
              <a:rPr lang="en-US" altLang="zh-CN"/>
              <a:t>Makefile</a:t>
            </a:r>
            <a:r>
              <a:rPr lang="zh-CN" altLang="en-US"/>
              <a:t>编译脚本</a:t>
            </a:r>
          </a:p>
          <a:p>
            <a:r>
              <a:rPr lang="en-US" altLang="zh-CN"/>
              <a:t>.config: </a:t>
            </a:r>
            <a:r>
              <a:rPr lang="zh-CN" altLang="en-US"/>
              <a:t>开发板配置文件</a:t>
            </a:r>
          </a:p>
        </p:txBody>
      </p:sp>
    </p:spTree>
    <p:extLst>
      <p:ext uri="{BB962C8B-B14F-4D97-AF65-F5344CB8AC3E}">
        <p14:creationId xmlns:p14="http://schemas.microsoft.com/office/powerpoint/2010/main" val="5793654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5F9F0"/>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CBE7C"/>
                </a:solidFill>
                <a:highlight>
                  <a:srgbClr val="FFFFFF">
                    <a:alpha val="0"/>
                  </a:srgbClr>
                </a:highlight>
                <a:latin typeface="微软雅黑"/>
              </a:rPr>
              <a:t>0</a:t>
            </a:r>
            <a:r>
              <a:rPr lang="en-US" altLang="zh-CN" sz="4800" b="1" i="0">
                <a:solidFill>
                  <a:srgbClr val="0CBE7C"/>
                </a:solidFill>
                <a:highlight>
                  <a:srgbClr val="FFFFFF">
                    <a:alpha val="0"/>
                  </a:srgbClr>
                </a:highlight>
                <a:latin typeface="微软雅黑"/>
              </a:rPr>
              <a:t>2</a:t>
            </a:r>
            <a:endParaRPr sz="4800" b="1" i="0">
              <a:solidFill>
                <a:srgbClr val="0CBE7C"/>
              </a:solidFill>
              <a:highlight>
                <a:srgbClr val="FFFFFF">
                  <a:alpha val="0"/>
                </a:srgbClr>
              </a:highlight>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1A6550"/>
                </a:solidFill>
                <a:highlight>
                  <a:srgbClr val="FFFFFF">
                    <a:alpha val="0"/>
                  </a:srgbClr>
                </a:highlight>
                <a:latin typeface="微软雅黑"/>
              </a:rPr>
              <a:t>改写考虑和分析</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1191</Words>
  <Application>Microsoft Office PowerPoint</Application>
  <PresentationFormat>宽屏</PresentationFormat>
  <Paragraphs>135</Paragraphs>
  <Slides>17</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华文彩云</vt:lpstr>
      <vt:lpstr>宋体</vt:lpstr>
      <vt:lpstr>微软雅黑</vt:lpstr>
      <vt:lpstr>Aharoni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睿 汪</cp:lastModifiedBy>
  <cp:revision>22</cp:revision>
  <dcterms:created xsi:type="dcterms:W3CDTF">2024-04-16T00:33:11Z</dcterms:created>
  <dcterms:modified xsi:type="dcterms:W3CDTF">2024-04-16T10:01:39Z</dcterms:modified>
</cp:coreProperties>
</file>