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7"/>
  </p:notesMasterIdLst>
  <p:sldIdLst>
    <p:sldId id="256" r:id="rId5"/>
    <p:sldId id="271" r:id="rId6"/>
    <p:sldId id="306" r:id="rId7"/>
    <p:sldId id="307" r:id="rId8"/>
    <p:sldId id="308" r:id="rId9"/>
    <p:sldId id="283" r:id="rId10"/>
    <p:sldId id="268" r:id="rId11"/>
    <p:sldId id="294" r:id="rId12"/>
    <p:sldId id="296" r:id="rId13"/>
    <p:sldId id="297" r:id="rId14"/>
    <p:sldId id="298" r:id="rId15"/>
    <p:sldId id="284" r:id="rId16"/>
    <p:sldId id="300" r:id="rId17"/>
    <p:sldId id="301" r:id="rId18"/>
    <p:sldId id="303" r:id="rId19"/>
    <p:sldId id="304" r:id="rId20"/>
    <p:sldId id="305" r:id="rId21"/>
    <p:sldId id="309" r:id="rId22"/>
    <p:sldId id="258" r:id="rId23"/>
    <p:sldId id="295" r:id="rId24"/>
    <p:sldId id="310" r:id="rId25"/>
    <p:sldId id="299" r:id="rId26"/>
    <p:sldId id="311" r:id="rId27"/>
    <p:sldId id="312" r:id="rId28"/>
    <p:sldId id="313" r:id="rId29"/>
    <p:sldId id="285" r:id="rId30"/>
    <p:sldId id="270" r:id="rId31"/>
    <p:sldId id="273" r:id="rId32"/>
    <p:sldId id="314" r:id="rId33"/>
    <p:sldId id="280" r:id="rId34"/>
    <p:sldId id="288" r:id="rId35"/>
    <p:sldId id="261"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042"/>
    <a:srgbClr val="EDCC6F"/>
    <a:srgbClr val="A3836E"/>
    <a:srgbClr val="65B5C5"/>
    <a:srgbClr val="1BA7C3"/>
    <a:srgbClr val="1C94BE"/>
    <a:srgbClr val="02DAFC"/>
    <a:srgbClr val="02DDFF"/>
    <a:srgbClr val="03BEFE"/>
    <a:srgbClr val="F6E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3025" autoAdjust="0"/>
  </p:normalViewPr>
  <p:slideViewPr>
    <p:cSldViewPr snapToGrid="0">
      <p:cViewPr varScale="1">
        <p:scale>
          <a:sx n="98" d="100"/>
          <a:sy n="98" d="100"/>
        </p:scale>
        <p:origin x="80" y="1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39223090379762"/>
          <c:y val="0.13712558996004584"/>
          <c:w val="0.82010433555079776"/>
          <c:h val="0.75400038422733862"/>
        </c:manualLayout>
      </c:layout>
      <c:barChart>
        <c:barDir val="col"/>
        <c:grouping val="stacked"/>
        <c:varyColors val="0"/>
        <c:ser>
          <c:idx val="0"/>
          <c:order val="0"/>
          <c:tx>
            <c:strRef>
              <c:f>Sheet1!$B$1</c:f>
              <c:strCache>
                <c:ptCount val="1"/>
                <c:pt idx="0">
                  <c:v>吞吐率</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Ray</c:v>
                </c:pt>
                <c:pt idx="1">
                  <c:v>Ray+DeepSpeed</c:v>
                </c:pt>
              </c:strCache>
              <c:extLst/>
            </c:strRef>
          </c:cat>
          <c:val>
            <c:numRef>
              <c:f>Sheet1!$B$2:$B$5</c:f>
              <c:numCache>
                <c:formatCode>General</c:formatCode>
                <c:ptCount val="2"/>
                <c:pt idx="0">
                  <c:v>639.97</c:v>
                </c:pt>
                <c:pt idx="1">
                  <c:v>914.16</c:v>
                </c:pt>
              </c:numCache>
              <c:extLst/>
            </c:numRef>
          </c:val>
          <c:extLst>
            <c:ext xmlns:c16="http://schemas.microsoft.com/office/drawing/2014/chart" uri="{C3380CC4-5D6E-409C-BE32-E72D297353CC}">
              <c16:uniqueId val="{00000000-EDA6-4DA3-8B00-F5215CFAA85F}"/>
            </c:ext>
          </c:extLst>
        </c:ser>
        <c:dLbls>
          <c:dLblPos val="ctr"/>
          <c:showLegendKey val="0"/>
          <c:showVal val="1"/>
          <c:showCatName val="0"/>
          <c:showSerName val="0"/>
          <c:showPercent val="0"/>
          <c:showBubbleSize val="0"/>
        </c:dLbls>
        <c:gapWidth val="150"/>
        <c:overlap val="100"/>
        <c:axId val="412071951"/>
        <c:axId val="41206763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列2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2"/>
                      <c:pt idx="0">
                        <c:v>Ray</c:v>
                      </c:pt>
                      <c:pt idx="1">
                        <c:v>Ray+DeepSpeed</c:v>
                      </c:pt>
                    </c:strCache>
                  </c:strRef>
                </c:cat>
                <c:val>
                  <c:numRef>
                    <c:extLst>
                      <c:ext uri="{02D57815-91ED-43cb-92C2-25804820EDAC}">
                        <c15:formulaRef>
                          <c15:sqref>Sheet1!$C$2:$C$5</c15:sqref>
                        </c15:formulaRef>
                      </c:ext>
                    </c:extLst>
                    <c:numCache>
                      <c:formatCode>General</c:formatCode>
                      <c:ptCount val="2"/>
                    </c:numCache>
                  </c:numRef>
                </c:val>
                <c:extLst>
                  <c:ext xmlns:c16="http://schemas.microsoft.com/office/drawing/2014/chart" uri="{C3380CC4-5D6E-409C-BE32-E72D297353CC}">
                    <c16:uniqueId val="{00000001-EDA6-4DA3-8B00-F5215CFAA85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列1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2"/>
                      <c:pt idx="0">
                        <c:v>Ray</c:v>
                      </c:pt>
                      <c:pt idx="1">
                        <c:v>Ray+DeepSpeed</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numCache>
                  </c:numRef>
                </c:val>
                <c:extLst xmlns:c15="http://schemas.microsoft.com/office/drawing/2012/chart">
                  <c:ext xmlns:c16="http://schemas.microsoft.com/office/drawing/2014/chart" uri="{C3380CC4-5D6E-409C-BE32-E72D297353CC}">
                    <c16:uniqueId val="{00000002-EDA6-4DA3-8B00-F5215CFAA85F}"/>
                  </c:ext>
                </c:extLst>
              </c15:ser>
            </c15:filteredBarSeries>
          </c:ext>
        </c:extLst>
      </c:barChart>
      <c:catAx>
        <c:axId val="412071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2067631"/>
        <c:crosses val="autoZero"/>
        <c:auto val="1"/>
        <c:lblAlgn val="ctr"/>
        <c:lblOffset val="100"/>
        <c:noMultiLvlLbl val="0"/>
      </c:catAx>
      <c:valAx>
        <c:axId val="412067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20719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0963828740157484E-2"/>
          <c:y val="0.1932104334885314"/>
          <c:w val="0.91497367125984252"/>
          <c:h val="0.74783244661463788"/>
        </c:manualLayout>
      </c:layout>
      <c:lineChart>
        <c:grouping val="standard"/>
        <c:varyColors val="0"/>
        <c:ser>
          <c:idx val="0"/>
          <c:order val="0"/>
          <c:tx>
            <c:strRef>
              <c:f>Sheet1!$B$1</c:f>
              <c:strCache>
                <c:ptCount val="1"/>
                <c:pt idx="0">
                  <c:v>吞吐率</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ray+ZERO0</c:v>
                </c:pt>
                <c:pt idx="1">
                  <c:v>ray+ZERO1</c:v>
                </c:pt>
                <c:pt idx="2">
                  <c:v>ray+ZERO2</c:v>
                </c:pt>
                <c:pt idx="3">
                  <c:v>ray+ZERO3</c:v>
                </c:pt>
              </c:strCache>
            </c:strRef>
          </c:cat>
          <c:val>
            <c:numRef>
              <c:f>Sheet1!$B$2:$B$5</c:f>
              <c:numCache>
                <c:formatCode>General</c:formatCode>
                <c:ptCount val="4"/>
                <c:pt idx="0">
                  <c:v>639.97</c:v>
                </c:pt>
                <c:pt idx="1">
                  <c:v>817.23</c:v>
                </c:pt>
                <c:pt idx="2">
                  <c:v>914.16</c:v>
                </c:pt>
                <c:pt idx="3">
                  <c:v>662.59</c:v>
                </c:pt>
              </c:numCache>
            </c:numRef>
          </c:val>
          <c:smooth val="0"/>
          <c:extLst>
            <c:ext xmlns:c16="http://schemas.microsoft.com/office/drawing/2014/chart" uri="{C3380CC4-5D6E-409C-BE32-E72D297353CC}">
              <c16:uniqueId val="{00000000-D705-4F05-9A14-5A1E206C204C}"/>
            </c:ext>
          </c:extLst>
        </c:ser>
        <c:dLbls>
          <c:dLblPos val="t"/>
          <c:showLegendKey val="0"/>
          <c:showVal val="1"/>
          <c:showCatName val="0"/>
          <c:showSerName val="0"/>
          <c:showPercent val="0"/>
          <c:showBubbleSize val="0"/>
        </c:dLbls>
        <c:marker val="1"/>
        <c:smooth val="0"/>
        <c:axId val="412123311"/>
        <c:axId val="412101711"/>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列2</c:v>
                      </c:pt>
                    </c:strCache>
                  </c:strRef>
                </c:tx>
                <c:spPr>
                  <a:ln w="2222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Sheet1!$A$2:$A$5</c15:sqref>
                        </c15:formulaRef>
                      </c:ext>
                    </c:extLst>
                    <c:strCache>
                      <c:ptCount val="4"/>
                      <c:pt idx="0">
                        <c:v>ray+ZERO0</c:v>
                      </c:pt>
                      <c:pt idx="1">
                        <c:v>ray+ZERO1</c:v>
                      </c:pt>
                      <c:pt idx="2">
                        <c:v>ray+ZERO2</c:v>
                      </c:pt>
                      <c:pt idx="3">
                        <c:v>ray+ZERO3</c:v>
                      </c:pt>
                    </c:strCache>
                  </c:strRef>
                </c:cat>
                <c:val>
                  <c:numRef>
                    <c:extLst>
                      <c:ext uri="{02D57815-91ED-43cb-92C2-25804820EDAC}">
                        <c15:formulaRef>
                          <c15:sqref>Sheet1!$C$2:$C$5</c15:sqref>
                        </c15:formulaRef>
                      </c:ext>
                    </c:extLst>
                    <c:numCache>
                      <c:formatCode>General</c:formatCode>
                      <c:ptCount val="4"/>
                    </c:numCache>
                  </c:numRef>
                </c:val>
                <c:smooth val="0"/>
                <c:extLst>
                  <c:ext xmlns:c16="http://schemas.microsoft.com/office/drawing/2014/chart" uri="{C3380CC4-5D6E-409C-BE32-E72D297353CC}">
                    <c16:uniqueId val="{00000001-D705-4F05-9A14-5A1E206C204C}"/>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列1</c:v>
                      </c:pt>
                    </c:strCache>
                  </c:strRef>
                </c:tx>
                <c:spPr>
                  <a:ln w="2222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zh-CN"/>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4"/>
                      <c:pt idx="0">
                        <c:v>ray+ZERO0</c:v>
                      </c:pt>
                      <c:pt idx="1">
                        <c:v>ray+ZERO1</c:v>
                      </c:pt>
                      <c:pt idx="2">
                        <c:v>ray+ZERO2</c:v>
                      </c:pt>
                      <c:pt idx="3">
                        <c:v>ray+ZERO3</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2-D705-4F05-9A14-5A1E206C204C}"/>
                  </c:ext>
                </c:extLst>
              </c15:ser>
            </c15:filteredLineSeries>
          </c:ext>
        </c:extLst>
      </c:lineChart>
      <c:catAx>
        <c:axId val="412123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412101711"/>
        <c:crosses val="autoZero"/>
        <c:auto val="1"/>
        <c:lblAlgn val="ctr"/>
        <c:lblOffset val="100"/>
        <c:noMultiLvlLbl val="0"/>
      </c:catAx>
      <c:valAx>
        <c:axId val="412101711"/>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1212331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r>
              <a:rPr lang="zh-CN" altLang="en-US"/>
              <a:t>训练数据比较</a:t>
            </a:r>
          </a:p>
        </c:rich>
      </c:tx>
      <c:overlay val="0"/>
      <c:spPr>
        <a:noFill/>
        <a:ln>
          <a:noFill/>
        </a:ln>
        <a:effectLst/>
      </c:spPr>
      <c:txPr>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单卡</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time(s)</c:v>
                </c:pt>
                <c:pt idx="1">
                  <c:v>tokens/s</c:v>
                </c:pt>
              </c:strCache>
            </c:strRef>
          </c:cat>
          <c:val>
            <c:numRef>
              <c:f>Sheet1!$B$2:$B$3</c:f>
              <c:numCache>
                <c:formatCode>General</c:formatCode>
                <c:ptCount val="2"/>
                <c:pt idx="0">
                  <c:v>1316</c:v>
                </c:pt>
                <c:pt idx="1">
                  <c:v>484</c:v>
                </c:pt>
              </c:numCache>
            </c:numRef>
          </c:val>
          <c:extLst>
            <c:ext xmlns:c16="http://schemas.microsoft.com/office/drawing/2014/chart" uri="{C3380CC4-5D6E-409C-BE32-E72D297353CC}">
              <c16:uniqueId val="{00000000-C356-412E-9835-5B644C3296D8}"/>
            </c:ext>
          </c:extLst>
        </c:ser>
        <c:ser>
          <c:idx val="1"/>
          <c:order val="1"/>
          <c:tx>
            <c:strRef>
              <c:f>Sheet1!$C$1</c:f>
              <c:strCache>
                <c:ptCount val="1"/>
                <c:pt idx="0">
                  <c:v>多卡+手动数据集</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time(s)</c:v>
                </c:pt>
                <c:pt idx="1">
                  <c:v>tokens/s</c:v>
                </c:pt>
              </c:strCache>
            </c:strRef>
          </c:cat>
          <c:val>
            <c:numRef>
              <c:f>Sheet1!$C$2:$C$3</c:f>
              <c:numCache>
                <c:formatCode>General</c:formatCode>
                <c:ptCount val="2"/>
                <c:pt idx="0">
                  <c:v>664</c:v>
                </c:pt>
                <c:pt idx="1">
                  <c:v>966</c:v>
                </c:pt>
              </c:numCache>
            </c:numRef>
          </c:val>
          <c:extLst>
            <c:ext xmlns:c16="http://schemas.microsoft.com/office/drawing/2014/chart" uri="{C3380CC4-5D6E-409C-BE32-E72D297353CC}">
              <c16:uniqueId val="{00000001-C356-412E-9835-5B644C3296D8}"/>
            </c:ext>
          </c:extLst>
        </c:ser>
        <c:ser>
          <c:idx val="2"/>
          <c:order val="2"/>
          <c:tx>
            <c:strRef>
              <c:f>Sheet1!$D$1</c:f>
              <c:strCache>
                <c:ptCount val="1"/>
                <c:pt idx="0">
                  <c:v>多卡+自动分配</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time(s)</c:v>
                </c:pt>
                <c:pt idx="1">
                  <c:v>tokens/s</c:v>
                </c:pt>
              </c:strCache>
            </c:strRef>
          </c:cat>
          <c:val>
            <c:numRef>
              <c:f>Sheet1!$D$2:$D$3</c:f>
              <c:numCache>
                <c:formatCode>General</c:formatCode>
                <c:ptCount val="2"/>
                <c:pt idx="0">
                  <c:v>599</c:v>
                </c:pt>
                <c:pt idx="1">
                  <c:v>899</c:v>
                </c:pt>
              </c:numCache>
            </c:numRef>
          </c:val>
          <c:extLst>
            <c:ext xmlns:c16="http://schemas.microsoft.com/office/drawing/2014/chart" uri="{C3380CC4-5D6E-409C-BE32-E72D297353CC}">
              <c16:uniqueId val="{00000002-C356-412E-9835-5B644C3296D8}"/>
            </c:ext>
          </c:extLst>
        </c:ser>
        <c:dLbls>
          <c:showLegendKey val="0"/>
          <c:showVal val="1"/>
          <c:showCatName val="0"/>
          <c:showSerName val="0"/>
          <c:showPercent val="0"/>
          <c:showBubbleSize val="0"/>
        </c:dLbls>
        <c:gapWidth val="150"/>
        <c:overlap val="-25"/>
        <c:axId val="246403479"/>
        <c:axId val="468425166"/>
      </c:barChart>
      <c:catAx>
        <c:axId val="24640347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68425166"/>
        <c:crosses val="autoZero"/>
        <c:auto val="1"/>
        <c:lblAlgn val="ctr"/>
        <c:lblOffset val="100"/>
        <c:noMultiLvlLbl val="0"/>
      </c:catAx>
      <c:valAx>
        <c:axId val="468425166"/>
        <c:scaling>
          <c:orientation val="minMax"/>
        </c:scaling>
        <c:delete val="1"/>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crossAx val="246403479"/>
        <c:crosses val="autoZero"/>
        <c:crossBetween val="between"/>
      </c:valAx>
      <c:spPr>
        <a:noFill/>
        <a:ln>
          <a:noFill/>
        </a:ln>
        <a:effectLst/>
      </c:spPr>
    </c:plotArea>
    <c:legend>
      <c:legendPos val="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110964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32244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88026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我负责用</a:t>
            </a:r>
            <a:r>
              <a:rPr lang="en-US" altLang="zh-CN" dirty="0" err="1"/>
              <a:t>Ray+deepspeed</a:t>
            </a:r>
            <a:r>
              <a:rPr lang="zh-CN" altLang="en-US" dirty="0"/>
              <a:t>进行大模型训练的部分，如果单独使用</a:t>
            </a:r>
            <a:r>
              <a:rPr lang="en-US" altLang="zh-CN" dirty="0"/>
              <a:t>ray</a:t>
            </a:r>
            <a:r>
              <a:rPr lang="zh-CN" altLang="en-US" dirty="0"/>
              <a:t>训练大模型的话，架构也不是非常复杂，可以看到，整个训练流程都封装进</a:t>
            </a:r>
            <a:r>
              <a:rPr lang="en-US" altLang="zh-CN" dirty="0"/>
              <a:t>trainer</a:t>
            </a:r>
            <a:r>
              <a:rPr lang="zh-CN" altLang="en-US" dirty="0"/>
              <a:t>类，通过</a:t>
            </a:r>
            <a:r>
              <a:rPr lang="en-US" altLang="zh-CN" dirty="0"/>
              <a:t>ray</a:t>
            </a:r>
            <a:r>
              <a:rPr lang="zh-CN" altLang="en-US" dirty="0"/>
              <a:t>来实现在各个</a:t>
            </a:r>
            <a:r>
              <a:rPr lang="en-US" altLang="zh-CN" dirty="0"/>
              <a:t>worker</a:t>
            </a:r>
            <a:r>
              <a:rPr lang="zh-CN" altLang="en-US" dirty="0"/>
              <a:t>节点上运行用户自己的训练函数</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344142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这是不使用</a:t>
            </a:r>
            <a:r>
              <a:rPr lang="en-US" altLang="zh-CN" dirty="0"/>
              <a:t>ray</a:t>
            </a:r>
            <a:r>
              <a:rPr lang="zh-CN" altLang="en-US" dirty="0"/>
              <a:t>来进行训练的简略代码结构，大致有以下几个步骤</a:t>
            </a:r>
            <a:endParaRPr lang="en-US" altLang="zh-CN" dirty="0"/>
          </a:p>
          <a:p>
            <a:r>
              <a:rPr lang="zh-CN" altLang="en-US" b="1" dirty="0"/>
              <a:t>初始化模型、损失函数和优化器</a:t>
            </a:r>
            <a:r>
              <a:rPr lang="zh-CN" altLang="en-US" dirty="0"/>
              <a:t>：</a:t>
            </a:r>
          </a:p>
          <a:p>
            <a:pPr>
              <a:buFont typeface="Arial" panose="020B0604020202020204" pitchFamily="34" charset="0"/>
              <a:buChar char="•"/>
            </a:pPr>
            <a:r>
              <a:rPr lang="zh-CN" altLang="en-US" dirty="0"/>
              <a:t>优化器使用 </a:t>
            </a:r>
            <a:r>
              <a:rPr lang="en-US" altLang="zh-CN" dirty="0"/>
              <a:t>Adam </a:t>
            </a:r>
            <a:r>
              <a:rPr lang="zh-CN" altLang="en-US" dirty="0"/>
              <a:t>优化器。</a:t>
            </a:r>
          </a:p>
          <a:p>
            <a:r>
              <a:rPr lang="zh-CN" altLang="en-US" b="1" dirty="0"/>
              <a:t>加载数据集</a:t>
            </a:r>
            <a:r>
              <a:rPr lang="zh-CN" altLang="en-US" dirty="0"/>
              <a:t>：</a:t>
            </a:r>
          </a:p>
          <a:p>
            <a:pPr>
              <a:buFont typeface="Arial" panose="020B0604020202020204" pitchFamily="34" charset="0"/>
              <a:buChar char="•"/>
            </a:pPr>
            <a:r>
              <a:rPr lang="zh-CN" altLang="en-US" dirty="0"/>
              <a:t>使用 </a:t>
            </a:r>
            <a:r>
              <a:rPr lang="en-US" altLang="zh-CN" dirty="0" err="1"/>
              <a:t>torchvision</a:t>
            </a:r>
            <a:r>
              <a:rPr lang="en-US" altLang="zh-CN" dirty="0"/>
              <a:t> </a:t>
            </a:r>
            <a:r>
              <a:rPr lang="zh-CN" altLang="en-US" dirty="0"/>
              <a:t>加载 </a:t>
            </a:r>
            <a:r>
              <a:rPr lang="en-US" altLang="zh-CN" dirty="0" err="1"/>
              <a:t>FashionMNIST</a:t>
            </a:r>
            <a:r>
              <a:rPr lang="en-US" altLang="zh-CN" dirty="0"/>
              <a:t> </a:t>
            </a:r>
            <a:r>
              <a:rPr lang="zh-CN" altLang="en-US" dirty="0"/>
              <a:t>数据集，并进行标准化处理。</a:t>
            </a:r>
          </a:p>
          <a:p>
            <a:pPr>
              <a:buFont typeface="Arial" panose="020B0604020202020204" pitchFamily="34" charset="0"/>
              <a:buChar char="•"/>
            </a:pPr>
            <a:r>
              <a:rPr lang="zh-CN" altLang="en-US" dirty="0"/>
              <a:t>创建 </a:t>
            </a:r>
            <a:r>
              <a:rPr lang="en-US" altLang="zh-CN" dirty="0" err="1"/>
              <a:t>DataLoader</a:t>
            </a:r>
            <a:r>
              <a:rPr lang="en-US" altLang="zh-CN" dirty="0"/>
              <a:t> </a:t>
            </a:r>
            <a:r>
              <a:rPr lang="zh-CN" altLang="en-US" dirty="0"/>
              <a:t>来批量加载训练数据。</a:t>
            </a:r>
          </a:p>
          <a:p>
            <a:r>
              <a:rPr lang="zh-CN" altLang="en-US" b="1" dirty="0"/>
              <a:t>训练循环</a:t>
            </a:r>
            <a:r>
              <a:rPr lang="zh-CN" altLang="en-US" dirty="0"/>
              <a:t>：</a:t>
            </a:r>
          </a:p>
          <a:p>
            <a:pPr>
              <a:buFont typeface="Arial" panose="020B0604020202020204" pitchFamily="34" charset="0"/>
              <a:buChar char="•"/>
            </a:pPr>
            <a:r>
              <a:rPr lang="zh-CN" altLang="en-US" dirty="0"/>
              <a:t>在每个 </a:t>
            </a:r>
            <a:r>
              <a:rPr lang="en-US" altLang="zh-CN" dirty="0"/>
              <a:t>epoch </a:t>
            </a:r>
            <a:r>
              <a:rPr lang="zh-CN" altLang="en-US" dirty="0"/>
              <a:t>中遍历训练数据，执行前向传播、计算损失、反向传播和优化步骤。</a:t>
            </a:r>
          </a:p>
          <a:p>
            <a:pPr>
              <a:buFont typeface="Arial" panose="020B0604020202020204" pitchFamily="34" charset="0"/>
              <a:buChar char="•"/>
            </a:pPr>
            <a:r>
              <a:rPr lang="zh-CN" altLang="en-US" dirty="0"/>
              <a:t>每个 </a:t>
            </a:r>
            <a:r>
              <a:rPr lang="en-US" altLang="zh-CN" dirty="0"/>
              <a:t>epoch </a:t>
            </a:r>
            <a:r>
              <a:rPr lang="zh-CN" altLang="en-US" dirty="0"/>
              <a:t>结束后，保存模型的检查点。</a:t>
            </a:r>
          </a:p>
          <a:p>
            <a:r>
              <a:rPr lang="zh-CN" altLang="en-US" dirty="0"/>
              <a:t>为了加入</a:t>
            </a:r>
            <a:r>
              <a:rPr lang="en-US" altLang="zh-CN" dirty="0"/>
              <a:t>ray</a:t>
            </a:r>
            <a:r>
              <a:rPr lang="zh-CN" altLang="en-US" dirty="0"/>
              <a:t>进行分布式训练，我们做以下更改：</a:t>
            </a:r>
            <a:endParaRPr lang="en-US" altLang="zh-CN" dirty="0"/>
          </a:p>
          <a:p>
            <a:r>
              <a:rPr lang="zh-CN" altLang="en-US" dirty="0"/>
              <a:t>首先定义一个训练函数，然后通过 </a:t>
            </a:r>
            <a:r>
              <a:rPr lang="en-US" altLang="zh-CN" dirty="0"/>
              <a:t>Ray </a:t>
            </a:r>
            <a:r>
              <a:rPr lang="zh-CN" altLang="en-US" dirty="0"/>
              <a:t>的 </a:t>
            </a:r>
            <a:r>
              <a:rPr lang="en-US" altLang="zh-CN" dirty="0" err="1"/>
              <a:t>prepare_model</a:t>
            </a:r>
            <a:r>
              <a:rPr lang="en-US" altLang="zh-CN" dirty="0"/>
              <a:t> </a:t>
            </a:r>
            <a:r>
              <a:rPr lang="zh-CN" altLang="en-US" dirty="0"/>
              <a:t>和 </a:t>
            </a:r>
            <a:r>
              <a:rPr lang="en-US" altLang="zh-CN" dirty="0" err="1"/>
              <a:t>prepare_data_loader</a:t>
            </a:r>
            <a:r>
              <a:rPr lang="en-US" altLang="zh-CN" dirty="0"/>
              <a:t> </a:t>
            </a:r>
            <a:r>
              <a:rPr lang="zh-CN" altLang="en-US" dirty="0"/>
              <a:t>方法简化了在多 </a:t>
            </a:r>
            <a:r>
              <a:rPr lang="en-US" altLang="zh-CN" dirty="0"/>
              <a:t>GPU </a:t>
            </a:r>
            <a:r>
              <a:rPr lang="zh-CN" altLang="en-US" dirty="0"/>
              <a:t>环境中的配置和执行，设置好</a:t>
            </a:r>
            <a:r>
              <a:rPr lang="zh-CN" altLang="en-US" b="1" dirty="0"/>
              <a:t>报告指标和保存检查点，</a:t>
            </a:r>
            <a:r>
              <a:rPr lang="zh-CN" altLang="en-US" dirty="0"/>
              <a:t>通过 </a:t>
            </a:r>
            <a:r>
              <a:rPr lang="en-US" altLang="zh-CN" dirty="0"/>
              <a:t>Ray </a:t>
            </a:r>
            <a:r>
              <a:rPr lang="zh-CN" altLang="en-US" dirty="0"/>
              <a:t>的检查点机制保存和加载模型权重</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132574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在中期汇报的时候，有同学就问我们如何解决</a:t>
            </a:r>
            <a:r>
              <a:rPr lang="en-US" altLang="zh-CN" dirty="0"/>
              <a:t>ray-</a:t>
            </a:r>
            <a:r>
              <a:rPr lang="en-US" altLang="zh-CN" dirty="0" err="1"/>
              <a:t>llm</a:t>
            </a:r>
            <a:r>
              <a:rPr lang="zh-CN" altLang="en-US" dirty="0"/>
              <a:t>的带宽问题。首先，这个问题确实是存在的，实际使用过程中很容易就因为带宽而出现用了</a:t>
            </a:r>
            <a:r>
              <a:rPr lang="en-US" altLang="zh-CN" dirty="0"/>
              <a:t>ray</a:t>
            </a:r>
            <a:r>
              <a:rPr lang="zh-CN" altLang="en-US" dirty="0"/>
              <a:t>后反而呈现负优化的情况，为缓解这个问题，我们将</a:t>
            </a:r>
            <a:r>
              <a:rPr lang="en-US" altLang="zh-CN" dirty="0"/>
              <a:t>ray</a:t>
            </a:r>
            <a:r>
              <a:rPr lang="zh-CN" altLang="en-US" dirty="0"/>
              <a:t>与</a:t>
            </a:r>
            <a:r>
              <a:rPr lang="en-US" altLang="zh-CN" dirty="0" err="1"/>
              <a:t>deepspeed</a:t>
            </a:r>
            <a:r>
              <a:rPr lang="en-US" altLang="zh-CN" dirty="0"/>
              <a:t> zero</a:t>
            </a:r>
            <a:r>
              <a:rPr lang="zh-CN" altLang="en-US" dirty="0"/>
              <a:t>结合</a:t>
            </a:r>
            <a:endParaRPr lang="en-US" altLang="zh-CN" dirty="0"/>
          </a:p>
          <a:p>
            <a:r>
              <a:rPr lang="en-US" altLang="zh-CN" b="0" i="0" dirty="0" err="1">
                <a:solidFill>
                  <a:srgbClr val="05073B"/>
                </a:solidFill>
                <a:effectLst/>
                <a:highlight>
                  <a:srgbClr val="FDFDFE"/>
                </a:highlight>
                <a:latin typeface="-apple-system"/>
              </a:rPr>
              <a:t>ZeRO</a:t>
            </a:r>
            <a:r>
              <a:rPr lang="zh-CN" altLang="en-US" b="0" i="0" dirty="0">
                <a:solidFill>
                  <a:srgbClr val="05073B"/>
                </a:solidFill>
                <a:effectLst/>
                <a:highlight>
                  <a:srgbClr val="FDFDFE"/>
                </a:highlight>
                <a:latin typeface="-apple-system"/>
              </a:rPr>
              <a:t>（</a:t>
            </a:r>
            <a:r>
              <a:rPr lang="en-US" altLang="zh-CN" b="0" i="0" dirty="0">
                <a:solidFill>
                  <a:srgbClr val="05073B"/>
                </a:solidFill>
                <a:effectLst/>
                <a:highlight>
                  <a:srgbClr val="FDFDFE"/>
                </a:highlight>
                <a:latin typeface="-apple-system"/>
              </a:rPr>
              <a:t>Zero Redundancy Optimizer</a:t>
            </a:r>
            <a:r>
              <a:rPr lang="zh-CN" altLang="en-US" b="0" i="0" dirty="0">
                <a:solidFill>
                  <a:srgbClr val="05073B"/>
                </a:solidFill>
                <a:effectLst/>
                <a:highlight>
                  <a:srgbClr val="FDFDFE"/>
                </a:highlight>
                <a:latin typeface="-apple-system"/>
              </a:rPr>
              <a:t>）是一种用于大规模分布式深度学习训练的优化技术，它通过减少数据冗余和优化跨设备（如</a:t>
            </a:r>
            <a:r>
              <a:rPr lang="en-US" altLang="zh-CN" b="0" i="0" dirty="0">
                <a:solidFill>
                  <a:srgbClr val="05073B"/>
                </a:solidFill>
                <a:effectLst/>
                <a:highlight>
                  <a:srgbClr val="FDFDFE"/>
                </a:highlight>
                <a:latin typeface="-apple-system"/>
              </a:rPr>
              <a:t>GPU</a:t>
            </a:r>
            <a:r>
              <a:rPr lang="zh-CN" altLang="en-US" b="0" i="0" dirty="0">
                <a:solidFill>
                  <a:srgbClr val="05073B"/>
                </a:solidFill>
                <a:effectLst/>
                <a:highlight>
                  <a:srgbClr val="FDFDFE"/>
                </a:highlight>
                <a:latin typeface="-apple-system"/>
              </a:rPr>
              <a:t>或</a:t>
            </a:r>
            <a:r>
              <a:rPr lang="en-US" altLang="zh-CN" b="0" i="0" dirty="0">
                <a:solidFill>
                  <a:srgbClr val="05073B"/>
                </a:solidFill>
                <a:effectLst/>
                <a:highlight>
                  <a:srgbClr val="FDFDFE"/>
                </a:highlight>
                <a:latin typeface="-apple-system"/>
              </a:rPr>
              <a:t>TPU</a:t>
            </a:r>
            <a:r>
              <a:rPr lang="zh-CN" altLang="en-US" b="0" i="0" dirty="0">
                <a:solidFill>
                  <a:srgbClr val="05073B"/>
                </a:solidFill>
                <a:effectLst/>
                <a:highlight>
                  <a:srgbClr val="FDFDFE"/>
                </a:highlight>
                <a:latin typeface="-apple-system"/>
              </a:rPr>
              <a:t>）的通信来显著提高训练效率。</a:t>
            </a:r>
            <a:r>
              <a:rPr lang="en-US" altLang="zh-CN" b="0" i="0" dirty="0" err="1">
                <a:solidFill>
                  <a:srgbClr val="05073B"/>
                </a:solidFill>
                <a:effectLst/>
                <a:highlight>
                  <a:srgbClr val="FDFDFE"/>
                </a:highlight>
                <a:latin typeface="-apple-system"/>
              </a:rPr>
              <a:t>ZeRO</a:t>
            </a:r>
            <a:r>
              <a:rPr lang="zh-CN" altLang="en-US" b="0" i="0" dirty="0">
                <a:solidFill>
                  <a:srgbClr val="05073B"/>
                </a:solidFill>
                <a:effectLst/>
                <a:highlight>
                  <a:srgbClr val="FDFDFE"/>
                </a:highlight>
                <a:latin typeface="-apple-system"/>
              </a:rPr>
              <a:t>的核心思想是在分布式训练中，将模型的不同部分（如优化器状态、梯度、参数等）划分到不同的计算设备上，同时最小化这些部分之间的冗余数据，从而减少通信开销和内存占用。</a:t>
            </a:r>
            <a:endParaRPr lang="en-US" altLang="zh-CN" dirty="0"/>
          </a:p>
          <a:p>
            <a:pPr algn="l">
              <a:buFont typeface="+mj-lt"/>
              <a:buAutoNum type="arabicPeriod"/>
            </a:pPr>
            <a:r>
              <a:rPr lang="en-US" altLang="zh-CN" b="1" i="0" dirty="0">
                <a:solidFill>
                  <a:srgbClr val="05073B"/>
                </a:solidFill>
                <a:effectLst/>
                <a:highlight>
                  <a:srgbClr val="FDFDFE"/>
                </a:highlight>
                <a:latin typeface="-apple-system"/>
              </a:rPr>
              <a:t>ZeRO-1 (Optimizer State Partitioning)</a:t>
            </a:r>
            <a:r>
              <a:rPr lang="en-US" altLang="zh-CN" b="0" i="0" dirty="0">
                <a:solidFill>
                  <a:srgbClr val="05073B"/>
                </a:solidFill>
                <a:effectLst/>
                <a:highlight>
                  <a:srgbClr val="FDFDFE"/>
                </a:highlight>
                <a:latin typeface="PingFang-SC-Regular"/>
              </a:rPr>
              <a:t>:</a:t>
            </a:r>
          </a:p>
          <a:p>
            <a:pPr marL="742950" lvl="1" indent="-285750" algn="l">
              <a:buFont typeface="+mj-lt"/>
              <a:buAutoNum type="arabicPeriod"/>
            </a:pPr>
            <a:r>
              <a:rPr lang="zh-CN" altLang="en-US" b="0" i="0" dirty="0">
                <a:solidFill>
                  <a:srgbClr val="05073B"/>
                </a:solidFill>
                <a:effectLst/>
                <a:highlight>
                  <a:srgbClr val="FDFDFE"/>
                </a:highlight>
                <a:latin typeface="PingFang-SC-Regular"/>
              </a:rPr>
              <a:t>在</a:t>
            </a:r>
            <a:r>
              <a:rPr lang="en-US" altLang="zh-CN" b="0" i="0" dirty="0">
                <a:solidFill>
                  <a:srgbClr val="05073B"/>
                </a:solidFill>
                <a:effectLst/>
                <a:highlight>
                  <a:srgbClr val="FDFDFE"/>
                </a:highlight>
                <a:latin typeface="PingFang-SC-Regular"/>
              </a:rPr>
              <a:t>ZeRO-1</a:t>
            </a:r>
            <a:r>
              <a:rPr lang="zh-CN" altLang="en-US" b="0" i="0" dirty="0">
                <a:solidFill>
                  <a:srgbClr val="05073B"/>
                </a:solidFill>
                <a:effectLst/>
                <a:highlight>
                  <a:srgbClr val="FDFDFE"/>
                </a:highlight>
                <a:latin typeface="PingFang-SC-Regular"/>
              </a:rPr>
              <a:t>中，主要优化的是优化器状态的划分。传统的分布式训练会将优化器状态复制到每个设备上，导致大量冗余。</a:t>
            </a:r>
            <a:r>
              <a:rPr lang="en-US" altLang="zh-CN" b="0" i="0" dirty="0">
                <a:solidFill>
                  <a:srgbClr val="05073B"/>
                </a:solidFill>
                <a:effectLst/>
                <a:highlight>
                  <a:srgbClr val="FDFDFE"/>
                </a:highlight>
                <a:latin typeface="PingFang-SC-Regular"/>
              </a:rPr>
              <a:t>ZeRO-1</a:t>
            </a:r>
            <a:r>
              <a:rPr lang="zh-CN" altLang="en-US" b="0" i="0" dirty="0">
                <a:solidFill>
                  <a:srgbClr val="05073B"/>
                </a:solidFill>
                <a:effectLst/>
                <a:highlight>
                  <a:srgbClr val="FDFDFE"/>
                </a:highlight>
                <a:latin typeface="PingFang-SC-Regular"/>
              </a:rPr>
              <a:t>通过仅在每个设备上存储与本地参数块相关联的优化器状态来减少这种冗余。这减少了存储需求和跨设备的通信量，因为每个设备只需要更新和同步其本地参数块的相关优化器状态。</a:t>
            </a:r>
          </a:p>
          <a:p>
            <a:pPr algn="l">
              <a:buFont typeface="+mj-lt"/>
              <a:buAutoNum type="arabicPeriod"/>
            </a:pPr>
            <a:r>
              <a:rPr lang="en-US" altLang="zh-CN" b="1" i="0" dirty="0">
                <a:solidFill>
                  <a:srgbClr val="05073B"/>
                </a:solidFill>
                <a:effectLst/>
                <a:highlight>
                  <a:srgbClr val="FDFDFE"/>
                </a:highlight>
                <a:latin typeface="-apple-system"/>
              </a:rPr>
              <a:t>ZeRO-2 (Optimizer &amp; Gradient Partitioning)</a:t>
            </a:r>
            <a:r>
              <a:rPr lang="en-US" altLang="zh-CN" b="0" i="0" dirty="0">
                <a:solidFill>
                  <a:srgbClr val="05073B"/>
                </a:solidFill>
                <a:effectLst/>
                <a:highlight>
                  <a:srgbClr val="FDFDFE"/>
                </a:highlight>
                <a:latin typeface="PingFang-SC-Regular"/>
              </a:rPr>
              <a:t>:</a:t>
            </a:r>
          </a:p>
          <a:p>
            <a:pPr marL="742950" lvl="1" indent="-285750" algn="l">
              <a:buFont typeface="+mj-lt"/>
              <a:buAutoNum type="arabicPeriod"/>
            </a:pPr>
            <a:r>
              <a:rPr lang="en-US" altLang="zh-CN" b="0" i="0" dirty="0">
                <a:solidFill>
                  <a:srgbClr val="05073B"/>
                </a:solidFill>
                <a:effectLst/>
                <a:highlight>
                  <a:srgbClr val="FDFDFE"/>
                </a:highlight>
                <a:latin typeface="PingFang-SC-Regular"/>
              </a:rPr>
              <a:t>ZeRO-2</a:t>
            </a:r>
            <a:r>
              <a:rPr lang="zh-CN" altLang="en-US" b="0" i="0" dirty="0">
                <a:solidFill>
                  <a:srgbClr val="05073B"/>
                </a:solidFill>
                <a:effectLst/>
                <a:highlight>
                  <a:srgbClr val="FDFDFE"/>
                </a:highlight>
                <a:latin typeface="PingFang-SC-Regular"/>
              </a:rPr>
              <a:t>在</a:t>
            </a:r>
            <a:r>
              <a:rPr lang="en-US" altLang="zh-CN" b="0" i="0" dirty="0">
                <a:solidFill>
                  <a:srgbClr val="05073B"/>
                </a:solidFill>
                <a:effectLst/>
                <a:highlight>
                  <a:srgbClr val="FDFDFE"/>
                </a:highlight>
                <a:latin typeface="PingFang-SC-Regular"/>
              </a:rPr>
              <a:t>ZeRO-1</a:t>
            </a:r>
            <a:r>
              <a:rPr lang="zh-CN" altLang="en-US" b="0" i="0" dirty="0">
                <a:solidFill>
                  <a:srgbClr val="05073B"/>
                </a:solidFill>
                <a:effectLst/>
                <a:highlight>
                  <a:srgbClr val="FDFDFE"/>
                </a:highlight>
                <a:latin typeface="PingFang-SC-Regular"/>
              </a:rPr>
              <a:t>的基础上进一步扩展，将梯度也进行了划分。每个设备仅存储和计算与其本地参数块相关联的梯度。这样，梯度的计算和通信都被局限在更小的范围内，从而显著减少了通信量。同时，这也减少了梯度聚合时的内存占用，因为不再需要全局梯度的完整副本。</a:t>
            </a:r>
            <a:endParaRPr lang="en-US" altLang="zh-CN" b="0" i="0" dirty="0">
              <a:solidFill>
                <a:srgbClr val="05073B"/>
              </a:solidFill>
              <a:effectLst/>
              <a:highlight>
                <a:srgbClr val="FDFDFE"/>
              </a:highlight>
              <a:latin typeface="PingFang-SC-Regular"/>
            </a:endParaRPr>
          </a:p>
          <a:p>
            <a:pPr marL="457200" lvl="1" indent="0" algn="l">
              <a:buFont typeface="+mj-lt"/>
              <a:buNone/>
            </a:pPr>
            <a:endParaRPr lang="en-US" altLang="zh-CN" b="0" i="0" dirty="0">
              <a:solidFill>
                <a:srgbClr val="05073B"/>
              </a:solidFill>
              <a:effectLst/>
              <a:highlight>
                <a:srgbClr val="FDFDFE"/>
              </a:highlight>
              <a:latin typeface="PingFang-SC-Regular"/>
            </a:endParaRPr>
          </a:p>
          <a:p>
            <a:pPr marL="457200" lvl="1" indent="0" algn="l">
              <a:buFont typeface="+mj-lt"/>
              <a:buNone/>
            </a:pPr>
            <a:endParaRPr lang="zh-CN" altLang="en-US" b="0" i="0" dirty="0">
              <a:solidFill>
                <a:srgbClr val="05073B"/>
              </a:solidFill>
              <a:effectLst/>
              <a:highlight>
                <a:srgbClr val="FDFDFE"/>
              </a:highlight>
              <a:latin typeface="PingFang-SC-Regular"/>
            </a:endParaRPr>
          </a:p>
          <a:p>
            <a:pPr algn="l">
              <a:buFont typeface="+mj-lt"/>
              <a:buAutoNum type="arabicPeriod"/>
            </a:pPr>
            <a:r>
              <a:rPr lang="en-US" altLang="zh-CN" b="1" i="0" dirty="0">
                <a:solidFill>
                  <a:srgbClr val="05073B"/>
                </a:solidFill>
                <a:effectLst/>
                <a:highlight>
                  <a:srgbClr val="FDFDFE"/>
                </a:highlight>
                <a:latin typeface="-apple-system"/>
              </a:rPr>
              <a:t>ZeRO-3 (Parameter Partitioning)</a:t>
            </a:r>
            <a:r>
              <a:rPr lang="en-US" altLang="zh-CN" b="0" i="0" dirty="0">
                <a:solidFill>
                  <a:srgbClr val="05073B"/>
                </a:solidFill>
                <a:effectLst/>
                <a:highlight>
                  <a:srgbClr val="FDFDFE"/>
                </a:highlight>
                <a:latin typeface="PingFang-SC-Regular"/>
              </a:rPr>
              <a:t>:</a:t>
            </a:r>
          </a:p>
          <a:p>
            <a:pPr marL="742950" lvl="1" indent="-285750" algn="l">
              <a:buFont typeface="+mj-lt"/>
              <a:buAutoNum type="arabicPeriod"/>
            </a:pPr>
            <a:r>
              <a:rPr lang="en-US" altLang="zh-CN" b="0" i="0" dirty="0">
                <a:solidFill>
                  <a:srgbClr val="05073B"/>
                </a:solidFill>
                <a:effectLst/>
                <a:highlight>
                  <a:srgbClr val="FDFDFE"/>
                </a:highlight>
                <a:latin typeface="PingFang-SC-Regular"/>
              </a:rPr>
              <a:t>ZeRO-3</a:t>
            </a:r>
            <a:r>
              <a:rPr lang="zh-CN" altLang="en-US" b="0" i="0" dirty="0">
                <a:solidFill>
                  <a:srgbClr val="05073B"/>
                </a:solidFill>
                <a:effectLst/>
                <a:highlight>
                  <a:srgbClr val="FDFDFE"/>
                </a:highlight>
                <a:latin typeface="PingFang-SC-Regular"/>
              </a:rPr>
              <a:t>不仅划分了优化器状态和梯度，还进一步划分了模型参数本身。这意味着每个设备只存储和更新模型的一部分参数。这种划分方式极大地减少了单个设备的内存需求，使得训练更大规模的模型成为可能。然而，这也带来了额外的挑战，如参数更新的同步和一致性维护。</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4133142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这是我们采用</a:t>
            </a:r>
            <a:r>
              <a:rPr lang="en-US" altLang="zh-CN" dirty="0"/>
              <a:t>Ray+ZERO2</a:t>
            </a:r>
            <a:r>
              <a:rPr lang="zh-CN" altLang="en-US" dirty="0"/>
              <a:t>后的训练结果，可以看到，吞吐量从</a:t>
            </a:r>
            <a:r>
              <a:rPr lang="en-US" altLang="zh-CN" dirty="0"/>
              <a:t>639tokens/s</a:t>
            </a:r>
            <a:r>
              <a:rPr lang="zh-CN" altLang="en-US" dirty="0"/>
              <a:t>提升到了</a:t>
            </a:r>
            <a:r>
              <a:rPr lang="en-US" altLang="zh-CN" dirty="0"/>
              <a:t>914.16tokens/s</a:t>
            </a:r>
            <a:r>
              <a:rPr lang="zh-CN" altLang="en-US" dirty="0"/>
              <a:t>，有约</a:t>
            </a:r>
            <a:r>
              <a:rPr lang="en-US" altLang="zh-CN" dirty="0"/>
              <a:t>42.8</a:t>
            </a:r>
            <a:r>
              <a:rPr lang="zh-CN" altLang="en-US" dirty="0"/>
              <a:t>的优化。</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11449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但是在我们的测试中，当应用</a:t>
            </a:r>
            <a:r>
              <a:rPr lang="en-US" altLang="zh-CN" dirty="0"/>
              <a:t>ZERO 3</a:t>
            </a:r>
            <a:r>
              <a:rPr lang="zh-CN" altLang="en-US" dirty="0"/>
              <a:t>层级的优化时，对吞吐率的优化效果有了明显的下降</a:t>
            </a:r>
            <a:endParaRPr lang="en-US" altLang="zh-CN" dirty="0"/>
          </a:p>
          <a:p>
            <a:pPr algn="l"/>
            <a:r>
              <a:rPr lang="zh-CN" altLang="en-US" b="0" i="0" dirty="0">
                <a:solidFill>
                  <a:srgbClr val="05073B"/>
                </a:solidFill>
                <a:effectLst/>
                <a:highlight>
                  <a:srgbClr val="FDFDFE"/>
                </a:highlight>
                <a:latin typeface="-apple-system"/>
              </a:rPr>
              <a:t>这主要是由于以下几个原因：</a:t>
            </a:r>
          </a:p>
          <a:p>
            <a:pPr algn="l">
              <a:buFont typeface="+mj-lt"/>
              <a:buAutoNum type="arabicPeriod"/>
            </a:pPr>
            <a:r>
              <a:rPr lang="zh-CN" altLang="en-US" b="1" i="0" dirty="0">
                <a:solidFill>
                  <a:srgbClr val="05073B"/>
                </a:solidFill>
                <a:effectLst/>
                <a:highlight>
                  <a:srgbClr val="FDFDFE"/>
                </a:highlight>
                <a:latin typeface="-apple-system"/>
              </a:rPr>
              <a:t>通信开销增加</a:t>
            </a:r>
            <a:r>
              <a:rPr lang="zh-CN" altLang="en-US" b="0" i="0" dirty="0">
                <a:solidFill>
                  <a:srgbClr val="05073B"/>
                </a:solidFill>
                <a:effectLst/>
                <a:highlight>
                  <a:srgbClr val="FDFDFE"/>
                </a:highlight>
                <a:latin typeface="PingFang-SC-Regular"/>
              </a:rPr>
              <a:t>：</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通过将模型参数、梯度和优化状态等数据分片到不同的</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或节点上来减少内存冗余。然而，随着</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层级的提高，需要跨</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或节点同步的数据量也会增加。这意味着更多的通信操作需要执行，尤其是在进行参数更新或梯度聚合时。在高层级（如</a:t>
            </a:r>
            <a:r>
              <a:rPr lang="en-US" altLang="zh-CN" b="0" i="0" dirty="0">
                <a:solidFill>
                  <a:srgbClr val="05073B"/>
                </a:solidFill>
                <a:effectLst/>
                <a:highlight>
                  <a:srgbClr val="FDFDFE"/>
                </a:highlight>
                <a:latin typeface="PingFang-SC-Regular"/>
              </a:rPr>
              <a:t>ZeRO-3</a:t>
            </a:r>
            <a:r>
              <a:rPr lang="zh-CN" altLang="en-US" b="0" i="0" dirty="0">
                <a:solidFill>
                  <a:srgbClr val="05073B"/>
                </a:solidFill>
                <a:effectLst/>
                <a:highlight>
                  <a:srgbClr val="FDFDFE"/>
                </a:highlight>
                <a:latin typeface="PingFang-SC-Regular"/>
              </a:rPr>
              <a:t>）中，几乎所有的模型参数和梯度都需要跨节点通信，这会导致显著的通信开销，进而降低吞吐率。</a:t>
            </a:r>
          </a:p>
          <a:p>
            <a:pPr algn="l">
              <a:buFont typeface="+mj-lt"/>
              <a:buAutoNum type="arabicPeriod"/>
            </a:pPr>
            <a:r>
              <a:rPr lang="zh-CN" altLang="en-US" b="1" i="0" dirty="0">
                <a:solidFill>
                  <a:srgbClr val="05073B"/>
                </a:solidFill>
                <a:effectLst/>
                <a:highlight>
                  <a:srgbClr val="FDFDFE"/>
                </a:highlight>
                <a:latin typeface="-apple-system"/>
              </a:rPr>
              <a:t>计算与通信重叠不足</a:t>
            </a:r>
            <a:r>
              <a:rPr lang="zh-CN" altLang="en-US" b="0" i="0" dirty="0">
                <a:solidFill>
                  <a:srgbClr val="05073B"/>
                </a:solidFill>
                <a:effectLst/>
                <a:highlight>
                  <a:srgbClr val="FDFDFE"/>
                </a:highlight>
                <a:latin typeface="PingFang-SC-Regular"/>
              </a:rPr>
              <a:t>：理想情况下，计算和通信应该能够重叠进行，以最大化资源利用率。然而，随着</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层级的提高，通信的复杂性和开销增加，可能使得计算和通信之间的重叠变得更加困难。当计算等待通信完成时，</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a:t>
            </a:r>
            <a:r>
              <a:rPr lang="en-US" altLang="zh-CN" b="0" i="0" dirty="0">
                <a:solidFill>
                  <a:srgbClr val="05073B"/>
                </a:solidFill>
                <a:effectLst/>
                <a:highlight>
                  <a:srgbClr val="FDFDFE"/>
                </a:highlight>
                <a:latin typeface="PingFang-SC-Regular"/>
              </a:rPr>
              <a:t>CPU</a:t>
            </a:r>
            <a:r>
              <a:rPr lang="zh-CN" altLang="en-US" b="0" i="0" dirty="0">
                <a:solidFill>
                  <a:srgbClr val="05073B"/>
                </a:solidFill>
                <a:effectLst/>
                <a:highlight>
                  <a:srgbClr val="FDFDFE"/>
                </a:highlight>
                <a:latin typeface="PingFang-SC-Regular"/>
              </a:rPr>
              <a:t>会处于空闲状态，从而降低整体吞吐率。</a:t>
            </a:r>
          </a:p>
          <a:p>
            <a:pPr algn="l">
              <a:buFont typeface="+mj-lt"/>
              <a:buAutoNum type="arabicPeriod"/>
            </a:pPr>
            <a:r>
              <a:rPr lang="zh-CN" altLang="en-US" b="1" i="0" dirty="0">
                <a:solidFill>
                  <a:srgbClr val="05073B"/>
                </a:solidFill>
                <a:effectLst/>
                <a:highlight>
                  <a:srgbClr val="FDFDFE"/>
                </a:highlight>
                <a:latin typeface="-apple-system"/>
              </a:rPr>
              <a:t>系统资源竞争</a:t>
            </a:r>
            <a:r>
              <a:rPr lang="zh-CN" altLang="en-US" b="0" i="0" dirty="0">
                <a:solidFill>
                  <a:srgbClr val="05073B"/>
                </a:solidFill>
                <a:effectLst/>
                <a:highlight>
                  <a:srgbClr val="FDFDFE"/>
                </a:highlight>
                <a:latin typeface="PingFang-SC-Regular"/>
              </a:rPr>
              <a:t>：在高层级的</a:t>
            </a:r>
            <a:r>
              <a:rPr lang="en-US" altLang="zh-CN" b="0" i="0" dirty="0" err="1">
                <a:solidFill>
                  <a:srgbClr val="05073B"/>
                </a:solidFill>
                <a:effectLst/>
                <a:highlight>
                  <a:srgbClr val="FDFDFE"/>
                </a:highlight>
                <a:latin typeface="PingFang-SC-Regular"/>
              </a:rPr>
              <a:t>ZeRO</a:t>
            </a:r>
            <a:r>
              <a:rPr lang="zh-CN" altLang="en-US" b="0" i="0" dirty="0">
                <a:solidFill>
                  <a:srgbClr val="05073B"/>
                </a:solidFill>
                <a:effectLst/>
                <a:highlight>
                  <a:srgbClr val="FDFDFE"/>
                </a:highlight>
                <a:latin typeface="PingFang-SC-Regular"/>
              </a:rPr>
              <a:t>中，由于每个</a:t>
            </a:r>
            <a:r>
              <a:rPr lang="en-US" altLang="zh-CN" b="0" i="0" dirty="0">
                <a:solidFill>
                  <a:srgbClr val="05073B"/>
                </a:solidFill>
                <a:effectLst/>
                <a:highlight>
                  <a:srgbClr val="FDFDFE"/>
                </a:highlight>
                <a:latin typeface="PingFang-SC-Regular"/>
              </a:rPr>
              <a:t>GPU</a:t>
            </a:r>
            <a:r>
              <a:rPr lang="zh-CN" altLang="en-US" b="0" i="0" dirty="0">
                <a:solidFill>
                  <a:srgbClr val="05073B"/>
                </a:solidFill>
                <a:effectLst/>
                <a:highlight>
                  <a:srgbClr val="FDFDFE"/>
                </a:highlight>
                <a:latin typeface="PingFang-SC-Regular"/>
              </a:rPr>
              <a:t>或节点都需要处理更多的数据和通信任务，因此系统资源（如内存带宽、网络带宽、</a:t>
            </a:r>
            <a:r>
              <a:rPr lang="en-US" altLang="zh-CN" b="0" i="0" dirty="0">
                <a:solidFill>
                  <a:srgbClr val="05073B"/>
                </a:solidFill>
                <a:effectLst/>
                <a:highlight>
                  <a:srgbClr val="FDFDFE"/>
                </a:highlight>
                <a:latin typeface="PingFang-SC-Regular"/>
              </a:rPr>
              <a:t>CPU</a:t>
            </a:r>
            <a:r>
              <a:rPr lang="zh-CN" altLang="en-US" b="0" i="0" dirty="0">
                <a:solidFill>
                  <a:srgbClr val="05073B"/>
                </a:solidFill>
                <a:effectLst/>
                <a:highlight>
                  <a:srgbClr val="FDFDFE"/>
                </a:highlight>
                <a:latin typeface="PingFang-SC-Regular"/>
              </a:rPr>
              <a:t>计算资源等）的竞争会变得更加激烈。这种资源竞争可能导致性能瓶颈，进而降低吞吐率。</a:t>
            </a:r>
            <a:endParaRPr lang="en-US" altLang="zh-CN" b="0" i="0" dirty="0">
              <a:solidFill>
                <a:srgbClr val="05073B"/>
              </a:solidFill>
              <a:effectLst/>
              <a:highlight>
                <a:srgbClr val="FDFDFE"/>
              </a:highlight>
              <a:latin typeface="PingFang-SC-Regular"/>
            </a:endParaRPr>
          </a:p>
          <a:p>
            <a:pPr algn="l">
              <a:buFont typeface="+mj-lt"/>
              <a:buAutoNum type="arabicPeriod"/>
            </a:pPr>
            <a:endParaRPr lang="en-US" altLang="zh-CN" b="0" i="0" dirty="0">
              <a:solidFill>
                <a:srgbClr val="05073B"/>
              </a:solidFill>
              <a:effectLst/>
              <a:highlight>
                <a:srgbClr val="FDFDFE"/>
              </a:highlight>
              <a:latin typeface="PingFang-SC-Regular"/>
            </a:endParaRPr>
          </a:p>
          <a:p>
            <a:pPr algn="l">
              <a:buFont typeface="+mj-lt"/>
              <a:buAutoNum type="arabicPeriod"/>
            </a:pPr>
            <a:r>
              <a:rPr lang="zh-CN" altLang="en-US" b="0" i="0" dirty="0">
                <a:solidFill>
                  <a:srgbClr val="05073B"/>
                </a:solidFill>
                <a:effectLst/>
                <a:highlight>
                  <a:srgbClr val="FDFDFE"/>
                </a:highlight>
                <a:latin typeface="PingFang-SC-Regular"/>
              </a:rPr>
              <a:t>但总体来说，</a:t>
            </a:r>
            <a:r>
              <a:rPr lang="en-US" altLang="zh-CN" b="0" i="0" dirty="0" err="1">
                <a:solidFill>
                  <a:srgbClr val="05073B"/>
                </a:solidFill>
                <a:effectLst/>
                <a:highlight>
                  <a:srgbClr val="FDFDFE"/>
                </a:highlight>
                <a:latin typeface="PingFang-SC-Regular"/>
              </a:rPr>
              <a:t>Ray+ZERO</a:t>
            </a:r>
            <a:r>
              <a:rPr lang="zh-CN" altLang="en-US" b="0" i="0" dirty="0">
                <a:solidFill>
                  <a:srgbClr val="05073B"/>
                </a:solidFill>
                <a:effectLst/>
                <a:highlight>
                  <a:srgbClr val="FDFDFE"/>
                </a:highlight>
                <a:latin typeface="PingFang-SC-Regular"/>
              </a:rPr>
              <a:t>确实大大降低了模型训练对显存的大小和带宽的需求，</a:t>
            </a:r>
            <a:endParaRPr lang="en-US" altLang="zh-CN" b="0" i="0" dirty="0">
              <a:solidFill>
                <a:srgbClr val="05073B"/>
              </a:solidFill>
              <a:effectLst/>
              <a:highlight>
                <a:srgbClr val="FDFDFE"/>
              </a:highlight>
              <a:latin typeface="PingFang-SC-Regular"/>
            </a:endParaRPr>
          </a:p>
          <a:p>
            <a:pPr algn="l">
              <a:buFont typeface="+mj-lt"/>
              <a:buAutoNum type="arabicPeriod"/>
            </a:pPr>
            <a:r>
              <a:rPr lang="zh-CN" altLang="en-US" b="1" i="0" dirty="0">
                <a:solidFill>
                  <a:srgbClr val="05073B"/>
                </a:solidFill>
                <a:effectLst/>
                <a:highlight>
                  <a:srgbClr val="FDFDFE"/>
                </a:highlight>
                <a:latin typeface="-apple-system"/>
              </a:rPr>
              <a:t>互补优势</a:t>
            </a:r>
            <a:r>
              <a:rPr lang="zh-CN" altLang="en-US" b="0" i="0" dirty="0">
                <a:solidFill>
                  <a:srgbClr val="05073B"/>
                </a:solidFill>
                <a:effectLst/>
                <a:highlight>
                  <a:srgbClr val="FDFDFE"/>
                </a:highlight>
                <a:latin typeface="PingFang-SC-Regular"/>
              </a:rPr>
              <a:t>：</a:t>
            </a:r>
          </a:p>
          <a:p>
            <a:pPr marL="742950" lvl="1" indent="-285750" algn="l">
              <a:buFont typeface="+mj-lt"/>
              <a:buAutoNum type="arabicPeriod"/>
            </a:pPr>
            <a:r>
              <a:rPr lang="en-US" altLang="zh-CN" b="0" i="0" dirty="0" err="1">
                <a:solidFill>
                  <a:srgbClr val="05073B"/>
                </a:solidFill>
                <a:effectLst/>
                <a:highlight>
                  <a:srgbClr val="FDFDFE"/>
                </a:highlight>
                <a:latin typeface="PingFang-SC-Regular"/>
              </a:rPr>
              <a:t>Deepspeed</a:t>
            </a:r>
            <a:r>
              <a:rPr lang="zh-CN" altLang="en-US" b="0" i="0" dirty="0">
                <a:solidFill>
                  <a:srgbClr val="05073B"/>
                </a:solidFill>
                <a:effectLst/>
                <a:highlight>
                  <a:srgbClr val="FDFDFE"/>
                </a:highlight>
                <a:latin typeface="PingFang-SC-Regular"/>
              </a:rPr>
              <a:t>在多卡并行训练和显存优化方面具有显著优势，但它可能不如</a:t>
            </a:r>
            <a:r>
              <a:rPr lang="en-US" altLang="zh-CN" b="0" i="0" dirty="0">
                <a:solidFill>
                  <a:srgbClr val="05073B"/>
                </a:solidFill>
                <a:effectLst/>
                <a:highlight>
                  <a:srgbClr val="FDFDFE"/>
                </a:highlight>
                <a:latin typeface="PingFang-SC-Regular"/>
              </a:rPr>
              <a:t>Ray</a:t>
            </a:r>
            <a:r>
              <a:rPr lang="zh-CN" altLang="en-US" b="0" i="0" dirty="0">
                <a:solidFill>
                  <a:srgbClr val="05073B"/>
                </a:solidFill>
                <a:effectLst/>
                <a:highlight>
                  <a:srgbClr val="FDFDFE"/>
                </a:highlight>
                <a:latin typeface="PingFang-SC-Regular"/>
              </a:rPr>
              <a:t>在异步并行和任务调度方面灵活。</a:t>
            </a:r>
          </a:p>
          <a:p>
            <a:pPr marL="742950" lvl="1" indent="-285750" algn="l">
              <a:buFont typeface="+mj-lt"/>
              <a:buAutoNum type="arabicPeriod"/>
            </a:pPr>
            <a:r>
              <a:rPr lang="en-US" altLang="zh-CN" b="0" i="0" dirty="0">
                <a:solidFill>
                  <a:srgbClr val="05073B"/>
                </a:solidFill>
                <a:effectLst/>
                <a:highlight>
                  <a:srgbClr val="FDFDFE"/>
                </a:highlight>
                <a:latin typeface="PingFang-SC-Regular"/>
              </a:rPr>
              <a:t>Ray</a:t>
            </a:r>
            <a:r>
              <a:rPr lang="zh-CN" altLang="en-US" b="0" i="0" dirty="0">
                <a:solidFill>
                  <a:srgbClr val="05073B"/>
                </a:solidFill>
                <a:effectLst/>
                <a:highlight>
                  <a:srgbClr val="FDFDFE"/>
                </a:highlight>
                <a:latin typeface="PingFang-SC-Regular"/>
              </a:rPr>
              <a:t>则擅长于处理复杂的异步并行任务，但它在深度学习训练中的显存优化和梯度压缩等方面可能不如</a:t>
            </a:r>
            <a:r>
              <a:rPr lang="en-US" altLang="zh-CN" b="0" i="0" dirty="0" err="1">
                <a:solidFill>
                  <a:srgbClr val="05073B"/>
                </a:solidFill>
                <a:effectLst/>
                <a:highlight>
                  <a:srgbClr val="FDFDFE"/>
                </a:highlight>
                <a:latin typeface="PingFang-SC-Regular"/>
              </a:rPr>
              <a:t>Deepspeed</a:t>
            </a:r>
            <a:r>
              <a:rPr lang="zh-CN" altLang="en-US" b="0" i="0" dirty="0">
                <a:solidFill>
                  <a:srgbClr val="05073B"/>
                </a:solidFill>
                <a:effectLst/>
                <a:highlight>
                  <a:srgbClr val="FDFDFE"/>
                </a:highlight>
                <a:latin typeface="PingFang-SC-Regular"/>
              </a:rPr>
              <a:t>专业。</a:t>
            </a:r>
          </a:p>
          <a:p>
            <a:pPr marL="742950" lvl="1" indent="-285750" algn="l">
              <a:buFont typeface="+mj-lt"/>
              <a:buAutoNum type="arabicPeriod"/>
            </a:pPr>
            <a:r>
              <a:rPr lang="zh-CN" altLang="en-US" b="0" i="0" dirty="0">
                <a:solidFill>
                  <a:srgbClr val="05073B"/>
                </a:solidFill>
                <a:effectLst/>
                <a:highlight>
                  <a:srgbClr val="FDFDFE"/>
                </a:highlight>
                <a:latin typeface="PingFang-SC-Regular"/>
              </a:rPr>
              <a:t>因此，将</a:t>
            </a:r>
            <a:r>
              <a:rPr lang="en-US" altLang="zh-CN" b="0" i="0" dirty="0" err="1">
                <a:solidFill>
                  <a:srgbClr val="05073B"/>
                </a:solidFill>
                <a:effectLst/>
                <a:highlight>
                  <a:srgbClr val="FDFDFE"/>
                </a:highlight>
                <a:latin typeface="PingFang-SC-Regular"/>
              </a:rPr>
              <a:t>Deepspeed</a:t>
            </a:r>
            <a:r>
              <a:rPr lang="zh-CN" altLang="en-US" b="0" i="0" dirty="0">
                <a:solidFill>
                  <a:srgbClr val="05073B"/>
                </a:solidFill>
                <a:effectLst/>
                <a:highlight>
                  <a:srgbClr val="FDFDFE"/>
                </a:highlight>
                <a:latin typeface="PingFang-SC-Regular"/>
              </a:rPr>
              <a:t>和</a:t>
            </a:r>
            <a:r>
              <a:rPr lang="en-US" altLang="zh-CN" b="0" i="0" dirty="0">
                <a:solidFill>
                  <a:srgbClr val="05073B"/>
                </a:solidFill>
                <a:effectLst/>
                <a:highlight>
                  <a:srgbClr val="FDFDFE"/>
                </a:highlight>
                <a:latin typeface="PingFang-SC-Regular"/>
              </a:rPr>
              <a:t>Ray</a:t>
            </a:r>
            <a:r>
              <a:rPr lang="zh-CN" altLang="en-US" b="0" i="0" dirty="0">
                <a:solidFill>
                  <a:srgbClr val="05073B"/>
                </a:solidFill>
                <a:effectLst/>
                <a:highlight>
                  <a:srgbClr val="FDFDFE"/>
                </a:highlight>
                <a:latin typeface="PingFang-SC-Regular"/>
              </a:rPr>
              <a:t>结合使用可以充分利用两者的优势，提高训练效率和灵活性。</a:t>
            </a:r>
          </a:p>
          <a:p>
            <a:pPr algn="l">
              <a:buFont typeface="+mj-lt"/>
              <a:buAutoNum type="arabicPeriod"/>
            </a:pPr>
            <a:endParaRPr lang="zh-CN" altLang="en-US" b="0" i="0" dirty="0">
              <a:solidFill>
                <a:srgbClr val="05073B"/>
              </a:solidFill>
              <a:effectLst/>
              <a:highlight>
                <a:srgbClr val="FDFDFE"/>
              </a:highlight>
              <a:latin typeface="PingFang-SC-Regular"/>
            </a:endParaRP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75751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最后是这方面的相关工作，有一个叫</a:t>
            </a:r>
            <a:r>
              <a:rPr lang="en-US" altLang="zh-CN" dirty="0"/>
              <a:t>OPENRLHF</a:t>
            </a:r>
            <a:r>
              <a:rPr lang="zh-CN" altLang="en-US" dirty="0"/>
              <a:t>的项目，他和我们一样都是用</a:t>
            </a:r>
            <a:r>
              <a:rPr lang="en-US" altLang="zh-CN" dirty="0" err="1"/>
              <a:t>Ray+DeepSpeed</a:t>
            </a:r>
            <a:r>
              <a:rPr lang="zh-CN" altLang="en-US" dirty="0"/>
              <a:t>，不过他们更关注的是在</a:t>
            </a:r>
            <a:r>
              <a:rPr lang="en-US" altLang="zh-CN" dirty="0"/>
              <a:t>RLHF</a:t>
            </a:r>
            <a:r>
              <a:rPr lang="zh-CN" altLang="en-US" dirty="0"/>
              <a:t>强化学习中的优化，最后性能也是达到了</a:t>
            </a:r>
            <a:r>
              <a:rPr lang="en-US" altLang="zh-CN" dirty="0" err="1"/>
              <a:t>Deepspeed</a:t>
            </a:r>
            <a:r>
              <a:rPr lang="en-US" altLang="zh-CN" dirty="0"/>
              <a:t> Chat</a:t>
            </a:r>
            <a:r>
              <a:rPr lang="zh-CN" altLang="en-US" dirty="0"/>
              <a:t>的两倍，我们也复现了一部分他们的结果。这也一定程度上证明了</a:t>
            </a:r>
            <a:r>
              <a:rPr lang="en-US" altLang="zh-CN" dirty="0" err="1"/>
              <a:t>ray+deepspeed</a:t>
            </a:r>
            <a:r>
              <a:rPr lang="en-US" altLang="zh-CN" dirty="0"/>
              <a:t> ZERO</a:t>
            </a:r>
            <a:r>
              <a:rPr lang="zh-CN" altLang="en-US" dirty="0"/>
              <a:t>路线的可行性</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941868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4A20EE-D82A-465F-A06B-F1C499754A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副标题 46">
            <a:extLst>
              <a:ext uri="{FF2B5EF4-FFF2-40B4-BE49-F238E27FC236}">
                <a16:creationId xmlns:a16="http://schemas.microsoft.com/office/drawing/2014/main" id="{CCA6D9F9-31CD-4DD0-877A-74BD109737BF}"/>
              </a:ext>
            </a:extLst>
          </p:cNvPr>
          <p:cNvSpPr>
            <a:spLocks noGrp="1"/>
          </p:cNvSpPr>
          <p:nvPr userDrawn="1">
            <p:ph type="subTitle" idx="1"/>
          </p:nvPr>
        </p:nvSpPr>
        <p:spPr>
          <a:xfrm>
            <a:off x="980266" y="3237426"/>
            <a:ext cx="6786562" cy="1048678"/>
          </a:xfrm>
        </p:spPr>
        <p:txBody>
          <a:bodyPr anchor="ctr">
            <a:normAutofit/>
          </a:bodyPr>
          <a:lstStyle>
            <a:lvl1pPr marL="0" indent="0" algn="l">
              <a:buNone/>
              <a:defRPr sz="2000">
                <a:solidFill>
                  <a:schemeClr val="accent4"/>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8" name="标题 47">
            <a:extLst>
              <a:ext uri="{FF2B5EF4-FFF2-40B4-BE49-F238E27FC236}">
                <a16:creationId xmlns:a16="http://schemas.microsoft.com/office/drawing/2014/main" id="{E94056E4-2D98-4982-A807-CA502024D974}"/>
              </a:ext>
            </a:extLst>
          </p:cNvPr>
          <p:cNvSpPr>
            <a:spLocks noGrp="1"/>
          </p:cNvSpPr>
          <p:nvPr userDrawn="1">
            <p:ph type="ctrTitle" hasCustomPrompt="1"/>
          </p:nvPr>
        </p:nvSpPr>
        <p:spPr>
          <a:xfrm>
            <a:off x="980266" y="1136650"/>
            <a:ext cx="6786562" cy="2360716"/>
          </a:xfrm>
        </p:spPr>
        <p:txBody>
          <a:bodyPr anchor="ctr">
            <a:normAutofit/>
          </a:bodyPr>
          <a:lstStyle>
            <a:lvl1pPr algn="l">
              <a:defRPr sz="4800">
                <a:solidFill>
                  <a:schemeClr val="tx1">
                    <a:lumMod val="85000"/>
                    <a:lumOff val="15000"/>
                  </a:schemeClr>
                </a:solidFill>
              </a:defRPr>
            </a:lvl1pPr>
          </a:lstStyle>
          <a:p>
            <a:r>
              <a:rPr lang="en-US" dirty="0"/>
              <a:t>Click to edit Master </a:t>
            </a:r>
            <a:br>
              <a:rPr lang="en-US" dirty="0"/>
            </a:br>
            <a:r>
              <a:rPr lang="en-US" dirty="0"/>
              <a:t>title style</a:t>
            </a:r>
            <a:endParaRPr lang="zh-CN" altLang="en-US" dirty="0"/>
          </a:p>
        </p:txBody>
      </p:sp>
      <p:sp>
        <p:nvSpPr>
          <p:cNvPr id="49" name="文本占位符 48">
            <a:extLst>
              <a:ext uri="{FF2B5EF4-FFF2-40B4-BE49-F238E27FC236}">
                <a16:creationId xmlns:a16="http://schemas.microsoft.com/office/drawing/2014/main" id="{70E1BFD4-2916-47D9-B1AD-41346A9F900E}"/>
              </a:ext>
            </a:extLst>
          </p:cNvPr>
          <p:cNvSpPr>
            <a:spLocks noGrp="1"/>
          </p:cNvSpPr>
          <p:nvPr userDrawn="1">
            <p:ph type="body" sz="quarter" idx="10" hasCustomPrompt="1"/>
          </p:nvPr>
        </p:nvSpPr>
        <p:spPr>
          <a:xfrm>
            <a:off x="980266" y="5094260"/>
            <a:ext cx="5357061" cy="296271"/>
          </a:xfrm>
        </p:spPr>
        <p:txBody>
          <a:bodyPr vert="horz" anchor="ctr">
            <a:noAutofit/>
          </a:bodyPr>
          <a:lstStyle>
            <a:lvl1pPr marL="0" indent="0" algn="l">
              <a:buNone/>
              <a:defRPr sz="1500" b="0">
                <a:solidFill>
                  <a:schemeClr val="bg2">
                    <a:lumMod val="7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0" name="文本占位符 49">
            <a:extLst>
              <a:ext uri="{FF2B5EF4-FFF2-40B4-BE49-F238E27FC236}">
                <a16:creationId xmlns:a16="http://schemas.microsoft.com/office/drawing/2014/main" id="{FEDB75A0-018A-4ED1-B969-EED58E77D4F1}"/>
              </a:ext>
            </a:extLst>
          </p:cNvPr>
          <p:cNvSpPr>
            <a:spLocks noGrp="1"/>
          </p:cNvSpPr>
          <p:nvPr userDrawn="1">
            <p:ph type="body" sz="quarter" idx="11" hasCustomPrompt="1"/>
          </p:nvPr>
        </p:nvSpPr>
        <p:spPr>
          <a:xfrm>
            <a:off x="980266" y="5419201"/>
            <a:ext cx="5357061" cy="296271"/>
          </a:xfrm>
        </p:spPr>
        <p:txBody>
          <a:bodyPr vert="horz" anchor="ctr">
            <a:noAutofit/>
          </a:bodyPr>
          <a:lstStyle>
            <a:lvl1pPr marL="0" indent="0" algn="l">
              <a:buNone/>
              <a:defRPr sz="1500" b="0">
                <a:solidFill>
                  <a:schemeClr val="bg2">
                    <a:lumMod val="75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6" name="图片 5">
            <a:extLst>
              <a:ext uri="{FF2B5EF4-FFF2-40B4-BE49-F238E27FC236}">
                <a16:creationId xmlns:a16="http://schemas.microsoft.com/office/drawing/2014/main" id="{FB3AD1AB-EDCC-4F6F-8722-458AEC7D4C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550" y="495300"/>
            <a:ext cx="12192000" cy="6858000"/>
          </a:xfrm>
          <a:prstGeom prst="rect">
            <a:avLst/>
          </a:prstGeom>
        </p:spPr>
      </p:pic>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t>2024/7/6</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OfficePLUS</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97783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DD55CE78-2B65-4A52-B6DC-6AA8487BB4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图片 20">
            <a:extLst>
              <a:ext uri="{FF2B5EF4-FFF2-40B4-BE49-F238E27FC236}">
                <a16:creationId xmlns:a16="http://schemas.microsoft.com/office/drawing/2014/main" id="{3EEDE1CD-D8CF-425B-9312-CFD0C6C9D6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550" y="495300"/>
            <a:ext cx="12192000" cy="6858000"/>
          </a:xfrm>
          <a:prstGeom prst="rect">
            <a:avLst/>
          </a:prstGeom>
        </p:spPr>
      </p:pic>
      <p:sp>
        <p:nvSpPr>
          <p:cNvPr id="13" name="标题 12"/>
          <p:cNvSpPr>
            <a:spLocks noGrp="1"/>
          </p:cNvSpPr>
          <p:nvPr userDrawn="1">
            <p:ph type="ctrTitle" hasCustomPrompt="1"/>
          </p:nvPr>
        </p:nvSpPr>
        <p:spPr>
          <a:xfrm>
            <a:off x="1454398" y="1396009"/>
            <a:ext cx="5426076" cy="1621509"/>
          </a:xfrm>
        </p:spPr>
        <p:txBody>
          <a:bodyPr anchor="b">
            <a:normAutofit/>
          </a:bodyPr>
          <a:lstStyle>
            <a:lvl1pPr marL="0" indent="0" algn="l">
              <a:buFont typeface="Arial" panose="020B0604020202020204" pitchFamily="34" charset="0"/>
              <a:buNone/>
              <a:defRPr sz="7200">
                <a:solidFill>
                  <a:schemeClr val="tx1">
                    <a:lumMod val="85000"/>
                    <a:lumOff val="15000"/>
                  </a:schemeClr>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451001" y="3511745"/>
            <a:ext cx="5426076" cy="310871"/>
          </a:xfrm>
        </p:spPr>
        <p:txBody>
          <a:bodyPr vert="horz" lIns="91440" tIns="45720" rIns="91440" bIns="45720" rtlCol="0">
            <a:normAutofit/>
          </a:bodyPr>
          <a:lstStyle>
            <a:lvl1pPr marL="0" indent="0" algn="l">
              <a:buNone/>
              <a:defRPr lang="zh-CN" altLang="en-US" sz="1500" smtClean="0">
                <a:solidFill>
                  <a:schemeClr val="tx1">
                    <a:lumMod val="50000"/>
                    <a:lumOff val="5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451002" y="3215474"/>
            <a:ext cx="5426076" cy="296271"/>
          </a:xfrm>
        </p:spPr>
        <p:txBody>
          <a:bodyPr vert="horz" anchor="ctr">
            <a:noAutofit/>
          </a:bodyPr>
          <a:lstStyle>
            <a:lvl1pPr marL="0" indent="0" algn="l">
              <a:buNone/>
              <a:defRPr sz="1500" b="0">
                <a:solidFill>
                  <a:schemeClr val="tx1">
                    <a:lumMod val="50000"/>
                    <a:lumOff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9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37F0258-4B56-4926-ADC9-621241FD1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11" name="图片 10">
            <a:extLst>
              <a:ext uri="{FF2B5EF4-FFF2-40B4-BE49-F238E27FC236}">
                <a16:creationId xmlns:a16="http://schemas.microsoft.com/office/drawing/2014/main" id="{FDB3ABD1-BB89-4563-9055-1F3CD371DE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671512" y="812165"/>
            <a:ext cx="12192000" cy="6858000"/>
          </a:xfrm>
          <a:prstGeom prst="rect">
            <a:avLst/>
          </a:prstGeom>
        </p:spPr>
      </p:pic>
      <p:sp>
        <p:nvSpPr>
          <p:cNvPr id="20" name="标题 19"/>
          <p:cNvSpPr>
            <a:spLocks noGrp="1"/>
          </p:cNvSpPr>
          <p:nvPr userDrawn="1">
            <p:ph type="title"/>
          </p:nvPr>
        </p:nvSpPr>
        <p:spPr>
          <a:xfrm>
            <a:off x="5787424" y="3142015"/>
            <a:ext cx="5419185" cy="895350"/>
          </a:xfrm>
        </p:spPr>
        <p:txBody>
          <a:bodyPr anchor="b">
            <a:noAutofit/>
          </a:bodyPr>
          <a:lstStyle>
            <a:lvl1pPr algn="l">
              <a:defRPr sz="2800" b="1">
                <a:solidFill>
                  <a:schemeClr val="tx1">
                    <a:lumMod val="75000"/>
                    <a:lumOff val="25000"/>
                  </a:schemeClr>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787423" y="4114354"/>
            <a:ext cx="5419185" cy="1015623"/>
          </a:xfrm>
        </p:spPr>
        <p:txBody>
          <a:bodyPr anchor="t">
            <a:normAutofit/>
          </a:bodyPr>
          <a:lstStyle>
            <a:lvl1pPr marL="0" indent="0" algn="l">
              <a:lnSpc>
                <a:spcPct val="100000"/>
              </a:lnSpc>
              <a:buNone/>
              <a:defRPr sz="1100">
                <a:solidFill>
                  <a:schemeClr val="tx1">
                    <a:lumMod val="75000"/>
                    <a:lumOff val="2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CB82F-2036-47F8-967F-811316D65A08}"/>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4" name="内容占位符 3">
            <a:extLst>
              <a:ext uri="{FF2B5EF4-FFF2-40B4-BE49-F238E27FC236}">
                <a16:creationId xmlns:a16="http://schemas.microsoft.com/office/drawing/2014/main" id="{27E58D20-F6D3-402F-8CAE-45C93DE21A06}"/>
              </a:ext>
            </a:extLst>
          </p:cNvPr>
          <p:cNvSpPr>
            <a:spLocks noGrp="1"/>
          </p:cNvSpPr>
          <p:nvPr>
            <p:ph sz="half" idx="2" hasCustomPrompt="1"/>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8" name="内容占位符 7">
            <a:extLst>
              <a:ext uri="{FF2B5EF4-FFF2-40B4-BE49-F238E27FC236}">
                <a16:creationId xmlns:a16="http://schemas.microsoft.com/office/drawing/2014/main" id="{10CDFBA3-1B3A-4680-B040-97746005F91F}"/>
              </a:ext>
            </a:extLst>
          </p:cNvPr>
          <p:cNvSpPr>
            <a:spLocks noGrp="1"/>
          </p:cNvSpPr>
          <p:nvPr>
            <p:ph sz="half" idx="13" hasCustomPrompt="1"/>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 name="日期占位符 2">
            <a:extLst>
              <a:ext uri="{FF2B5EF4-FFF2-40B4-BE49-F238E27FC236}">
                <a16:creationId xmlns:a16="http://schemas.microsoft.com/office/drawing/2014/main" id="{5738D1FF-F029-4867-90D4-B2A4A57D6EAB}"/>
              </a:ext>
            </a:extLst>
          </p:cNvPr>
          <p:cNvSpPr>
            <a:spLocks noGrp="1"/>
          </p:cNvSpPr>
          <p:nvPr>
            <p:ph type="dt" sz="half" idx="14"/>
          </p:nvPr>
        </p:nvSpPr>
        <p:spPr/>
        <p:txBody>
          <a:bodyPr/>
          <a:lstStyle/>
          <a:p>
            <a:fld id="{6489D9C7-5DC6-4263-87FF-7C99F6FB63C3}" type="datetime1">
              <a:rPr lang="zh-CN" altLang="en-US" smtClean="0"/>
              <a:t>2024/7/6</a:t>
            </a:fld>
            <a:endParaRPr lang="zh-CN" altLang="en-US" dirty="0"/>
          </a:p>
        </p:txBody>
      </p:sp>
      <p:sp>
        <p:nvSpPr>
          <p:cNvPr id="9" name="页脚占位符 8">
            <a:extLst>
              <a:ext uri="{FF2B5EF4-FFF2-40B4-BE49-F238E27FC236}">
                <a16:creationId xmlns:a16="http://schemas.microsoft.com/office/drawing/2014/main" id="{A4CE92EA-4D63-406A-8DB4-81454AA337BC}"/>
              </a:ext>
            </a:extLst>
          </p:cNvPr>
          <p:cNvSpPr>
            <a:spLocks noGrp="1"/>
          </p:cNvSpPr>
          <p:nvPr>
            <p:ph type="ftr" sz="quarter" idx="15"/>
          </p:nvPr>
        </p:nvSpPr>
        <p:spPr/>
        <p:txBody>
          <a:bodyPr/>
          <a:lstStyle/>
          <a:p>
            <a:r>
              <a:rPr lang="en-US" altLang="zh-CN"/>
              <a:t>OfficePLUS </a:t>
            </a:r>
            <a:endParaRPr lang="zh-CN" altLang="en-US" dirty="0"/>
          </a:p>
        </p:txBody>
      </p:sp>
      <p:sp>
        <p:nvSpPr>
          <p:cNvPr id="10" name="灯片编号占位符 9">
            <a:extLst>
              <a:ext uri="{FF2B5EF4-FFF2-40B4-BE49-F238E27FC236}">
                <a16:creationId xmlns:a16="http://schemas.microsoft.com/office/drawing/2014/main" id="{69AB785F-69B1-42FD-A54D-980ECF6E7FD6}"/>
              </a:ext>
            </a:extLst>
          </p:cNvPr>
          <p:cNvSpPr>
            <a:spLocks noGrp="1"/>
          </p:cNvSpPr>
          <p:nvPr>
            <p:ph type="sldNum" sz="quarter" idx="16"/>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52240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DB13F9A-9790-4562-8B37-BBDCA0C1B0FA}"/>
              </a:ext>
            </a:extLst>
          </p:cNvPr>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p>
        </p:txBody>
      </p:sp>
      <p:sp>
        <p:nvSpPr>
          <p:cNvPr id="4" name="内容占位符 3">
            <a:extLst>
              <a:ext uri="{FF2B5EF4-FFF2-40B4-BE49-F238E27FC236}">
                <a16:creationId xmlns:a16="http://schemas.microsoft.com/office/drawing/2014/main" id="{8F939CE1-2565-4BD2-B765-0FDA979C4208}"/>
              </a:ext>
            </a:extLst>
          </p:cNvPr>
          <p:cNvSpPr>
            <a:spLocks noGrp="1"/>
          </p:cNvSpPr>
          <p:nvPr>
            <p:ph sz="half" idx="2" hasCustomPrompt="1"/>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5" name="文本占位符 4">
            <a:extLst>
              <a:ext uri="{FF2B5EF4-FFF2-40B4-BE49-F238E27FC236}">
                <a16:creationId xmlns:a16="http://schemas.microsoft.com/office/drawing/2014/main" id="{37A8FE65-353E-44A9-975F-C67D0364E0EE}"/>
              </a:ext>
            </a:extLst>
          </p:cNvPr>
          <p:cNvSpPr>
            <a:spLocks noGrp="1"/>
          </p:cNvSpPr>
          <p:nvPr>
            <p:ph type="body" sz="quarter" idx="3" hasCustomPrompt="1"/>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p>
        </p:txBody>
      </p:sp>
      <p:sp>
        <p:nvSpPr>
          <p:cNvPr id="6" name="内容占位符 5">
            <a:extLst>
              <a:ext uri="{FF2B5EF4-FFF2-40B4-BE49-F238E27FC236}">
                <a16:creationId xmlns:a16="http://schemas.microsoft.com/office/drawing/2014/main" id="{3E1F490D-3FF4-40C5-B1DD-918F0138111B}"/>
              </a:ext>
            </a:extLst>
          </p:cNvPr>
          <p:cNvSpPr>
            <a:spLocks noGrp="1"/>
          </p:cNvSpPr>
          <p:nvPr>
            <p:ph sz="quarter" idx="4" hasCustomPrompt="1"/>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 name="标题 9">
            <a:extLst>
              <a:ext uri="{FF2B5EF4-FFF2-40B4-BE49-F238E27FC236}">
                <a16:creationId xmlns:a16="http://schemas.microsoft.com/office/drawing/2014/main" id="{B458B080-7577-4712-B3BC-597995F4A74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2" name="日期占位符 1">
            <a:extLst>
              <a:ext uri="{FF2B5EF4-FFF2-40B4-BE49-F238E27FC236}">
                <a16:creationId xmlns:a16="http://schemas.microsoft.com/office/drawing/2014/main" id="{4B650616-94FA-4F8C-B49C-5CD1BB08AE5D}"/>
              </a:ext>
            </a:extLst>
          </p:cNvPr>
          <p:cNvSpPr>
            <a:spLocks noGrp="1"/>
          </p:cNvSpPr>
          <p:nvPr>
            <p:ph type="dt" sz="half" idx="10"/>
          </p:nvPr>
        </p:nvSpPr>
        <p:spPr/>
        <p:txBody>
          <a:bodyPr/>
          <a:lstStyle/>
          <a:p>
            <a:fld id="{6489D9C7-5DC6-4263-87FF-7C99F6FB63C3}" type="datetime1">
              <a:rPr lang="zh-CN" altLang="en-US" smtClean="0"/>
              <a:t>2024/7/6</a:t>
            </a:fld>
            <a:endParaRPr lang="zh-CN" altLang="en-US" dirty="0"/>
          </a:p>
        </p:txBody>
      </p:sp>
      <p:sp>
        <p:nvSpPr>
          <p:cNvPr id="11" name="页脚占位符 10">
            <a:extLst>
              <a:ext uri="{FF2B5EF4-FFF2-40B4-BE49-F238E27FC236}">
                <a16:creationId xmlns:a16="http://schemas.microsoft.com/office/drawing/2014/main" id="{E9664480-D645-43BD-896D-DC0BDBEEA9A5}"/>
              </a:ext>
            </a:extLst>
          </p:cNvPr>
          <p:cNvSpPr>
            <a:spLocks noGrp="1"/>
          </p:cNvSpPr>
          <p:nvPr>
            <p:ph type="ftr" sz="quarter" idx="11"/>
          </p:nvPr>
        </p:nvSpPr>
        <p:spPr/>
        <p:txBody>
          <a:bodyPr/>
          <a:lstStyle/>
          <a:p>
            <a:r>
              <a:rPr lang="en-US" altLang="zh-CN"/>
              <a:t>OfficePLUS </a:t>
            </a:r>
            <a:endParaRPr lang="zh-CN" altLang="en-US" dirty="0"/>
          </a:p>
        </p:txBody>
      </p:sp>
      <p:sp>
        <p:nvSpPr>
          <p:cNvPr id="12" name="灯片编号占位符 11">
            <a:extLst>
              <a:ext uri="{FF2B5EF4-FFF2-40B4-BE49-F238E27FC236}">
                <a16:creationId xmlns:a16="http://schemas.microsoft.com/office/drawing/2014/main" id="{846A2231-11F9-489B-9492-E00E5114D4D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32162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t>2024/7/6</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82A0A934-5CD6-45C4-85B8-F0193DB32107}"/>
              </a:ext>
            </a:extLst>
          </p:cNvPr>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a:extLst>
              <a:ext uri="{FF2B5EF4-FFF2-40B4-BE49-F238E27FC236}">
                <a16:creationId xmlns:a16="http://schemas.microsoft.com/office/drawing/2014/main" id="{193FB480-9825-4C58-BCE4-FA8E8034DF6A}"/>
              </a:ext>
            </a:extLst>
          </p:cNvPr>
          <p:cNvSpPr>
            <a:spLocks noGrp="1"/>
          </p:cNvSpPr>
          <p:nvPr>
            <p:ph type="body" sz="half" idx="2" hasCustomPrompt="1"/>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p>
        </p:txBody>
      </p:sp>
      <p:sp>
        <p:nvSpPr>
          <p:cNvPr id="8" name="标题 7">
            <a:extLst>
              <a:ext uri="{FF2B5EF4-FFF2-40B4-BE49-F238E27FC236}">
                <a16:creationId xmlns:a16="http://schemas.microsoft.com/office/drawing/2014/main" id="{F4537028-F61E-47F3-9D71-30474CF14BD8}"/>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2" name="日期占位符 1">
            <a:extLst>
              <a:ext uri="{FF2B5EF4-FFF2-40B4-BE49-F238E27FC236}">
                <a16:creationId xmlns:a16="http://schemas.microsoft.com/office/drawing/2014/main" id="{950FDA25-DB83-46C5-AF0D-EDF629B29505}"/>
              </a:ext>
            </a:extLst>
          </p:cNvPr>
          <p:cNvSpPr>
            <a:spLocks noGrp="1"/>
          </p:cNvSpPr>
          <p:nvPr>
            <p:ph type="dt" sz="half" idx="10"/>
          </p:nvPr>
        </p:nvSpPr>
        <p:spPr/>
        <p:txBody>
          <a:bodyPr/>
          <a:lstStyle/>
          <a:p>
            <a:fld id="{6489D9C7-5DC6-4263-87FF-7C99F6FB63C3}" type="datetime1">
              <a:rPr lang="zh-CN" altLang="en-US" smtClean="0"/>
              <a:t>2024/7/6</a:t>
            </a:fld>
            <a:endParaRPr lang="zh-CN" altLang="en-US" dirty="0"/>
          </a:p>
        </p:txBody>
      </p:sp>
      <p:sp>
        <p:nvSpPr>
          <p:cNvPr id="9" name="页脚占位符 8">
            <a:extLst>
              <a:ext uri="{FF2B5EF4-FFF2-40B4-BE49-F238E27FC236}">
                <a16:creationId xmlns:a16="http://schemas.microsoft.com/office/drawing/2014/main" id="{2C754D97-8B61-4E79-A1E5-35140A9C49B9}"/>
              </a:ext>
            </a:extLst>
          </p:cNvPr>
          <p:cNvSpPr>
            <a:spLocks noGrp="1"/>
          </p:cNvSpPr>
          <p:nvPr>
            <p:ph type="ftr" sz="quarter" idx="11"/>
          </p:nvPr>
        </p:nvSpPr>
        <p:spPr/>
        <p:txBody>
          <a:bodyPr/>
          <a:lstStyle/>
          <a:p>
            <a:r>
              <a:rPr lang="en-US" altLang="zh-CN"/>
              <a:t>OfficePLUS </a:t>
            </a:r>
            <a:endParaRPr lang="zh-CN" altLang="en-US" dirty="0"/>
          </a:p>
        </p:txBody>
      </p:sp>
      <p:sp>
        <p:nvSpPr>
          <p:cNvPr id="10" name="灯片编号占位符 9">
            <a:extLst>
              <a:ext uri="{FF2B5EF4-FFF2-40B4-BE49-F238E27FC236}">
                <a16:creationId xmlns:a16="http://schemas.microsoft.com/office/drawing/2014/main" id="{B1872646-73C0-4ECC-98AD-5144CCA404D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30713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A26850-400B-4B40-A941-1801CDFB6B60}"/>
              </a:ext>
            </a:extLst>
          </p:cNvPr>
          <p:cNvSpPr>
            <a:spLocks noGrp="1"/>
          </p:cNvSpPr>
          <p:nvPr>
            <p:ph type="title" orient="vert" hasCustomPrompt="1"/>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a:extLst>
              <a:ext uri="{FF2B5EF4-FFF2-40B4-BE49-F238E27FC236}">
                <a16:creationId xmlns:a16="http://schemas.microsoft.com/office/drawing/2014/main" id="{C4CE9257-C5F8-43EE-8C8C-4FD143283D49}"/>
              </a:ext>
            </a:extLst>
          </p:cNvPr>
          <p:cNvSpPr>
            <a:spLocks noGrp="1"/>
          </p:cNvSpPr>
          <p:nvPr>
            <p:ph type="body" orient="vert" idx="1" hasCustomPrompt="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日期占位符 7">
            <a:extLst>
              <a:ext uri="{FF2B5EF4-FFF2-40B4-BE49-F238E27FC236}">
                <a16:creationId xmlns:a16="http://schemas.microsoft.com/office/drawing/2014/main" id="{D225C0EF-3B42-4E42-877B-BB95B98762D0}"/>
              </a:ext>
            </a:extLst>
          </p:cNvPr>
          <p:cNvSpPr>
            <a:spLocks noGrp="1"/>
          </p:cNvSpPr>
          <p:nvPr>
            <p:ph type="dt" sz="half" idx="10"/>
          </p:nvPr>
        </p:nvSpPr>
        <p:spPr/>
        <p:txBody>
          <a:bodyPr/>
          <a:lstStyle/>
          <a:p>
            <a:fld id="{6489D9C7-5DC6-4263-87FF-7C99F6FB63C3}" type="datetime1">
              <a:rPr lang="zh-CN" altLang="en-US" smtClean="0"/>
              <a:t>2024/7/6</a:t>
            </a:fld>
            <a:endParaRPr lang="zh-CN" altLang="en-US" dirty="0"/>
          </a:p>
        </p:txBody>
      </p:sp>
      <p:sp>
        <p:nvSpPr>
          <p:cNvPr id="9" name="页脚占位符 8">
            <a:extLst>
              <a:ext uri="{FF2B5EF4-FFF2-40B4-BE49-F238E27FC236}">
                <a16:creationId xmlns:a16="http://schemas.microsoft.com/office/drawing/2014/main" id="{B1EF878A-978C-4FF5-98E8-4EA308DFFC1D}"/>
              </a:ext>
            </a:extLst>
          </p:cNvPr>
          <p:cNvSpPr>
            <a:spLocks noGrp="1"/>
          </p:cNvSpPr>
          <p:nvPr>
            <p:ph type="ftr" sz="quarter" idx="11"/>
          </p:nvPr>
        </p:nvSpPr>
        <p:spPr/>
        <p:txBody>
          <a:bodyPr/>
          <a:lstStyle/>
          <a:p>
            <a:r>
              <a:rPr lang="en-US" altLang="zh-CN"/>
              <a:t>OfficePLUS </a:t>
            </a:r>
            <a:endParaRPr lang="zh-CN" altLang="en-US" dirty="0"/>
          </a:p>
        </p:txBody>
      </p:sp>
      <p:sp>
        <p:nvSpPr>
          <p:cNvPr id="10" name="灯片编号占位符 9">
            <a:extLst>
              <a:ext uri="{FF2B5EF4-FFF2-40B4-BE49-F238E27FC236}">
                <a16:creationId xmlns:a16="http://schemas.microsoft.com/office/drawing/2014/main" id="{71CBB6EA-5004-4A02-8AF9-9CE561A40B65}"/>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60074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2024/7/6</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9" r:id="rId2"/>
    <p:sldLayoutId id="2147483651" r:id="rId3"/>
    <p:sldLayoutId id="2147483664" r:id="rId4"/>
    <p:sldLayoutId id="2147483665" r:id="rId5"/>
    <p:sldLayoutId id="2147483662" r:id="rId6"/>
    <p:sldLayoutId id="2147483655" r:id="rId7"/>
    <p:sldLayoutId id="2147483666" r:id="rId8"/>
    <p:sldLayoutId id="2147483667" r:id="rId9"/>
    <p:sldLayoutId id="2147483668" r:id="rId10"/>
    <p:sldLayoutId id="2147483661" r:id="rId11"/>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hyperlink" Target="https://docs.ray.io/en/latest/train/overview.html#train-overview-trainer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docs.ray.io/en/latest/train/overview.html#train-overview-worker" TargetMode="External"/><Relationship Id="rId5" Type="http://schemas.openxmlformats.org/officeDocument/2006/relationships/hyperlink" Target="https://docs.ray.io/en/latest/train/overview.html#train-overview-training-function" TargetMode="External"/><Relationship Id="rId4" Type="http://schemas.openxmlformats.org/officeDocument/2006/relationships/hyperlink" Target="https://docs.ray.io/en/latest/train/overview.html#train-overview-scaling-confi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chart" Target="../charts/char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158860" y="2840514"/>
            <a:ext cx="6786562" cy="1048678"/>
          </a:xfrm>
        </p:spPr>
        <p:txBody>
          <a:bodyPr/>
          <a:lstStyle/>
          <a:p>
            <a:r>
              <a:rPr lang="en-US" altLang="zh-CN" sz="2400" dirty="0">
                <a:latin typeface="+mn-lt"/>
                <a:ea typeface="+mn-ea"/>
                <a:cs typeface="+mn-ea"/>
                <a:sym typeface="+mn-lt"/>
              </a:rPr>
              <a:t>Team</a:t>
            </a:r>
            <a:r>
              <a:rPr lang="en-US" altLang="zh-CN" dirty="0">
                <a:latin typeface="+mn-lt"/>
                <a:ea typeface="+mn-ea"/>
                <a:cs typeface="+mn-ea"/>
                <a:sym typeface="+mn-lt"/>
              </a:rPr>
              <a:t> </a:t>
            </a:r>
            <a:r>
              <a:rPr lang="en-US" altLang="zh-CN" dirty="0" err="1">
                <a:latin typeface="+mn-lt"/>
                <a:ea typeface="+mn-ea"/>
                <a:cs typeface="+mn-ea"/>
                <a:sym typeface="+mn-lt"/>
              </a:rPr>
              <a:t>Swangeese</a:t>
            </a:r>
            <a:endParaRPr lang="en-US" altLang="zh-CN" dirty="0">
              <a:latin typeface="+mn-lt"/>
              <a:ea typeface="+mn-ea"/>
              <a:cs typeface="+mn-ea"/>
              <a:sym typeface="+mn-lt"/>
            </a:endParaRPr>
          </a:p>
          <a:p>
            <a:endParaRPr lang="en-US" altLang="zh-CN" dirty="0">
              <a:cs typeface="+mn-ea"/>
              <a:sym typeface="+mn-lt"/>
            </a:endParaRPr>
          </a:p>
          <a:p>
            <a:endParaRPr lang="en-US" altLang="zh-CN" dirty="0">
              <a:cs typeface="+mn-ea"/>
              <a:sym typeface="+mn-lt"/>
            </a:endParaRPr>
          </a:p>
        </p:txBody>
      </p:sp>
      <p:sp>
        <p:nvSpPr>
          <p:cNvPr id="4" name="标题 3"/>
          <p:cNvSpPr>
            <a:spLocks noGrp="1"/>
          </p:cNvSpPr>
          <p:nvPr>
            <p:ph type="ctrTitle"/>
          </p:nvPr>
        </p:nvSpPr>
        <p:spPr>
          <a:xfrm>
            <a:off x="1080279" y="778669"/>
            <a:ext cx="6786562" cy="2190140"/>
          </a:xfrm>
        </p:spPr>
        <p:txBody>
          <a:bodyPr/>
          <a:lstStyle/>
          <a:p>
            <a:r>
              <a:rPr lang="en-US" altLang="zh-CN" dirty="0">
                <a:latin typeface="+mn-lt"/>
                <a:ea typeface="+mn-ea"/>
                <a:cs typeface="+mn-ea"/>
                <a:sym typeface="+mn-lt"/>
              </a:rPr>
              <a:t> </a:t>
            </a:r>
            <a:br>
              <a:rPr lang="en-US" altLang="zh-CN" dirty="0">
                <a:latin typeface="+mn-lt"/>
                <a:ea typeface="+mn-ea"/>
                <a:cs typeface="+mn-ea"/>
                <a:sym typeface="+mn-lt"/>
              </a:rPr>
            </a:br>
            <a:r>
              <a:rPr lang="en-US" altLang="zh-CN" dirty="0">
                <a:latin typeface="+mn-lt"/>
                <a:ea typeface="+mn-ea"/>
                <a:cs typeface="+mn-ea"/>
                <a:sym typeface="+mn-lt"/>
              </a:rPr>
              <a:t>Ray-LLM</a:t>
            </a:r>
            <a:r>
              <a:rPr lang="zh-CN" altLang="en-US" dirty="0">
                <a:latin typeface="+mn-lt"/>
                <a:ea typeface="+mn-ea"/>
                <a:cs typeface="+mn-ea"/>
                <a:sym typeface="+mn-lt"/>
              </a:rPr>
              <a:t>部署优化</a:t>
            </a:r>
          </a:p>
        </p:txBody>
      </p:sp>
      <p:sp>
        <p:nvSpPr>
          <p:cNvPr id="2" name="文本框 1">
            <a:extLst>
              <a:ext uri="{FF2B5EF4-FFF2-40B4-BE49-F238E27FC236}">
                <a16:creationId xmlns:a16="http://schemas.microsoft.com/office/drawing/2014/main" id="{4805810C-B9EF-AA4C-8E94-36D3AE9F1091}"/>
              </a:ext>
            </a:extLst>
          </p:cNvPr>
          <p:cNvSpPr txBox="1"/>
          <p:nvPr/>
        </p:nvSpPr>
        <p:spPr>
          <a:xfrm>
            <a:off x="1228725" y="3521869"/>
            <a:ext cx="4079081" cy="369332"/>
          </a:xfrm>
          <a:prstGeom prst="rect">
            <a:avLst/>
          </a:prstGeom>
          <a:noFill/>
        </p:spPr>
        <p:txBody>
          <a:bodyPr wrap="square" rtlCol="0">
            <a:spAutoFit/>
          </a:bodyPr>
          <a:lstStyle/>
          <a:p>
            <a:r>
              <a:rPr lang="zh-CN" altLang="en-US" dirty="0"/>
              <a:t>组员：殷一鸣，郭泽，何跃强，彭晗</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5" name="文本框 4">
            <a:extLst>
              <a:ext uri="{FF2B5EF4-FFF2-40B4-BE49-F238E27FC236}">
                <a16:creationId xmlns:a16="http://schemas.microsoft.com/office/drawing/2014/main" id="{E76F680A-6318-B342-0821-D85942C317BD}"/>
              </a:ext>
            </a:extLst>
          </p:cNvPr>
          <p:cNvSpPr txBox="1"/>
          <p:nvPr/>
        </p:nvSpPr>
        <p:spPr>
          <a:xfrm>
            <a:off x="1443036" y="1092004"/>
            <a:ext cx="5014912" cy="646331"/>
          </a:xfrm>
          <a:prstGeom prst="rect">
            <a:avLst/>
          </a:prstGeom>
          <a:noFill/>
        </p:spPr>
        <p:txBody>
          <a:bodyPr wrap="square" rtlCol="0">
            <a:spAutoFit/>
          </a:bodyPr>
          <a:lstStyle/>
          <a:p>
            <a:r>
              <a:rPr lang="zh-CN" altLang="en-US" dirty="0"/>
              <a:t>改变副本的数量，进行</a:t>
            </a:r>
            <a:r>
              <a:rPr lang="en-US" altLang="zh-CN" dirty="0"/>
              <a:t>1000</a:t>
            </a:r>
            <a:r>
              <a:rPr lang="zh-CN" altLang="en-US" dirty="0"/>
              <a:t>次请求并计时，得到响应时间和</a:t>
            </a:r>
            <a:r>
              <a:rPr lang="en-US" altLang="zh-CN" dirty="0"/>
              <a:t>GPU</a:t>
            </a:r>
            <a:r>
              <a:rPr lang="zh-CN" altLang="en-US" dirty="0"/>
              <a:t>利用率的变化如下：</a:t>
            </a:r>
          </a:p>
        </p:txBody>
      </p:sp>
      <p:sp>
        <p:nvSpPr>
          <p:cNvPr id="7" name="文本框 6">
            <a:extLst>
              <a:ext uri="{FF2B5EF4-FFF2-40B4-BE49-F238E27FC236}">
                <a16:creationId xmlns:a16="http://schemas.microsoft.com/office/drawing/2014/main" id="{8DC2E5AC-280F-124F-8786-0C5C85803B9B}"/>
              </a:ext>
            </a:extLst>
          </p:cNvPr>
          <p:cNvSpPr txBox="1"/>
          <p:nvPr/>
        </p:nvSpPr>
        <p:spPr>
          <a:xfrm>
            <a:off x="1443036" y="1761625"/>
            <a:ext cx="4879182" cy="369332"/>
          </a:xfrm>
          <a:prstGeom prst="rect">
            <a:avLst/>
          </a:prstGeom>
          <a:noFill/>
        </p:spPr>
        <p:txBody>
          <a:bodyPr wrap="square" rtlCol="0">
            <a:spAutoFit/>
          </a:bodyPr>
          <a:lstStyle/>
          <a:p>
            <a:r>
              <a:rPr lang="en-US" altLang="zh-CN" dirty="0"/>
              <a:t>10</a:t>
            </a:r>
            <a:r>
              <a:rPr lang="zh-CN" altLang="en-US" dirty="0"/>
              <a:t>个</a:t>
            </a:r>
            <a:r>
              <a:rPr lang="en-US" altLang="zh-CN" dirty="0"/>
              <a:t>replica</a:t>
            </a:r>
            <a:r>
              <a:rPr lang="zh-CN" altLang="en-US" dirty="0"/>
              <a:t>：</a:t>
            </a:r>
          </a:p>
        </p:txBody>
      </p:sp>
      <p:sp>
        <p:nvSpPr>
          <p:cNvPr id="13" name="文本框 12">
            <a:extLst>
              <a:ext uri="{FF2B5EF4-FFF2-40B4-BE49-F238E27FC236}">
                <a16:creationId xmlns:a16="http://schemas.microsoft.com/office/drawing/2014/main" id="{AAE55D72-05D1-2995-53B4-DD6F2FF9869F}"/>
              </a:ext>
            </a:extLst>
          </p:cNvPr>
          <p:cNvSpPr txBox="1"/>
          <p:nvPr/>
        </p:nvSpPr>
        <p:spPr>
          <a:xfrm>
            <a:off x="1428747" y="3935005"/>
            <a:ext cx="1428751" cy="369332"/>
          </a:xfrm>
          <a:prstGeom prst="rect">
            <a:avLst/>
          </a:prstGeom>
          <a:noFill/>
        </p:spPr>
        <p:txBody>
          <a:bodyPr wrap="square" rtlCol="0">
            <a:spAutoFit/>
          </a:bodyPr>
          <a:lstStyle/>
          <a:p>
            <a:r>
              <a:rPr lang="en-US" altLang="zh-CN" dirty="0"/>
              <a:t>20</a:t>
            </a:r>
            <a:r>
              <a:rPr lang="zh-CN" altLang="en-US" dirty="0"/>
              <a:t>个</a:t>
            </a:r>
            <a:r>
              <a:rPr lang="en-US" altLang="zh-CN" dirty="0"/>
              <a:t>replica</a:t>
            </a:r>
            <a:endParaRPr lang="zh-CN" altLang="en-US" dirty="0"/>
          </a:p>
        </p:txBody>
      </p:sp>
      <p:pic>
        <p:nvPicPr>
          <p:cNvPr id="3" name="图片 2">
            <a:extLst>
              <a:ext uri="{FF2B5EF4-FFF2-40B4-BE49-F238E27FC236}">
                <a16:creationId xmlns:a16="http://schemas.microsoft.com/office/drawing/2014/main" id="{37EB22CF-BCC0-03A1-59A5-B25ADBD63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0687"/>
            <a:ext cx="12192000" cy="1335040"/>
          </a:xfrm>
          <a:prstGeom prst="rect">
            <a:avLst/>
          </a:prstGeom>
        </p:spPr>
      </p:pic>
      <p:pic>
        <p:nvPicPr>
          <p:cNvPr id="8" name="图片 7">
            <a:extLst>
              <a:ext uri="{FF2B5EF4-FFF2-40B4-BE49-F238E27FC236}">
                <a16:creationId xmlns:a16="http://schemas.microsoft.com/office/drawing/2014/main" id="{FCEC4D85-B07B-E381-957F-C81D8CC9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553" y="3263260"/>
            <a:ext cx="2533780" cy="571529"/>
          </a:xfrm>
          <a:prstGeom prst="rect">
            <a:avLst/>
          </a:prstGeom>
        </p:spPr>
      </p:pic>
      <p:pic>
        <p:nvPicPr>
          <p:cNvPr id="11" name="图片 10">
            <a:extLst>
              <a:ext uri="{FF2B5EF4-FFF2-40B4-BE49-F238E27FC236}">
                <a16:creationId xmlns:a16="http://schemas.microsoft.com/office/drawing/2014/main" id="{855D4157-455C-7000-82DF-9481EF764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 y="4304067"/>
            <a:ext cx="12192000" cy="1588686"/>
          </a:xfrm>
          <a:prstGeom prst="rect">
            <a:avLst/>
          </a:prstGeom>
        </p:spPr>
      </p:pic>
      <p:pic>
        <p:nvPicPr>
          <p:cNvPr id="16" name="图片 15">
            <a:extLst>
              <a:ext uri="{FF2B5EF4-FFF2-40B4-BE49-F238E27FC236}">
                <a16:creationId xmlns:a16="http://schemas.microsoft.com/office/drawing/2014/main" id="{BDA04347-3706-6462-B276-093B5241FB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47" y="5954698"/>
            <a:ext cx="3492679" cy="571529"/>
          </a:xfrm>
          <a:prstGeom prst="rect">
            <a:avLst/>
          </a:prstGeom>
        </p:spPr>
      </p:pic>
    </p:spTree>
    <p:extLst>
      <p:ext uri="{BB962C8B-B14F-4D97-AF65-F5344CB8AC3E}">
        <p14:creationId xmlns:p14="http://schemas.microsoft.com/office/powerpoint/2010/main" val="61019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7" name="文本框 6">
            <a:extLst>
              <a:ext uri="{FF2B5EF4-FFF2-40B4-BE49-F238E27FC236}">
                <a16:creationId xmlns:a16="http://schemas.microsoft.com/office/drawing/2014/main" id="{8DC2E5AC-280F-124F-8786-0C5C85803B9B}"/>
              </a:ext>
            </a:extLst>
          </p:cNvPr>
          <p:cNvSpPr txBox="1"/>
          <p:nvPr/>
        </p:nvSpPr>
        <p:spPr>
          <a:xfrm>
            <a:off x="1471610" y="1161549"/>
            <a:ext cx="4879182" cy="923330"/>
          </a:xfrm>
          <a:prstGeom prst="rect">
            <a:avLst/>
          </a:prstGeom>
          <a:noFill/>
        </p:spPr>
        <p:txBody>
          <a:bodyPr wrap="square" rtlCol="0">
            <a:spAutoFit/>
          </a:bodyPr>
          <a:lstStyle/>
          <a:p>
            <a:r>
              <a:rPr lang="zh-CN" altLang="en-US" dirty="0"/>
              <a:t>当副本数更大，超过</a:t>
            </a:r>
            <a:r>
              <a:rPr lang="en-US" altLang="zh-CN" dirty="0"/>
              <a:t>20</a:t>
            </a:r>
            <a:r>
              <a:rPr lang="zh-CN" altLang="en-US" dirty="0"/>
              <a:t>的时候，响应时间反而变得更长，最终得到的响应时间随副本数的变化图如下：</a:t>
            </a:r>
          </a:p>
        </p:txBody>
      </p:sp>
      <p:pic>
        <p:nvPicPr>
          <p:cNvPr id="8" name="图片 7">
            <a:extLst>
              <a:ext uri="{FF2B5EF4-FFF2-40B4-BE49-F238E27FC236}">
                <a16:creationId xmlns:a16="http://schemas.microsoft.com/office/drawing/2014/main" id="{82CE4152-EDE3-D407-F269-8EEF96CF14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022" y="2217728"/>
            <a:ext cx="4879183" cy="3853024"/>
          </a:xfrm>
          <a:prstGeom prst="rect">
            <a:avLst/>
          </a:prstGeom>
        </p:spPr>
      </p:pic>
      <p:sp>
        <p:nvSpPr>
          <p:cNvPr id="9" name="文本框 8">
            <a:extLst>
              <a:ext uri="{FF2B5EF4-FFF2-40B4-BE49-F238E27FC236}">
                <a16:creationId xmlns:a16="http://schemas.microsoft.com/office/drawing/2014/main" id="{5A0CA792-7268-BDAC-035D-A4E97CC90C88}"/>
              </a:ext>
            </a:extLst>
          </p:cNvPr>
          <p:cNvSpPr txBox="1"/>
          <p:nvPr/>
        </p:nvSpPr>
        <p:spPr>
          <a:xfrm>
            <a:off x="6929437" y="2084879"/>
            <a:ext cx="4100513" cy="923330"/>
          </a:xfrm>
          <a:prstGeom prst="rect">
            <a:avLst/>
          </a:prstGeom>
          <a:noFill/>
        </p:spPr>
        <p:txBody>
          <a:bodyPr wrap="square" rtlCol="0">
            <a:spAutoFit/>
          </a:bodyPr>
          <a:lstStyle/>
          <a:p>
            <a:r>
              <a:rPr lang="zh-CN" altLang="en-US" dirty="0"/>
              <a:t>经过分析，响应时间变长的原因是当副本数超过</a:t>
            </a:r>
            <a:r>
              <a:rPr lang="en-US" altLang="zh-CN" dirty="0"/>
              <a:t>20</a:t>
            </a:r>
            <a:r>
              <a:rPr lang="zh-CN" altLang="en-US" dirty="0"/>
              <a:t>后，</a:t>
            </a:r>
            <a:r>
              <a:rPr lang="en-US" altLang="zh-CN" dirty="0"/>
              <a:t>GPU</a:t>
            </a:r>
            <a:r>
              <a:rPr lang="zh-CN" altLang="en-US" dirty="0"/>
              <a:t>的显存占用率过高</a:t>
            </a:r>
          </a:p>
        </p:txBody>
      </p:sp>
    </p:spTree>
    <p:extLst>
      <p:ext uri="{BB962C8B-B14F-4D97-AF65-F5344CB8AC3E}">
        <p14:creationId xmlns:p14="http://schemas.microsoft.com/office/powerpoint/2010/main" val="205342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09005" y="2533650"/>
            <a:ext cx="5419185" cy="895350"/>
          </a:xfrm>
        </p:spPr>
        <p:txBody>
          <a:bodyPr/>
          <a:lstStyle/>
          <a:p>
            <a:r>
              <a:rPr lang="en-US" altLang="zh-CN" dirty="0" err="1">
                <a:latin typeface="+mn-lt"/>
                <a:ea typeface="+mn-ea"/>
                <a:cs typeface="+mn-ea"/>
                <a:sym typeface="+mn-lt"/>
              </a:rPr>
              <a:t>Ray+vllm</a:t>
            </a:r>
            <a:r>
              <a:rPr lang="zh-CN" altLang="en-US" dirty="0">
                <a:latin typeface="+mn-lt"/>
                <a:ea typeface="+mn-ea"/>
                <a:cs typeface="+mn-ea"/>
                <a:sym typeface="+mn-lt"/>
              </a:rPr>
              <a:t>多卡推理</a:t>
            </a:r>
          </a:p>
        </p:txBody>
      </p:sp>
      <p:sp>
        <p:nvSpPr>
          <p:cNvPr id="6" name="文本占位符 5"/>
          <p:cNvSpPr>
            <a:spLocks noGrp="1"/>
          </p:cNvSpPr>
          <p:nvPr>
            <p:ph type="body" idx="1"/>
          </p:nvPr>
        </p:nvSpPr>
        <p:spPr/>
        <p:txBody>
          <a:bodyPr/>
          <a:lstStyle/>
          <a:p>
            <a:pPr lvl="0"/>
            <a:r>
              <a:rPr lang="en-US" altLang="zh-CN" dirty="0">
                <a:cs typeface="+mn-ea"/>
                <a:sym typeface="+mn-lt"/>
              </a:rPr>
              <a:t>.</a:t>
            </a:r>
            <a:endParaRPr lang="zh-CN" altLang="en-US" dirty="0">
              <a:cs typeface="+mn-ea"/>
              <a:sym typeface="+mn-lt"/>
            </a:endParaRPr>
          </a:p>
        </p:txBody>
      </p:sp>
      <p:sp>
        <p:nvSpPr>
          <p:cNvPr id="7" name="文本框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/02</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352808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7539497" y="1445426"/>
            <a:ext cx="3559428" cy="1200329"/>
          </a:xfrm>
          <a:prstGeom prst="rect">
            <a:avLst/>
          </a:prstGeom>
          <a:noFill/>
        </p:spPr>
        <p:txBody>
          <a:bodyPr wrap="square" rtlCol="0">
            <a:spAutoFit/>
          </a:bodyPr>
          <a:lstStyle/>
          <a:p>
            <a:r>
              <a:rPr lang="zh-CN" altLang="en-US" b="0" i="0" dirty="0">
                <a:solidFill>
                  <a:srgbClr val="222222"/>
                </a:solidFill>
                <a:effectLst/>
                <a:highlight>
                  <a:srgbClr val="FFFFFF"/>
                </a:highlight>
                <a:latin typeface="Arial" panose="020B0604020202020204" pitchFamily="34" charset="0"/>
              </a:rPr>
              <a:t>大语言模型高速推理框架</a:t>
            </a:r>
            <a:endParaRPr lang="en-US" altLang="zh-CN" b="0" i="0" dirty="0">
              <a:solidFill>
                <a:srgbClr val="222222"/>
              </a:solidFill>
              <a:effectLst/>
              <a:highlight>
                <a:srgbClr val="FFFFFF"/>
              </a:highlight>
              <a:latin typeface="Arial" panose="020B0604020202020204" pitchFamily="34" charset="0"/>
            </a:endParaRPr>
          </a:p>
          <a:p>
            <a:endParaRPr lang="en-US" altLang="zh-CN" b="0" i="0" dirty="0">
              <a:solidFill>
                <a:srgbClr val="222222"/>
              </a:solidFill>
              <a:effectLst/>
              <a:highlight>
                <a:srgbClr val="FFFFFF"/>
              </a:highlight>
              <a:latin typeface="Arial" panose="020B0604020202020204" pitchFamily="34" charset="0"/>
            </a:endParaRPr>
          </a:p>
          <a:p>
            <a:r>
              <a:rPr lang="zh-CN" altLang="en-US" b="0" i="0" dirty="0">
                <a:solidFill>
                  <a:srgbClr val="222222"/>
                </a:solidFill>
                <a:effectLst/>
                <a:highlight>
                  <a:srgbClr val="FFFFFF"/>
                </a:highlight>
                <a:latin typeface="Arial" panose="020B0604020202020204" pitchFamily="34" charset="0"/>
              </a:rPr>
              <a:t>极大地提升实时场景下的语言模型服务的吞吐与内存使用效率</a:t>
            </a:r>
          </a:p>
        </p:txBody>
      </p:sp>
      <p:sp>
        <p:nvSpPr>
          <p:cNvPr id="3" name="文本框 2">
            <a:extLst>
              <a:ext uri="{FF2B5EF4-FFF2-40B4-BE49-F238E27FC236}">
                <a16:creationId xmlns:a16="http://schemas.microsoft.com/office/drawing/2014/main" id="{C9310AD2-A0F6-08FB-2F20-F58CAA8530BF}"/>
              </a:ext>
            </a:extLst>
          </p:cNvPr>
          <p:cNvSpPr txBox="1"/>
          <p:nvPr/>
        </p:nvSpPr>
        <p:spPr>
          <a:xfrm>
            <a:off x="669924" y="1120751"/>
            <a:ext cx="4140201" cy="369332"/>
          </a:xfrm>
          <a:prstGeom prst="rect">
            <a:avLst/>
          </a:prstGeom>
          <a:noFill/>
        </p:spPr>
        <p:txBody>
          <a:bodyPr wrap="square" rtlCol="0">
            <a:spAutoFit/>
          </a:bodyPr>
          <a:lstStyle/>
          <a:p>
            <a:r>
              <a:rPr lang="en-US" altLang="zh-CN" b="1" i="0" dirty="0">
                <a:solidFill>
                  <a:srgbClr val="222222"/>
                </a:solidFill>
                <a:effectLst/>
                <a:highlight>
                  <a:srgbClr val="FFFFFF"/>
                </a:highlight>
                <a:latin typeface="Arial" panose="020B0604020202020204" pitchFamily="34" charset="0"/>
              </a:rPr>
              <a:t>Ray</a:t>
            </a:r>
            <a:endParaRPr lang="zh-CN" altLang="en-US" b="1" i="0" dirty="0">
              <a:solidFill>
                <a:srgbClr val="222222"/>
              </a:solidFill>
              <a:effectLst/>
              <a:highlight>
                <a:srgbClr val="FFFFFF"/>
              </a:highlight>
              <a:latin typeface="Arial" panose="020B0604020202020204" pitchFamily="34" charset="0"/>
            </a:endParaRPr>
          </a:p>
        </p:txBody>
      </p:sp>
      <p:pic>
        <p:nvPicPr>
          <p:cNvPr id="5" name="图片 4">
            <a:extLst>
              <a:ext uri="{FF2B5EF4-FFF2-40B4-BE49-F238E27FC236}">
                <a16:creationId xmlns:a16="http://schemas.microsoft.com/office/drawing/2014/main" id="{100CB484-3F24-B1DC-5D08-7A9554025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36" y="3429000"/>
            <a:ext cx="6389823" cy="2912067"/>
          </a:xfrm>
          <a:prstGeom prst="rect">
            <a:avLst/>
          </a:prstGeom>
        </p:spPr>
      </p:pic>
      <p:sp>
        <p:nvSpPr>
          <p:cNvPr id="6" name="文本框 5">
            <a:extLst>
              <a:ext uri="{FF2B5EF4-FFF2-40B4-BE49-F238E27FC236}">
                <a16:creationId xmlns:a16="http://schemas.microsoft.com/office/drawing/2014/main" id="{F1935D02-A957-01C9-3684-6F88ED61AD8C}"/>
              </a:ext>
            </a:extLst>
          </p:cNvPr>
          <p:cNvSpPr txBox="1"/>
          <p:nvPr/>
        </p:nvSpPr>
        <p:spPr>
          <a:xfrm>
            <a:off x="998896" y="1530009"/>
            <a:ext cx="4140201" cy="338554"/>
          </a:xfrm>
          <a:prstGeom prst="rect">
            <a:avLst/>
          </a:prstGeom>
          <a:noFill/>
        </p:spPr>
        <p:txBody>
          <a:bodyPr wrap="square" rtlCol="0">
            <a:spAutoFit/>
          </a:bodyPr>
          <a:lstStyle/>
          <a:p>
            <a:r>
              <a:rPr lang="zh-CN" altLang="en-US" sz="1600" i="0" dirty="0">
                <a:solidFill>
                  <a:srgbClr val="222222"/>
                </a:solidFill>
                <a:effectLst/>
                <a:highlight>
                  <a:srgbClr val="FFFFFF"/>
                </a:highlight>
                <a:latin typeface="Arial" panose="020B0604020202020204" pitchFamily="34" charset="0"/>
              </a:rPr>
              <a:t>高效的分布式计算</a:t>
            </a:r>
          </a:p>
        </p:txBody>
      </p:sp>
      <p:sp>
        <p:nvSpPr>
          <p:cNvPr id="7" name="文本框 6">
            <a:extLst>
              <a:ext uri="{FF2B5EF4-FFF2-40B4-BE49-F238E27FC236}">
                <a16:creationId xmlns:a16="http://schemas.microsoft.com/office/drawing/2014/main" id="{8D5039AA-D561-65A9-7FAD-2541D7CEEB12}"/>
              </a:ext>
            </a:extLst>
          </p:cNvPr>
          <p:cNvSpPr txBox="1"/>
          <p:nvPr/>
        </p:nvSpPr>
        <p:spPr>
          <a:xfrm>
            <a:off x="998896" y="2045591"/>
            <a:ext cx="4140201" cy="338554"/>
          </a:xfrm>
          <a:prstGeom prst="rect">
            <a:avLst/>
          </a:prstGeom>
          <a:noFill/>
        </p:spPr>
        <p:txBody>
          <a:bodyPr wrap="square" rtlCol="0">
            <a:spAutoFit/>
          </a:bodyPr>
          <a:lstStyle/>
          <a:p>
            <a:r>
              <a:rPr lang="zh-CN" altLang="en-US" sz="1600" i="0" dirty="0">
                <a:solidFill>
                  <a:srgbClr val="222222"/>
                </a:solidFill>
                <a:effectLst/>
                <a:highlight>
                  <a:srgbClr val="FFFFFF"/>
                </a:highlight>
                <a:latin typeface="Arial" panose="020B0604020202020204" pitchFamily="34" charset="0"/>
              </a:rPr>
              <a:t>灵活的任务调度</a:t>
            </a:r>
          </a:p>
        </p:txBody>
      </p:sp>
      <p:sp>
        <p:nvSpPr>
          <p:cNvPr id="8" name="文本框 7">
            <a:extLst>
              <a:ext uri="{FF2B5EF4-FFF2-40B4-BE49-F238E27FC236}">
                <a16:creationId xmlns:a16="http://schemas.microsoft.com/office/drawing/2014/main" id="{47C65017-BEB9-66C4-8D49-DC126A7FA833}"/>
              </a:ext>
            </a:extLst>
          </p:cNvPr>
          <p:cNvSpPr txBox="1"/>
          <p:nvPr/>
        </p:nvSpPr>
        <p:spPr>
          <a:xfrm>
            <a:off x="998895" y="2574864"/>
            <a:ext cx="4140201" cy="338554"/>
          </a:xfrm>
          <a:prstGeom prst="rect">
            <a:avLst/>
          </a:prstGeom>
          <a:noFill/>
        </p:spPr>
        <p:txBody>
          <a:bodyPr wrap="square" rtlCol="0">
            <a:spAutoFit/>
          </a:bodyPr>
          <a:lstStyle/>
          <a:p>
            <a:r>
              <a:rPr lang="zh-CN" altLang="en-US" sz="1600" i="0" dirty="0">
                <a:solidFill>
                  <a:srgbClr val="222222"/>
                </a:solidFill>
                <a:effectLst/>
                <a:highlight>
                  <a:srgbClr val="FFFFFF"/>
                </a:highlight>
                <a:latin typeface="Arial" panose="020B0604020202020204" pitchFamily="34" charset="0"/>
              </a:rPr>
              <a:t>面向 </a:t>
            </a:r>
            <a:r>
              <a:rPr lang="en-US" altLang="zh-CN" sz="1600" i="0" dirty="0">
                <a:solidFill>
                  <a:srgbClr val="222222"/>
                </a:solidFill>
                <a:effectLst/>
                <a:highlight>
                  <a:srgbClr val="FFFFFF"/>
                </a:highlight>
                <a:latin typeface="Arial" panose="020B0604020202020204" pitchFamily="34" charset="0"/>
              </a:rPr>
              <a:t>AI </a:t>
            </a:r>
            <a:r>
              <a:rPr lang="zh-CN" altLang="en-US" sz="1600" i="0" dirty="0">
                <a:solidFill>
                  <a:srgbClr val="222222"/>
                </a:solidFill>
                <a:effectLst/>
                <a:highlight>
                  <a:srgbClr val="FFFFFF"/>
                </a:highlight>
                <a:latin typeface="Arial" panose="020B0604020202020204" pitchFamily="34" charset="0"/>
              </a:rPr>
              <a:t>的新一代计算框架</a:t>
            </a:r>
          </a:p>
        </p:txBody>
      </p:sp>
      <p:sp>
        <p:nvSpPr>
          <p:cNvPr id="9" name="文本框 8">
            <a:extLst>
              <a:ext uri="{FF2B5EF4-FFF2-40B4-BE49-F238E27FC236}">
                <a16:creationId xmlns:a16="http://schemas.microsoft.com/office/drawing/2014/main" id="{5E4B078B-44B1-123E-200D-9CBD5FA886B6}"/>
              </a:ext>
            </a:extLst>
          </p:cNvPr>
          <p:cNvSpPr txBox="1"/>
          <p:nvPr/>
        </p:nvSpPr>
        <p:spPr>
          <a:xfrm>
            <a:off x="7323536" y="1117321"/>
            <a:ext cx="646331" cy="369332"/>
          </a:xfrm>
          <a:prstGeom prst="rect">
            <a:avLst/>
          </a:prstGeom>
          <a:noFill/>
        </p:spPr>
        <p:txBody>
          <a:bodyPr wrap="none" rtlCol="0">
            <a:spAutoFit/>
          </a:bodyPr>
          <a:lstStyle/>
          <a:p>
            <a:r>
              <a:rPr lang="en-US" altLang="zh-CN" b="1" dirty="0" err="1"/>
              <a:t>vllm</a:t>
            </a:r>
            <a:endParaRPr lang="zh-CN" altLang="en-US" b="1" dirty="0"/>
          </a:p>
        </p:txBody>
      </p:sp>
      <p:sp>
        <p:nvSpPr>
          <p:cNvPr id="10" name="文本框 9">
            <a:extLst>
              <a:ext uri="{FF2B5EF4-FFF2-40B4-BE49-F238E27FC236}">
                <a16:creationId xmlns:a16="http://schemas.microsoft.com/office/drawing/2014/main" id="{5EBB382E-D31D-0A1B-3E1A-D76D3C03FCA6}"/>
              </a:ext>
            </a:extLst>
          </p:cNvPr>
          <p:cNvSpPr txBox="1"/>
          <p:nvPr/>
        </p:nvSpPr>
        <p:spPr>
          <a:xfrm>
            <a:off x="7323536" y="3244334"/>
            <a:ext cx="1332416" cy="369332"/>
          </a:xfrm>
          <a:prstGeom prst="rect">
            <a:avLst/>
          </a:prstGeom>
          <a:noFill/>
        </p:spPr>
        <p:txBody>
          <a:bodyPr wrap="none" rtlCol="0">
            <a:spAutoFit/>
          </a:bodyPr>
          <a:lstStyle/>
          <a:p>
            <a:r>
              <a:rPr lang="en-US" altLang="zh-CN" b="1" dirty="0"/>
              <a:t>Ray + </a:t>
            </a:r>
            <a:r>
              <a:rPr lang="en-US" altLang="zh-CN" b="1" dirty="0" err="1"/>
              <a:t>vllm</a:t>
            </a:r>
            <a:endParaRPr lang="zh-CN" altLang="en-US" b="1" dirty="0"/>
          </a:p>
        </p:txBody>
      </p:sp>
      <p:sp>
        <p:nvSpPr>
          <p:cNvPr id="11" name="文本框 10">
            <a:extLst>
              <a:ext uri="{FF2B5EF4-FFF2-40B4-BE49-F238E27FC236}">
                <a16:creationId xmlns:a16="http://schemas.microsoft.com/office/drawing/2014/main" id="{0927C2AE-55DB-CB15-C720-8E081947FE15}"/>
              </a:ext>
            </a:extLst>
          </p:cNvPr>
          <p:cNvSpPr txBox="1"/>
          <p:nvPr/>
        </p:nvSpPr>
        <p:spPr>
          <a:xfrm>
            <a:off x="7646701" y="3744538"/>
            <a:ext cx="4140201" cy="584775"/>
          </a:xfrm>
          <a:prstGeom prst="rect">
            <a:avLst/>
          </a:prstGeom>
          <a:noFill/>
        </p:spPr>
        <p:txBody>
          <a:bodyPr wrap="square" rtlCol="0">
            <a:spAutoFit/>
          </a:bodyPr>
          <a:lstStyle/>
          <a:p>
            <a:r>
              <a:rPr lang="en-US" altLang="zh-CN" sz="1600" i="0" dirty="0">
                <a:solidFill>
                  <a:srgbClr val="222222"/>
                </a:solidFill>
                <a:effectLst/>
                <a:highlight>
                  <a:srgbClr val="FFFFFF"/>
                </a:highlight>
                <a:latin typeface="Arial" panose="020B0604020202020204" pitchFamily="34" charset="0"/>
              </a:rPr>
              <a:t>Ray</a:t>
            </a:r>
            <a:r>
              <a:rPr lang="zh-CN" altLang="en-US" sz="1600" i="0" dirty="0">
                <a:solidFill>
                  <a:srgbClr val="222222"/>
                </a:solidFill>
                <a:effectLst/>
                <a:highlight>
                  <a:srgbClr val="FFFFFF"/>
                </a:highlight>
                <a:latin typeface="Arial" panose="020B0604020202020204" pitchFamily="34" charset="0"/>
              </a:rPr>
              <a:t>的分布式与</a:t>
            </a:r>
            <a:r>
              <a:rPr lang="en-US" altLang="zh-CN" sz="1600" i="0" dirty="0" err="1">
                <a:solidFill>
                  <a:srgbClr val="222222"/>
                </a:solidFill>
                <a:effectLst/>
                <a:highlight>
                  <a:srgbClr val="FFFFFF"/>
                </a:highlight>
                <a:latin typeface="Arial" panose="020B0604020202020204" pitchFamily="34" charset="0"/>
              </a:rPr>
              <a:t>vllm</a:t>
            </a:r>
            <a:r>
              <a:rPr lang="zh-CN" altLang="en-US" sz="1600" i="0" dirty="0">
                <a:solidFill>
                  <a:srgbClr val="222222"/>
                </a:solidFill>
                <a:effectLst/>
                <a:highlight>
                  <a:srgbClr val="FFFFFF"/>
                </a:highlight>
                <a:latin typeface="Arial" panose="020B0604020202020204" pitchFamily="34" charset="0"/>
              </a:rPr>
              <a:t>的高速推理结合， 实现多卡推理， 效率提升</a:t>
            </a:r>
          </a:p>
        </p:txBody>
      </p:sp>
      <p:sp>
        <p:nvSpPr>
          <p:cNvPr id="12" name="文本框 11">
            <a:extLst>
              <a:ext uri="{FF2B5EF4-FFF2-40B4-BE49-F238E27FC236}">
                <a16:creationId xmlns:a16="http://schemas.microsoft.com/office/drawing/2014/main" id="{EB6C9633-152A-9B64-863F-888E23D1794E}"/>
              </a:ext>
            </a:extLst>
          </p:cNvPr>
          <p:cNvSpPr txBox="1"/>
          <p:nvPr/>
        </p:nvSpPr>
        <p:spPr>
          <a:xfrm>
            <a:off x="7646701" y="4773953"/>
            <a:ext cx="4140201" cy="338554"/>
          </a:xfrm>
          <a:prstGeom prst="rect">
            <a:avLst/>
          </a:prstGeom>
          <a:noFill/>
        </p:spPr>
        <p:txBody>
          <a:bodyPr wrap="square" rtlCol="0">
            <a:spAutoFit/>
          </a:bodyPr>
          <a:lstStyle/>
          <a:p>
            <a:r>
              <a:rPr lang="zh-CN" altLang="en-US" sz="1600" dirty="0">
                <a:solidFill>
                  <a:srgbClr val="222222"/>
                </a:solidFill>
                <a:highlight>
                  <a:srgbClr val="FFFFFF"/>
                </a:highlight>
                <a:latin typeface="Arial" panose="020B0604020202020204" pitchFamily="34" charset="0"/>
              </a:rPr>
              <a:t>充分利用每一个</a:t>
            </a:r>
            <a:r>
              <a:rPr lang="en-US" altLang="zh-CN" sz="1600" dirty="0">
                <a:solidFill>
                  <a:srgbClr val="222222"/>
                </a:solidFill>
                <a:highlight>
                  <a:srgbClr val="FFFFFF"/>
                </a:highlight>
                <a:latin typeface="Arial" panose="020B0604020202020204" pitchFamily="34" charset="0"/>
              </a:rPr>
              <a:t>GPU</a:t>
            </a:r>
            <a:r>
              <a:rPr lang="zh-CN" altLang="en-US" sz="1600" dirty="0">
                <a:solidFill>
                  <a:srgbClr val="222222"/>
                </a:solidFill>
                <a:highlight>
                  <a:srgbClr val="FFFFFF"/>
                </a:highlight>
                <a:latin typeface="Arial" panose="020B0604020202020204" pitchFamily="34" charset="0"/>
              </a:rPr>
              <a:t>的显存， 打破显存瓶颈</a:t>
            </a:r>
            <a:endParaRPr lang="zh-CN" altLang="en-US" sz="1600" i="0" dirty="0">
              <a:solidFill>
                <a:srgbClr val="222222"/>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352995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669924" y="1189345"/>
            <a:ext cx="7504114" cy="1200329"/>
          </a:xfrm>
          <a:prstGeom prst="rect">
            <a:avLst/>
          </a:prstGeom>
          <a:noFill/>
        </p:spPr>
        <p:txBody>
          <a:bodyPr wrap="square" rtlCol="0">
            <a:spAutoFit/>
          </a:bodyPr>
          <a:lstStyle/>
          <a:p>
            <a:r>
              <a:rPr lang="zh-CN" altLang="en-US" dirty="0">
                <a:solidFill>
                  <a:srgbClr val="222222"/>
                </a:solidFill>
                <a:highlight>
                  <a:srgbClr val="FFFFFF"/>
                </a:highlight>
                <a:latin typeface="Arial" panose="020B0604020202020204" pitchFamily="34" charset="0"/>
              </a:rPr>
              <a:t>我们使用到的推理模型：</a:t>
            </a:r>
            <a:r>
              <a:rPr lang="en-US" altLang="zh-CN" dirty="0">
                <a:solidFill>
                  <a:srgbClr val="222222"/>
                </a:solidFill>
                <a:highlight>
                  <a:srgbClr val="FFFFFF"/>
                </a:highlight>
                <a:latin typeface="Arial" panose="020B0604020202020204" pitchFamily="34" charset="0"/>
              </a:rPr>
              <a:t>gpt2(</a:t>
            </a:r>
            <a:r>
              <a:rPr lang="zh-CN" altLang="en-US" dirty="0">
                <a:solidFill>
                  <a:srgbClr val="222222"/>
                </a:solidFill>
                <a:highlight>
                  <a:srgbClr val="FFFFFF"/>
                </a:highlight>
                <a:latin typeface="Arial" panose="020B0604020202020204" pitchFamily="34" charset="0"/>
              </a:rPr>
              <a:t>参数量</a:t>
            </a:r>
            <a:r>
              <a:rPr lang="en-US" altLang="zh-CN" dirty="0">
                <a:solidFill>
                  <a:srgbClr val="222222"/>
                </a:solidFill>
                <a:highlight>
                  <a:srgbClr val="FFFFFF"/>
                </a:highlight>
                <a:latin typeface="Arial" panose="020B0604020202020204" pitchFamily="34" charset="0"/>
              </a:rPr>
              <a:t>0.15G)</a:t>
            </a:r>
            <a:r>
              <a:rPr lang="zh-CN" altLang="en-US" dirty="0">
                <a:solidFill>
                  <a:srgbClr val="222222"/>
                </a:solidFill>
                <a:highlight>
                  <a:srgbClr val="FFFFFF"/>
                </a:highlight>
                <a:latin typeface="Arial" panose="020B0604020202020204" pitchFamily="34" charset="0"/>
              </a:rPr>
              <a:t>，</a:t>
            </a:r>
            <a:r>
              <a:rPr lang="en-US" altLang="zh-CN" dirty="0">
                <a:solidFill>
                  <a:srgbClr val="222222"/>
                </a:solidFill>
                <a:highlight>
                  <a:srgbClr val="FFFFFF"/>
                </a:highlight>
                <a:latin typeface="Arial" panose="020B0604020202020204" pitchFamily="34" charset="0"/>
              </a:rPr>
              <a:t>Llama3-8B-Instruct</a:t>
            </a:r>
            <a:r>
              <a:rPr lang="zh-CN" altLang="en-US" dirty="0">
                <a:solidFill>
                  <a:srgbClr val="222222"/>
                </a:solidFill>
                <a:highlight>
                  <a:srgbClr val="FFFFFF"/>
                </a:highlight>
                <a:latin typeface="Arial" panose="020B0604020202020204" pitchFamily="34" charset="0"/>
              </a:rPr>
              <a:t>（参数量</a:t>
            </a:r>
            <a:r>
              <a:rPr lang="en-US" altLang="zh-CN" dirty="0">
                <a:solidFill>
                  <a:srgbClr val="222222"/>
                </a:solidFill>
                <a:highlight>
                  <a:srgbClr val="FFFFFF"/>
                </a:highlight>
                <a:latin typeface="Arial" panose="020B0604020202020204" pitchFamily="34" charset="0"/>
              </a:rPr>
              <a:t>15G</a:t>
            </a:r>
            <a:r>
              <a:rPr lang="zh-CN" altLang="en-US" dirty="0">
                <a:solidFill>
                  <a:srgbClr val="222222"/>
                </a:solidFill>
                <a:highlight>
                  <a:srgbClr val="FFFFFF"/>
                </a:highlight>
                <a:latin typeface="Arial" panose="020B0604020202020204" pitchFamily="34" charset="0"/>
              </a:rPr>
              <a:t>），</a:t>
            </a:r>
            <a:r>
              <a:rPr lang="en-US" altLang="zh-CN" dirty="0">
                <a:solidFill>
                  <a:srgbClr val="222222"/>
                </a:solidFill>
                <a:highlight>
                  <a:srgbClr val="FFFFFF"/>
                </a:highlight>
                <a:latin typeface="Arial" panose="020B0604020202020204" pitchFamily="34" charset="0"/>
              </a:rPr>
              <a:t>Llama2-13B</a:t>
            </a:r>
            <a:r>
              <a:rPr lang="zh-CN" altLang="en-US" dirty="0">
                <a:solidFill>
                  <a:srgbClr val="222222"/>
                </a:solidFill>
                <a:highlight>
                  <a:srgbClr val="FFFFFF"/>
                </a:highlight>
                <a:latin typeface="Arial" panose="020B0604020202020204" pitchFamily="34" charset="0"/>
              </a:rPr>
              <a:t>（参数量</a:t>
            </a:r>
            <a:r>
              <a:rPr lang="en-US" altLang="zh-CN" dirty="0">
                <a:solidFill>
                  <a:srgbClr val="222222"/>
                </a:solidFill>
                <a:highlight>
                  <a:srgbClr val="FFFFFF"/>
                </a:highlight>
                <a:latin typeface="Arial" panose="020B0604020202020204" pitchFamily="34" charset="0"/>
              </a:rPr>
              <a:t>25G</a:t>
            </a:r>
            <a:r>
              <a:rPr lang="zh-CN" altLang="en-US" dirty="0">
                <a:solidFill>
                  <a:srgbClr val="222222"/>
                </a:solidFill>
                <a:highlight>
                  <a:srgbClr val="FFFFFF"/>
                </a:highlight>
                <a:latin typeface="Arial" panose="020B0604020202020204" pitchFamily="34" charset="0"/>
              </a:rPr>
              <a:t>）</a:t>
            </a:r>
            <a:endParaRPr lang="en-US" altLang="zh-CN" dirty="0">
              <a:solidFill>
                <a:srgbClr val="222222"/>
              </a:solidFill>
              <a:highlight>
                <a:srgbClr val="FFFFFF"/>
              </a:highlight>
              <a:latin typeface="Arial" panose="020B0604020202020204" pitchFamily="34" charset="0"/>
            </a:endParaRPr>
          </a:p>
          <a:p>
            <a:r>
              <a:rPr lang="zh-CN" altLang="en-US" b="0" i="0" dirty="0">
                <a:solidFill>
                  <a:srgbClr val="222222"/>
                </a:solidFill>
                <a:effectLst/>
                <a:highlight>
                  <a:srgbClr val="FFFFFF"/>
                </a:highlight>
                <a:latin typeface="Arial" panose="020B0604020202020204" pitchFamily="34" charset="0"/>
              </a:rPr>
              <a:t>用</a:t>
            </a:r>
            <a:r>
              <a:rPr lang="en-US" altLang="zh-CN" b="0" i="0" dirty="0" err="1">
                <a:solidFill>
                  <a:srgbClr val="222222"/>
                </a:solidFill>
                <a:effectLst/>
                <a:highlight>
                  <a:srgbClr val="FFFFFF"/>
                </a:highlight>
                <a:latin typeface="Arial" panose="020B0604020202020204" pitchFamily="34" charset="0"/>
              </a:rPr>
              <a:t>vllm</a:t>
            </a:r>
            <a:r>
              <a:rPr lang="zh-CN" altLang="en-US" b="0" i="0" dirty="0">
                <a:solidFill>
                  <a:srgbClr val="222222"/>
                </a:solidFill>
                <a:effectLst/>
                <a:highlight>
                  <a:srgbClr val="FFFFFF"/>
                </a:highlight>
                <a:latin typeface="Arial" panose="020B0604020202020204" pitchFamily="34" charset="0"/>
              </a:rPr>
              <a:t>的</a:t>
            </a:r>
            <a:r>
              <a:rPr lang="en-US" altLang="zh-CN" b="0" i="0" dirty="0">
                <a:solidFill>
                  <a:srgbClr val="222222"/>
                </a:solidFill>
                <a:effectLst/>
                <a:highlight>
                  <a:srgbClr val="FFFFFF"/>
                </a:highlight>
                <a:latin typeface="Arial" panose="020B0604020202020204" pitchFamily="34" charset="0"/>
              </a:rPr>
              <a:t>benchmark</a:t>
            </a:r>
            <a:r>
              <a:rPr lang="zh-CN" altLang="en-US" b="0" i="0" dirty="0">
                <a:solidFill>
                  <a:srgbClr val="222222"/>
                </a:solidFill>
                <a:effectLst/>
                <a:highlight>
                  <a:srgbClr val="FFFFFF"/>
                </a:highlight>
                <a:latin typeface="Arial" panose="020B0604020202020204" pitchFamily="34" charset="0"/>
              </a:rPr>
              <a:t>对模型推理的吞吐率进行计算</a:t>
            </a:r>
            <a:endParaRPr lang="en-US" altLang="zh-CN" b="0" i="0" dirty="0">
              <a:solidFill>
                <a:srgbClr val="222222"/>
              </a:solidFill>
              <a:effectLst/>
              <a:highlight>
                <a:srgbClr val="FFFFFF"/>
              </a:highlight>
              <a:latin typeface="Arial" panose="020B0604020202020204" pitchFamily="34" charset="0"/>
            </a:endParaRPr>
          </a:p>
          <a:p>
            <a:r>
              <a:rPr lang="zh-CN" altLang="en-US" dirty="0">
                <a:solidFill>
                  <a:srgbClr val="222222"/>
                </a:solidFill>
                <a:highlight>
                  <a:srgbClr val="FFFFFF"/>
                </a:highlight>
                <a:latin typeface="Arial" panose="020B0604020202020204" pitchFamily="34" charset="0"/>
              </a:rPr>
              <a:t>分别尝试用单卡和两卡进行测试</a:t>
            </a:r>
            <a:endParaRPr lang="zh-CN" altLang="en-US" b="0" i="0" dirty="0">
              <a:solidFill>
                <a:srgbClr val="222222"/>
              </a:solidFill>
              <a:effectLst/>
              <a:highlight>
                <a:srgbClr val="FFFFFF"/>
              </a:highlight>
              <a:latin typeface="Arial" panose="020B0604020202020204" pitchFamily="34" charset="0"/>
            </a:endParaRPr>
          </a:p>
        </p:txBody>
      </p:sp>
      <p:sp>
        <p:nvSpPr>
          <p:cNvPr id="14" name="矩形 13">
            <a:extLst>
              <a:ext uri="{FF2B5EF4-FFF2-40B4-BE49-F238E27FC236}">
                <a16:creationId xmlns:a16="http://schemas.microsoft.com/office/drawing/2014/main" id="{DFE4C42C-2205-C9BB-3C23-BFEEB74A59E3}"/>
              </a:ext>
            </a:extLst>
          </p:cNvPr>
          <p:cNvSpPr/>
          <p:nvPr/>
        </p:nvSpPr>
        <p:spPr>
          <a:xfrm>
            <a:off x="0" y="2550319"/>
            <a:ext cx="5182395" cy="250031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zh-CN" altLang="en-US" dirty="0"/>
              <a:t>系统：</a:t>
            </a:r>
            <a:r>
              <a:rPr lang="en-US" altLang="zh-CN" dirty="0"/>
              <a:t>Ubuntu</a:t>
            </a:r>
          </a:p>
          <a:p>
            <a:r>
              <a:rPr lang="zh-CN" altLang="en-US" dirty="0"/>
              <a:t>部署平台：</a:t>
            </a:r>
            <a:r>
              <a:rPr lang="en-US" altLang="zh-CN" dirty="0" err="1"/>
              <a:t>Ucloud</a:t>
            </a:r>
            <a:r>
              <a:rPr lang="en-US" altLang="zh-CN" dirty="0"/>
              <a:t> GPU</a:t>
            </a:r>
            <a:r>
              <a:rPr lang="zh-CN" altLang="en-US" dirty="0"/>
              <a:t>云服务器</a:t>
            </a:r>
            <a:endParaRPr lang="en-US" altLang="zh-CN" dirty="0"/>
          </a:p>
          <a:p>
            <a:r>
              <a:rPr lang="zh-CN" altLang="en-US" dirty="0"/>
              <a:t>配置：</a:t>
            </a:r>
            <a:endParaRPr lang="en-US" altLang="zh-CN" dirty="0"/>
          </a:p>
          <a:p>
            <a:r>
              <a:rPr lang="zh-CN" altLang="en-US" dirty="0"/>
              <a:t>内存 </a:t>
            </a:r>
            <a:r>
              <a:rPr lang="en-US" altLang="zh-CN" dirty="0"/>
              <a:t>96G</a:t>
            </a:r>
          </a:p>
          <a:p>
            <a:r>
              <a:rPr lang="en-US" altLang="zh-CN" dirty="0"/>
              <a:t>CPU 32</a:t>
            </a:r>
            <a:r>
              <a:rPr lang="zh-CN" altLang="en-US" dirty="0"/>
              <a:t>核心</a:t>
            </a:r>
            <a:endParaRPr lang="en-US" altLang="zh-CN" dirty="0"/>
          </a:p>
          <a:p>
            <a:r>
              <a:rPr lang="en-US" altLang="zh-CN" dirty="0"/>
              <a:t>GPU Nvidia GeForce RTX 4090 *2</a:t>
            </a:r>
            <a:endParaRPr lang="zh-CN" altLang="en-US" dirty="0"/>
          </a:p>
          <a:p>
            <a:pPr algn="ctr"/>
            <a:endParaRPr lang="zh-CN" altLang="en-US" dirty="0">
              <a:ln w="0"/>
              <a:solidFill>
                <a:schemeClr val="accent1"/>
              </a:solidFill>
              <a:effectLst>
                <a:outerShdw blurRad="38100" dist="25400" dir="5400000" algn="ctr" rotWithShape="0">
                  <a:srgbClr val="6E747A">
                    <a:alpha val="43000"/>
                  </a:srgbClr>
                </a:outerShdw>
              </a:effectLst>
            </a:endParaRPr>
          </a:p>
        </p:txBody>
      </p:sp>
      <p:pic>
        <p:nvPicPr>
          <p:cNvPr id="19" name="图片 18">
            <a:extLst>
              <a:ext uri="{FF2B5EF4-FFF2-40B4-BE49-F238E27FC236}">
                <a16:creationId xmlns:a16="http://schemas.microsoft.com/office/drawing/2014/main" id="{CDDC8916-BDC0-831C-49C2-2CC70D407F97}"/>
              </a:ext>
            </a:extLst>
          </p:cNvPr>
          <p:cNvPicPr>
            <a:picLocks noChangeAspect="1"/>
          </p:cNvPicPr>
          <p:nvPr/>
        </p:nvPicPr>
        <p:blipFill>
          <a:blip r:embed="rId2"/>
          <a:stretch>
            <a:fillRect/>
          </a:stretch>
        </p:blipFill>
        <p:spPr>
          <a:xfrm>
            <a:off x="5095875" y="2550319"/>
            <a:ext cx="7096125" cy="3581400"/>
          </a:xfrm>
          <a:prstGeom prst="rect">
            <a:avLst/>
          </a:prstGeom>
        </p:spPr>
      </p:pic>
    </p:spTree>
    <p:extLst>
      <p:ext uri="{BB962C8B-B14F-4D97-AF65-F5344CB8AC3E}">
        <p14:creationId xmlns:p14="http://schemas.microsoft.com/office/powerpoint/2010/main" val="418786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15</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r>
              <a:rPr lang="en-US" altLang="zh-CN" dirty="0"/>
              <a:t>GPT-2</a:t>
            </a:r>
            <a:r>
              <a:rPr lang="zh-CN" altLang="en-US" dirty="0"/>
              <a:t>）</a:t>
            </a:r>
            <a:endParaRPr lang="en-US" dirty="0"/>
          </a:p>
        </p:txBody>
      </p:sp>
      <p:sp>
        <p:nvSpPr>
          <p:cNvPr id="6" name="文本框 5">
            <a:extLst>
              <a:ext uri="{FF2B5EF4-FFF2-40B4-BE49-F238E27FC236}">
                <a16:creationId xmlns:a16="http://schemas.microsoft.com/office/drawing/2014/main" id="{9855613F-A408-5764-57FD-17B65DDE1EC6}"/>
              </a:ext>
            </a:extLst>
          </p:cNvPr>
          <p:cNvSpPr txBox="1"/>
          <p:nvPr/>
        </p:nvSpPr>
        <p:spPr>
          <a:xfrm>
            <a:off x="1393031" y="970828"/>
            <a:ext cx="2845594" cy="369332"/>
          </a:xfrm>
          <a:prstGeom prst="rect">
            <a:avLst/>
          </a:prstGeom>
          <a:noFill/>
        </p:spPr>
        <p:txBody>
          <a:bodyPr wrap="square" rtlCol="0">
            <a:spAutoFit/>
          </a:bodyPr>
          <a:lstStyle/>
          <a:p>
            <a:r>
              <a:rPr lang="zh-CN" altLang="en-US" dirty="0"/>
              <a:t>单卡下运行结果：</a:t>
            </a:r>
          </a:p>
        </p:txBody>
      </p:sp>
      <p:pic>
        <p:nvPicPr>
          <p:cNvPr id="8" name="图片 7">
            <a:extLst>
              <a:ext uri="{FF2B5EF4-FFF2-40B4-BE49-F238E27FC236}">
                <a16:creationId xmlns:a16="http://schemas.microsoft.com/office/drawing/2014/main" id="{B35D42EB-CDFD-B8F8-C806-425A8359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 y="1305759"/>
            <a:ext cx="12192000" cy="537523"/>
          </a:xfrm>
          <a:prstGeom prst="rect">
            <a:avLst/>
          </a:prstGeom>
        </p:spPr>
      </p:pic>
      <p:sp>
        <p:nvSpPr>
          <p:cNvPr id="9" name="文本框 8">
            <a:extLst>
              <a:ext uri="{FF2B5EF4-FFF2-40B4-BE49-F238E27FC236}">
                <a16:creationId xmlns:a16="http://schemas.microsoft.com/office/drawing/2014/main" id="{024FE48B-7C8B-39F2-6FA0-576DF0403AF9}"/>
              </a:ext>
            </a:extLst>
          </p:cNvPr>
          <p:cNvSpPr txBox="1"/>
          <p:nvPr/>
        </p:nvSpPr>
        <p:spPr>
          <a:xfrm>
            <a:off x="1393031" y="2065623"/>
            <a:ext cx="4050506" cy="369332"/>
          </a:xfrm>
          <a:prstGeom prst="rect">
            <a:avLst/>
          </a:prstGeom>
          <a:noFill/>
        </p:spPr>
        <p:txBody>
          <a:bodyPr wrap="square" rtlCol="0">
            <a:spAutoFit/>
          </a:bodyPr>
          <a:lstStyle/>
          <a:p>
            <a:r>
              <a:rPr lang="en-US" altLang="zh-CN" dirty="0"/>
              <a:t>24.67 requests/s,11286.03 tokens/s</a:t>
            </a:r>
            <a:endParaRPr lang="zh-CN" altLang="en-US" dirty="0"/>
          </a:p>
        </p:txBody>
      </p:sp>
      <p:sp>
        <p:nvSpPr>
          <p:cNvPr id="10" name="文本框 9">
            <a:extLst>
              <a:ext uri="{FF2B5EF4-FFF2-40B4-BE49-F238E27FC236}">
                <a16:creationId xmlns:a16="http://schemas.microsoft.com/office/drawing/2014/main" id="{3C71ACC5-EF39-474C-EC7C-C16F99D015C5}"/>
              </a:ext>
            </a:extLst>
          </p:cNvPr>
          <p:cNvSpPr txBox="1"/>
          <p:nvPr/>
        </p:nvSpPr>
        <p:spPr>
          <a:xfrm>
            <a:off x="1393031" y="3145420"/>
            <a:ext cx="2271713" cy="369332"/>
          </a:xfrm>
          <a:prstGeom prst="rect">
            <a:avLst/>
          </a:prstGeom>
          <a:noFill/>
        </p:spPr>
        <p:txBody>
          <a:bodyPr wrap="square" rtlCol="0">
            <a:spAutoFit/>
          </a:bodyPr>
          <a:lstStyle/>
          <a:p>
            <a:r>
              <a:rPr lang="zh-CN" altLang="en-US" dirty="0"/>
              <a:t>多卡下运行结果</a:t>
            </a:r>
          </a:p>
        </p:txBody>
      </p:sp>
      <p:pic>
        <p:nvPicPr>
          <p:cNvPr id="12" name="图片 11">
            <a:extLst>
              <a:ext uri="{FF2B5EF4-FFF2-40B4-BE49-F238E27FC236}">
                <a16:creationId xmlns:a16="http://schemas.microsoft.com/office/drawing/2014/main" id="{E340A905-1D9E-1D1D-F13C-0D781AADB2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48542"/>
            <a:ext cx="12192000" cy="683436"/>
          </a:xfrm>
          <a:prstGeom prst="rect">
            <a:avLst/>
          </a:prstGeom>
        </p:spPr>
      </p:pic>
      <p:sp>
        <p:nvSpPr>
          <p:cNvPr id="13" name="文本框 12">
            <a:extLst>
              <a:ext uri="{FF2B5EF4-FFF2-40B4-BE49-F238E27FC236}">
                <a16:creationId xmlns:a16="http://schemas.microsoft.com/office/drawing/2014/main" id="{72C688A1-A35D-4B9C-4463-45B958FD610F}"/>
              </a:ext>
            </a:extLst>
          </p:cNvPr>
          <p:cNvSpPr txBox="1"/>
          <p:nvPr/>
        </p:nvSpPr>
        <p:spPr>
          <a:xfrm>
            <a:off x="1333499" y="4458772"/>
            <a:ext cx="4367212" cy="369332"/>
          </a:xfrm>
          <a:prstGeom prst="rect">
            <a:avLst/>
          </a:prstGeom>
          <a:noFill/>
        </p:spPr>
        <p:txBody>
          <a:bodyPr wrap="square" rtlCol="0">
            <a:spAutoFit/>
          </a:bodyPr>
          <a:lstStyle/>
          <a:p>
            <a:r>
              <a:rPr lang="en-US" altLang="zh-CN" dirty="0"/>
              <a:t>19.62 requests/s,8977.99 tokens/s</a:t>
            </a:r>
            <a:endParaRPr lang="zh-CN" altLang="en-US" dirty="0"/>
          </a:p>
        </p:txBody>
      </p:sp>
      <p:sp>
        <p:nvSpPr>
          <p:cNvPr id="15" name="文本框 14">
            <a:extLst>
              <a:ext uri="{FF2B5EF4-FFF2-40B4-BE49-F238E27FC236}">
                <a16:creationId xmlns:a16="http://schemas.microsoft.com/office/drawing/2014/main" id="{CA0C0226-246B-0CBA-B5A2-5A7CCAE02E63}"/>
              </a:ext>
            </a:extLst>
          </p:cNvPr>
          <p:cNvSpPr txBox="1"/>
          <p:nvPr/>
        </p:nvSpPr>
        <p:spPr>
          <a:xfrm>
            <a:off x="1457325" y="4458772"/>
            <a:ext cx="6543675" cy="369332"/>
          </a:xfrm>
          <a:prstGeom prst="rect">
            <a:avLst/>
          </a:prstGeom>
          <a:no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D171BC00-979C-9733-9536-105E25331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9732" y="1840984"/>
            <a:ext cx="5162815" cy="1562180"/>
          </a:xfrm>
          <a:prstGeom prst="rect">
            <a:avLst/>
          </a:prstGeom>
        </p:spPr>
      </p:pic>
      <p:pic>
        <p:nvPicPr>
          <p:cNvPr id="7" name="图片 6">
            <a:extLst>
              <a:ext uri="{FF2B5EF4-FFF2-40B4-BE49-F238E27FC236}">
                <a16:creationId xmlns:a16="http://schemas.microsoft.com/office/drawing/2014/main" id="{53F71ADA-DACC-559B-E3C6-054163C7C3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5319" y="4331978"/>
            <a:ext cx="5524784" cy="2197213"/>
          </a:xfrm>
          <a:prstGeom prst="rect">
            <a:avLst/>
          </a:prstGeom>
        </p:spPr>
      </p:pic>
    </p:spTree>
    <p:extLst>
      <p:ext uri="{BB962C8B-B14F-4D97-AF65-F5344CB8AC3E}">
        <p14:creationId xmlns:p14="http://schemas.microsoft.com/office/powerpoint/2010/main" val="91465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16</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r>
              <a:rPr lang="en-US" altLang="zh-CN" dirty="0"/>
              <a:t>Llama3-8B</a:t>
            </a:r>
            <a:r>
              <a:rPr lang="zh-CN" altLang="en-US" dirty="0"/>
              <a:t>）</a:t>
            </a:r>
            <a:endParaRPr lang="en-US" dirty="0"/>
          </a:p>
        </p:txBody>
      </p:sp>
      <p:sp>
        <p:nvSpPr>
          <p:cNvPr id="6" name="文本框 5">
            <a:extLst>
              <a:ext uri="{FF2B5EF4-FFF2-40B4-BE49-F238E27FC236}">
                <a16:creationId xmlns:a16="http://schemas.microsoft.com/office/drawing/2014/main" id="{9855613F-A408-5764-57FD-17B65DDE1EC6}"/>
              </a:ext>
            </a:extLst>
          </p:cNvPr>
          <p:cNvSpPr txBox="1"/>
          <p:nvPr/>
        </p:nvSpPr>
        <p:spPr>
          <a:xfrm>
            <a:off x="1393030" y="1335527"/>
            <a:ext cx="4386263" cy="369332"/>
          </a:xfrm>
          <a:prstGeom prst="rect">
            <a:avLst/>
          </a:prstGeom>
          <a:noFill/>
        </p:spPr>
        <p:txBody>
          <a:bodyPr wrap="square" rtlCol="0">
            <a:spAutoFit/>
          </a:bodyPr>
          <a:lstStyle/>
          <a:p>
            <a:r>
              <a:rPr lang="zh-CN" altLang="en-US" dirty="0"/>
              <a:t>单卡下运行结果以及资源使用率：</a:t>
            </a:r>
          </a:p>
        </p:txBody>
      </p:sp>
      <p:sp>
        <p:nvSpPr>
          <p:cNvPr id="9" name="文本框 8">
            <a:extLst>
              <a:ext uri="{FF2B5EF4-FFF2-40B4-BE49-F238E27FC236}">
                <a16:creationId xmlns:a16="http://schemas.microsoft.com/office/drawing/2014/main" id="{024FE48B-7C8B-39F2-6FA0-576DF0403AF9}"/>
              </a:ext>
            </a:extLst>
          </p:cNvPr>
          <p:cNvSpPr txBox="1"/>
          <p:nvPr/>
        </p:nvSpPr>
        <p:spPr>
          <a:xfrm>
            <a:off x="1728788" y="2430050"/>
            <a:ext cx="4050506" cy="369332"/>
          </a:xfrm>
          <a:prstGeom prst="rect">
            <a:avLst/>
          </a:prstGeom>
          <a:noFill/>
        </p:spPr>
        <p:txBody>
          <a:bodyPr wrap="square" rtlCol="0">
            <a:spAutoFit/>
          </a:bodyPr>
          <a:lstStyle/>
          <a:p>
            <a:r>
              <a:rPr lang="en-US" altLang="zh-CN" dirty="0"/>
              <a:t>6.89 requests/s,3150.71 tokens/s</a:t>
            </a:r>
            <a:endParaRPr lang="zh-CN" altLang="en-US" dirty="0"/>
          </a:p>
        </p:txBody>
      </p:sp>
      <p:sp>
        <p:nvSpPr>
          <p:cNvPr id="10" name="文本框 9">
            <a:extLst>
              <a:ext uri="{FF2B5EF4-FFF2-40B4-BE49-F238E27FC236}">
                <a16:creationId xmlns:a16="http://schemas.microsoft.com/office/drawing/2014/main" id="{3C71ACC5-EF39-474C-EC7C-C16F99D015C5}"/>
              </a:ext>
            </a:extLst>
          </p:cNvPr>
          <p:cNvSpPr txBox="1"/>
          <p:nvPr/>
        </p:nvSpPr>
        <p:spPr>
          <a:xfrm>
            <a:off x="1393030" y="4104390"/>
            <a:ext cx="4050506" cy="369332"/>
          </a:xfrm>
          <a:prstGeom prst="rect">
            <a:avLst/>
          </a:prstGeom>
          <a:noFill/>
        </p:spPr>
        <p:txBody>
          <a:bodyPr wrap="square" rtlCol="0">
            <a:spAutoFit/>
          </a:bodyPr>
          <a:lstStyle/>
          <a:p>
            <a:r>
              <a:rPr lang="zh-CN" altLang="en-US" dirty="0"/>
              <a:t>多卡下运行结果以及资源使用率</a:t>
            </a:r>
          </a:p>
        </p:txBody>
      </p:sp>
      <p:pic>
        <p:nvPicPr>
          <p:cNvPr id="7" name="图片 6">
            <a:extLst>
              <a:ext uri="{FF2B5EF4-FFF2-40B4-BE49-F238E27FC236}">
                <a16:creationId xmlns:a16="http://schemas.microsoft.com/office/drawing/2014/main" id="{2320146D-8524-704C-4FEF-A1A47C9ED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 y="2770350"/>
            <a:ext cx="12192000" cy="1348989"/>
          </a:xfrm>
          <a:prstGeom prst="rect">
            <a:avLst/>
          </a:prstGeom>
        </p:spPr>
      </p:pic>
      <p:pic>
        <p:nvPicPr>
          <p:cNvPr id="17" name="图片 16">
            <a:extLst>
              <a:ext uri="{FF2B5EF4-FFF2-40B4-BE49-F238E27FC236}">
                <a16:creationId xmlns:a16="http://schemas.microsoft.com/office/drawing/2014/main" id="{700295C7-2B72-7A3F-13BC-BCB6D7DB7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 y="4500527"/>
            <a:ext cx="12192000" cy="647471"/>
          </a:xfrm>
          <a:prstGeom prst="rect">
            <a:avLst/>
          </a:prstGeom>
        </p:spPr>
      </p:pic>
      <p:pic>
        <p:nvPicPr>
          <p:cNvPr id="19" name="图片 18">
            <a:extLst>
              <a:ext uri="{FF2B5EF4-FFF2-40B4-BE49-F238E27FC236}">
                <a16:creationId xmlns:a16="http://schemas.microsoft.com/office/drawing/2014/main" id="{2C315A73-84AB-969B-7611-C0B018D31E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79147"/>
            <a:ext cx="12192000" cy="1329011"/>
          </a:xfrm>
          <a:prstGeom prst="rect">
            <a:avLst/>
          </a:prstGeom>
        </p:spPr>
      </p:pic>
      <p:sp>
        <p:nvSpPr>
          <p:cNvPr id="20" name="文本框 19">
            <a:extLst>
              <a:ext uri="{FF2B5EF4-FFF2-40B4-BE49-F238E27FC236}">
                <a16:creationId xmlns:a16="http://schemas.microsoft.com/office/drawing/2014/main" id="{3B399E20-5B3A-2C00-26B9-990BFFE5E678}"/>
              </a:ext>
            </a:extLst>
          </p:cNvPr>
          <p:cNvSpPr txBox="1"/>
          <p:nvPr/>
        </p:nvSpPr>
        <p:spPr>
          <a:xfrm>
            <a:off x="1728788" y="5177501"/>
            <a:ext cx="4650581" cy="369332"/>
          </a:xfrm>
          <a:prstGeom prst="rect">
            <a:avLst/>
          </a:prstGeom>
          <a:noFill/>
        </p:spPr>
        <p:txBody>
          <a:bodyPr wrap="square" rtlCol="0">
            <a:spAutoFit/>
          </a:bodyPr>
          <a:lstStyle/>
          <a:p>
            <a:r>
              <a:rPr lang="en-US" altLang="zh-CN" dirty="0"/>
              <a:t>9.54 requests/s,3943.37 tokens/s</a:t>
            </a:r>
            <a:endParaRPr lang="zh-CN" altLang="en-US" dirty="0"/>
          </a:p>
        </p:txBody>
      </p:sp>
      <p:pic>
        <p:nvPicPr>
          <p:cNvPr id="3" name="图片 2">
            <a:extLst>
              <a:ext uri="{FF2B5EF4-FFF2-40B4-BE49-F238E27FC236}">
                <a16:creationId xmlns:a16="http://schemas.microsoft.com/office/drawing/2014/main" id="{76AB88B9-E6E3-39A8-F311-F2EA7DCE1979}"/>
              </a:ext>
            </a:extLst>
          </p:cNvPr>
          <p:cNvPicPr>
            <a:picLocks noChangeAspect="1"/>
          </p:cNvPicPr>
          <p:nvPr/>
        </p:nvPicPr>
        <p:blipFill>
          <a:blip r:embed="rId6"/>
          <a:stretch>
            <a:fillRect/>
          </a:stretch>
        </p:blipFill>
        <p:spPr>
          <a:xfrm>
            <a:off x="45396" y="1833165"/>
            <a:ext cx="12192000" cy="464571"/>
          </a:xfrm>
          <a:prstGeom prst="rect">
            <a:avLst/>
          </a:prstGeom>
        </p:spPr>
      </p:pic>
    </p:spTree>
    <p:extLst>
      <p:ext uri="{BB962C8B-B14F-4D97-AF65-F5344CB8AC3E}">
        <p14:creationId xmlns:p14="http://schemas.microsoft.com/office/powerpoint/2010/main" val="348946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17</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err="1"/>
              <a:t>Ray+vllm</a:t>
            </a:r>
            <a:r>
              <a:rPr lang="zh-CN" altLang="en-US" dirty="0"/>
              <a:t>多卡推理（</a:t>
            </a:r>
            <a:r>
              <a:rPr lang="en-US" altLang="zh-CN" dirty="0"/>
              <a:t>Llama2-13B</a:t>
            </a:r>
            <a:r>
              <a:rPr lang="zh-CN" altLang="en-US" dirty="0"/>
              <a:t>）</a:t>
            </a:r>
            <a:endParaRPr lang="en-US" dirty="0"/>
          </a:p>
        </p:txBody>
      </p:sp>
      <p:sp>
        <p:nvSpPr>
          <p:cNvPr id="6" name="文本框 5">
            <a:extLst>
              <a:ext uri="{FF2B5EF4-FFF2-40B4-BE49-F238E27FC236}">
                <a16:creationId xmlns:a16="http://schemas.microsoft.com/office/drawing/2014/main" id="{9855613F-A408-5764-57FD-17B65DDE1EC6}"/>
              </a:ext>
            </a:extLst>
          </p:cNvPr>
          <p:cNvSpPr txBox="1"/>
          <p:nvPr/>
        </p:nvSpPr>
        <p:spPr>
          <a:xfrm>
            <a:off x="1393030" y="1335527"/>
            <a:ext cx="6493670" cy="646331"/>
          </a:xfrm>
          <a:prstGeom prst="rect">
            <a:avLst/>
          </a:prstGeom>
          <a:noFill/>
        </p:spPr>
        <p:txBody>
          <a:bodyPr wrap="square" rtlCol="0">
            <a:spAutoFit/>
          </a:bodyPr>
          <a:lstStyle/>
          <a:p>
            <a:r>
              <a:rPr lang="zh-CN" altLang="en-US" dirty="0"/>
              <a:t>在单卡下运行时，出现</a:t>
            </a:r>
            <a:r>
              <a:rPr lang="en-US" altLang="zh-CN" dirty="0"/>
              <a:t>warning</a:t>
            </a:r>
            <a:r>
              <a:rPr lang="zh-CN" altLang="en-US" dirty="0"/>
              <a:t>：</a:t>
            </a:r>
            <a:r>
              <a:rPr lang="en-US" altLang="zh-CN" dirty="0"/>
              <a:t>CUDA OUT OF MEMORY</a:t>
            </a:r>
          </a:p>
          <a:p>
            <a:r>
              <a:rPr lang="en-US" altLang="zh-CN" dirty="0"/>
              <a:t>24G</a:t>
            </a:r>
            <a:r>
              <a:rPr lang="zh-CN" altLang="en-US" dirty="0"/>
              <a:t>显存的</a:t>
            </a:r>
            <a:r>
              <a:rPr lang="en-US" altLang="zh-CN" dirty="0"/>
              <a:t>4090</a:t>
            </a:r>
            <a:r>
              <a:rPr lang="zh-CN" altLang="en-US" dirty="0"/>
              <a:t>跑不动</a:t>
            </a:r>
            <a:r>
              <a:rPr lang="en-US" altLang="zh-CN" dirty="0"/>
              <a:t>130</a:t>
            </a:r>
            <a:r>
              <a:rPr lang="zh-CN" altLang="en-US" dirty="0"/>
              <a:t>亿参数的</a:t>
            </a:r>
            <a:r>
              <a:rPr lang="en-US" altLang="zh-CN" dirty="0"/>
              <a:t>Llama2</a:t>
            </a:r>
            <a:endParaRPr lang="zh-CN" altLang="en-US" dirty="0"/>
          </a:p>
        </p:txBody>
      </p:sp>
      <p:sp>
        <p:nvSpPr>
          <p:cNvPr id="10" name="文本框 9">
            <a:extLst>
              <a:ext uri="{FF2B5EF4-FFF2-40B4-BE49-F238E27FC236}">
                <a16:creationId xmlns:a16="http://schemas.microsoft.com/office/drawing/2014/main" id="{3C71ACC5-EF39-474C-EC7C-C16F99D015C5}"/>
              </a:ext>
            </a:extLst>
          </p:cNvPr>
          <p:cNvSpPr txBox="1"/>
          <p:nvPr/>
        </p:nvSpPr>
        <p:spPr>
          <a:xfrm>
            <a:off x="1393030" y="1994368"/>
            <a:ext cx="4050506" cy="646331"/>
          </a:xfrm>
          <a:prstGeom prst="rect">
            <a:avLst/>
          </a:prstGeom>
          <a:noFill/>
        </p:spPr>
        <p:txBody>
          <a:bodyPr wrap="square" rtlCol="0">
            <a:spAutoFit/>
          </a:bodyPr>
          <a:lstStyle/>
          <a:p>
            <a:r>
              <a:rPr lang="zh-CN" altLang="en-US" dirty="0"/>
              <a:t>多卡下资源使用率，运行结果为</a:t>
            </a:r>
            <a:r>
              <a:rPr lang="en-US" altLang="zh-CN" dirty="0"/>
              <a:t>2000tokens/s</a:t>
            </a:r>
            <a:r>
              <a:rPr lang="zh-CN" altLang="en-US" dirty="0"/>
              <a:t>左右</a:t>
            </a:r>
          </a:p>
        </p:txBody>
      </p:sp>
      <p:pic>
        <p:nvPicPr>
          <p:cNvPr id="19" name="图片 18">
            <a:extLst>
              <a:ext uri="{FF2B5EF4-FFF2-40B4-BE49-F238E27FC236}">
                <a16:creationId xmlns:a16="http://schemas.microsoft.com/office/drawing/2014/main" id="{2C315A73-84AB-969B-7611-C0B018D31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9097"/>
            <a:ext cx="12192000" cy="1329011"/>
          </a:xfrm>
          <a:prstGeom prst="rect">
            <a:avLst/>
          </a:prstGeom>
        </p:spPr>
      </p:pic>
      <p:sp>
        <p:nvSpPr>
          <p:cNvPr id="2" name="文本框 1">
            <a:extLst>
              <a:ext uri="{FF2B5EF4-FFF2-40B4-BE49-F238E27FC236}">
                <a16:creationId xmlns:a16="http://schemas.microsoft.com/office/drawing/2014/main" id="{EF4750C1-AAEE-70BD-EFCD-A183C81DB3FD}"/>
              </a:ext>
            </a:extLst>
          </p:cNvPr>
          <p:cNvSpPr txBox="1"/>
          <p:nvPr/>
        </p:nvSpPr>
        <p:spPr>
          <a:xfrm>
            <a:off x="1450180" y="4106506"/>
            <a:ext cx="6436520" cy="923330"/>
          </a:xfrm>
          <a:prstGeom prst="rect">
            <a:avLst/>
          </a:prstGeom>
          <a:noFill/>
        </p:spPr>
        <p:txBody>
          <a:bodyPr wrap="square" rtlCol="0">
            <a:spAutoFit/>
          </a:bodyPr>
          <a:lstStyle/>
          <a:p>
            <a:r>
              <a:rPr lang="zh-CN" altLang="en-US" dirty="0"/>
              <a:t>在此基础上，我们尝试运行</a:t>
            </a:r>
            <a:r>
              <a:rPr lang="en-US" altLang="zh-CN" dirty="0"/>
              <a:t>Llama-30B</a:t>
            </a:r>
            <a:r>
              <a:rPr lang="zh-CN" altLang="en-US" dirty="0"/>
              <a:t>模型（参数为</a:t>
            </a:r>
            <a:r>
              <a:rPr lang="en-US" altLang="zh-CN" dirty="0"/>
              <a:t>13B</a:t>
            </a:r>
            <a:r>
              <a:rPr lang="zh-CN" altLang="en-US" dirty="0"/>
              <a:t>的</a:t>
            </a:r>
            <a:r>
              <a:rPr lang="en-US" altLang="zh-CN" dirty="0"/>
              <a:t>2</a:t>
            </a:r>
            <a:r>
              <a:rPr lang="zh-CN" altLang="en-US" dirty="0"/>
              <a:t>倍左右），用</a:t>
            </a:r>
            <a:r>
              <a:rPr lang="en-US" altLang="zh-CN" dirty="0"/>
              <a:t>1</a:t>
            </a:r>
            <a:r>
              <a:rPr lang="zh-CN" altLang="en-US" dirty="0"/>
              <a:t>张卡和</a:t>
            </a:r>
            <a:r>
              <a:rPr lang="en-US" altLang="zh-CN" dirty="0"/>
              <a:t>2</a:t>
            </a:r>
            <a:r>
              <a:rPr lang="zh-CN" altLang="en-US" dirty="0"/>
              <a:t>张卡运行都出现显存不够的现象，最后利用</a:t>
            </a:r>
            <a:r>
              <a:rPr lang="en-US" altLang="zh-CN" dirty="0"/>
              <a:t>Ray</a:t>
            </a:r>
            <a:r>
              <a:rPr lang="zh-CN" altLang="en-US" dirty="0"/>
              <a:t>成功在</a:t>
            </a:r>
            <a:r>
              <a:rPr lang="en-US" altLang="zh-CN" dirty="0"/>
              <a:t>4</a:t>
            </a:r>
            <a:r>
              <a:rPr lang="zh-CN" altLang="en-US" dirty="0"/>
              <a:t>卡的情况下运行成功，结果如下</a:t>
            </a:r>
          </a:p>
        </p:txBody>
      </p:sp>
      <p:pic>
        <p:nvPicPr>
          <p:cNvPr id="5" name="图片 4">
            <a:extLst>
              <a:ext uri="{FF2B5EF4-FFF2-40B4-BE49-F238E27FC236}">
                <a16:creationId xmlns:a16="http://schemas.microsoft.com/office/drawing/2014/main" id="{9FC09636-E354-FAA8-4BF3-179E4DCD9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15869"/>
            <a:ext cx="12192000" cy="613207"/>
          </a:xfrm>
          <a:prstGeom prst="rect">
            <a:avLst/>
          </a:prstGeom>
        </p:spPr>
      </p:pic>
      <p:sp>
        <p:nvSpPr>
          <p:cNvPr id="8" name="文本框 7">
            <a:extLst>
              <a:ext uri="{FF2B5EF4-FFF2-40B4-BE49-F238E27FC236}">
                <a16:creationId xmlns:a16="http://schemas.microsoft.com/office/drawing/2014/main" id="{4A91FE8C-C1BF-7C89-A852-24BB3D2B3411}"/>
              </a:ext>
            </a:extLst>
          </p:cNvPr>
          <p:cNvSpPr txBox="1"/>
          <p:nvPr/>
        </p:nvSpPr>
        <p:spPr>
          <a:xfrm>
            <a:off x="1450180" y="5916097"/>
            <a:ext cx="5772150" cy="369332"/>
          </a:xfrm>
          <a:prstGeom prst="rect">
            <a:avLst/>
          </a:prstGeom>
          <a:noFill/>
        </p:spPr>
        <p:txBody>
          <a:bodyPr wrap="square" rtlCol="0">
            <a:spAutoFit/>
          </a:bodyPr>
          <a:lstStyle/>
          <a:p>
            <a:r>
              <a:rPr lang="en-US" altLang="zh-CN" dirty="0"/>
              <a:t>2.37 requests/s 980.76tokens</a:t>
            </a:r>
            <a:endParaRPr lang="zh-CN" altLang="en-US" dirty="0"/>
          </a:p>
        </p:txBody>
      </p:sp>
    </p:spTree>
    <p:extLst>
      <p:ext uri="{BB962C8B-B14F-4D97-AF65-F5344CB8AC3E}">
        <p14:creationId xmlns:p14="http://schemas.microsoft.com/office/powerpoint/2010/main" val="298027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292A1-A742-AD40-90E3-1AA77BDE1745}"/>
              </a:ext>
            </a:extLst>
          </p:cNvPr>
          <p:cNvSpPr>
            <a:spLocks noGrp="1"/>
          </p:cNvSpPr>
          <p:nvPr>
            <p:ph type="title"/>
          </p:nvPr>
        </p:nvSpPr>
        <p:spPr>
          <a:xfrm>
            <a:off x="669924" y="-103194"/>
            <a:ext cx="10850563" cy="1028699"/>
          </a:xfrm>
        </p:spPr>
        <p:txBody>
          <a:bodyPr/>
          <a:lstStyle/>
          <a:p>
            <a:r>
              <a:rPr lang="en-US" altLang="zh-CN" dirty="0" err="1"/>
              <a:t>Ray+vllm</a:t>
            </a:r>
            <a:r>
              <a:rPr lang="zh-CN" altLang="en-US" dirty="0"/>
              <a:t>多卡推理 </a:t>
            </a:r>
            <a:r>
              <a:rPr lang="en-US" altLang="zh-CN" dirty="0"/>
              <a:t>(Summary)</a:t>
            </a:r>
            <a:endParaRPr lang="zh-CN" altLang="en-US" dirty="0"/>
          </a:p>
        </p:txBody>
      </p:sp>
      <p:sp>
        <p:nvSpPr>
          <p:cNvPr id="3" name="页脚占位符 2">
            <a:extLst>
              <a:ext uri="{FF2B5EF4-FFF2-40B4-BE49-F238E27FC236}">
                <a16:creationId xmlns:a16="http://schemas.microsoft.com/office/drawing/2014/main" id="{13B1892F-DDF4-B6D2-85C3-C6378E71764C}"/>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450A7D9C-0722-7FF7-0FBB-CD402DDB9E79}"/>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7" name="文本框 6">
            <a:extLst>
              <a:ext uri="{FF2B5EF4-FFF2-40B4-BE49-F238E27FC236}">
                <a16:creationId xmlns:a16="http://schemas.microsoft.com/office/drawing/2014/main" id="{9E6CA84D-D920-36AC-6E49-01F282313E88}"/>
              </a:ext>
            </a:extLst>
          </p:cNvPr>
          <p:cNvSpPr txBox="1"/>
          <p:nvPr/>
        </p:nvSpPr>
        <p:spPr>
          <a:xfrm>
            <a:off x="1407381" y="1256305"/>
            <a:ext cx="8531749"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小模型如 </a:t>
            </a:r>
            <a:r>
              <a:rPr lang="en-US" altLang="zh-CN" dirty="0"/>
              <a:t>gpt2</a:t>
            </a:r>
            <a:r>
              <a:rPr lang="zh-CN" altLang="en-US" dirty="0"/>
              <a:t>， 两张</a:t>
            </a:r>
            <a:r>
              <a:rPr lang="en-US" altLang="zh-CN" dirty="0"/>
              <a:t>4090</a:t>
            </a:r>
            <a:r>
              <a:rPr lang="zh-CN" altLang="en-US" dirty="0"/>
              <a:t>显卡运行的速度反而不如一张显卡， 我们推测这是因为 </a:t>
            </a:r>
            <a:r>
              <a:rPr lang="en-US" altLang="zh-CN" dirty="0"/>
              <a:t>gpt2 </a:t>
            </a:r>
            <a:r>
              <a:rPr lang="zh-CN" altLang="en-US" dirty="0"/>
              <a:t>本身模型权重较小， 其计算</a:t>
            </a:r>
            <a:r>
              <a:rPr lang="en-US" altLang="zh-CN" dirty="0"/>
              <a:t>/</a:t>
            </a:r>
            <a:r>
              <a:rPr lang="zh-CN" altLang="en-US" dirty="0"/>
              <a:t>通信比较低，所以显卡之间通信损耗相较更大， 导致运行效率反而更低。</a:t>
            </a:r>
          </a:p>
        </p:txBody>
      </p:sp>
      <p:sp>
        <p:nvSpPr>
          <p:cNvPr id="8" name="文本框 7">
            <a:extLst>
              <a:ext uri="{FF2B5EF4-FFF2-40B4-BE49-F238E27FC236}">
                <a16:creationId xmlns:a16="http://schemas.microsoft.com/office/drawing/2014/main" id="{18EC8EAF-71B6-DF8A-DB89-F93B627BDFF2}"/>
              </a:ext>
            </a:extLst>
          </p:cNvPr>
          <p:cNvSpPr txBox="1"/>
          <p:nvPr/>
        </p:nvSpPr>
        <p:spPr>
          <a:xfrm>
            <a:off x="1407380" y="3038722"/>
            <a:ext cx="8531749"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在较大的模型如</a:t>
            </a:r>
            <a:r>
              <a:rPr lang="en-US" altLang="zh-CN" dirty="0"/>
              <a:t>Llama-3-8B </a:t>
            </a:r>
            <a:r>
              <a:rPr lang="zh-CN" altLang="en-US" dirty="0"/>
              <a:t>上， 我们用两张卡部署获得了更高的效率。 我们推测在更大的模型上这个效率增加会更加明显</a:t>
            </a:r>
          </a:p>
        </p:txBody>
      </p:sp>
      <p:sp>
        <p:nvSpPr>
          <p:cNvPr id="9" name="文本框 8">
            <a:extLst>
              <a:ext uri="{FF2B5EF4-FFF2-40B4-BE49-F238E27FC236}">
                <a16:creationId xmlns:a16="http://schemas.microsoft.com/office/drawing/2014/main" id="{62FF8581-F3E9-DCA7-4BF6-FE5BC0FD49D8}"/>
              </a:ext>
            </a:extLst>
          </p:cNvPr>
          <p:cNvSpPr txBox="1"/>
          <p:nvPr/>
        </p:nvSpPr>
        <p:spPr>
          <a:xfrm>
            <a:off x="1407380" y="4607166"/>
            <a:ext cx="8531749" cy="923330"/>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对于超大模型， 我们将模型分布在多个 </a:t>
            </a:r>
            <a:r>
              <a:rPr lang="en-US" altLang="zh-CN" dirty="0"/>
              <a:t>Ray worker </a:t>
            </a:r>
            <a:r>
              <a:rPr lang="zh-CN" altLang="en-US" dirty="0"/>
              <a:t>上， 让每个 </a:t>
            </a:r>
            <a:r>
              <a:rPr lang="en-US" altLang="zh-CN" dirty="0"/>
              <a:t>worker </a:t>
            </a:r>
            <a:r>
              <a:rPr lang="zh-CN" altLang="en-US" dirty="0"/>
              <a:t>独占一张显卡， 充分利用显存进行部署。 这样打破了单卡部署超大模型显存不足的问题， 同时 </a:t>
            </a:r>
            <a:r>
              <a:rPr lang="en-US" altLang="zh-CN" dirty="0"/>
              <a:t>Ray </a:t>
            </a:r>
            <a:r>
              <a:rPr lang="zh-CN" altLang="en-US" dirty="0"/>
              <a:t>的 </a:t>
            </a:r>
            <a:r>
              <a:rPr lang="en-US" altLang="zh-CN" dirty="0"/>
              <a:t>Autoscaling </a:t>
            </a:r>
            <a:r>
              <a:rPr lang="zh-CN" altLang="en-US" dirty="0"/>
              <a:t>可以获得客观的性能。</a:t>
            </a:r>
          </a:p>
        </p:txBody>
      </p:sp>
    </p:spTree>
    <p:extLst>
      <p:ext uri="{BB962C8B-B14F-4D97-AF65-F5344CB8AC3E}">
        <p14:creationId xmlns:p14="http://schemas.microsoft.com/office/powerpoint/2010/main" val="172825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146324" y="2210888"/>
            <a:ext cx="5932508" cy="1218112"/>
          </a:xfrm>
        </p:spPr>
        <p:txBody>
          <a:bodyPr/>
          <a:lstStyle/>
          <a:p>
            <a:r>
              <a:rPr lang="en-US" altLang="zh-CN" dirty="0" err="1">
                <a:latin typeface="+mn-lt"/>
                <a:ea typeface="+mn-ea"/>
                <a:cs typeface="+mn-ea"/>
                <a:sym typeface="+mn-lt"/>
              </a:rPr>
              <a:t>Ray+deepspeed</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5787424" y="4120704"/>
            <a:ext cx="5419185" cy="1015623"/>
          </a:xfrm>
        </p:spPr>
        <p:txBody>
          <a:bodyPr/>
          <a:lstStyle/>
          <a:p>
            <a:pPr lvl="0"/>
            <a:r>
              <a:rPr lang="en-US" altLang="zh-CN" dirty="0">
                <a:cs typeface="+mn-ea"/>
                <a:sym typeface="+mn-lt"/>
              </a:rPr>
              <a:t>.</a:t>
            </a:r>
            <a:endParaRPr lang="zh-CN" altLang="en-US" dirty="0">
              <a:cs typeface="+mn-ea"/>
              <a:sym typeface="+mn-lt"/>
            </a:endParaRPr>
          </a:p>
        </p:txBody>
      </p:sp>
      <p:sp>
        <p:nvSpPr>
          <p:cNvPr id="7" name="文本框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/03</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38648C3-4164-456F-8CFD-67B4BC4C81D8}"/>
              </a:ext>
            </a:extLst>
          </p:cNvPr>
          <p:cNvGrpSpPr>
            <a:grpSpLocks noChangeAspect="1"/>
          </p:cNvGrpSpPr>
          <p:nvPr/>
        </p:nvGrpSpPr>
        <p:grpSpPr>
          <a:xfrm>
            <a:off x="811491" y="1372444"/>
            <a:ext cx="8765511" cy="4113113"/>
            <a:chOff x="811491" y="1372444"/>
            <a:chExt cx="8765511" cy="4113113"/>
          </a:xfrm>
        </p:grpSpPr>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86B010B-6BAC-491E-9EDA-6DA5309AEE73}"/>
                </a:ext>
              </a:extLst>
            </p:cNvPr>
            <p:cNvGrpSpPr>
              <a:grpSpLocks noChangeAspect="1"/>
            </p:cNvGrpSpPr>
            <p:nvPr/>
          </p:nvGrpSpPr>
          <p:grpSpPr>
            <a:xfrm>
              <a:off x="2614998" y="1372444"/>
              <a:ext cx="6962004" cy="4113113"/>
              <a:chOff x="2126734" y="1308673"/>
              <a:chExt cx="7535439" cy="4451893"/>
            </a:xfrm>
          </p:grpSpPr>
          <p:sp>
            <p:nvSpPr>
              <p:cNvPr id="8" name="箭头: 五边形 7">
                <a:extLst>
                  <a:ext uri="{FF2B5EF4-FFF2-40B4-BE49-F238E27FC236}">
                    <a16:creationId xmlns:a16="http://schemas.microsoft.com/office/drawing/2014/main" id="{E35B9F1F-C90B-43AA-82C3-57929B281C96}"/>
                  </a:ext>
                </a:extLst>
              </p:cNvPr>
              <p:cNvSpPr/>
              <p:nvPr/>
            </p:nvSpPr>
            <p:spPr>
              <a:xfrm>
                <a:off x="2581830" y="1513162"/>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en-US" altLang="zh-CN" sz="2800" dirty="0">
                    <a:solidFill>
                      <a:schemeClr val="tx1"/>
                    </a:solidFill>
                    <a:cs typeface="+mn-ea"/>
                    <a:sym typeface="+mn-lt"/>
                  </a:rPr>
                  <a:t>Ray</a:t>
                </a:r>
                <a:r>
                  <a:rPr lang="zh-CN" altLang="en-US" sz="2800" dirty="0">
                    <a:solidFill>
                      <a:schemeClr val="tx1"/>
                    </a:solidFill>
                    <a:cs typeface="+mn-ea"/>
                    <a:sym typeface="+mn-lt"/>
                  </a:rPr>
                  <a:t>，</a:t>
                </a:r>
                <a:r>
                  <a:rPr lang="en-US" altLang="zh-CN" sz="2800" dirty="0">
                    <a:solidFill>
                      <a:schemeClr val="tx1"/>
                    </a:solidFill>
                    <a:cs typeface="+mn-ea"/>
                    <a:sym typeface="+mn-lt"/>
                  </a:rPr>
                  <a:t>What and Why</a:t>
                </a:r>
                <a:r>
                  <a:rPr lang="zh-CN" altLang="en-US" sz="2800" dirty="0">
                    <a:solidFill>
                      <a:schemeClr val="tx1"/>
                    </a:solidFill>
                    <a:cs typeface="+mn-ea"/>
                    <a:sym typeface="+mn-lt"/>
                  </a:rPr>
                  <a:t>？</a:t>
                </a:r>
                <a:endParaRPr lang="en-US" altLang="zh-CN" sz="2800" dirty="0">
                  <a:solidFill>
                    <a:schemeClr val="tx1"/>
                  </a:solidFill>
                  <a:cs typeface="+mn-ea"/>
                  <a:sym typeface="+mn-lt"/>
                </a:endParaRPr>
              </a:p>
            </p:txBody>
          </p:sp>
          <p:sp>
            <p:nvSpPr>
              <p:cNvPr id="9" name="等腰三角形 8">
                <a:extLst>
                  <a:ext uri="{FF2B5EF4-FFF2-40B4-BE49-F238E27FC236}">
                    <a16:creationId xmlns:a16="http://schemas.microsoft.com/office/drawing/2014/main" id="{C732C71F-2CF3-4455-87F9-014B40179E3C}"/>
                  </a:ext>
                </a:extLst>
              </p:cNvPr>
              <p:cNvSpPr/>
              <p:nvPr/>
            </p:nvSpPr>
            <p:spPr>
              <a:xfrm rot="19800000" flipH="1">
                <a:off x="2126734" y="1308673"/>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10" name="文本框 9">
                <a:extLst>
                  <a:ext uri="{FF2B5EF4-FFF2-40B4-BE49-F238E27FC236}">
                    <a16:creationId xmlns:a16="http://schemas.microsoft.com/office/drawing/2014/main" id="{61C04551-B9E0-4FBB-B501-DB5467F2897B}"/>
                  </a:ext>
                </a:extLst>
              </p:cNvPr>
              <p:cNvSpPr txBox="1"/>
              <p:nvPr/>
            </p:nvSpPr>
            <p:spPr bwMode="auto">
              <a:xfrm>
                <a:off x="2408267" y="1574269"/>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00</a:t>
                </a:r>
              </a:p>
            </p:txBody>
          </p:sp>
          <p:sp>
            <p:nvSpPr>
              <p:cNvPr id="11" name="箭头: 五边形 10">
                <a:extLst>
                  <a:ext uri="{FF2B5EF4-FFF2-40B4-BE49-F238E27FC236}">
                    <a16:creationId xmlns:a16="http://schemas.microsoft.com/office/drawing/2014/main" id="{B28DA1BE-47A0-4FF3-915E-7662922415DE}"/>
                  </a:ext>
                </a:extLst>
              </p:cNvPr>
              <p:cNvSpPr/>
              <p:nvPr/>
            </p:nvSpPr>
            <p:spPr>
              <a:xfrm>
                <a:off x="2581830" y="2429679"/>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en-US" altLang="zh-CN" sz="2800" dirty="0">
                    <a:solidFill>
                      <a:schemeClr val="tx1"/>
                    </a:solidFill>
                    <a:cs typeface="+mn-ea"/>
                    <a:sym typeface="+mn-lt"/>
                  </a:rPr>
                  <a:t>Ray Serve</a:t>
                </a:r>
              </a:p>
            </p:txBody>
          </p:sp>
          <p:sp>
            <p:nvSpPr>
              <p:cNvPr id="12" name="等腰三角形 11">
                <a:extLst>
                  <a:ext uri="{FF2B5EF4-FFF2-40B4-BE49-F238E27FC236}">
                    <a16:creationId xmlns:a16="http://schemas.microsoft.com/office/drawing/2014/main" id="{77F22AB1-7BD2-45CF-A338-5F20825FB2E9}"/>
                  </a:ext>
                </a:extLst>
              </p:cNvPr>
              <p:cNvSpPr/>
              <p:nvPr/>
            </p:nvSpPr>
            <p:spPr>
              <a:xfrm rot="19800000" flipH="1">
                <a:off x="2126734" y="2225190"/>
                <a:ext cx="910194" cy="784643"/>
              </a:xfrm>
              <a:prstGeom prst="triangle">
                <a:avLst/>
              </a:prstGeom>
              <a:solidFill>
                <a:schemeClr val="accent2"/>
              </a:solidFill>
              <a:ln>
                <a:noFill/>
              </a:ln>
            </p:spPr>
            <p:txBody>
              <a:bodyPr wrap="square" lIns="91440" tIns="45720" rIns="91440" bIns="45720" anchor="ctr">
                <a:normAutofit lnSpcReduction="10000"/>
              </a:bodyPr>
              <a:lstStyle/>
              <a:p>
                <a:pPr algn="ctr"/>
                <a:endParaRPr>
                  <a:cs typeface="+mn-ea"/>
                  <a:sym typeface="+mn-lt"/>
                </a:endParaRPr>
              </a:p>
            </p:txBody>
          </p:sp>
          <p:sp>
            <p:nvSpPr>
              <p:cNvPr id="13" name="文本框 12">
                <a:extLst>
                  <a:ext uri="{FF2B5EF4-FFF2-40B4-BE49-F238E27FC236}">
                    <a16:creationId xmlns:a16="http://schemas.microsoft.com/office/drawing/2014/main" id="{D27E5E24-B2D2-4814-A1A1-EDACF091342E}"/>
                  </a:ext>
                </a:extLst>
              </p:cNvPr>
              <p:cNvSpPr txBox="1"/>
              <p:nvPr/>
            </p:nvSpPr>
            <p:spPr bwMode="auto">
              <a:xfrm>
                <a:off x="2408267" y="2490787"/>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01</a:t>
                </a:r>
              </a:p>
            </p:txBody>
          </p:sp>
          <p:sp>
            <p:nvSpPr>
              <p:cNvPr id="14" name="箭头: 五边形 13">
                <a:extLst>
                  <a:ext uri="{FF2B5EF4-FFF2-40B4-BE49-F238E27FC236}">
                    <a16:creationId xmlns:a16="http://schemas.microsoft.com/office/drawing/2014/main" id="{AD1BF599-C16B-4E81-AE5E-E52F4452073B}"/>
                  </a:ext>
                </a:extLst>
              </p:cNvPr>
              <p:cNvSpPr/>
              <p:nvPr/>
            </p:nvSpPr>
            <p:spPr>
              <a:xfrm>
                <a:off x="2581830" y="3346196"/>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en-US" altLang="zh-CN" sz="2800" dirty="0" err="1">
                    <a:solidFill>
                      <a:schemeClr val="tx1"/>
                    </a:solidFill>
                    <a:cs typeface="+mn-ea"/>
                    <a:sym typeface="+mn-lt"/>
                  </a:rPr>
                  <a:t>Ray+vLLM</a:t>
                </a:r>
                <a:r>
                  <a:rPr lang="zh-CN" altLang="en-US" sz="2800" dirty="0">
                    <a:solidFill>
                      <a:schemeClr val="tx1"/>
                    </a:solidFill>
                    <a:cs typeface="+mn-ea"/>
                    <a:sym typeface="+mn-lt"/>
                  </a:rPr>
                  <a:t>多卡推理</a:t>
                </a:r>
                <a:endParaRPr lang="en-US" altLang="zh-CN" sz="2800" dirty="0">
                  <a:solidFill>
                    <a:schemeClr val="tx1"/>
                  </a:solidFill>
                  <a:cs typeface="+mn-ea"/>
                  <a:sym typeface="+mn-lt"/>
                </a:endParaRPr>
              </a:p>
            </p:txBody>
          </p:sp>
          <p:sp>
            <p:nvSpPr>
              <p:cNvPr id="15" name="等腰三角形 14">
                <a:extLst>
                  <a:ext uri="{FF2B5EF4-FFF2-40B4-BE49-F238E27FC236}">
                    <a16:creationId xmlns:a16="http://schemas.microsoft.com/office/drawing/2014/main" id="{2DD60222-FFD7-45B9-B360-F240233F4D46}"/>
                  </a:ext>
                </a:extLst>
              </p:cNvPr>
              <p:cNvSpPr/>
              <p:nvPr/>
            </p:nvSpPr>
            <p:spPr>
              <a:xfrm rot="19800000" flipH="1">
                <a:off x="2126734" y="3141707"/>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16" name="文本框 15">
                <a:extLst>
                  <a:ext uri="{FF2B5EF4-FFF2-40B4-BE49-F238E27FC236}">
                    <a16:creationId xmlns:a16="http://schemas.microsoft.com/office/drawing/2014/main" id="{792535CD-4804-4420-8B4B-7BC38ECBF266}"/>
                  </a:ext>
                </a:extLst>
              </p:cNvPr>
              <p:cNvSpPr txBox="1"/>
              <p:nvPr/>
            </p:nvSpPr>
            <p:spPr bwMode="auto">
              <a:xfrm>
                <a:off x="2408267" y="3407304"/>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02</a:t>
                </a:r>
              </a:p>
            </p:txBody>
          </p:sp>
          <p:sp>
            <p:nvSpPr>
              <p:cNvPr id="17" name="箭头: 五边形 16">
                <a:extLst>
                  <a:ext uri="{FF2B5EF4-FFF2-40B4-BE49-F238E27FC236}">
                    <a16:creationId xmlns:a16="http://schemas.microsoft.com/office/drawing/2014/main" id="{E990A176-C458-45BF-8ECD-F1E9C8012654}"/>
                  </a:ext>
                </a:extLst>
              </p:cNvPr>
              <p:cNvSpPr/>
              <p:nvPr/>
            </p:nvSpPr>
            <p:spPr>
              <a:xfrm>
                <a:off x="2581830" y="4262713"/>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rmAutofit/>
              </a:bodyPr>
              <a:lstStyle/>
              <a:p>
                <a:pPr algn="ctr">
                  <a:lnSpc>
                    <a:spcPct val="120000"/>
                  </a:lnSpc>
                </a:pPr>
                <a:endParaRPr lang="en-US" altLang="zh-CN" sz="1200" dirty="0">
                  <a:solidFill>
                    <a:schemeClr val="tx1"/>
                  </a:solidFill>
                  <a:cs typeface="+mn-ea"/>
                  <a:sym typeface="+mn-lt"/>
                </a:endParaRPr>
              </a:p>
            </p:txBody>
          </p:sp>
          <p:sp>
            <p:nvSpPr>
              <p:cNvPr id="18" name="等腰三角形 17">
                <a:extLst>
                  <a:ext uri="{FF2B5EF4-FFF2-40B4-BE49-F238E27FC236}">
                    <a16:creationId xmlns:a16="http://schemas.microsoft.com/office/drawing/2014/main" id="{39BA8313-94E1-4D67-AFE6-E5EAD510234D}"/>
                  </a:ext>
                </a:extLst>
              </p:cNvPr>
              <p:cNvSpPr/>
              <p:nvPr/>
            </p:nvSpPr>
            <p:spPr>
              <a:xfrm rot="19800000" flipH="1">
                <a:off x="2126734" y="4058224"/>
                <a:ext cx="910194" cy="784643"/>
              </a:xfrm>
              <a:prstGeom prst="triangle">
                <a:avLst/>
              </a:prstGeom>
              <a:solidFill>
                <a:schemeClr val="accent2"/>
              </a:solidFill>
              <a:ln>
                <a:noFill/>
              </a:ln>
            </p:spPr>
            <p:txBody>
              <a:bodyPr wrap="square" lIns="91440" tIns="45720" rIns="91440" bIns="45720" anchor="ctr">
                <a:normAutofit lnSpcReduction="10000"/>
              </a:bodyPr>
              <a:lstStyle/>
              <a:p>
                <a:pPr algn="ctr"/>
                <a:endParaRPr>
                  <a:cs typeface="+mn-ea"/>
                  <a:sym typeface="+mn-lt"/>
                </a:endParaRPr>
              </a:p>
            </p:txBody>
          </p:sp>
          <p:sp>
            <p:nvSpPr>
              <p:cNvPr id="19" name="文本框 18">
                <a:extLst>
                  <a:ext uri="{FF2B5EF4-FFF2-40B4-BE49-F238E27FC236}">
                    <a16:creationId xmlns:a16="http://schemas.microsoft.com/office/drawing/2014/main" id="{92E12228-2B3B-4CF1-829A-FD22D7F86D1F}"/>
                  </a:ext>
                </a:extLst>
              </p:cNvPr>
              <p:cNvSpPr txBox="1"/>
              <p:nvPr/>
            </p:nvSpPr>
            <p:spPr bwMode="auto">
              <a:xfrm>
                <a:off x="2408267" y="4323821"/>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03</a:t>
                </a:r>
              </a:p>
            </p:txBody>
          </p:sp>
          <p:sp>
            <p:nvSpPr>
              <p:cNvPr id="20" name="箭头: 五边形 19">
                <a:extLst>
                  <a:ext uri="{FF2B5EF4-FFF2-40B4-BE49-F238E27FC236}">
                    <a16:creationId xmlns:a16="http://schemas.microsoft.com/office/drawing/2014/main" id="{2306E93F-45E9-48F1-834F-DA2353A21A23}"/>
                  </a:ext>
                </a:extLst>
              </p:cNvPr>
              <p:cNvSpPr/>
              <p:nvPr/>
            </p:nvSpPr>
            <p:spPr>
              <a:xfrm>
                <a:off x="2581830" y="5179229"/>
                <a:ext cx="7080343" cy="581337"/>
              </a:xfrm>
              <a:prstGeom prst="homePlat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prstTxWarp prst="textNoShape">
                  <a:avLst/>
                </a:prstTxWarp>
                <a:noAutofit/>
              </a:bodyPr>
              <a:lstStyle/>
              <a:p>
                <a:pPr algn="ctr">
                  <a:lnSpc>
                    <a:spcPct val="120000"/>
                  </a:lnSpc>
                </a:pPr>
                <a:r>
                  <a:rPr lang="zh-CN" altLang="en-US" sz="2800" dirty="0">
                    <a:solidFill>
                      <a:schemeClr val="tx1"/>
                    </a:solidFill>
                    <a:cs typeface="+mn-ea"/>
                    <a:sym typeface="+mn-lt"/>
                  </a:rPr>
                  <a:t>自动数据分发的实现</a:t>
                </a:r>
                <a:endParaRPr lang="en-US" altLang="zh-CN" sz="2800" dirty="0">
                  <a:solidFill>
                    <a:schemeClr val="tx1"/>
                  </a:solidFill>
                  <a:cs typeface="+mn-ea"/>
                  <a:sym typeface="+mn-lt"/>
                </a:endParaRPr>
              </a:p>
            </p:txBody>
          </p:sp>
          <p:sp>
            <p:nvSpPr>
              <p:cNvPr id="21" name="等腰三角形 20">
                <a:extLst>
                  <a:ext uri="{FF2B5EF4-FFF2-40B4-BE49-F238E27FC236}">
                    <a16:creationId xmlns:a16="http://schemas.microsoft.com/office/drawing/2014/main" id="{6AA06594-FF28-4669-AA6A-ADC997033ABA}"/>
                  </a:ext>
                </a:extLst>
              </p:cNvPr>
              <p:cNvSpPr/>
              <p:nvPr/>
            </p:nvSpPr>
            <p:spPr>
              <a:xfrm rot="19800000" flipH="1">
                <a:off x="2126734" y="4974740"/>
                <a:ext cx="910194" cy="784643"/>
              </a:xfrm>
              <a:prstGeom prst="triangle">
                <a:avLst/>
              </a:prstGeom>
              <a:solidFill>
                <a:schemeClr val="accent1"/>
              </a:solidFill>
              <a:ln>
                <a:noFill/>
              </a:ln>
            </p:spPr>
            <p:txBody>
              <a:bodyPr wrap="square" lIns="91440" tIns="45720" rIns="91440" bIns="45720" anchor="ctr">
                <a:normAutofit lnSpcReduction="10000"/>
              </a:bodyPr>
              <a:lstStyle/>
              <a:p>
                <a:pPr algn="ctr"/>
                <a:endParaRPr>
                  <a:cs typeface="+mn-ea"/>
                  <a:sym typeface="+mn-lt"/>
                </a:endParaRPr>
              </a:p>
            </p:txBody>
          </p:sp>
          <p:sp>
            <p:nvSpPr>
              <p:cNvPr id="22" name="文本框 21">
                <a:extLst>
                  <a:ext uri="{FF2B5EF4-FFF2-40B4-BE49-F238E27FC236}">
                    <a16:creationId xmlns:a16="http://schemas.microsoft.com/office/drawing/2014/main" id="{79125F71-FF84-4CD4-810F-4C317748989C}"/>
                  </a:ext>
                </a:extLst>
              </p:cNvPr>
              <p:cNvSpPr txBox="1"/>
              <p:nvPr/>
            </p:nvSpPr>
            <p:spPr bwMode="auto">
              <a:xfrm>
                <a:off x="2408267" y="5240336"/>
                <a:ext cx="508712" cy="46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scene3d>
                  <a:camera prst="orthographicFront"/>
                  <a:lightRig rig="threePt" dir="t"/>
                </a:scene3d>
                <a:sp3d>
                  <a:bevelT w="1270" h="1270"/>
                </a:sp3d>
              </a:bodyPr>
              <a:lstStyle/>
              <a:p>
                <a:pPr algn="ctr"/>
                <a:r>
                  <a:rPr lang="en-US" altLang="ko-KR" sz="2000" b="1" dirty="0">
                    <a:solidFill>
                      <a:schemeClr val="bg1"/>
                    </a:solidFill>
                    <a:cs typeface="+mn-ea"/>
                    <a:sym typeface="+mn-lt"/>
                  </a:rPr>
                  <a:t>04</a:t>
                </a:r>
              </a:p>
            </p:txBody>
          </p:sp>
        </p:grpSp>
        <p:sp>
          <p:nvSpPr>
            <p:cNvPr id="7" name="矩形 6">
              <a:extLst>
                <a:ext uri="{FF2B5EF4-FFF2-40B4-BE49-F238E27FC236}">
                  <a16:creationId xmlns:a16="http://schemas.microsoft.com/office/drawing/2014/main" id="{01914077-4108-4D3A-8DB1-C3BAAAAA946E}"/>
                </a:ext>
              </a:extLst>
            </p:cNvPr>
            <p:cNvSpPr/>
            <p:nvPr/>
          </p:nvSpPr>
          <p:spPr>
            <a:xfrm>
              <a:off x="811491" y="1376706"/>
              <a:ext cx="2044149" cy="369332"/>
            </a:xfrm>
            <a:prstGeom prst="rect">
              <a:avLst/>
            </a:prstGeom>
          </p:spPr>
          <p:txBody>
            <a:bodyPr wrap="square" lIns="91440" tIns="45720" rIns="91440" bIns="45720">
              <a:normAutofit/>
            </a:bodyPr>
            <a:lstStyle/>
            <a:p>
              <a:r>
                <a:rPr lang="zh-CN" altLang="en-US" dirty="0">
                  <a:cs typeface="+mn-ea"/>
                  <a:sym typeface="+mn-lt"/>
                </a:rPr>
                <a:t>目录</a:t>
              </a:r>
              <a:r>
                <a:rPr lang="en-US" altLang="zh-CN" dirty="0">
                  <a:cs typeface="+mn-ea"/>
                  <a:sym typeface="+mn-lt"/>
                </a:rPr>
                <a:t>/CONTENTS </a:t>
              </a:r>
              <a:endParaRPr lang="zh-CN" altLang="en-US" dirty="0">
                <a:cs typeface="+mn-ea"/>
                <a:sym typeface="+mn-lt"/>
              </a:endParaRPr>
            </a:p>
          </p:txBody>
        </p:sp>
      </p:grpSp>
      <p:sp>
        <p:nvSpPr>
          <p:cNvPr id="2" name="文本框 1">
            <a:extLst>
              <a:ext uri="{FF2B5EF4-FFF2-40B4-BE49-F238E27FC236}">
                <a16:creationId xmlns:a16="http://schemas.microsoft.com/office/drawing/2014/main" id="{22B5EB3B-CFC2-6A91-7D5E-699A60DC13AD}"/>
              </a:ext>
            </a:extLst>
          </p:cNvPr>
          <p:cNvSpPr txBox="1"/>
          <p:nvPr/>
        </p:nvSpPr>
        <p:spPr>
          <a:xfrm>
            <a:off x="4819066" y="4154193"/>
            <a:ext cx="4918291" cy="523220"/>
          </a:xfrm>
          <a:prstGeom prst="rect">
            <a:avLst/>
          </a:prstGeom>
          <a:noFill/>
        </p:spPr>
        <p:txBody>
          <a:bodyPr wrap="square" rtlCol="0">
            <a:spAutoFit/>
          </a:bodyPr>
          <a:lstStyle/>
          <a:p>
            <a:r>
              <a:rPr lang="en-US" altLang="zh-CN" sz="2800" dirty="0">
                <a:latin typeface="+mn-lt"/>
                <a:ea typeface="+mn-ea"/>
                <a:cs typeface="+mn-ea"/>
                <a:sym typeface="+mn-lt"/>
              </a:rPr>
              <a:t>Ray + </a:t>
            </a:r>
            <a:r>
              <a:rPr lang="en-US" altLang="zh-CN" sz="2800" dirty="0" err="1">
                <a:latin typeface="+mn-lt"/>
                <a:ea typeface="+mn-ea"/>
                <a:cs typeface="+mn-ea"/>
                <a:sym typeface="+mn-lt"/>
              </a:rPr>
              <a:t>deepspeed</a:t>
            </a:r>
            <a:endParaRPr lang="zh-CN" altLang="en-US" sz="2800" dirty="0"/>
          </a:p>
        </p:txBody>
      </p:sp>
    </p:spTree>
    <p:extLst>
      <p:ext uri="{BB962C8B-B14F-4D97-AF65-F5344CB8AC3E}">
        <p14:creationId xmlns:p14="http://schemas.microsoft.com/office/powerpoint/2010/main" val="1695361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D12D5-F2BF-AF8F-93F3-DCC844AE681A}"/>
              </a:ext>
            </a:extLst>
          </p:cNvPr>
          <p:cNvSpPr>
            <a:spLocks noGrp="1"/>
          </p:cNvSpPr>
          <p:nvPr>
            <p:ph type="title"/>
          </p:nvPr>
        </p:nvSpPr>
        <p:spPr/>
        <p:txBody>
          <a:bodyPr/>
          <a:lstStyle/>
          <a:p>
            <a:r>
              <a:rPr lang="en-US" altLang="zh-CN" dirty="0"/>
              <a:t>Ray Train</a:t>
            </a:r>
            <a:endParaRPr lang="zh-CN" altLang="en-US" dirty="0"/>
          </a:p>
        </p:txBody>
      </p:sp>
      <p:sp>
        <p:nvSpPr>
          <p:cNvPr id="3" name="页脚占位符 2">
            <a:extLst>
              <a:ext uri="{FF2B5EF4-FFF2-40B4-BE49-F238E27FC236}">
                <a16:creationId xmlns:a16="http://schemas.microsoft.com/office/drawing/2014/main" id="{B8134E9A-15AA-B013-BB2C-C71FE8592503}"/>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01158B85-258E-3E5A-8FD2-11E3C2F75596}"/>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pic>
        <p:nvPicPr>
          <p:cNvPr id="6" name="图片 5">
            <a:extLst>
              <a:ext uri="{FF2B5EF4-FFF2-40B4-BE49-F238E27FC236}">
                <a16:creationId xmlns:a16="http://schemas.microsoft.com/office/drawing/2014/main" id="{46847C0C-D820-4862-49BA-46D09BD87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14" y="1164304"/>
            <a:ext cx="7883597" cy="4601229"/>
          </a:xfrm>
          <a:prstGeom prst="rect">
            <a:avLst/>
          </a:prstGeom>
        </p:spPr>
      </p:pic>
      <p:sp>
        <p:nvSpPr>
          <p:cNvPr id="8" name="文本框 7">
            <a:extLst>
              <a:ext uri="{FF2B5EF4-FFF2-40B4-BE49-F238E27FC236}">
                <a16:creationId xmlns:a16="http://schemas.microsoft.com/office/drawing/2014/main" id="{9B677B7B-2633-2976-64A8-3B5F2A55E48C}"/>
              </a:ext>
            </a:extLst>
          </p:cNvPr>
          <p:cNvSpPr txBox="1"/>
          <p:nvPr/>
        </p:nvSpPr>
        <p:spPr>
          <a:xfrm>
            <a:off x="8029211" y="841138"/>
            <a:ext cx="6097604" cy="646331"/>
          </a:xfrm>
          <a:prstGeom prst="rect">
            <a:avLst/>
          </a:prstGeom>
          <a:noFill/>
        </p:spPr>
        <p:txBody>
          <a:bodyPr wrap="square">
            <a:spAutoFit/>
          </a:bodyPr>
          <a:lstStyle/>
          <a:p>
            <a:pPr algn="l"/>
            <a:r>
              <a:rPr lang="en-US" altLang="zh-CN" dirty="0">
                <a:solidFill>
                  <a:srgbClr val="22272B"/>
                </a:solidFill>
                <a:highlight>
                  <a:srgbClr val="FFFFFF"/>
                </a:highlight>
                <a:latin typeface="Inter"/>
                <a:hlinkClick r:id="rId4"/>
              </a:rPr>
              <a:t>1.</a:t>
            </a:r>
            <a:r>
              <a:rPr lang="en-US" altLang="zh-CN" b="0" i="0" dirty="0">
                <a:solidFill>
                  <a:srgbClr val="22272B"/>
                </a:solidFill>
                <a:effectLst/>
                <a:highlight>
                  <a:srgbClr val="FFFFFF"/>
                </a:highlight>
                <a:latin typeface="Inter"/>
                <a:hlinkClick r:id="rId4"/>
              </a:rPr>
              <a:t>Scaling configuration:</a:t>
            </a:r>
            <a:r>
              <a:rPr lang="en-US" altLang="zh-CN" b="0" i="0" dirty="0">
                <a:solidFill>
                  <a:srgbClr val="22272B"/>
                </a:solidFill>
                <a:effectLst/>
                <a:highlight>
                  <a:srgbClr val="FFFFFF"/>
                </a:highlight>
                <a:latin typeface="Inter"/>
              </a:rPr>
              <a:t> </a:t>
            </a:r>
          </a:p>
          <a:p>
            <a:pPr algn="l"/>
            <a:r>
              <a:rPr lang="zh-CN" altLang="en-US" dirty="0">
                <a:solidFill>
                  <a:srgbClr val="22272B"/>
                </a:solidFill>
                <a:highlight>
                  <a:srgbClr val="FFFFFF"/>
                </a:highlight>
                <a:latin typeface="Inter"/>
              </a:rPr>
              <a:t>资源</a:t>
            </a:r>
            <a:r>
              <a:rPr lang="zh-CN" altLang="en-US" b="0" i="0" dirty="0">
                <a:solidFill>
                  <a:srgbClr val="22272B"/>
                </a:solidFill>
                <a:effectLst/>
                <a:highlight>
                  <a:srgbClr val="FFFFFF"/>
                </a:highlight>
                <a:latin typeface="Inter"/>
              </a:rPr>
              <a:t>配置：</a:t>
            </a:r>
            <a:r>
              <a:rPr lang="en-US" altLang="zh-CN" b="0" i="0" dirty="0">
                <a:solidFill>
                  <a:srgbClr val="22272B"/>
                </a:solidFill>
                <a:effectLst/>
                <a:highlight>
                  <a:srgbClr val="FFFFFF"/>
                </a:highlight>
                <a:latin typeface="Inter"/>
              </a:rPr>
              <a:t>CPU/GPU</a:t>
            </a:r>
            <a:r>
              <a:rPr lang="zh-CN" altLang="en-US" b="0" i="0" dirty="0">
                <a:solidFill>
                  <a:srgbClr val="22272B"/>
                </a:solidFill>
                <a:effectLst/>
                <a:highlight>
                  <a:srgbClr val="FFFFFF"/>
                </a:highlight>
                <a:latin typeface="Inter"/>
              </a:rPr>
              <a:t>数，</a:t>
            </a:r>
            <a:r>
              <a:rPr lang="en-US" altLang="zh-CN" b="0" i="0" dirty="0">
                <a:solidFill>
                  <a:srgbClr val="22272B"/>
                </a:solidFill>
                <a:effectLst/>
                <a:highlight>
                  <a:srgbClr val="FFFFFF"/>
                </a:highlight>
                <a:latin typeface="Inter"/>
              </a:rPr>
              <a:t>worker</a:t>
            </a:r>
            <a:r>
              <a:rPr lang="zh-CN" altLang="en-US" b="0" i="0" dirty="0">
                <a:solidFill>
                  <a:srgbClr val="22272B"/>
                </a:solidFill>
                <a:effectLst/>
                <a:highlight>
                  <a:srgbClr val="FFFFFF"/>
                </a:highlight>
                <a:latin typeface="Inter"/>
              </a:rPr>
              <a:t>数量</a:t>
            </a:r>
            <a:r>
              <a:rPr lang="en-US" altLang="zh-CN" b="0" i="0" dirty="0">
                <a:solidFill>
                  <a:srgbClr val="22272B"/>
                </a:solidFill>
                <a:effectLst/>
                <a:highlight>
                  <a:srgbClr val="FFFFFF"/>
                </a:highlight>
                <a:latin typeface="Inter"/>
              </a:rPr>
              <a:t>.</a:t>
            </a:r>
          </a:p>
        </p:txBody>
      </p:sp>
      <p:sp>
        <p:nvSpPr>
          <p:cNvPr id="10" name="文本框 9">
            <a:extLst>
              <a:ext uri="{FF2B5EF4-FFF2-40B4-BE49-F238E27FC236}">
                <a16:creationId xmlns:a16="http://schemas.microsoft.com/office/drawing/2014/main" id="{901CD57C-E149-7F6A-B018-5F052E5DDACD}"/>
              </a:ext>
            </a:extLst>
          </p:cNvPr>
          <p:cNvSpPr txBox="1"/>
          <p:nvPr/>
        </p:nvSpPr>
        <p:spPr>
          <a:xfrm>
            <a:off x="7988016" y="1685171"/>
            <a:ext cx="7064942" cy="369332"/>
          </a:xfrm>
          <a:prstGeom prst="rect">
            <a:avLst/>
          </a:prstGeom>
          <a:noFill/>
        </p:spPr>
        <p:txBody>
          <a:bodyPr wrap="square">
            <a:spAutoFit/>
          </a:bodyPr>
          <a:lstStyle/>
          <a:p>
            <a:pPr algn="l"/>
            <a:r>
              <a:rPr lang="en-US" altLang="zh-CN" b="0" i="0" dirty="0">
                <a:solidFill>
                  <a:srgbClr val="22272B"/>
                </a:solidFill>
                <a:effectLst/>
                <a:highlight>
                  <a:srgbClr val="FFFFFF"/>
                </a:highlight>
                <a:latin typeface="Inter"/>
                <a:hlinkClick r:id="rId5"/>
              </a:rPr>
              <a:t>2. Training function</a:t>
            </a:r>
            <a:r>
              <a:rPr lang="en-US" altLang="zh-CN" b="0" i="0" dirty="0">
                <a:solidFill>
                  <a:srgbClr val="22272B"/>
                </a:solidFill>
                <a:effectLst/>
                <a:highlight>
                  <a:srgbClr val="FFFFFF"/>
                </a:highlight>
                <a:latin typeface="Inter"/>
              </a:rPr>
              <a:t>: </a:t>
            </a:r>
            <a:r>
              <a:rPr lang="zh-CN" altLang="en-US" dirty="0">
                <a:solidFill>
                  <a:srgbClr val="22272B"/>
                </a:solidFill>
                <a:highlight>
                  <a:srgbClr val="FFFFFF"/>
                </a:highlight>
                <a:latin typeface="Inter"/>
              </a:rPr>
              <a:t>模型训练函数</a:t>
            </a:r>
            <a:r>
              <a:rPr lang="en-US" altLang="zh-CN" b="0" i="0" dirty="0">
                <a:solidFill>
                  <a:srgbClr val="22272B"/>
                </a:solidFill>
                <a:effectLst/>
                <a:highlight>
                  <a:srgbClr val="FFFFFF"/>
                </a:highlight>
                <a:latin typeface="Inter"/>
              </a:rPr>
              <a:t>.</a:t>
            </a:r>
          </a:p>
        </p:txBody>
      </p:sp>
      <p:sp>
        <p:nvSpPr>
          <p:cNvPr id="12" name="文本框 11">
            <a:extLst>
              <a:ext uri="{FF2B5EF4-FFF2-40B4-BE49-F238E27FC236}">
                <a16:creationId xmlns:a16="http://schemas.microsoft.com/office/drawing/2014/main" id="{723DDF0F-FAFD-2BC0-AB2F-1AA9A3CED7BF}"/>
              </a:ext>
            </a:extLst>
          </p:cNvPr>
          <p:cNvSpPr txBox="1"/>
          <p:nvPr/>
        </p:nvSpPr>
        <p:spPr>
          <a:xfrm>
            <a:off x="8029211" y="2303096"/>
            <a:ext cx="7526956" cy="923330"/>
          </a:xfrm>
          <a:prstGeom prst="rect">
            <a:avLst/>
          </a:prstGeom>
          <a:noFill/>
        </p:spPr>
        <p:txBody>
          <a:bodyPr wrap="square">
            <a:spAutoFit/>
          </a:bodyPr>
          <a:lstStyle/>
          <a:p>
            <a:pPr algn="l"/>
            <a:r>
              <a:rPr lang="en-US" altLang="zh-CN" b="0" i="0" dirty="0">
                <a:solidFill>
                  <a:srgbClr val="22272B"/>
                </a:solidFill>
                <a:effectLst/>
                <a:highlight>
                  <a:srgbClr val="FFFFFF"/>
                </a:highlight>
                <a:latin typeface="Inter"/>
                <a:hlinkClick r:id="rId6"/>
              </a:rPr>
              <a:t>3.Worker</a:t>
            </a:r>
            <a:r>
              <a:rPr lang="en-US" altLang="zh-CN" b="0" i="0" dirty="0">
                <a:solidFill>
                  <a:srgbClr val="22272B"/>
                </a:solidFill>
                <a:effectLst/>
                <a:highlight>
                  <a:srgbClr val="FFFFFF"/>
                </a:highlight>
                <a:latin typeface="Inter"/>
              </a:rPr>
              <a:t>: </a:t>
            </a:r>
            <a:r>
              <a:rPr lang="zh-CN" altLang="en-US" b="0" i="0" dirty="0">
                <a:solidFill>
                  <a:srgbClr val="22272B"/>
                </a:solidFill>
                <a:effectLst/>
                <a:highlight>
                  <a:srgbClr val="FFFFFF"/>
                </a:highlight>
                <a:latin typeface="Inter"/>
              </a:rPr>
              <a:t>训练</a:t>
            </a:r>
            <a:r>
              <a:rPr lang="zh-CN" altLang="en-US" dirty="0">
                <a:solidFill>
                  <a:srgbClr val="22272B"/>
                </a:solidFill>
                <a:highlight>
                  <a:srgbClr val="FFFFFF"/>
                </a:highlight>
                <a:latin typeface="Inter"/>
              </a:rPr>
              <a:t>结点</a:t>
            </a:r>
            <a:endParaRPr lang="en-US" altLang="zh-CN" b="0" i="0" dirty="0">
              <a:solidFill>
                <a:srgbClr val="22272B"/>
              </a:solidFill>
              <a:effectLst/>
              <a:highlight>
                <a:srgbClr val="FFFFFF"/>
              </a:highlight>
              <a:latin typeface="Inter"/>
            </a:endParaRPr>
          </a:p>
          <a:p>
            <a:br>
              <a:rPr lang="en-US" altLang="zh-CN" dirty="0"/>
            </a:br>
            <a:endParaRPr lang="zh-CN" altLang="en-US" dirty="0"/>
          </a:p>
        </p:txBody>
      </p:sp>
      <p:sp>
        <p:nvSpPr>
          <p:cNvPr id="14" name="文本框 13">
            <a:extLst>
              <a:ext uri="{FF2B5EF4-FFF2-40B4-BE49-F238E27FC236}">
                <a16:creationId xmlns:a16="http://schemas.microsoft.com/office/drawing/2014/main" id="{9592FEC6-CCDF-0FA8-BBEE-736CA7ACDB76}"/>
              </a:ext>
            </a:extLst>
          </p:cNvPr>
          <p:cNvSpPr txBox="1"/>
          <p:nvPr/>
        </p:nvSpPr>
        <p:spPr>
          <a:xfrm>
            <a:off x="8029211" y="2954724"/>
            <a:ext cx="7777212" cy="369332"/>
          </a:xfrm>
          <a:prstGeom prst="rect">
            <a:avLst/>
          </a:prstGeom>
          <a:noFill/>
        </p:spPr>
        <p:txBody>
          <a:bodyPr wrap="square">
            <a:spAutoFit/>
          </a:bodyPr>
          <a:lstStyle/>
          <a:p>
            <a:pPr algn="l"/>
            <a:r>
              <a:rPr lang="en-US" altLang="zh-CN" b="0" i="0" dirty="0">
                <a:solidFill>
                  <a:srgbClr val="22272B"/>
                </a:solidFill>
                <a:effectLst/>
                <a:highlight>
                  <a:srgbClr val="FFFFFF"/>
                </a:highlight>
                <a:latin typeface="Inter"/>
                <a:hlinkClick r:id="rId7"/>
              </a:rPr>
              <a:t>4.Trainer</a:t>
            </a:r>
            <a:r>
              <a:rPr lang="en-US" altLang="zh-CN" b="0" i="0" dirty="0">
                <a:solidFill>
                  <a:srgbClr val="22272B"/>
                </a:solidFill>
                <a:effectLst/>
                <a:highlight>
                  <a:srgbClr val="FFFFFF"/>
                </a:highlight>
                <a:latin typeface="Inter"/>
              </a:rPr>
              <a:t>:</a:t>
            </a:r>
            <a:r>
              <a:rPr lang="zh-CN" altLang="en-US" b="0" i="0" dirty="0">
                <a:solidFill>
                  <a:srgbClr val="22272B"/>
                </a:solidFill>
                <a:effectLst/>
                <a:highlight>
                  <a:srgbClr val="FFFFFF"/>
                </a:highlight>
                <a:latin typeface="Inter"/>
              </a:rPr>
              <a:t>管理以上三者的</a:t>
            </a:r>
            <a:r>
              <a:rPr lang="en-US" altLang="zh-CN" b="0" i="0" dirty="0">
                <a:solidFill>
                  <a:srgbClr val="22272B"/>
                </a:solidFill>
                <a:effectLst/>
                <a:highlight>
                  <a:srgbClr val="FFFFFF"/>
                </a:highlight>
                <a:latin typeface="Inter"/>
              </a:rPr>
              <a:t>python</a:t>
            </a:r>
            <a:r>
              <a:rPr lang="zh-CN" altLang="en-US" b="0" i="0" dirty="0">
                <a:solidFill>
                  <a:srgbClr val="22272B"/>
                </a:solidFill>
                <a:effectLst/>
                <a:highlight>
                  <a:srgbClr val="FFFFFF"/>
                </a:highlight>
                <a:latin typeface="Inter"/>
              </a:rPr>
              <a:t>类</a:t>
            </a:r>
            <a:endParaRPr lang="en-US" altLang="zh-CN" b="0" i="0" dirty="0">
              <a:solidFill>
                <a:srgbClr val="22272B"/>
              </a:solidFill>
              <a:effectLst/>
              <a:highlight>
                <a:srgbClr val="FFFFFF"/>
              </a:highlight>
              <a:latin typeface="Inter"/>
            </a:endParaRPr>
          </a:p>
        </p:txBody>
      </p:sp>
    </p:spTree>
    <p:extLst>
      <p:ext uri="{BB962C8B-B14F-4D97-AF65-F5344CB8AC3E}">
        <p14:creationId xmlns:p14="http://schemas.microsoft.com/office/powerpoint/2010/main" val="360880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A36C4-C54C-5FA1-A3CA-D05BFFD3339D}"/>
              </a:ext>
            </a:extLst>
          </p:cNvPr>
          <p:cNvSpPr>
            <a:spLocks noGrp="1"/>
          </p:cNvSpPr>
          <p:nvPr>
            <p:ph type="title"/>
          </p:nvPr>
        </p:nvSpPr>
        <p:spPr>
          <a:xfrm>
            <a:off x="461606" y="-240631"/>
            <a:ext cx="10850563" cy="1028699"/>
          </a:xfrm>
        </p:spPr>
        <p:txBody>
          <a:bodyPr/>
          <a:lstStyle/>
          <a:p>
            <a:r>
              <a:rPr lang="en-US" altLang="zh-CN" dirty="0"/>
              <a:t>Ray train</a:t>
            </a:r>
            <a:r>
              <a:rPr lang="zh-CN" altLang="en-US" dirty="0"/>
              <a:t>代码结构</a:t>
            </a:r>
          </a:p>
        </p:txBody>
      </p:sp>
      <p:sp>
        <p:nvSpPr>
          <p:cNvPr id="4" name="灯片编号占位符 3">
            <a:extLst>
              <a:ext uri="{FF2B5EF4-FFF2-40B4-BE49-F238E27FC236}">
                <a16:creationId xmlns:a16="http://schemas.microsoft.com/office/drawing/2014/main" id="{6939AD67-509A-C563-FBFE-FD002C556B1B}"/>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pic>
        <p:nvPicPr>
          <p:cNvPr id="6" name="图片 5">
            <a:extLst>
              <a:ext uri="{FF2B5EF4-FFF2-40B4-BE49-F238E27FC236}">
                <a16:creationId xmlns:a16="http://schemas.microsoft.com/office/drawing/2014/main" id="{D2D43B5F-06E1-C575-38CB-B1BCB18A5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082" y="191303"/>
            <a:ext cx="5968070" cy="6072650"/>
          </a:xfrm>
          <a:prstGeom prst="rect">
            <a:avLst/>
          </a:prstGeom>
        </p:spPr>
      </p:pic>
      <p:pic>
        <p:nvPicPr>
          <p:cNvPr id="10" name="图片 9">
            <a:extLst>
              <a:ext uri="{FF2B5EF4-FFF2-40B4-BE49-F238E27FC236}">
                <a16:creationId xmlns:a16="http://schemas.microsoft.com/office/drawing/2014/main" id="{F08DCC6A-18E7-9B2C-F919-D14CB0FDB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828" y="963568"/>
            <a:ext cx="4830100" cy="1571603"/>
          </a:xfrm>
          <a:prstGeom prst="rect">
            <a:avLst/>
          </a:prstGeom>
        </p:spPr>
      </p:pic>
      <p:pic>
        <p:nvPicPr>
          <p:cNvPr id="16" name="图片 15">
            <a:extLst>
              <a:ext uri="{FF2B5EF4-FFF2-40B4-BE49-F238E27FC236}">
                <a16:creationId xmlns:a16="http://schemas.microsoft.com/office/drawing/2014/main" id="{CCDA8D9C-B98F-D304-3A27-38DABC431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28" y="2664122"/>
            <a:ext cx="4117621" cy="787898"/>
          </a:xfrm>
          <a:prstGeom prst="rect">
            <a:avLst/>
          </a:prstGeom>
        </p:spPr>
      </p:pic>
      <p:pic>
        <p:nvPicPr>
          <p:cNvPr id="18" name="图片 17">
            <a:extLst>
              <a:ext uri="{FF2B5EF4-FFF2-40B4-BE49-F238E27FC236}">
                <a16:creationId xmlns:a16="http://schemas.microsoft.com/office/drawing/2014/main" id="{6D634799-4DFC-8A84-8A81-5EE468D38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828" y="3580971"/>
            <a:ext cx="4288213" cy="1478505"/>
          </a:xfrm>
          <a:prstGeom prst="rect">
            <a:avLst/>
          </a:prstGeom>
        </p:spPr>
      </p:pic>
      <p:pic>
        <p:nvPicPr>
          <p:cNvPr id="20" name="图片 19">
            <a:extLst>
              <a:ext uri="{FF2B5EF4-FFF2-40B4-BE49-F238E27FC236}">
                <a16:creationId xmlns:a16="http://schemas.microsoft.com/office/drawing/2014/main" id="{C20655BD-5AC6-6994-4A25-4C76DD3BAB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828" y="5286003"/>
            <a:ext cx="4235668" cy="977950"/>
          </a:xfrm>
          <a:prstGeom prst="rect">
            <a:avLst/>
          </a:prstGeom>
        </p:spPr>
      </p:pic>
    </p:spTree>
    <p:extLst>
      <p:ext uri="{BB962C8B-B14F-4D97-AF65-F5344CB8AC3E}">
        <p14:creationId xmlns:p14="http://schemas.microsoft.com/office/powerpoint/2010/main" val="307804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05542-9B2D-B3E8-3C88-D97E7B065972}"/>
              </a:ext>
            </a:extLst>
          </p:cNvPr>
          <p:cNvSpPr>
            <a:spLocks noGrp="1"/>
          </p:cNvSpPr>
          <p:nvPr>
            <p:ph type="title"/>
          </p:nvPr>
        </p:nvSpPr>
        <p:spPr/>
        <p:txBody>
          <a:bodyPr/>
          <a:lstStyle/>
          <a:p>
            <a:r>
              <a:rPr lang="zh-CN" altLang="en-US" dirty="0"/>
              <a:t>如何解决</a:t>
            </a:r>
            <a:r>
              <a:rPr lang="en-US" altLang="zh-CN" dirty="0"/>
              <a:t>Ray-</a:t>
            </a:r>
            <a:r>
              <a:rPr lang="en-US" altLang="zh-CN" dirty="0" err="1"/>
              <a:t>llm</a:t>
            </a:r>
            <a:r>
              <a:rPr lang="zh-CN" altLang="en-US" dirty="0"/>
              <a:t>的带宽问题？</a:t>
            </a:r>
          </a:p>
        </p:txBody>
      </p:sp>
      <p:sp>
        <p:nvSpPr>
          <p:cNvPr id="3" name="页脚占位符 2">
            <a:extLst>
              <a:ext uri="{FF2B5EF4-FFF2-40B4-BE49-F238E27FC236}">
                <a16:creationId xmlns:a16="http://schemas.microsoft.com/office/drawing/2014/main" id="{5BB6EBB7-174E-EA17-5C15-1C7F417862DD}"/>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2BAAEE11-3030-CB74-2B22-E8C4A80CC38D}"/>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pic>
        <p:nvPicPr>
          <p:cNvPr id="6" name="图片 5">
            <a:extLst>
              <a:ext uri="{FF2B5EF4-FFF2-40B4-BE49-F238E27FC236}">
                <a16:creationId xmlns:a16="http://schemas.microsoft.com/office/drawing/2014/main" id="{92C0A07F-040A-A852-EFEB-F0A538157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054" y="184979"/>
            <a:ext cx="3523783" cy="1189462"/>
          </a:xfrm>
          <a:prstGeom prst="rect">
            <a:avLst/>
          </a:prstGeom>
        </p:spPr>
      </p:pic>
      <p:pic>
        <p:nvPicPr>
          <p:cNvPr id="8" name="图片 7">
            <a:extLst>
              <a:ext uri="{FF2B5EF4-FFF2-40B4-BE49-F238E27FC236}">
                <a16:creationId xmlns:a16="http://schemas.microsoft.com/office/drawing/2014/main" id="{FAE375CE-0B4B-7930-74C8-1B3259327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51" y="1124269"/>
            <a:ext cx="7048862" cy="1130358"/>
          </a:xfrm>
          <a:prstGeom prst="rect">
            <a:avLst/>
          </a:prstGeom>
        </p:spPr>
      </p:pic>
      <p:sp>
        <p:nvSpPr>
          <p:cNvPr id="9" name="箭头: 下 8">
            <a:extLst>
              <a:ext uri="{FF2B5EF4-FFF2-40B4-BE49-F238E27FC236}">
                <a16:creationId xmlns:a16="http://schemas.microsoft.com/office/drawing/2014/main" id="{04F10E12-FF77-D53B-68CC-0A3930E37466}"/>
              </a:ext>
            </a:extLst>
          </p:cNvPr>
          <p:cNvSpPr/>
          <p:nvPr/>
        </p:nvSpPr>
        <p:spPr>
          <a:xfrm>
            <a:off x="2127183" y="3070458"/>
            <a:ext cx="952901" cy="981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55611EF-3FA0-5128-8158-29166E97A48B}"/>
              </a:ext>
            </a:extLst>
          </p:cNvPr>
          <p:cNvSpPr txBox="1"/>
          <p:nvPr/>
        </p:nvSpPr>
        <p:spPr>
          <a:xfrm>
            <a:off x="669924" y="4331978"/>
            <a:ext cx="3599848" cy="923330"/>
          </a:xfrm>
          <a:prstGeom prst="rect">
            <a:avLst/>
          </a:prstGeom>
          <a:noFill/>
        </p:spPr>
        <p:txBody>
          <a:bodyPr wrap="square" rtlCol="0">
            <a:spAutoFit/>
          </a:bodyPr>
          <a:lstStyle/>
          <a:p>
            <a:r>
              <a:rPr lang="zh-CN" altLang="en-US" b="0" i="0" dirty="0">
                <a:solidFill>
                  <a:srgbClr val="191B1F"/>
                </a:solidFill>
                <a:effectLst/>
                <a:highlight>
                  <a:srgbClr val="FFFFFF"/>
                </a:highlight>
                <a:latin typeface="-apple-system"/>
              </a:rPr>
              <a:t>简单易实现，应用最为广泛，但每张卡都存储一个模型，此时显存就成了模型规模的天花板。</a:t>
            </a:r>
            <a:endParaRPr lang="zh-CN" altLang="en-US" dirty="0"/>
          </a:p>
        </p:txBody>
      </p:sp>
      <p:pic>
        <p:nvPicPr>
          <p:cNvPr id="12" name="图片 11">
            <a:extLst>
              <a:ext uri="{FF2B5EF4-FFF2-40B4-BE49-F238E27FC236}">
                <a16:creationId xmlns:a16="http://schemas.microsoft.com/office/drawing/2014/main" id="{68F5D5FC-348C-C80A-BA5E-1791A3BEC4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6068" y="2845187"/>
            <a:ext cx="5045090" cy="3308615"/>
          </a:xfrm>
          <a:prstGeom prst="rect">
            <a:avLst/>
          </a:prstGeom>
        </p:spPr>
      </p:pic>
      <p:sp>
        <p:nvSpPr>
          <p:cNvPr id="13" name="箭头: 右 12">
            <a:extLst>
              <a:ext uri="{FF2B5EF4-FFF2-40B4-BE49-F238E27FC236}">
                <a16:creationId xmlns:a16="http://schemas.microsoft.com/office/drawing/2014/main" id="{FDFF2F22-6D61-A28F-EC6F-467E48BD3C3E}"/>
              </a:ext>
            </a:extLst>
          </p:cNvPr>
          <p:cNvSpPr/>
          <p:nvPr/>
        </p:nvSpPr>
        <p:spPr>
          <a:xfrm>
            <a:off x="4398745" y="4408371"/>
            <a:ext cx="1087655" cy="693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144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2E01-BC04-A6AC-579A-E9603FC8F0F8}"/>
              </a:ext>
            </a:extLst>
          </p:cNvPr>
          <p:cNvSpPr>
            <a:spLocks noGrp="1"/>
          </p:cNvSpPr>
          <p:nvPr>
            <p:ph type="title"/>
          </p:nvPr>
        </p:nvSpPr>
        <p:spPr/>
        <p:txBody>
          <a:bodyPr/>
          <a:lstStyle/>
          <a:p>
            <a:r>
              <a:rPr lang="zh-CN" altLang="en-US" dirty="0"/>
              <a:t>运行结果</a:t>
            </a:r>
          </a:p>
        </p:txBody>
      </p:sp>
      <p:sp>
        <p:nvSpPr>
          <p:cNvPr id="3" name="页脚占位符 2">
            <a:extLst>
              <a:ext uri="{FF2B5EF4-FFF2-40B4-BE49-F238E27FC236}">
                <a16:creationId xmlns:a16="http://schemas.microsoft.com/office/drawing/2014/main" id="{41C059F5-89C3-9935-947F-B8A6D8D69EC5}"/>
              </a:ext>
            </a:extLst>
          </p:cNvPr>
          <p:cNvSpPr>
            <a:spLocks noGrp="1"/>
          </p:cNvSpPr>
          <p:nvPr>
            <p:ph type="ftr" sz="quarter" idx="11"/>
          </p:nvPr>
        </p:nvSpPr>
        <p:spPr/>
        <p:txBody>
          <a:bodyPr/>
          <a:lstStyle/>
          <a:p>
            <a:r>
              <a:rPr lang="en-US" altLang="zh-CN"/>
              <a:t>OfficePLUS</a:t>
            </a:r>
            <a:endParaRPr lang="zh-CN" altLang="en-US" dirty="0"/>
          </a:p>
        </p:txBody>
      </p:sp>
      <p:pic>
        <p:nvPicPr>
          <p:cNvPr id="6" name="图片 5">
            <a:extLst>
              <a:ext uri="{FF2B5EF4-FFF2-40B4-BE49-F238E27FC236}">
                <a16:creationId xmlns:a16="http://schemas.microsoft.com/office/drawing/2014/main" id="{9DAC74EE-43DD-8E44-0F57-2F504B05E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31" y="1028700"/>
            <a:ext cx="4444171" cy="2052746"/>
          </a:xfrm>
          <a:prstGeom prst="rect">
            <a:avLst/>
          </a:prstGeom>
        </p:spPr>
      </p:pic>
      <p:sp>
        <p:nvSpPr>
          <p:cNvPr id="7" name="箭头: 右 6">
            <a:extLst>
              <a:ext uri="{FF2B5EF4-FFF2-40B4-BE49-F238E27FC236}">
                <a16:creationId xmlns:a16="http://schemas.microsoft.com/office/drawing/2014/main" id="{081CFA9F-A0D9-EA66-80B6-B57BD3F0F273}"/>
              </a:ext>
            </a:extLst>
          </p:cNvPr>
          <p:cNvSpPr/>
          <p:nvPr/>
        </p:nvSpPr>
        <p:spPr>
          <a:xfrm>
            <a:off x="5461661" y="1662764"/>
            <a:ext cx="1222408"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37C0B2A9-5FC6-1767-8F6A-CCEA5EC68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3819" y="947883"/>
            <a:ext cx="4016918" cy="2157013"/>
          </a:xfrm>
          <a:prstGeom prst="rect">
            <a:avLst/>
          </a:prstGeom>
        </p:spPr>
      </p:pic>
      <p:graphicFrame>
        <p:nvGraphicFramePr>
          <p:cNvPr id="16" name="图表 15">
            <a:extLst>
              <a:ext uri="{FF2B5EF4-FFF2-40B4-BE49-F238E27FC236}">
                <a16:creationId xmlns:a16="http://schemas.microsoft.com/office/drawing/2014/main" id="{61F90B6A-66D5-90A1-D0B2-FEAE1B20D758}"/>
              </a:ext>
            </a:extLst>
          </p:cNvPr>
          <p:cNvGraphicFramePr/>
          <p:nvPr/>
        </p:nvGraphicFramePr>
        <p:xfrm>
          <a:off x="3681002" y="3519739"/>
          <a:ext cx="4340994" cy="2927105"/>
        </p:xfrm>
        <a:graphic>
          <a:graphicData uri="http://schemas.openxmlformats.org/drawingml/2006/chart">
            <c:chart xmlns:c="http://schemas.openxmlformats.org/drawingml/2006/chart" xmlns:r="http://schemas.openxmlformats.org/officeDocument/2006/relationships" r:id="rId5"/>
          </a:graphicData>
        </a:graphic>
      </p:graphicFrame>
      <p:sp>
        <p:nvSpPr>
          <p:cNvPr id="17" name="箭头: 右 16">
            <a:extLst>
              <a:ext uri="{FF2B5EF4-FFF2-40B4-BE49-F238E27FC236}">
                <a16:creationId xmlns:a16="http://schemas.microsoft.com/office/drawing/2014/main" id="{2A35A6D1-7698-935E-2FE0-B69FF516FD38}"/>
              </a:ext>
            </a:extLst>
          </p:cNvPr>
          <p:cNvSpPr/>
          <p:nvPr/>
        </p:nvSpPr>
        <p:spPr>
          <a:xfrm rot="19665607">
            <a:off x="5459378" y="4419603"/>
            <a:ext cx="959223" cy="14343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080443D-76E5-63A0-84F3-D2C976943432}"/>
              </a:ext>
            </a:extLst>
          </p:cNvPr>
          <p:cNvSpPr txBox="1"/>
          <p:nvPr/>
        </p:nvSpPr>
        <p:spPr>
          <a:xfrm>
            <a:off x="5240295" y="3899495"/>
            <a:ext cx="1222408" cy="307777"/>
          </a:xfrm>
          <a:prstGeom prst="rect">
            <a:avLst/>
          </a:prstGeom>
          <a:noFill/>
        </p:spPr>
        <p:txBody>
          <a:bodyPr wrap="square" rtlCol="0">
            <a:spAutoFit/>
          </a:bodyPr>
          <a:lstStyle/>
          <a:p>
            <a:r>
              <a:rPr lang="en-US" altLang="zh-CN" sz="1400" dirty="0"/>
              <a:t>42.8%</a:t>
            </a:r>
            <a:r>
              <a:rPr lang="zh-CN" altLang="en-US" sz="1400" dirty="0"/>
              <a:t>优化</a:t>
            </a:r>
          </a:p>
        </p:txBody>
      </p:sp>
    </p:spTree>
    <p:extLst>
      <p:ext uri="{BB962C8B-B14F-4D97-AF65-F5344CB8AC3E}">
        <p14:creationId xmlns:p14="http://schemas.microsoft.com/office/powerpoint/2010/main" val="329745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8D211-FCF9-4785-B7EF-82C44DAC9978}"/>
              </a:ext>
            </a:extLst>
          </p:cNvPr>
          <p:cNvSpPr>
            <a:spLocks noGrp="1"/>
          </p:cNvSpPr>
          <p:nvPr>
            <p:ph type="title"/>
          </p:nvPr>
        </p:nvSpPr>
        <p:spPr>
          <a:xfrm>
            <a:off x="669925" y="2"/>
            <a:ext cx="9621558" cy="896470"/>
          </a:xfrm>
        </p:spPr>
        <p:txBody>
          <a:bodyPr/>
          <a:lstStyle/>
          <a:p>
            <a:r>
              <a:rPr lang="zh-CN" altLang="en-US" dirty="0"/>
              <a:t>但随</a:t>
            </a:r>
            <a:r>
              <a:rPr lang="en-US" altLang="zh-CN" dirty="0"/>
              <a:t>ZERO stage</a:t>
            </a:r>
            <a:r>
              <a:rPr lang="zh-CN" altLang="en-US" dirty="0"/>
              <a:t>增加，计算和通信开销也增大（</a:t>
            </a:r>
            <a:r>
              <a:rPr lang="en-US" altLang="zh-CN" dirty="0"/>
              <a:t>ZERO 3</a:t>
            </a:r>
            <a:r>
              <a:rPr lang="zh-CN" altLang="en-US" dirty="0"/>
              <a:t>明显增大）</a:t>
            </a:r>
          </a:p>
        </p:txBody>
      </p:sp>
      <p:sp>
        <p:nvSpPr>
          <p:cNvPr id="3" name="页脚占位符 2">
            <a:extLst>
              <a:ext uri="{FF2B5EF4-FFF2-40B4-BE49-F238E27FC236}">
                <a16:creationId xmlns:a16="http://schemas.microsoft.com/office/drawing/2014/main" id="{8EF2098D-0F34-424A-9D8E-6DFD66831B56}"/>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74191828-D5AF-0D1C-A47F-8D5D998F0515}"/>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aphicFrame>
        <p:nvGraphicFramePr>
          <p:cNvPr id="9" name="图表 8">
            <a:extLst>
              <a:ext uri="{FF2B5EF4-FFF2-40B4-BE49-F238E27FC236}">
                <a16:creationId xmlns:a16="http://schemas.microsoft.com/office/drawing/2014/main" id="{8FDD6EB8-9CBB-65F7-E201-08FA5164141C}"/>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522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56C27-7FF3-7455-7CDC-63A735942309}"/>
              </a:ext>
            </a:extLst>
          </p:cNvPr>
          <p:cNvSpPr>
            <a:spLocks noGrp="1"/>
          </p:cNvSpPr>
          <p:nvPr>
            <p:ph type="title"/>
          </p:nvPr>
        </p:nvSpPr>
        <p:spPr/>
        <p:txBody>
          <a:bodyPr/>
          <a:lstStyle/>
          <a:p>
            <a:r>
              <a:rPr lang="zh-CN" altLang="en-US" dirty="0"/>
              <a:t>相关工作</a:t>
            </a:r>
          </a:p>
        </p:txBody>
      </p:sp>
      <p:sp>
        <p:nvSpPr>
          <p:cNvPr id="3" name="页脚占位符 2">
            <a:extLst>
              <a:ext uri="{FF2B5EF4-FFF2-40B4-BE49-F238E27FC236}">
                <a16:creationId xmlns:a16="http://schemas.microsoft.com/office/drawing/2014/main" id="{51798F08-BBC4-87E3-A2AA-6BA6D6073EE2}"/>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5EDEA1D6-16B8-091C-A3F8-87AF4B155500}"/>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8" name="图片 7">
            <a:extLst>
              <a:ext uri="{FF2B5EF4-FFF2-40B4-BE49-F238E27FC236}">
                <a16:creationId xmlns:a16="http://schemas.microsoft.com/office/drawing/2014/main" id="{466BECA7-EDAA-403F-7D2E-E10F5B941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24" y="3348532"/>
            <a:ext cx="3785535" cy="2612997"/>
          </a:xfrm>
          <a:prstGeom prst="rect">
            <a:avLst/>
          </a:prstGeom>
        </p:spPr>
      </p:pic>
      <p:pic>
        <p:nvPicPr>
          <p:cNvPr id="10" name="图片 9">
            <a:extLst>
              <a:ext uri="{FF2B5EF4-FFF2-40B4-BE49-F238E27FC236}">
                <a16:creationId xmlns:a16="http://schemas.microsoft.com/office/drawing/2014/main" id="{5663DFDB-0C24-26DE-A7A8-DAA017F07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2095" y="3541127"/>
            <a:ext cx="7494682" cy="2241108"/>
          </a:xfrm>
          <a:prstGeom prst="rect">
            <a:avLst/>
          </a:prstGeom>
        </p:spPr>
      </p:pic>
      <p:pic>
        <p:nvPicPr>
          <p:cNvPr id="11" name="图片 10">
            <a:extLst>
              <a:ext uri="{FF2B5EF4-FFF2-40B4-BE49-F238E27FC236}">
                <a16:creationId xmlns:a16="http://schemas.microsoft.com/office/drawing/2014/main" id="{AA0ABA71-EE3A-7D7E-F041-5511C37C1B02}"/>
              </a:ext>
            </a:extLst>
          </p:cNvPr>
          <p:cNvPicPr>
            <a:picLocks noChangeAspect="1"/>
          </p:cNvPicPr>
          <p:nvPr/>
        </p:nvPicPr>
        <p:blipFill>
          <a:blip r:embed="rId5"/>
          <a:stretch>
            <a:fillRect/>
          </a:stretch>
        </p:blipFill>
        <p:spPr>
          <a:xfrm>
            <a:off x="2671482" y="411156"/>
            <a:ext cx="8722659" cy="2905719"/>
          </a:xfrm>
          <a:prstGeom prst="rect">
            <a:avLst/>
          </a:prstGeom>
        </p:spPr>
      </p:pic>
    </p:spTree>
    <p:extLst>
      <p:ext uri="{BB962C8B-B14F-4D97-AF65-F5344CB8AC3E}">
        <p14:creationId xmlns:p14="http://schemas.microsoft.com/office/powerpoint/2010/main" val="719206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12974" y="2533650"/>
            <a:ext cx="5419185" cy="895350"/>
          </a:xfrm>
        </p:spPr>
        <p:txBody>
          <a:bodyPr/>
          <a:lstStyle/>
          <a:p>
            <a:r>
              <a:rPr lang="zh-CN" altLang="en-US" dirty="0">
                <a:latin typeface="+mn-lt"/>
                <a:ea typeface="+mn-ea"/>
                <a:cs typeface="+mn-ea"/>
                <a:sym typeface="+mn-lt"/>
              </a:rPr>
              <a:t>自动数据分发的实现</a:t>
            </a:r>
          </a:p>
        </p:txBody>
      </p:sp>
      <p:sp>
        <p:nvSpPr>
          <p:cNvPr id="6" name="文本占位符 5"/>
          <p:cNvSpPr>
            <a:spLocks noGrp="1"/>
          </p:cNvSpPr>
          <p:nvPr>
            <p:ph type="body" idx="1"/>
          </p:nvPr>
        </p:nvSpPr>
        <p:spPr>
          <a:xfrm>
            <a:off x="7012974" y="3593654"/>
            <a:ext cx="5419185" cy="1015623"/>
          </a:xfrm>
        </p:spPr>
        <p:txBody>
          <a:bodyPr/>
          <a:lstStyle/>
          <a:p>
            <a:pPr lvl="0"/>
            <a:r>
              <a:rPr lang="zh-CN" altLang="en-US" dirty="0">
                <a:cs typeface="+mn-ea"/>
                <a:sym typeface="+mn-lt"/>
              </a:rPr>
              <a:t>为什么不直接对数据集动手呢</a:t>
            </a:r>
            <a:r>
              <a:rPr lang="en-US" altLang="zh-CN" dirty="0">
                <a:cs typeface="+mn-ea"/>
                <a:sym typeface="+mn-lt"/>
              </a:rPr>
              <a:t>?</a:t>
            </a:r>
          </a:p>
        </p:txBody>
      </p:sp>
      <p:sp>
        <p:nvSpPr>
          <p:cNvPr id="7" name="文本框 6"/>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/04</a:t>
            </a:r>
            <a:endParaRPr lang="zh-CN" altLang="en-US" spc="100" dirty="0">
              <a:solidFill>
                <a:schemeClr val="accent4"/>
              </a:solidFill>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27</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73100" y="1123950"/>
            <a:ext cx="10845800" cy="4738409"/>
            <a:chOff x="673100" y="1123950"/>
            <a:chExt cx="10845800" cy="4738409"/>
          </a:xfrm>
        </p:grpSpPr>
        <p:cxnSp>
          <p:nvCxnSpPr>
            <p:cNvPr id="6" name="直接连接符 5"/>
            <p:cNvCxnSpPr>
              <a:stCxn id="19" idx="4"/>
            </p:cNvCxnSpPr>
            <p:nvPr/>
          </p:nvCxnSpPr>
          <p:spPr>
            <a:xfrm flipV="1">
              <a:off x="4678363" y="1820584"/>
              <a:ext cx="0" cy="2409732"/>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73100" y="1123950"/>
              <a:ext cx="10845800" cy="6966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buSzPct val="25000"/>
              </a:pPr>
              <a:r>
                <a:rPr lang="zh-CN" altLang="en-US" sz="2400" b="1" dirty="0">
                  <a:solidFill>
                    <a:schemeClr val="tx1"/>
                  </a:solidFill>
                  <a:cs typeface="+mn-ea"/>
                  <a:sym typeface="+mn-lt"/>
                </a:rPr>
                <a:t>思路实现历程</a:t>
              </a:r>
            </a:p>
          </p:txBody>
        </p:sp>
        <p:grpSp>
          <p:nvGrpSpPr>
            <p:cNvPr id="8" name="组合 7"/>
            <p:cNvGrpSpPr/>
            <p:nvPr/>
          </p:nvGrpSpPr>
          <p:grpSpPr>
            <a:xfrm>
              <a:off x="1203325" y="2398434"/>
              <a:ext cx="2768600" cy="955860"/>
              <a:chOff x="882650" y="3260725"/>
              <a:chExt cx="2349930" cy="955860"/>
            </a:xfrm>
          </p:grpSpPr>
          <p:sp>
            <p:nvSpPr>
              <p:cNvPr id="32" name="文本框 31"/>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单卡</a:t>
                </a:r>
              </a:p>
            </p:txBody>
          </p:sp>
          <p:sp>
            <p:nvSpPr>
              <p:cNvPr id="33" name="矩形 32"/>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所有训练在一张显卡上跑</a:t>
                </a:r>
              </a:p>
            </p:txBody>
          </p:sp>
        </p:grpSp>
        <p:grpSp>
          <p:nvGrpSpPr>
            <p:cNvPr id="9" name="组合 8"/>
            <p:cNvGrpSpPr/>
            <p:nvPr/>
          </p:nvGrpSpPr>
          <p:grpSpPr>
            <a:xfrm>
              <a:off x="4976813" y="2398434"/>
              <a:ext cx="2768600" cy="955860"/>
              <a:chOff x="882650" y="3260725"/>
              <a:chExt cx="2349930" cy="955860"/>
            </a:xfrm>
          </p:grpSpPr>
          <p:sp>
            <p:nvSpPr>
              <p:cNvPr id="30" name="文本框 29"/>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多卡</a:t>
                </a:r>
              </a:p>
            </p:txBody>
          </p:sp>
          <p:sp>
            <p:nvSpPr>
              <p:cNvPr id="31" name="矩形 30"/>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训练在</a:t>
                </a:r>
                <a:r>
                  <a:rPr lang="en-US" altLang="zh-CN" sz="1100" dirty="0">
                    <a:cs typeface="+mn-ea"/>
                    <a:sym typeface="+mn-lt"/>
                  </a:rPr>
                  <a:t>2</a:t>
                </a:r>
                <a:r>
                  <a:rPr lang="zh-CN" altLang="en-US" sz="1100" dirty="0">
                    <a:cs typeface="+mn-ea"/>
                    <a:sym typeface="+mn-lt"/>
                  </a:rPr>
                  <a:t>张显卡上跑</a:t>
                </a:r>
              </a:p>
            </p:txBody>
          </p:sp>
        </p:grpSp>
        <p:grpSp>
          <p:nvGrpSpPr>
            <p:cNvPr id="10" name="组合 9"/>
            <p:cNvGrpSpPr/>
            <p:nvPr/>
          </p:nvGrpSpPr>
          <p:grpSpPr>
            <a:xfrm>
              <a:off x="8750300" y="2398434"/>
              <a:ext cx="2768600" cy="955860"/>
              <a:chOff x="882650" y="3260725"/>
              <a:chExt cx="2349930" cy="955860"/>
            </a:xfrm>
          </p:grpSpPr>
          <p:sp>
            <p:nvSpPr>
              <p:cNvPr id="28" name="文本框 27"/>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多卡</a:t>
                </a:r>
              </a:p>
            </p:txBody>
          </p:sp>
          <p:sp>
            <p:nvSpPr>
              <p:cNvPr id="29" name="矩形 28"/>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训练在</a:t>
                </a:r>
                <a:r>
                  <a:rPr lang="en-US" altLang="zh-CN" sz="1100" dirty="0">
                    <a:cs typeface="+mn-ea"/>
                    <a:sym typeface="+mn-lt"/>
                  </a:rPr>
                  <a:t>2</a:t>
                </a:r>
                <a:r>
                  <a:rPr lang="zh-CN" altLang="en-US" sz="1100" dirty="0">
                    <a:cs typeface="+mn-ea"/>
                    <a:sym typeface="+mn-lt"/>
                  </a:rPr>
                  <a:t>张显卡上跑</a:t>
                </a:r>
                <a:endParaRPr lang="en-US" altLang="zh-CN" sz="1100" dirty="0">
                  <a:cs typeface="+mn-ea"/>
                  <a:sym typeface="+mn-lt"/>
                </a:endParaRPr>
              </a:p>
            </p:txBody>
          </p:sp>
        </p:grpSp>
        <p:grpSp>
          <p:nvGrpSpPr>
            <p:cNvPr id="11" name="组合 10"/>
            <p:cNvGrpSpPr/>
            <p:nvPr/>
          </p:nvGrpSpPr>
          <p:grpSpPr>
            <a:xfrm>
              <a:off x="4976813" y="3652466"/>
              <a:ext cx="2768600" cy="955860"/>
              <a:chOff x="882650" y="3260725"/>
              <a:chExt cx="2349930" cy="955860"/>
            </a:xfrm>
          </p:grpSpPr>
          <p:sp>
            <p:nvSpPr>
              <p:cNvPr id="26" name="文本框 25"/>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手动分割数据集</a:t>
                </a:r>
              </a:p>
            </p:txBody>
          </p:sp>
          <p:sp>
            <p:nvSpPr>
              <p:cNvPr id="27" name="矩形 26"/>
              <p:cNvSpPr/>
              <p:nvPr/>
            </p:nvSpPr>
            <p:spPr bwMode="auto">
              <a:xfrm>
                <a:off x="884328" y="3659186"/>
                <a:ext cx="2348252" cy="557399"/>
              </a:xfrm>
              <a:prstGeom prst="rect">
                <a:avLst/>
              </a:prstGeom>
              <a:noFill/>
              <a:ln>
                <a:noFill/>
              </a:ln>
            </p:spPr>
            <p:txBody>
              <a:bodyPr wrap="square" lIns="91440" tIns="45720" rIns="91440" bIns="45720" anchor="t" anchorCtr="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将数据集平分为两份，平均分在两张卡上并分开进行训练，训练结果保存在同一路径中</a:t>
                </a:r>
              </a:p>
            </p:txBody>
          </p:sp>
        </p:grpSp>
        <p:grpSp>
          <p:nvGrpSpPr>
            <p:cNvPr id="12" name="组合 11"/>
            <p:cNvGrpSpPr/>
            <p:nvPr/>
          </p:nvGrpSpPr>
          <p:grpSpPr>
            <a:xfrm>
              <a:off x="8750300" y="3652466"/>
              <a:ext cx="2768600" cy="955860"/>
              <a:chOff x="882650" y="3260725"/>
              <a:chExt cx="2349930" cy="955860"/>
            </a:xfrm>
          </p:grpSpPr>
          <p:sp>
            <p:nvSpPr>
              <p:cNvPr id="24" name="文本框 23"/>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自动预分割数据集</a:t>
                </a:r>
              </a:p>
            </p:txBody>
          </p:sp>
          <p:sp>
            <p:nvSpPr>
              <p:cNvPr id="25" name="矩形 24"/>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参考显卡的显存大小、显卡数目等指标，进行数据预分配</a:t>
                </a:r>
              </a:p>
            </p:txBody>
          </p:sp>
        </p:grpSp>
        <p:grpSp>
          <p:nvGrpSpPr>
            <p:cNvPr id="13" name="组合 12"/>
            <p:cNvGrpSpPr/>
            <p:nvPr/>
          </p:nvGrpSpPr>
          <p:grpSpPr>
            <a:xfrm>
              <a:off x="8750300" y="4906499"/>
              <a:ext cx="2768600" cy="955860"/>
              <a:chOff x="882650" y="3260725"/>
              <a:chExt cx="2349930" cy="955860"/>
            </a:xfrm>
          </p:grpSpPr>
          <p:sp>
            <p:nvSpPr>
              <p:cNvPr id="22" name="文本框 21"/>
              <p:cNvSpPr txBox="1"/>
              <p:nvPr/>
            </p:nvSpPr>
            <p:spPr bwMode="auto">
              <a:xfrm>
                <a:off x="882650" y="3260725"/>
                <a:ext cx="2348252"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sz="1800" b="1" dirty="0">
                    <a:cs typeface="+mn-ea"/>
                    <a:sym typeface="+mn-lt"/>
                  </a:rPr>
                  <a:t>动态数据集分配</a:t>
                </a:r>
              </a:p>
            </p:txBody>
          </p:sp>
          <p:sp>
            <p:nvSpPr>
              <p:cNvPr id="23" name="矩形 22"/>
              <p:cNvSpPr/>
              <p:nvPr/>
            </p:nvSpPr>
            <p:spPr bwMode="auto">
              <a:xfrm>
                <a:off x="884328" y="3659186"/>
                <a:ext cx="2348252" cy="557399"/>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100" dirty="0">
                    <a:cs typeface="+mn-ea"/>
                    <a:sym typeface="+mn-lt"/>
                  </a:rPr>
                  <a:t>将数据拆分为多个</a:t>
                </a:r>
                <a:r>
                  <a:rPr lang="en-US" altLang="zh-CN" sz="1100" dirty="0">
                    <a:cs typeface="+mn-ea"/>
                    <a:sym typeface="+mn-lt"/>
                  </a:rPr>
                  <a:t>batch</a:t>
                </a:r>
                <a:r>
                  <a:rPr lang="zh-CN" altLang="en-US" sz="1100" dirty="0">
                    <a:cs typeface="+mn-ea"/>
                    <a:sym typeface="+mn-lt"/>
                  </a:rPr>
                  <a:t>，每次训练取相应的</a:t>
                </a:r>
                <a:r>
                  <a:rPr lang="en-US" altLang="zh-CN" sz="1100" dirty="0">
                    <a:cs typeface="+mn-ea"/>
                    <a:sym typeface="+mn-lt"/>
                  </a:rPr>
                  <a:t>batch</a:t>
                </a:r>
                <a:r>
                  <a:rPr lang="zh-CN" altLang="en-US" sz="1100" dirty="0">
                    <a:cs typeface="+mn-ea"/>
                    <a:sym typeface="+mn-lt"/>
                  </a:rPr>
                  <a:t>进行训练。</a:t>
                </a:r>
              </a:p>
            </p:txBody>
          </p:sp>
        </p:grpSp>
        <p:cxnSp>
          <p:nvCxnSpPr>
            <p:cNvPr id="14" name="直接连接符 13"/>
            <p:cNvCxnSpPr>
              <a:stCxn id="16" idx="4"/>
            </p:cNvCxnSpPr>
            <p:nvPr/>
          </p:nvCxnSpPr>
          <p:spPr>
            <a:xfrm flipV="1">
              <a:off x="904875" y="1820584"/>
              <a:ext cx="0" cy="11557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1" idx="4"/>
            </p:cNvCxnSpPr>
            <p:nvPr/>
          </p:nvCxnSpPr>
          <p:spPr>
            <a:xfrm flipV="1">
              <a:off x="8451850" y="1820584"/>
              <a:ext cx="0" cy="366376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73100" y="2512734"/>
              <a:ext cx="463550" cy="463550"/>
            </a:xfrm>
            <a:prstGeom prst="ellips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tx1">
                      <a:lumMod val="50000"/>
                      <a:lumOff val="50000"/>
                    </a:schemeClr>
                  </a:solidFill>
                  <a:cs typeface="+mn-ea"/>
                  <a:sym typeface="+mn-lt"/>
                </a:rPr>
                <a:t>1</a:t>
              </a:r>
              <a:endParaRPr lang="zh-CN" altLang="en-US" b="1" i="1" dirty="0">
                <a:solidFill>
                  <a:schemeClr val="tx1">
                    <a:lumMod val="50000"/>
                    <a:lumOff val="50000"/>
                  </a:schemeClr>
                </a:solidFill>
                <a:cs typeface="+mn-ea"/>
                <a:sym typeface="+mn-lt"/>
              </a:endParaRPr>
            </a:p>
          </p:txBody>
        </p:sp>
        <p:sp>
          <p:nvSpPr>
            <p:cNvPr id="17" name="椭圆 16"/>
            <p:cNvSpPr/>
            <p:nvPr/>
          </p:nvSpPr>
          <p:spPr>
            <a:xfrm>
              <a:off x="4446588" y="2512734"/>
              <a:ext cx="463550" cy="463550"/>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2"/>
                  </a:solidFill>
                  <a:cs typeface="+mn-ea"/>
                  <a:sym typeface="+mn-lt"/>
                </a:rPr>
                <a:t>1</a:t>
              </a:r>
              <a:endParaRPr lang="zh-CN" altLang="en-US" b="1" i="1" dirty="0">
                <a:solidFill>
                  <a:schemeClr val="accent2"/>
                </a:solidFill>
                <a:cs typeface="+mn-ea"/>
                <a:sym typeface="+mn-lt"/>
              </a:endParaRPr>
            </a:p>
          </p:txBody>
        </p:sp>
        <p:sp>
          <p:nvSpPr>
            <p:cNvPr id="18" name="椭圆 17"/>
            <p:cNvSpPr/>
            <p:nvPr/>
          </p:nvSpPr>
          <p:spPr>
            <a:xfrm>
              <a:off x="8220075" y="2512734"/>
              <a:ext cx="463550" cy="46355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1"/>
                  </a:solidFill>
                  <a:cs typeface="+mn-ea"/>
                  <a:sym typeface="+mn-lt"/>
                </a:rPr>
                <a:t>1</a:t>
              </a:r>
              <a:endParaRPr lang="zh-CN" altLang="en-US" b="1" i="1" dirty="0">
                <a:solidFill>
                  <a:schemeClr val="accent1"/>
                </a:solidFill>
                <a:cs typeface="+mn-ea"/>
                <a:sym typeface="+mn-lt"/>
              </a:endParaRPr>
            </a:p>
          </p:txBody>
        </p:sp>
        <p:sp>
          <p:nvSpPr>
            <p:cNvPr id="19" name="椭圆 18"/>
            <p:cNvSpPr/>
            <p:nvPr/>
          </p:nvSpPr>
          <p:spPr>
            <a:xfrm>
              <a:off x="4446588" y="3766766"/>
              <a:ext cx="463550" cy="463550"/>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2"/>
                  </a:solidFill>
                  <a:cs typeface="+mn-ea"/>
                  <a:sym typeface="+mn-lt"/>
                </a:rPr>
                <a:t>2</a:t>
              </a:r>
              <a:endParaRPr lang="zh-CN" altLang="en-US" b="1" i="1" dirty="0">
                <a:solidFill>
                  <a:schemeClr val="accent2"/>
                </a:solidFill>
                <a:cs typeface="+mn-ea"/>
                <a:sym typeface="+mn-lt"/>
              </a:endParaRPr>
            </a:p>
          </p:txBody>
        </p:sp>
        <p:sp>
          <p:nvSpPr>
            <p:cNvPr id="20" name="椭圆 19"/>
            <p:cNvSpPr/>
            <p:nvPr/>
          </p:nvSpPr>
          <p:spPr>
            <a:xfrm>
              <a:off x="8220075" y="3766766"/>
              <a:ext cx="463550" cy="46355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1"/>
                  </a:solidFill>
                  <a:cs typeface="+mn-ea"/>
                  <a:sym typeface="+mn-lt"/>
                </a:rPr>
                <a:t>2</a:t>
              </a:r>
              <a:endParaRPr lang="zh-CN" altLang="en-US" b="1" i="1" dirty="0">
                <a:solidFill>
                  <a:schemeClr val="accent1"/>
                </a:solidFill>
                <a:cs typeface="+mn-ea"/>
                <a:sym typeface="+mn-lt"/>
              </a:endParaRPr>
            </a:p>
          </p:txBody>
        </p:sp>
        <p:sp>
          <p:nvSpPr>
            <p:cNvPr id="21" name="椭圆 20"/>
            <p:cNvSpPr/>
            <p:nvPr/>
          </p:nvSpPr>
          <p:spPr>
            <a:xfrm>
              <a:off x="8220075" y="5020799"/>
              <a:ext cx="463550" cy="46355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10000"/>
            </a:bodyPr>
            <a:lstStyle/>
            <a:p>
              <a:pPr algn="ctr">
                <a:lnSpc>
                  <a:spcPct val="120000"/>
                </a:lnSpc>
              </a:pPr>
              <a:r>
                <a:rPr lang="en-US" altLang="zh-CN" b="1" i="1" dirty="0">
                  <a:solidFill>
                    <a:schemeClr val="accent1"/>
                  </a:solidFill>
                  <a:cs typeface="+mn-ea"/>
                  <a:sym typeface="+mn-lt"/>
                </a:rPr>
                <a:t>3</a:t>
              </a:r>
              <a:endParaRPr lang="zh-CN" altLang="en-US" b="1" i="1" dirty="0">
                <a:solidFill>
                  <a:schemeClr val="accent1"/>
                </a:solidFill>
                <a:cs typeface="+mn-ea"/>
                <a:sym typeface="+mn-lt"/>
              </a:endParaRPr>
            </a:p>
          </p:txBody>
        </p:sp>
      </p:grpSp>
      <p:sp>
        <p:nvSpPr>
          <p:cNvPr id="34" name="标题 33"/>
          <p:cNvSpPr>
            <a:spLocks noGrp="1"/>
          </p:cNvSpPr>
          <p:nvPr>
            <p:ph type="title" hasCustomPrompt="1"/>
          </p:nvPr>
        </p:nvSpPr>
        <p:spPr>
          <a:xfrm>
            <a:off x="669924" y="1"/>
            <a:ext cx="10850563" cy="1028699"/>
          </a:xfrm>
        </p:spPr>
        <p:txBody>
          <a:bodyPr/>
          <a:lstStyle>
            <a:lvl1pPr>
              <a:defRPr/>
            </a:lvl1pPr>
          </a:lstStyle>
          <a:p>
            <a:r>
              <a:rPr lang="en-US" altLang="zh-CN" dirty="0"/>
              <a:t>GPU</a:t>
            </a:r>
            <a:r>
              <a:rPr lang="zh-CN" altLang="en-US" dirty="0"/>
              <a:t>配置：</a:t>
            </a:r>
            <a:r>
              <a:rPr lang="en-US" altLang="zh-CN" dirty="0"/>
              <a:t> </a:t>
            </a:r>
            <a:r>
              <a:rPr lang="zh-CN" altLang="en-US" sz="2000" dirty="0"/>
              <a:t>单卡：</a:t>
            </a:r>
            <a:r>
              <a:rPr lang="en-US" altLang="zh-CN" sz="2000" dirty="0"/>
              <a:t>RTX3090 </a:t>
            </a:r>
            <a:r>
              <a:rPr lang="zh-CN" altLang="en-US" sz="2000" dirty="0"/>
              <a:t>多卡：</a:t>
            </a:r>
            <a:r>
              <a:rPr lang="en-US" altLang="zh-CN" sz="2000" dirty="0"/>
              <a:t>2</a:t>
            </a:r>
            <a:r>
              <a:rPr lang="zh-CN" altLang="en-US" sz="2000" dirty="0"/>
              <a:t>张</a:t>
            </a:r>
            <a:r>
              <a:rPr lang="en-US" altLang="zh-CN" sz="2000" dirty="0"/>
              <a:t>RTX3090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28</a:t>
            </a:fld>
            <a:endParaRPr lang="zh-CN" altLang="en-US">
              <a:cs typeface="+mn-ea"/>
              <a:sym typeface="+mn-lt"/>
            </a:endParaRPr>
          </a:p>
        </p:txBody>
      </p:sp>
      <p:sp>
        <p:nvSpPr>
          <p:cNvPr id="43" name="标题 42"/>
          <p:cNvSpPr>
            <a:spLocks noGrp="1"/>
          </p:cNvSpPr>
          <p:nvPr>
            <p:ph type="title" hasCustomPrompt="1"/>
          </p:nvPr>
        </p:nvSpPr>
        <p:spPr>
          <a:xfrm>
            <a:off x="669924" y="1"/>
            <a:ext cx="10850563" cy="1028699"/>
          </a:xfrm>
        </p:spPr>
        <p:txBody>
          <a:bodyPr/>
          <a:lstStyle>
            <a:lvl1pPr>
              <a:defRPr/>
            </a:lvl1pPr>
          </a:lstStyle>
          <a:p>
            <a:r>
              <a:rPr lang="zh-CN" altLang="en-US" dirty="0"/>
              <a:t>训练结果比较</a:t>
            </a:r>
          </a:p>
        </p:txBody>
      </p:sp>
      <p:sp>
        <p:nvSpPr>
          <p:cNvPr id="44" name="文本框 43"/>
          <p:cNvSpPr txBox="1"/>
          <p:nvPr/>
        </p:nvSpPr>
        <p:spPr>
          <a:xfrm>
            <a:off x="1031240" y="1346940"/>
            <a:ext cx="6096000" cy="460375"/>
          </a:xfrm>
          <a:prstGeom prst="rect">
            <a:avLst/>
          </a:prstGeom>
        </p:spPr>
        <p:txBody>
          <a:bodyPr>
            <a:spAutoFit/>
            <a:extLst>
              <a:ext uri="{4A0BC546-FE56-4ADE-93B0-CB8AF2F6F144}">
                <wpsdc:textFrameExt xmlns="" xmlns:wpsdc="http://www.wps.cn/officeDocument/2022/drawingmlCustomData" type="sub-title"/>
              </a:ext>
            </a:extLst>
          </a:bodyPr>
          <a:lstStyle/>
          <a:p>
            <a:pPr algn="l"/>
            <a:r>
              <a:rPr lang="zh-CN" altLang="en-US" sz="2400" spc="200">
                <a:latin typeface="Arial" panose="020B0604020202020204" pitchFamily="34" charset="0"/>
                <a:ea typeface="微软雅黑" panose="020B0503020204020204" charset="-122"/>
              </a:rPr>
              <a:t>单卡：</a:t>
            </a:r>
          </a:p>
        </p:txBody>
      </p:sp>
      <p:sp>
        <p:nvSpPr>
          <p:cNvPr id="45" name="文本框 44"/>
          <p:cNvSpPr txBox="1"/>
          <p:nvPr/>
        </p:nvSpPr>
        <p:spPr>
          <a:xfrm>
            <a:off x="928370" y="2623925"/>
            <a:ext cx="6096000" cy="460375"/>
          </a:xfrm>
          <a:prstGeom prst="rect">
            <a:avLst/>
          </a:prstGeom>
        </p:spPr>
        <p:txBody>
          <a:bodyPr>
            <a:spAutoFit/>
            <a:extLst>
              <a:ext uri="{4A0BC546-FE56-4ADE-93B0-CB8AF2F6F144}">
                <wpsdc:textFrameExt xmlns="" xmlns:wpsdc="http://www.wps.cn/officeDocument/2022/drawingmlCustomData" type="sub-title"/>
              </a:ext>
            </a:extLst>
          </a:bodyPr>
          <a:lstStyle/>
          <a:p>
            <a:pPr algn="l"/>
            <a:r>
              <a:rPr lang="zh-CN" altLang="en-US" sz="2400" spc="200">
                <a:latin typeface="Arial" panose="020B0604020202020204" pitchFamily="34" charset="0"/>
                <a:ea typeface="微软雅黑" panose="020B0503020204020204" charset="-122"/>
              </a:rPr>
              <a:t>多卡手动预分割数据集：</a:t>
            </a:r>
          </a:p>
        </p:txBody>
      </p:sp>
      <p:sp>
        <p:nvSpPr>
          <p:cNvPr id="46" name="文本框 45"/>
          <p:cNvSpPr txBox="1"/>
          <p:nvPr/>
        </p:nvSpPr>
        <p:spPr>
          <a:xfrm>
            <a:off x="928370" y="4513050"/>
            <a:ext cx="6096000" cy="460375"/>
          </a:xfrm>
          <a:prstGeom prst="rect">
            <a:avLst/>
          </a:prstGeom>
        </p:spPr>
        <p:txBody>
          <a:bodyPr>
            <a:spAutoFit/>
            <a:extLst>
              <a:ext uri="{4A0BC546-FE56-4ADE-93B0-CB8AF2F6F144}">
                <wpsdc:textFrameExt xmlns="" xmlns:wpsdc="http://www.wps.cn/officeDocument/2022/drawingmlCustomData" type="sub-title"/>
              </a:ext>
            </a:extLst>
          </a:bodyPr>
          <a:lstStyle/>
          <a:p>
            <a:pPr algn="l"/>
            <a:r>
              <a:rPr lang="zh-CN" altLang="en-US" sz="2400" spc="200">
                <a:latin typeface="Arial" panose="020B0604020202020204" pitchFamily="34" charset="0"/>
                <a:ea typeface="微软雅黑" panose="020B0503020204020204" charset="-122"/>
              </a:rPr>
              <a:t>多卡自动分割数据集：</a:t>
            </a:r>
          </a:p>
        </p:txBody>
      </p:sp>
      <p:pic>
        <p:nvPicPr>
          <p:cNvPr id="47" name="图片 46"/>
          <p:cNvPicPr>
            <a:picLocks noChangeAspect="1"/>
          </p:cNvPicPr>
          <p:nvPr/>
        </p:nvPicPr>
        <p:blipFill>
          <a:blip r:embed="rId2"/>
          <a:stretch>
            <a:fillRect/>
          </a:stretch>
        </p:blipFill>
        <p:spPr>
          <a:xfrm>
            <a:off x="1031240" y="2002155"/>
            <a:ext cx="10195560" cy="426720"/>
          </a:xfrm>
          <a:prstGeom prst="rect">
            <a:avLst/>
          </a:prstGeom>
        </p:spPr>
      </p:pic>
      <p:sp>
        <p:nvSpPr>
          <p:cNvPr id="48" name="文本框 47"/>
          <p:cNvSpPr txBox="1"/>
          <p:nvPr/>
        </p:nvSpPr>
        <p:spPr>
          <a:xfrm>
            <a:off x="2409825" y="1569720"/>
            <a:ext cx="4207510" cy="337185"/>
          </a:xfrm>
          <a:prstGeom prst="rect">
            <a:avLst/>
          </a:prstGeom>
          <a:noFill/>
        </p:spPr>
        <p:txBody>
          <a:bodyPr wrap="square" rtlCol="0">
            <a:spAutoFit/>
          </a:bodyPr>
          <a:lstStyle/>
          <a:p>
            <a:r>
              <a:rPr lang="zh-CN" altLang="en-US" sz="1600"/>
              <a:t>运行时间：</a:t>
            </a:r>
            <a:r>
              <a:rPr lang="en-US" altLang="zh-CN" sz="1600"/>
              <a:t>1316.6106s</a:t>
            </a:r>
            <a:r>
              <a:rPr lang="zh-CN" altLang="en-US" sz="1600"/>
              <a:t>，</a:t>
            </a:r>
            <a:r>
              <a:rPr lang="en-US" altLang="zh-CN" sz="1600"/>
              <a:t>484.54tokens/s</a:t>
            </a:r>
          </a:p>
        </p:txBody>
      </p:sp>
      <p:pic>
        <p:nvPicPr>
          <p:cNvPr id="49" name="图片 48"/>
          <p:cNvPicPr>
            <a:picLocks noChangeAspect="1"/>
          </p:cNvPicPr>
          <p:nvPr/>
        </p:nvPicPr>
        <p:blipFill>
          <a:blip r:embed="rId3"/>
          <a:stretch>
            <a:fillRect/>
          </a:stretch>
        </p:blipFill>
        <p:spPr>
          <a:xfrm>
            <a:off x="1031875" y="3375660"/>
            <a:ext cx="10194925" cy="971550"/>
          </a:xfrm>
          <a:prstGeom prst="rect">
            <a:avLst/>
          </a:prstGeom>
        </p:spPr>
      </p:pic>
      <p:sp>
        <p:nvSpPr>
          <p:cNvPr id="50" name="文本框 49"/>
          <p:cNvSpPr txBox="1"/>
          <p:nvPr/>
        </p:nvSpPr>
        <p:spPr>
          <a:xfrm>
            <a:off x="4692015" y="2908300"/>
            <a:ext cx="5041265" cy="337185"/>
          </a:xfrm>
          <a:prstGeom prst="rect">
            <a:avLst/>
          </a:prstGeom>
          <a:noFill/>
        </p:spPr>
        <p:txBody>
          <a:bodyPr wrap="square" rtlCol="0">
            <a:spAutoFit/>
          </a:bodyPr>
          <a:lstStyle/>
          <a:p>
            <a:r>
              <a:rPr lang="zh-CN" altLang="en-US" sz="1600"/>
              <a:t>运行时间：</a:t>
            </a:r>
            <a:r>
              <a:rPr lang="en-US" altLang="zh-CN" sz="1600"/>
              <a:t>664.6356s</a:t>
            </a:r>
            <a:r>
              <a:rPr lang="zh-CN" altLang="en-US" sz="1600"/>
              <a:t>，</a:t>
            </a:r>
            <a:r>
              <a:rPr lang="en-US" altLang="zh-CN" sz="1600"/>
              <a:t>965.92tokens/s</a:t>
            </a:r>
          </a:p>
        </p:txBody>
      </p:sp>
      <p:pic>
        <p:nvPicPr>
          <p:cNvPr id="51" name="图片 50"/>
          <p:cNvPicPr>
            <a:picLocks noChangeAspect="1"/>
          </p:cNvPicPr>
          <p:nvPr/>
        </p:nvPicPr>
        <p:blipFill>
          <a:blip r:embed="rId4"/>
          <a:stretch>
            <a:fillRect/>
          </a:stretch>
        </p:blipFill>
        <p:spPr>
          <a:xfrm>
            <a:off x="1031875" y="5471160"/>
            <a:ext cx="2934335" cy="1068070"/>
          </a:xfrm>
          <a:prstGeom prst="rect">
            <a:avLst/>
          </a:prstGeom>
        </p:spPr>
      </p:pic>
      <p:pic>
        <p:nvPicPr>
          <p:cNvPr id="52" name="图片 51"/>
          <p:cNvPicPr>
            <a:picLocks noChangeAspect="1"/>
          </p:cNvPicPr>
          <p:nvPr/>
        </p:nvPicPr>
        <p:blipFill>
          <a:blip r:embed="rId5"/>
          <a:srcRect l="1603" t="8596" r="6695" b="27183"/>
          <a:stretch>
            <a:fillRect/>
          </a:stretch>
        </p:blipFill>
        <p:spPr>
          <a:xfrm>
            <a:off x="4357370" y="4577080"/>
            <a:ext cx="5715635" cy="2159000"/>
          </a:xfrm>
          <a:prstGeom prst="rect">
            <a:avLst/>
          </a:prstGeom>
        </p:spPr>
      </p:pic>
      <p:sp>
        <p:nvSpPr>
          <p:cNvPr id="53" name="文本框 52"/>
          <p:cNvSpPr txBox="1"/>
          <p:nvPr/>
        </p:nvSpPr>
        <p:spPr>
          <a:xfrm>
            <a:off x="760730" y="5053965"/>
            <a:ext cx="5041265" cy="337185"/>
          </a:xfrm>
          <a:prstGeom prst="rect">
            <a:avLst/>
          </a:prstGeom>
          <a:noFill/>
        </p:spPr>
        <p:txBody>
          <a:bodyPr wrap="square" rtlCol="0">
            <a:spAutoFit/>
          </a:bodyPr>
          <a:lstStyle/>
          <a:p>
            <a:r>
              <a:rPr lang="zh-CN" altLang="en-US" sz="1600"/>
              <a:t>运行时间：</a:t>
            </a:r>
            <a:r>
              <a:rPr lang="en-US" altLang="zh-CN" sz="1600"/>
              <a:t>599.35s</a:t>
            </a:r>
            <a:r>
              <a:rPr lang="zh-CN" altLang="en-US" sz="1600"/>
              <a:t>，</a:t>
            </a:r>
            <a:r>
              <a:rPr lang="en-US" altLang="zh-CN" sz="1600"/>
              <a:t>869.36 tokens/s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29</a:t>
            </a:fld>
            <a:endParaRPr lang="zh-CN" altLang="en-US">
              <a:cs typeface="+mn-ea"/>
              <a:sym typeface="+mn-lt"/>
            </a:endParaRPr>
          </a:p>
        </p:txBody>
      </p:sp>
      <p:sp>
        <p:nvSpPr>
          <p:cNvPr id="43" name="标题 42"/>
          <p:cNvSpPr>
            <a:spLocks noGrp="1"/>
          </p:cNvSpPr>
          <p:nvPr>
            <p:ph type="title" hasCustomPrompt="1"/>
          </p:nvPr>
        </p:nvSpPr>
        <p:spPr>
          <a:xfrm>
            <a:off x="669924" y="1"/>
            <a:ext cx="10850563" cy="1028699"/>
          </a:xfrm>
        </p:spPr>
        <p:txBody>
          <a:bodyPr/>
          <a:lstStyle>
            <a:lvl1pPr>
              <a:defRPr/>
            </a:lvl1pPr>
          </a:lstStyle>
          <a:p>
            <a:r>
              <a:rPr lang="zh-CN" altLang="en-US" dirty="0"/>
              <a:t>训练结果比较</a:t>
            </a:r>
          </a:p>
        </p:txBody>
      </p:sp>
      <p:graphicFrame>
        <p:nvGraphicFramePr>
          <p:cNvPr id="5" name="图表 4"/>
          <p:cNvGraphicFramePr/>
          <p:nvPr/>
        </p:nvGraphicFramePr>
        <p:xfrm>
          <a:off x="2172335" y="1029335"/>
          <a:ext cx="8001000" cy="49809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4977" y="2536512"/>
            <a:ext cx="5326223" cy="895350"/>
          </a:xfrm>
        </p:spPr>
        <p:txBody>
          <a:bodyPr/>
          <a:lstStyle/>
          <a:p>
            <a:r>
              <a:rPr lang="en-US" altLang="zh-CN" dirty="0">
                <a:latin typeface="+mn-ea"/>
                <a:ea typeface="+mn-ea"/>
                <a:cs typeface="+mn-ea"/>
                <a:sym typeface="+mn-lt"/>
              </a:rPr>
              <a:t>Ray</a:t>
            </a:r>
            <a:r>
              <a:rPr lang="zh-CN" altLang="en-US" dirty="0">
                <a:latin typeface="+mn-ea"/>
                <a:ea typeface="+mn-ea"/>
                <a:cs typeface="+mn-ea"/>
                <a:sym typeface="+mn-lt"/>
              </a:rPr>
              <a:t>，</a:t>
            </a:r>
            <a:br>
              <a:rPr lang="en-US" altLang="zh-CN" dirty="0">
                <a:latin typeface="+mn-ea"/>
                <a:ea typeface="+mn-ea"/>
                <a:cs typeface="+mn-ea"/>
                <a:sym typeface="+mn-lt"/>
              </a:rPr>
            </a:br>
            <a:r>
              <a:rPr lang="en-US" altLang="zh-CN" dirty="0">
                <a:latin typeface="+mn-ea"/>
                <a:ea typeface="+mn-ea"/>
                <a:cs typeface="+mn-ea"/>
                <a:sym typeface="+mn-lt"/>
              </a:rPr>
              <a:t>What and Why</a:t>
            </a:r>
            <a:r>
              <a:rPr lang="zh-CN" altLang="en-US" dirty="0">
                <a:latin typeface="+mn-ea"/>
                <a:ea typeface="+mn-ea"/>
                <a:cs typeface="+mn-ea"/>
                <a:sym typeface="+mn-lt"/>
              </a:rPr>
              <a:t>？</a:t>
            </a:r>
          </a:p>
        </p:txBody>
      </p:sp>
      <p:sp>
        <p:nvSpPr>
          <p:cNvPr id="7" name="文本框 6">
            <a:extLst>
              <a:ext uri="{FF2B5EF4-FFF2-40B4-BE49-F238E27FC236}">
                <a16:creationId xmlns:a16="http://schemas.microsoft.com/office/drawing/2014/main" id="{BBCA1E61-840C-49E7-B71A-0C522327A215}"/>
              </a:ext>
            </a:extLst>
          </p:cNvPr>
          <p:cNvSpPr txBox="1"/>
          <p:nvPr/>
        </p:nvSpPr>
        <p:spPr>
          <a:xfrm>
            <a:off x="5408774" y="2533650"/>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/00</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60429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30</a:t>
            </a:fld>
            <a:endParaRPr lang="zh-CN" altLang="en-US">
              <a:cs typeface="+mn-ea"/>
              <a:sym typeface="+mn-lt"/>
            </a:endParaRPr>
          </a:p>
        </p:txBody>
      </p:sp>
      <p:sp>
        <p:nvSpPr>
          <p:cNvPr id="30" name="标题 29"/>
          <p:cNvSpPr>
            <a:spLocks noGrp="1"/>
          </p:cNvSpPr>
          <p:nvPr>
            <p:ph type="title" hasCustomPrompt="1"/>
          </p:nvPr>
        </p:nvSpPr>
        <p:spPr>
          <a:xfrm>
            <a:off x="669924" y="1"/>
            <a:ext cx="10850563" cy="1028699"/>
          </a:xfrm>
        </p:spPr>
        <p:txBody>
          <a:bodyPr/>
          <a:lstStyle>
            <a:lvl1pPr>
              <a:defRPr/>
            </a:lvl1pPr>
          </a:lstStyle>
          <a:p>
            <a:r>
              <a:rPr lang="zh-CN" altLang="en-US" dirty="0"/>
              <a:t>核心代码与创新点讲解</a:t>
            </a:r>
          </a:p>
        </p:txBody>
      </p:sp>
      <p:sp>
        <p:nvSpPr>
          <p:cNvPr id="31" name="文本框 30"/>
          <p:cNvSpPr txBox="1"/>
          <p:nvPr/>
        </p:nvSpPr>
        <p:spPr>
          <a:xfrm>
            <a:off x="822960" y="1257300"/>
            <a:ext cx="9936480" cy="645160"/>
          </a:xfrm>
          <a:prstGeom prst="rect">
            <a:avLst/>
          </a:prstGeom>
          <a:noFill/>
        </p:spPr>
        <p:txBody>
          <a:bodyPr wrap="square" rtlCol="0">
            <a:spAutoFit/>
          </a:bodyPr>
          <a:lstStyle/>
          <a:p>
            <a:r>
              <a:rPr lang="zh-CN" altLang="en-US"/>
              <a:t>我们实现了使用Ray的Actor模型创建了一个数据分发器（DataDistributor），可以动态地将数据批次分发到不同的GPU上。</a:t>
            </a:r>
          </a:p>
        </p:txBody>
      </p:sp>
      <p:pic>
        <p:nvPicPr>
          <p:cNvPr id="32" name="图片 31"/>
          <p:cNvPicPr>
            <a:picLocks noChangeAspect="1"/>
          </p:cNvPicPr>
          <p:nvPr/>
        </p:nvPicPr>
        <p:blipFill>
          <a:blip r:embed="rId2"/>
          <a:stretch>
            <a:fillRect/>
          </a:stretch>
        </p:blipFill>
        <p:spPr>
          <a:xfrm>
            <a:off x="907415" y="1989455"/>
            <a:ext cx="5991860" cy="4930775"/>
          </a:xfrm>
          <a:prstGeom prst="rect">
            <a:avLst/>
          </a:prstGeom>
        </p:spPr>
      </p:pic>
      <p:sp>
        <p:nvSpPr>
          <p:cNvPr id="33" name="文本框 32"/>
          <p:cNvSpPr txBox="1"/>
          <p:nvPr/>
        </p:nvSpPr>
        <p:spPr>
          <a:xfrm>
            <a:off x="7181850" y="2132330"/>
            <a:ext cx="4546600" cy="3608705"/>
          </a:xfrm>
          <a:prstGeom prst="rect">
            <a:avLst/>
          </a:prstGeom>
          <a:noFill/>
        </p:spPr>
        <p:txBody>
          <a:bodyPr wrap="square" rtlCol="0">
            <a:noAutofit/>
          </a:bodyPr>
          <a:lstStyle/>
          <a:p>
            <a:r>
              <a:rPr lang="zh-CN" altLang="en-US" b="1"/>
              <a:t>动态分发：</a:t>
            </a:r>
            <a:r>
              <a:rPr lang="zh-CN" altLang="en-US"/>
              <a:t>DataDistributor类会根据当前的GPU索引动态地分发数据批次。每次调用get_batch_for_gpu(gpu_id)方法时，它会返回该GPU的一个数据批次，并更新当前的索引。</a:t>
            </a:r>
          </a:p>
          <a:p>
            <a:endParaRPr lang="zh-CN" altLang="en-US"/>
          </a:p>
          <a:p>
            <a:r>
              <a:rPr lang="zh-CN" altLang="en-US" b="1"/>
              <a:t>多GPU支持：</a:t>
            </a:r>
            <a:r>
              <a:rPr lang="zh-CN" altLang="en-US"/>
              <a:t>通过num_splits参数将数据集分割成多个部分，每个GPU处理一部分数据。这确保了各个GPU能获得均匀分布的数据。</a:t>
            </a:r>
          </a:p>
          <a:p>
            <a:endParaRPr lang="zh-CN" altLang="en-US"/>
          </a:p>
          <a:p>
            <a:r>
              <a:rPr lang="zh-CN" altLang="en-US" b="1"/>
              <a:t>进度跟踪：</a:t>
            </a:r>
            <a:r>
              <a:rPr lang="zh-CN" altLang="en-US"/>
              <a:t>get_progress(gpu_id)方法可以跟踪每个GPU的处理进度，用于训练过程中打印进度信息。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t>31</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68074" y="1566753"/>
            <a:ext cx="10685145" cy="3872404"/>
            <a:chOff x="1068074" y="1566753"/>
            <a:chExt cx="10685145" cy="3872404"/>
          </a:xfrm>
        </p:grpSpPr>
        <p:sp>
          <p:nvSpPr>
            <p:cNvPr id="6" name="任意多边形: 形状 5"/>
            <p:cNvSpPr/>
            <p:nvPr>
              <p:custDataLst>
                <p:tags r:id="rId2"/>
              </p:custDataLst>
            </p:nvPr>
          </p:nvSpPr>
          <p:spPr>
            <a:xfrm>
              <a:off x="5226088" y="2767486"/>
              <a:ext cx="1906808" cy="1716124"/>
            </a:xfrm>
            <a:custGeom>
              <a:avLst/>
              <a:gdLst>
                <a:gd name="T0" fmla="*/ 116 w 257"/>
                <a:gd name="T1" fmla="*/ 232 h 232"/>
                <a:gd name="T2" fmla="*/ 124 w 257"/>
                <a:gd name="T3" fmla="*/ 224 h 232"/>
                <a:gd name="T4" fmla="*/ 116 w 257"/>
                <a:gd name="T5" fmla="*/ 216 h 232"/>
                <a:gd name="T6" fmla="*/ 16 w 257"/>
                <a:gd name="T7" fmla="*/ 116 h 232"/>
                <a:gd name="T8" fmla="*/ 116 w 257"/>
                <a:gd name="T9" fmla="*/ 16 h 232"/>
                <a:gd name="T10" fmla="*/ 216 w 257"/>
                <a:gd name="T11" fmla="*/ 116 h 232"/>
                <a:gd name="T12" fmla="*/ 212 w 257"/>
                <a:gd name="T13" fmla="*/ 150 h 232"/>
                <a:gd name="T14" fmla="*/ 204 w 257"/>
                <a:gd name="T15" fmla="*/ 132 h 232"/>
                <a:gd name="T16" fmla="*/ 194 w 257"/>
                <a:gd name="T17" fmla="*/ 127 h 232"/>
                <a:gd name="T18" fmla="*/ 189 w 257"/>
                <a:gd name="T19" fmla="*/ 138 h 232"/>
                <a:gd name="T20" fmla="*/ 204 w 257"/>
                <a:gd name="T21" fmla="*/ 174 h 232"/>
                <a:gd name="T22" fmla="*/ 204 w 257"/>
                <a:gd name="T23" fmla="*/ 175 h 232"/>
                <a:gd name="T24" fmla="*/ 204 w 257"/>
                <a:gd name="T25" fmla="*/ 175 h 232"/>
                <a:gd name="T26" fmla="*/ 205 w 257"/>
                <a:gd name="T27" fmla="*/ 176 h 232"/>
                <a:gd name="T28" fmla="*/ 205 w 257"/>
                <a:gd name="T29" fmla="*/ 176 h 232"/>
                <a:gd name="T30" fmla="*/ 206 w 257"/>
                <a:gd name="T31" fmla="*/ 177 h 232"/>
                <a:gd name="T32" fmla="*/ 207 w 257"/>
                <a:gd name="T33" fmla="*/ 178 h 232"/>
                <a:gd name="T34" fmla="*/ 208 w 257"/>
                <a:gd name="T35" fmla="*/ 178 h 232"/>
                <a:gd name="T36" fmla="*/ 209 w 257"/>
                <a:gd name="T37" fmla="*/ 179 h 232"/>
                <a:gd name="T38" fmla="*/ 210 w 257"/>
                <a:gd name="T39" fmla="*/ 179 h 232"/>
                <a:gd name="T40" fmla="*/ 210 w 257"/>
                <a:gd name="T41" fmla="*/ 179 h 232"/>
                <a:gd name="T42" fmla="*/ 211 w 257"/>
                <a:gd name="T43" fmla="*/ 179 h 232"/>
                <a:gd name="T44" fmla="*/ 211 w 257"/>
                <a:gd name="T45" fmla="*/ 179 h 232"/>
                <a:gd name="T46" fmla="*/ 212 w 257"/>
                <a:gd name="T47" fmla="*/ 179 h 232"/>
                <a:gd name="T48" fmla="*/ 213 w 257"/>
                <a:gd name="T49" fmla="*/ 179 h 232"/>
                <a:gd name="T50" fmla="*/ 214 w 257"/>
                <a:gd name="T51" fmla="*/ 179 h 232"/>
                <a:gd name="T52" fmla="*/ 215 w 257"/>
                <a:gd name="T53" fmla="*/ 178 h 232"/>
                <a:gd name="T54" fmla="*/ 215 w 257"/>
                <a:gd name="T55" fmla="*/ 178 h 232"/>
                <a:gd name="T56" fmla="*/ 252 w 257"/>
                <a:gd name="T57" fmla="*/ 157 h 232"/>
                <a:gd name="T58" fmla="*/ 255 w 257"/>
                <a:gd name="T59" fmla="*/ 146 h 232"/>
                <a:gd name="T60" fmla="*/ 244 w 257"/>
                <a:gd name="T61" fmla="*/ 143 h 232"/>
                <a:gd name="T62" fmla="*/ 228 w 257"/>
                <a:gd name="T63" fmla="*/ 152 h 232"/>
                <a:gd name="T64" fmla="*/ 232 w 257"/>
                <a:gd name="T65" fmla="*/ 116 h 232"/>
                <a:gd name="T66" fmla="*/ 116 w 257"/>
                <a:gd name="T67" fmla="*/ 0 h 232"/>
                <a:gd name="T68" fmla="*/ 0 w 257"/>
                <a:gd name="T69" fmla="*/ 116 h 232"/>
                <a:gd name="T70" fmla="*/ 116 w 257"/>
                <a:gd name="T7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 h="232">
                  <a:moveTo>
                    <a:pt x="116" y="232"/>
                  </a:moveTo>
                  <a:cubicBezTo>
                    <a:pt x="121" y="232"/>
                    <a:pt x="124" y="229"/>
                    <a:pt x="124" y="224"/>
                  </a:cubicBezTo>
                  <a:cubicBezTo>
                    <a:pt x="124" y="220"/>
                    <a:pt x="121" y="216"/>
                    <a:pt x="116" y="216"/>
                  </a:cubicBezTo>
                  <a:cubicBezTo>
                    <a:pt x="61" y="216"/>
                    <a:pt x="16" y="171"/>
                    <a:pt x="16" y="116"/>
                  </a:cubicBezTo>
                  <a:cubicBezTo>
                    <a:pt x="16" y="61"/>
                    <a:pt x="61" y="16"/>
                    <a:pt x="116" y="16"/>
                  </a:cubicBezTo>
                  <a:cubicBezTo>
                    <a:pt x="171" y="16"/>
                    <a:pt x="216" y="61"/>
                    <a:pt x="216" y="116"/>
                  </a:cubicBezTo>
                  <a:cubicBezTo>
                    <a:pt x="216" y="117"/>
                    <a:pt x="217" y="134"/>
                    <a:pt x="212" y="150"/>
                  </a:cubicBezTo>
                  <a:cubicBezTo>
                    <a:pt x="204" y="132"/>
                    <a:pt x="204" y="132"/>
                    <a:pt x="204" y="132"/>
                  </a:cubicBezTo>
                  <a:cubicBezTo>
                    <a:pt x="202" y="128"/>
                    <a:pt x="198" y="126"/>
                    <a:pt x="194" y="127"/>
                  </a:cubicBezTo>
                  <a:cubicBezTo>
                    <a:pt x="189" y="129"/>
                    <a:pt x="187" y="134"/>
                    <a:pt x="189" y="138"/>
                  </a:cubicBezTo>
                  <a:cubicBezTo>
                    <a:pt x="204" y="174"/>
                    <a:pt x="204" y="174"/>
                    <a:pt x="204" y="174"/>
                  </a:cubicBezTo>
                  <a:cubicBezTo>
                    <a:pt x="204" y="174"/>
                    <a:pt x="204" y="174"/>
                    <a:pt x="204" y="175"/>
                  </a:cubicBezTo>
                  <a:cubicBezTo>
                    <a:pt x="204" y="175"/>
                    <a:pt x="204" y="175"/>
                    <a:pt x="204" y="175"/>
                  </a:cubicBezTo>
                  <a:cubicBezTo>
                    <a:pt x="204" y="175"/>
                    <a:pt x="204" y="175"/>
                    <a:pt x="205" y="176"/>
                  </a:cubicBezTo>
                  <a:cubicBezTo>
                    <a:pt x="205" y="176"/>
                    <a:pt x="205" y="176"/>
                    <a:pt x="205" y="176"/>
                  </a:cubicBezTo>
                  <a:cubicBezTo>
                    <a:pt x="205" y="177"/>
                    <a:pt x="206" y="177"/>
                    <a:pt x="206" y="177"/>
                  </a:cubicBezTo>
                  <a:cubicBezTo>
                    <a:pt x="206" y="177"/>
                    <a:pt x="207" y="178"/>
                    <a:pt x="207" y="178"/>
                  </a:cubicBezTo>
                  <a:cubicBezTo>
                    <a:pt x="207" y="178"/>
                    <a:pt x="207" y="178"/>
                    <a:pt x="208" y="178"/>
                  </a:cubicBezTo>
                  <a:cubicBezTo>
                    <a:pt x="208" y="178"/>
                    <a:pt x="208" y="179"/>
                    <a:pt x="209" y="179"/>
                  </a:cubicBezTo>
                  <a:cubicBezTo>
                    <a:pt x="209" y="179"/>
                    <a:pt x="209" y="179"/>
                    <a:pt x="210" y="179"/>
                  </a:cubicBezTo>
                  <a:cubicBezTo>
                    <a:pt x="210" y="179"/>
                    <a:pt x="210" y="179"/>
                    <a:pt x="210" y="179"/>
                  </a:cubicBezTo>
                  <a:cubicBezTo>
                    <a:pt x="211" y="179"/>
                    <a:pt x="211" y="179"/>
                    <a:pt x="211" y="179"/>
                  </a:cubicBezTo>
                  <a:cubicBezTo>
                    <a:pt x="211" y="179"/>
                    <a:pt x="211" y="179"/>
                    <a:pt x="211" y="179"/>
                  </a:cubicBezTo>
                  <a:cubicBezTo>
                    <a:pt x="211" y="179"/>
                    <a:pt x="212" y="179"/>
                    <a:pt x="212" y="179"/>
                  </a:cubicBezTo>
                  <a:cubicBezTo>
                    <a:pt x="212" y="179"/>
                    <a:pt x="213" y="179"/>
                    <a:pt x="213" y="179"/>
                  </a:cubicBezTo>
                  <a:cubicBezTo>
                    <a:pt x="213" y="179"/>
                    <a:pt x="214" y="179"/>
                    <a:pt x="214" y="179"/>
                  </a:cubicBezTo>
                  <a:cubicBezTo>
                    <a:pt x="214" y="178"/>
                    <a:pt x="215" y="178"/>
                    <a:pt x="215" y="178"/>
                  </a:cubicBezTo>
                  <a:cubicBezTo>
                    <a:pt x="215" y="178"/>
                    <a:pt x="215" y="178"/>
                    <a:pt x="215" y="178"/>
                  </a:cubicBezTo>
                  <a:cubicBezTo>
                    <a:pt x="252" y="157"/>
                    <a:pt x="252" y="157"/>
                    <a:pt x="252" y="157"/>
                  </a:cubicBezTo>
                  <a:cubicBezTo>
                    <a:pt x="256" y="154"/>
                    <a:pt x="257" y="149"/>
                    <a:pt x="255" y="146"/>
                  </a:cubicBezTo>
                  <a:cubicBezTo>
                    <a:pt x="253" y="142"/>
                    <a:pt x="248" y="140"/>
                    <a:pt x="244" y="143"/>
                  </a:cubicBezTo>
                  <a:cubicBezTo>
                    <a:pt x="228" y="152"/>
                    <a:pt x="228" y="152"/>
                    <a:pt x="228" y="152"/>
                  </a:cubicBezTo>
                  <a:cubicBezTo>
                    <a:pt x="233" y="134"/>
                    <a:pt x="232" y="117"/>
                    <a:pt x="232" y="116"/>
                  </a:cubicBezTo>
                  <a:cubicBezTo>
                    <a:pt x="232" y="52"/>
                    <a:pt x="180" y="0"/>
                    <a:pt x="116" y="0"/>
                  </a:cubicBezTo>
                  <a:cubicBezTo>
                    <a:pt x="52" y="0"/>
                    <a:pt x="0" y="52"/>
                    <a:pt x="0" y="116"/>
                  </a:cubicBezTo>
                  <a:cubicBezTo>
                    <a:pt x="0" y="180"/>
                    <a:pt x="52" y="232"/>
                    <a:pt x="116" y="2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7" name="任意多边形: 形状 6"/>
            <p:cNvSpPr/>
            <p:nvPr>
              <p:custDataLst>
                <p:tags r:id="rId3"/>
              </p:custDataLst>
            </p:nvPr>
          </p:nvSpPr>
          <p:spPr>
            <a:xfrm rot="10800000">
              <a:off x="4300326" y="1842343"/>
              <a:ext cx="2112784" cy="1775074"/>
            </a:xfrm>
            <a:custGeom>
              <a:avLst/>
              <a:gdLst>
                <a:gd name="connsiteX0" fmla="*/ 370825 w 2466521"/>
                <a:gd name="connsiteY0" fmla="*/ 2072270 h 2072270"/>
                <a:gd name="connsiteX1" fmla="*/ 303147 w 2466521"/>
                <a:gd name="connsiteY1" fmla="*/ 2068853 h 2072270"/>
                <a:gd name="connsiteX2" fmla="*/ 284239 w 2466521"/>
                <a:gd name="connsiteY2" fmla="*/ 2066281 h 2072270"/>
                <a:gd name="connsiteX3" fmla="*/ 47099 w 2466521"/>
                <a:gd name="connsiteY3" fmla="*/ 1877727 h 2072270"/>
                <a:gd name="connsiteX4" fmla="*/ 62381 w 2466521"/>
                <a:gd name="connsiteY4" fmla="*/ 1481505 h 2072270"/>
                <a:gd name="connsiteX5" fmla="*/ 215929 w 2466521"/>
                <a:gd name="connsiteY5" fmla="*/ 1344762 h 2072270"/>
                <a:gd name="connsiteX6" fmla="*/ 307716 w 2466521"/>
                <a:gd name="connsiteY6" fmla="*/ 1313682 h 2072270"/>
                <a:gd name="connsiteX7" fmla="*/ 370825 w 2466521"/>
                <a:gd name="connsiteY7" fmla="*/ 1316868 h 2072270"/>
                <a:gd name="connsiteX8" fmla="*/ 1705439 w 2466521"/>
                <a:gd name="connsiteY8" fmla="*/ 112493 h 2072270"/>
                <a:gd name="connsiteX9" fmla="*/ 1709142 w 2466521"/>
                <a:gd name="connsiteY9" fmla="*/ 39163 h 2072270"/>
                <a:gd name="connsiteX10" fmla="*/ 1718451 w 2466521"/>
                <a:gd name="connsiteY10" fmla="*/ 53001 h 2072270"/>
                <a:gd name="connsiteX11" fmla="*/ 1815545 w 2466521"/>
                <a:gd name="connsiteY11" fmla="*/ 136486 h 2072270"/>
                <a:gd name="connsiteX12" fmla="*/ 2300446 w 2466521"/>
                <a:gd name="connsiteY12" fmla="*/ 155189 h 2072270"/>
                <a:gd name="connsiteX13" fmla="*/ 2403682 w 2466521"/>
                <a:gd name="connsiteY13" fmla="*/ 79431 h 2072270"/>
                <a:gd name="connsiteX14" fmla="*/ 2466521 w 2466521"/>
                <a:gd name="connsiteY14" fmla="*/ 0 h 2072270"/>
                <a:gd name="connsiteX15" fmla="*/ 2456941 w 2466521"/>
                <a:gd name="connsiteY15" fmla="*/ 189728 h 2072270"/>
                <a:gd name="connsiteX16" fmla="*/ 370825 w 2466521"/>
                <a:gd name="connsiteY16" fmla="*/ 2072270 h 20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6521" h="2072270">
                  <a:moveTo>
                    <a:pt x="370825" y="2072270"/>
                  </a:moveTo>
                  <a:lnTo>
                    <a:pt x="303147" y="2068853"/>
                  </a:lnTo>
                  <a:lnTo>
                    <a:pt x="284239" y="2066281"/>
                  </a:lnTo>
                  <a:cubicBezTo>
                    <a:pt x="184305" y="2038557"/>
                    <a:pt x="98017" y="1971400"/>
                    <a:pt x="47099" y="1877727"/>
                  </a:cubicBezTo>
                  <a:cubicBezTo>
                    <a:pt x="-20793" y="1752830"/>
                    <a:pt x="-14929" y="1600802"/>
                    <a:pt x="62381" y="1481505"/>
                  </a:cubicBezTo>
                  <a:cubicBezTo>
                    <a:pt x="101036" y="1421857"/>
                    <a:pt x="154456" y="1375169"/>
                    <a:pt x="215929" y="1344762"/>
                  </a:cubicBezTo>
                  <a:lnTo>
                    <a:pt x="307716" y="1313682"/>
                  </a:lnTo>
                  <a:lnTo>
                    <a:pt x="370825" y="1316868"/>
                  </a:lnTo>
                  <a:cubicBezTo>
                    <a:pt x="1065430" y="1316868"/>
                    <a:pt x="1636739" y="788972"/>
                    <a:pt x="1705439" y="112493"/>
                  </a:cubicBezTo>
                  <a:lnTo>
                    <a:pt x="1709142" y="39163"/>
                  </a:lnTo>
                  <a:lnTo>
                    <a:pt x="1718451" y="53001"/>
                  </a:lnTo>
                  <a:cubicBezTo>
                    <a:pt x="1746512" y="84662"/>
                    <a:pt x="1779046" y="112833"/>
                    <a:pt x="1815545" y="136486"/>
                  </a:cubicBezTo>
                  <a:cubicBezTo>
                    <a:pt x="1961542" y="231099"/>
                    <a:pt x="2147595" y="238275"/>
                    <a:pt x="2300446" y="155189"/>
                  </a:cubicBezTo>
                  <a:cubicBezTo>
                    <a:pt x="2338659" y="134418"/>
                    <a:pt x="2373266" y="108837"/>
                    <a:pt x="2403682" y="79431"/>
                  </a:cubicBezTo>
                  <a:lnTo>
                    <a:pt x="2466521" y="0"/>
                  </a:lnTo>
                  <a:lnTo>
                    <a:pt x="2456941" y="189728"/>
                  </a:lnTo>
                  <a:cubicBezTo>
                    <a:pt x="2349556" y="1247124"/>
                    <a:pt x="1456552" y="2072270"/>
                    <a:pt x="370825" y="207227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8" name="任意多边形: 形状 7"/>
            <p:cNvSpPr/>
            <p:nvPr>
              <p:custDataLst>
                <p:tags r:id="rId4"/>
              </p:custDataLst>
            </p:nvPr>
          </p:nvSpPr>
          <p:spPr>
            <a:xfrm rot="10800000">
              <a:off x="6296841" y="1861421"/>
              <a:ext cx="1594833" cy="2055986"/>
            </a:xfrm>
            <a:custGeom>
              <a:avLst/>
              <a:gdLst>
                <a:gd name="connsiteX0" fmla="*/ 1807547 w 1861852"/>
                <a:gd name="connsiteY0" fmla="*/ 2400216 h 2400216"/>
                <a:gd name="connsiteX1" fmla="*/ 1674335 w 1861852"/>
                <a:gd name="connsiteY1" fmla="*/ 2379885 h 2400216"/>
                <a:gd name="connsiteX2" fmla="*/ 0 w 1861852"/>
                <a:gd name="connsiteY2" fmla="*/ 325545 h 2400216"/>
                <a:gd name="connsiteX3" fmla="*/ 1464 w 1861852"/>
                <a:gd name="connsiteY3" fmla="*/ 296556 h 2400216"/>
                <a:gd name="connsiteX4" fmla="*/ 3139 w 1861852"/>
                <a:gd name="connsiteY4" fmla="*/ 284239 h 2400216"/>
                <a:gd name="connsiteX5" fmla="*/ 191693 w 1861852"/>
                <a:gd name="connsiteY5" fmla="*/ 47099 h 2400216"/>
                <a:gd name="connsiteX6" fmla="*/ 587915 w 1861852"/>
                <a:gd name="connsiteY6" fmla="*/ 62381 h 2400216"/>
                <a:gd name="connsiteX7" fmla="*/ 724658 w 1861852"/>
                <a:gd name="connsiteY7" fmla="*/ 215929 h 2400216"/>
                <a:gd name="connsiteX8" fmla="*/ 756229 w 1861852"/>
                <a:gd name="connsiteY8" fmla="*/ 309165 h 2400216"/>
                <a:gd name="connsiteX9" fmla="*/ 755402 w 1861852"/>
                <a:gd name="connsiteY9" fmla="*/ 325545 h 2400216"/>
                <a:gd name="connsiteX10" fmla="*/ 1826575 w 1861852"/>
                <a:gd name="connsiteY10" fmla="*/ 1639830 h 2400216"/>
                <a:gd name="connsiteX11" fmla="*/ 1861852 w 1861852"/>
                <a:gd name="connsiteY11" fmla="*/ 1645214 h 2400216"/>
                <a:gd name="connsiteX12" fmla="*/ 1799125 w 1861852"/>
                <a:gd name="connsiteY12" fmla="*/ 1687413 h 2400216"/>
                <a:gd name="connsiteX13" fmla="*/ 1715640 w 1861852"/>
                <a:gd name="connsiteY13" fmla="*/ 1784507 h 2400216"/>
                <a:gd name="connsiteX14" fmla="*/ 1696937 w 1861852"/>
                <a:gd name="connsiteY14" fmla="*/ 2269408 h 2400216"/>
                <a:gd name="connsiteX15" fmla="*/ 1772695 w 1861852"/>
                <a:gd name="connsiteY15" fmla="*/ 2372644 h 2400216"/>
                <a:gd name="connsiteX16" fmla="*/ 1807547 w 1861852"/>
                <a:gd name="connsiteY16" fmla="*/ 2400216 h 240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1852" h="2400216">
                  <a:moveTo>
                    <a:pt x="1807547" y="2400216"/>
                  </a:moveTo>
                  <a:lnTo>
                    <a:pt x="1674335" y="2379885"/>
                  </a:lnTo>
                  <a:cubicBezTo>
                    <a:pt x="718794" y="2184353"/>
                    <a:pt x="0" y="1338891"/>
                    <a:pt x="0" y="325545"/>
                  </a:cubicBezTo>
                  <a:lnTo>
                    <a:pt x="1464" y="296556"/>
                  </a:lnTo>
                  <a:lnTo>
                    <a:pt x="3139" y="284239"/>
                  </a:lnTo>
                  <a:cubicBezTo>
                    <a:pt x="30863" y="184305"/>
                    <a:pt x="98020" y="98017"/>
                    <a:pt x="191693" y="47099"/>
                  </a:cubicBezTo>
                  <a:cubicBezTo>
                    <a:pt x="316590" y="-20793"/>
                    <a:pt x="468618" y="-14929"/>
                    <a:pt x="587915" y="62381"/>
                  </a:cubicBezTo>
                  <a:cubicBezTo>
                    <a:pt x="647564" y="101036"/>
                    <a:pt x="694251" y="154456"/>
                    <a:pt x="724658" y="215929"/>
                  </a:cubicBezTo>
                  <a:lnTo>
                    <a:pt x="756229" y="309165"/>
                  </a:lnTo>
                  <a:lnTo>
                    <a:pt x="755402" y="325545"/>
                  </a:lnTo>
                  <a:cubicBezTo>
                    <a:pt x="755402" y="973843"/>
                    <a:pt x="1215258" y="1514736"/>
                    <a:pt x="1826575" y="1639830"/>
                  </a:cubicBezTo>
                  <a:lnTo>
                    <a:pt x="1861852" y="1645214"/>
                  </a:lnTo>
                  <a:lnTo>
                    <a:pt x="1799125" y="1687413"/>
                  </a:lnTo>
                  <a:cubicBezTo>
                    <a:pt x="1767464" y="1715474"/>
                    <a:pt x="1739293" y="1748008"/>
                    <a:pt x="1715640" y="1784507"/>
                  </a:cubicBezTo>
                  <a:cubicBezTo>
                    <a:pt x="1621027" y="1930504"/>
                    <a:pt x="1613851" y="2116557"/>
                    <a:pt x="1696937" y="2269408"/>
                  </a:cubicBezTo>
                  <a:cubicBezTo>
                    <a:pt x="1717709" y="2307621"/>
                    <a:pt x="1743290" y="2342228"/>
                    <a:pt x="1772695" y="2372644"/>
                  </a:cubicBezTo>
                  <a:lnTo>
                    <a:pt x="1807547" y="2400216"/>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9" name="任意多边形: 形状 8"/>
            <p:cNvSpPr/>
            <p:nvPr>
              <p:custDataLst>
                <p:tags r:id="rId5"/>
              </p:custDataLst>
            </p:nvPr>
          </p:nvSpPr>
          <p:spPr>
            <a:xfrm rot="10800000">
              <a:off x="4308164" y="3509481"/>
              <a:ext cx="1578547" cy="1902533"/>
            </a:xfrm>
            <a:custGeom>
              <a:avLst/>
              <a:gdLst>
                <a:gd name="connsiteX0" fmla="*/ 1444238 w 1842839"/>
                <a:gd name="connsiteY0" fmla="*/ 2220782 h 2221070"/>
                <a:gd name="connsiteX1" fmla="*/ 1248227 w 1842839"/>
                <a:gd name="connsiteY1" fmla="*/ 2158690 h 2221070"/>
                <a:gd name="connsiteX2" fmla="*/ 1111484 w 1842839"/>
                <a:gd name="connsiteY2" fmla="*/ 2005141 h 2221070"/>
                <a:gd name="connsiteX3" fmla="*/ 1091568 w 1842839"/>
                <a:gd name="connsiteY3" fmla="*/ 1946324 h 2221070"/>
                <a:gd name="connsiteX4" fmla="*/ 1090906 w 1842839"/>
                <a:gd name="connsiteY4" fmla="*/ 1933225 h 2221070"/>
                <a:gd name="connsiteX5" fmla="*/ 1073259 w 1842839"/>
                <a:gd name="connsiteY5" fmla="*/ 1817593 h 2221070"/>
                <a:gd name="connsiteX6" fmla="*/ 1072426 w 1842839"/>
                <a:gd name="connsiteY6" fmla="*/ 1803275 h 2221070"/>
                <a:gd name="connsiteX7" fmla="*/ 1071057 w 1842839"/>
                <a:gd name="connsiteY7" fmla="*/ 1803169 h 2221070"/>
                <a:gd name="connsiteX8" fmla="*/ 1070577 w 1842839"/>
                <a:gd name="connsiteY8" fmla="*/ 1800023 h 2221070"/>
                <a:gd name="connsiteX9" fmla="*/ 26659 w 1842839"/>
                <a:gd name="connsiteY9" fmla="*/ 756105 h 2221070"/>
                <a:gd name="connsiteX10" fmla="*/ 0 w 1842839"/>
                <a:gd name="connsiteY10" fmla="*/ 752036 h 2221070"/>
                <a:gd name="connsiteX11" fmla="*/ 71201 w 1842839"/>
                <a:gd name="connsiteY11" fmla="*/ 704136 h 2221070"/>
                <a:gd name="connsiteX12" fmla="*/ 154686 w 1842839"/>
                <a:gd name="connsiteY12" fmla="*/ 607042 h 2221070"/>
                <a:gd name="connsiteX13" fmla="*/ 173389 w 1842839"/>
                <a:gd name="connsiteY13" fmla="*/ 122141 h 2221070"/>
                <a:gd name="connsiteX14" fmla="*/ 97631 w 1842839"/>
                <a:gd name="connsiteY14" fmla="*/ 18905 h 2221070"/>
                <a:gd name="connsiteX15" fmla="*/ 73735 w 1842839"/>
                <a:gd name="connsiteY15" fmla="*/ 0 h 2221070"/>
                <a:gd name="connsiteX16" fmla="*/ 178899 w 1842839"/>
                <a:gd name="connsiteY16" fmla="*/ 16050 h 2221070"/>
                <a:gd name="connsiteX17" fmla="*/ 1842408 w 1842839"/>
                <a:gd name="connsiteY17" fmla="*/ 1855990 h 2221070"/>
                <a:gd name="connsiteX18" fmla="*/ 1842839 w 1842839"/>
                <a:gd name="connsiteY18" fmla="*/ 1864516 h 2221070"/>
                <a:gd name="connsiteX19" fmla="*/ 1833003 w 1842839"/>
                <a:gd name="connsiteY19" fmla="*/ 1936832 h 2221070"/>
                <a:gd name="connsiteX20" fmla="*/ 1644449 w 1842839"/>
                <a:gd name="connsiteY20" fmla="*/ 2173972 h 2221070"/>
                <a:gd name="connsiteX21" fmla="*/ 1444238 w 1842839"/>
                <a:gd name="connsiteY21" fmla="*/ 2220782 h 222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2839" h="2221070">
                  <a:moveTo>
                    <a:pt x="1444238" y="2220782"/>
                  </a:moveTo>
                  <a:cubicBezTo>
                    <a:pt x="1375707" y="2218139"/>
                    <a:pt x="1307876" y="2197345"/>
                    <a:pt x="1248227" y="2158690"/>
                  </a:cubicBezTo>
                  <a:cubicBezTo>
                    <a:pt x="1188579" y="2120035"/>
                    <a:pt x="1141891" y="2066615"/>
                    <a:pt x="1111484" y="2005141"/>
                  </a:cubicBezTo>
                  <a:lnTo>
                    <a:pt x="1091568" y="1946324"/>
                  </a:lnTo>
                  <a:lnTo>
                    <a:pt x="1090906" y="1933225"/>
                  </a:lnTo>
                  <a:lnTo>
                    <a:pt x="1073259" y="1817593"/>
                  </a:lnTo>
                  <a:lnTo>
                    <a:pt x="1072426" y="1803275"/>
                  </a:lnTo>
                  <a:lnTo>
                    <a:pt x="1071057" y="1803169"/>
                  </a:lnTo>
                  <a:lnTo>
                    <a:pt x="1070577" y="1800023"/>
                  </a:lnTo>
                  <a:cubicBezTo>
                    <a:pt x="963354" y="1276037"/>
                    <a:pt x="550645" y="863328"/>
                    <a:pt x="26659" y="756105"/>
                  </a:cubicBezTo>
                  <a:lnTo>
                    <a:pt x="0" y="752036"/>
                  </a:lnTo>
                  <a:lnTo>
                    <a:pt x="71201" y="704136"/>
                  </a:lnTo>
                  <a:cubicBezTo>
                    <a:pt x="102862" y="676075"/>
                    <a:pt x="131033" y="643541"/>
                    <a:pt x="154686" y="607042"/>
                  </a:cubicBezTo>
                  <a:cubicBezTo>
                    <a:pt x="249299" y="461045"/>
                    <a:pt x="256475" y="274992"/>
                    <a:pt x="173389" y="122141"/>
                  </a:cubicBezTo>
                  <a:cubicBezTo>
                    <a:pt x="152618" y="83928"/>
                    <a:pt x="127037" y="49321"/>
                    <a:pt x="97631" y="18905"/>
                  </a:cubicBezTo>
                  <a:lnTo>
                    <a:pt x="73735" y="0"/>
                  </a:lnTo>
                  <a:lnTo>
                    <a:pt x="178899" y="16050"/>
                  </a:lnTo>
                  <a:cubicBezTo>
                    <a:pt x="1066187" y="197616"/>
                    <a:pt x="1749341" y="939580"/>
                    <a:pt x="1842408" y="1855990"/>
                  </a:cubicBezTo>
                  <a:lnTo>
                    <a:pt x="1842839" y="1864516"/>
                  </a:lnTo>
                  <a:lnTo>
                    <a:pt x="1833003" y="1936832"/>
                  </a:lnTo>
                  <a:cubicBezTo>
                    <a:pt x="1805279" y="2036766"/>
                    <a:pt x="1738122" y="2123054"/>
                    <a:pt x="1644449" y="2173972"/>
                  </a:cubicBezTo>
                  <a:cubicBezTo>
                    <a:pt x="1582001" y="2207918"/>
                    <a:pt x="1512769" y="2223425"/>
                    <a:pt x="1444238" y="2220782"/>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10" name="任意多边形: 形状 9"/>
            <p:cNvSpPr/>
            <p:nvPr>
              <p:custDataLst>
                <p:tags r:id="rId6"/>
              </p:custDataLst>
            </p:nvPr>
          </p:nvSpPr>
          <p:spPr>
            <a:xfrm rot="10800000">
              <a:off x="5763184" y="3805353"/>
              <a:ext cx="2116163" cy="1629404"/>
            </a:xfrm>
            <a:custGeom>
              <a:avLst/>
              <a:gdLst>
                <a:gd name="connsiteX0" fmla="*/ 756723 w 2470467"/>
                <a:gd name="connsiteY0" fmla="*/ 1902212 h 1902212"/>
                <a:gd name="connsiteX1" fmla="*/ 717833 w 2470467"/>
                <a:gd name="connsiteY1" fmla="*/ 1844405 h 1902212"/>
                <a:gd name="connsiteX2" fmla="*/ 620739 w 2470467"/>
                <a:gd name="connsiteY2" fmla="*/ 1760920 h 1902212"/>
                <a:gd name="connsiteX3" fmla="*/ 135838 w 2470467"/>
                <a:gd name="connsiteY3" fmla="*/ 1742217 h 1902212"/>
                <a:gd name="connsiteX4" fmla="*/ 32602 w 2470467"/>
                <a:gd name="connsiteY4" fmla="*/ 1817975 h 1902212"/>
                <a:gd name="connsiteX5" fmla="*/ 0 w 2470467"/>
                <a:gd name="connsiteY5" fmla="*/ 1859186 h 1902212"/>
                <a:gd name="connsiteX6" fmla="*/ 28211 w 2470467"/>
                <a:gd name="connsiteY6" fmla="*/ 1674335 h 1902212"/>
                <a:gd name="connsiteX7" fmla="*/ 2082551 w 2470467"/>
                <a:gd name="connsiteY7" fmla="*/ 0 h 1902212"/>
                <a:gd name="connsiteX8" fmla="*/ 2195875 w 2470467"/>
                <a:gd name="connsiteY8" fmla="*/ 5722 h 1902212"/>
                <a:gd name="connsiteX9" fmla="*/ 2280810 w 2470467"/>
                <a:gd name="connsiteY9" fmla="*/ 41993 h 1902212"/>
                <a:gd name="connsiteX10" fmla="*/ 2423369 w 2470467"/>
                <a:gd name="connsiteY10" fmla="*/ 190157 h 1902212"/>
                <a:gd name="connsiteX11" fmla="*/ 2408087 w 2470467"/>
                <a:gd name="connsiteY11" fmla="*/ 586379 h 1902212"/>
                <a:gd name="connsiteX12" fmla="*/ 2157128 w 2470467"/>
                <a:gd name="connsiteY12" fmla="*/ 756107 h 1902212"/>
                <a:gd name="connsiteX13" fmla="*/ 2128954 w 2470467"/>
                <a:gd name="connsiteY13" fmla="*/ 757745 h 1902212"/>
                <a:gd name="connsiteX14" fmla="*/ 2082551 w 2470467"/>
                <a:gd name="connsiteY14" fmla="*/ 755402 h 1902212"/>
                <a:gd name="connsiteX15" fmla="*/ 768266 w 2470467"/>
                <a:gd name="connsiteY15" fmla="*/ 1826575 h 1902212"/>
                <a:gd name="connsiteX16" fmla="*/ 756723 w 2470467"/>
                <a:gd name="connsiteY16" fmla="*/ 1902212 h 190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0467" h="1902212">
                  <a:moveTo>
                    <a:pt x="756723" y="1902212"/>
                  </a:moveTo>
                  <a:lnTo>
                    <a:pt x="717833" y="1844405"/>
                  </a:lnTo>
                  <a:cubicBezTo>
                    <a:pt x="689772" y="1812744"/>
                    <a:pt x="657238" y="1784573"/>
                    <a:pt x="620739" y="1760920"/>
                  </a:cubicBezTo>
                  <a:cubicBezTo>
                    <a:pt x="474742" y="1666307"/>
                    <a:pt x="288689" y="1659131"/>
                    <a:pt x="135838" y="1742217"/>
                  </a:cubicBezTo>
                  <a:cubicBezTo>
                    <a:pt x="97625" y="1762989"/>
                    <a:pt x="63018" y="1788570"/>
                    <a:pt x="32602" y="1817975"/>
                  </a:cubicBezTo>
                  <a:lnTo>
                    <a:pt x="0" y="1859186"/>
                  </a:lnTo>
                  <a:lnTo>
                    <a:pt x="28211" y="1674335"/>
                  </a:lnTo>
                  <a:cubicBezTo>
                    <a:pt x="223744" y="718794"/>
                    <a:pt x="1069206" y="0"/>
                    <a:pt x="2082551" y="0"/>
                  </a:cubicBezTo>
                  <a:lnTo>
                    <a:pt x="2195875" y="5722"/>
                  </a:lnTo>
                  <a:lnTo>
                    <a:pt x="2280810" y="41993"/>
                  </a:lnTo>
                  <a:cubicBezTo>
                    <a:pt x="2339758" y="77045"/>
                    <a:pt x="2389424" y="127708"/>
                    <a:pt x="2423369" y="190157"/>
                  </a:cubicBezTo>
                  <a:cubicBezTo>
                    <a:pt x="2491261" y="315054"/>
                    <a:pt x="2485397" y="467082"/>
                    <a:pt x="2408087" y="586379"/>
                  </a:cubicBezTo>
                  <a:cubicBezTo>
                    <a:pt x="2350105" y="675852"/>
                    <a:pt x="2258900" y="736163"/>
                    <a:pt x="2157128" y="756107"/>
                  </a:cubicBezTo>
                  <a:lnTo>
                    <a:pt x="2128954" y="757745"/>
                  </a:lnTo>
                  <a:lnTo>
                    <a:pt x="2082551" y="755402"/>
                  </a:lnTo>
                  <a:cubicBezTo>
                    <a:pt x="1434253" y="755402"/>
                    <a:pt x="893360" y="1215258"/>
                    <a:pt x="768266" y="1826575"/>
                  </a:cubicBezTo>
                  <a:lnTo>
                    <a:pt x="756723" y="190221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cs typeface="+mn-ea"/>
                <a:sym typeface="+mn-lt"/>
              </a:endParaRPr>
            </a:p>
          </p:txBody>
        </p:sp>
        <p:sp>
          <p:nvSpPr>
            <p:cNvPr id="11" name="任意多边形: 形状 10"/>
            <p:cNvSpPr/>
            <p:nvPr>
              <p:custDataLst>
                <p:tags r:id="rId7"/>
              </p:custDataLst>
            </p:nvPr>
          </p:nvSpPr>
          <p:spPr bwMode="auto">
            <a:xfrm>
              <a:off x="5800302" y="3319093"/>
              <a:ext cx="591396" cy="609685"/>
            </a:xfrm>
            <a:custGeom>
              <a:avLst/>
              <a:gdLst>
                <a:gd name="T0" fmla="*/ 5363 w 5499"/>
                <a:gd name="T1" fmla="*/ 3729 h 5677"/>
                <a:gd name="T2" fmla="*/ 4520 w 5499"/>
                <a:gd name="T3" fmla="*/ 2649 h 5677"/>
                <a:gd name="T4" fmla="*/ 3673 w 5499"/>
                <a:gd name="T5" fmla="*/ 3040 h 5677"/>
                <a:gd name="T6" fmla="*/ 3023 w 5499"/>
                <a:gd name="T7" fmla="*/ 2741 h 5677"/>
                <a:gd name="T8" fmla="*/ 3454 w 5499"/>
                <a:gd name="T9" fmla="*/ 1972 h 5677"/>
                <a:gd name="T10" fmla="*/ 3507 w 5499"/>
                <a:gd name="T11" fmla="*/ 1328 h 5677"/>
                <a:gd name="T12" fmla="*/ 2170 w 5499"/>
                <a:gd name="T13" fmla="*/ 0 h 5677"/>
                <a:gd name="T14" fmla="*/ 1102 w 5499"/>
                <a:gd name="T15" fmla="*/ 1508 h 5677"/>
                <a:gd name="T16" fmla="*/ 1279 w 5499"/>
                <a:gd name="T17" fmla="*/ 2144 h 5677"/>
                <a:gd name="T18" fmla="*/ 1534 w 5499"/>
                <a:gd name="T19" fmla="*/ 2877 h 5677"/>
                <a:gd name="T20" fmla="*/ 3 w 5499"/>
                <a:gd name="T21" fmla="*/ 5432 h 5677"/>
                <a:gd name="T22" fmla="*/ 4372 w 5499"/>
                <a:gd name="T23" fmla="*/ 5653 h 5677"/>
                <a:gd name="T24" fmla="*/ 4996 w 5499"/>
                <a:gd name="T25" fmla="*/ 5161 h 5677"/>
                <a:gd name="T26" fmla="*/ 5363 w 5499"/>
                <a:gd name="T27" fmla="*/ 3960 h 5677"/>
                <a:gd name="T28" fmla="*/ 2075 w 5499"/>
                <a:gd name="T29" fmla="*/ 3721 h 5677"/>
                <a:gd name="T30" fmla="*/ 1829 w 5499"/>
                <a:gd name="T31" fmla="*/ 3415 h 5677"/>
                <a:gd name="T32" fmla="*/ 1924 w 5499"/>
                <a:gd name="T33" fmla="*/ 2970 h 5677"/>
                <a:gd name="T34" fmla="*/ 2135 w 5499"/>
                <a:gd name="T35" fmla="*/ 3252 h 5677"/>
                <a:gd name="T36" fmla="*/ 2140 w 5499"/>
                <a:gd name="T37" fmla="*/ 3663 h 5677"/>
                <a:gd name="T38" fmla="*/ 2592 w 5499"/>
                <a:gd name="T39" fmla="*/ 3721 h 5677"/>
                <a:gd name="T40" fmla="*/ 2492 w 5499"/>
                <a:gd name="T41" fmla="*/ 3318 h 5677"/>
                <a:gd name="T42" fmla="*/ 2533 w 5499"/>
                <a:gd name="T43" fmla="*/ 3090 h 5677"/>
                <a:gd name="T44" fmla="*/ 2807 w 5499"/>
                <a:gd name="T45" fmla="*/ 2972 h 5677"/>
                <a:gd name="T46" fmla="*/ 2825 w 5499"/>
                <a:gd name="T47" fmla="*/ 3454 h 5677"/>
                <a:gd name="T48" fmla="*/ 1776 w 5499"/>
                <a:gd name="T49" fmla="*/ 2351 h 5677"/>
                <a:gd name="T50" fmla="*/ 1477 w 5499"/>
                <a:gd name="T51" fmla="*/ 1747 h 5677"/>
                <a:gd name="T52" fmla="*/ 1513 w 5499"/>
                <a:gd name="T53" fmla="*/ 1522 h 5677"/>
                <a:gd name="T54" fmla="*/ 1575 w 5499"/>
                <a:gd name="T55" fmla="*/ 1348 h 5677"/>
                <a:gd name="T56" fmla="*/ 2781 w 5499"/>
                <a:gd name="T57" fmla="*/ 1554 h 5677"/>
                <a:gd name="T58" fmla="*/ 3119 w 5499"/>
                <a:gd name="T59" fmla="*/ 1522 h 5677"/>
                <a:gd name="T60" fmla="*/ 3219 w 5499"/>
                <a:gd name="T61" fmla="*/ 1693 h 5677"/>
                <a:gd name="T62" fmla="*/ 3123 w 5499"/>
                <a:gd name="T63" fmla="*/ 1815 h 5677"/>
                <a:gd name="T64" fmla="*/ 5035 w 5499"/>
                <a:gd name="T65" fmla="*/ 4769 h 5677"/>
                <a:gd name="T66" fmla="*/ 4520 w 5499"/>
                <a:gd name="T67" fmla="*/ 5367 h 5677"/>
                <a:gd name="T68" fmla="*/ 3887 w 5499"/>
                <a:gd name="T69" fmla="*/ 4672 h 5677"/>
                <a:gd name="T70" fmla="*/ 4121 w 5499"/>
                <a:gd name="T71" fmla="*/ 4395 h 5677"/>
                <a:gd name="T72" fmla="*/ 4693 w 5499"/>
                <a:gd name="T73" fmla="*/ 4475 h 5677"/>
                <a:gd name="T74" fmla="*/ 3985 w 5499"/>
                <a:gd name="T75" fmla="*/ 4136 h 5677"/>
                <a:gd name="T76" fmla="*/ 4355 w 5499"/>
                <a:gd name="T77" fmla="*/ 3316 h 5677"/>
                <a:gd name="T78" fmla="*/ 4686 w 5499"/>
                <a:gd name="T79" fmla="*/ 3124 h 5677"/>
                <a:gd name="T80" fmla="*/ 5064 w 5499"/>
                <a:gd name="T81" fmla="*/ 3650 h 5677"/>
                <a:gd name="T82" fmla="*/ 4693 w 5499"/>
                <a:gd name="T83" fmla="*/ 3744 h 5677"/>
                <a:gd name="T84" fmla="*/ 4379 w 5499"/>
                <a:gd name="T85" fmla="*/ 3819 h 5677"/>
                <a:gd name="T86" fmla="*/ 5110 w 5499"/>
                <a:gd name="T87" fmla="*/ 4137 h 5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99" h="5677">
                  <a:moveTo>
                    <a:pt x="5363" y="3960"/>
                  </a:moveTo>
                  <a:cubicBezTo>
                    <a:pt x="5342" y="3930"/>
                    <a:pt x="5320" y="3902"/>
                    <a:pt x="5296" y="3876"/>
                  </a:cubicBezTo>
                  <a:cubicBezTo>
                    <a:pt x="5326" y="3832"/>
                    <a:pt x="5349" y="3782"/>
                    <a:pt x="5363" y="3729"/>
                  </a:cubicBezTo>
                  <a:cubicBezTo>
                    <a:pt x="5405" y="3570"/>
                    <a:pt x="5363" y="3403"/>
                    <a:pt x="5251" y="3283"/>
                  </a:cubicBezTo>
                  <a:cubicBezTo>
                    <a:pt x="5178" y="3205"/>
                    <a:pt x="5093" y="3143"/>
                    <a:pt x="4995" y="3096"/>
                  </a:cubicBezTo>
                  <a:cubicBezTo>
                    <a:pt x="4980" y="2847"/>
                    <a:pt x="4773" y="2649"/>
                    <a:pt x="4520" y="2649"/>
                  </a:cubicBezTo>
                  <a:cubicBezTo>
                    <a:pt x="4272" y="2649"/>
                    <a:pt x="4067" y="2841"/>
                    <a:pt x="4047" y="3085"/>
                  </a:cubicBezTo>
                  <a:cubicBezTo>
                    <a:pt x="4017" y="3098"/>
                    <a:pt x="3989" y="3112"/>
                    <a:pt x="3962" y="3128"/>
                  </a:cubicBezTo>
                  <a:lnTo>
                    <a:pt x="3673" y="3040"/>
                  </a:lnTo>
                  <a:cubicBezTo>
                    <a:pt x="3673" y="3040"/>
                    <a:pt x="3673" y="3041"/>
                    <a:pt x="3673" y="3041"/>
                  </a:cubicBezTo>
                  <a:lnTo>
                    <a:pt x="3133" y="2877"/>
                  </a:lnTo>
                  <a:cubicBezTo>
                    <a:pt x="3116" y="2825"/>
                    <a:pt x="3077" y="2779"/>
                    <a:pt x="3023" y="2741"/>
                  </a:cubicBezTo>
                  <a:cubicBezTo>
                    <a:pt x="3083" y="2675"/>
                    <a:pt x="3133" y="2608"/>
                    <a:pt x="3171" y="2553"/>
                  </a:cubicBezTo>
                  <a:cubicBezTo>
                    <a:pt x="3261" y="2421"/>
                    <a:pt x="3337" y="2280"/>
                    <a:pt x="3389" y="2144"/>
                  </a:cubicBezTo>
                  <a:cubicBezTo>
                    <a:pt x="3414" y="2087"/>
                    <a:pt x="3436" y="2029"/>
                    <a:pt x="3454" y="1972"/>
                  </a:cubicBezTo>
                  <a:cubicBezTo>
                    <a:pt x="3524" y="1914"/>
                    <a:pt x="3565" y="1826"/>
                    <a:pt x="3565" y="1734"/>
                  </a:cubicBezTo>
                  <a:lnTo>
                    <a:pt x="3565" y="1508"/>
                  </a:lnTo>
                  <a:cubicBezTo>
                    <a:pt x="3565" y="1443"/>
                    <a:pt x="3545" y="1380"/>
                    <a:pt x="3507" y="1328"/>
                  </a:cubicBezTo>
                  <a:lnTo>
                    <a:pt x="3507" y="1010"/>
                  </a:lnTo>
                  <a:cubicBezTo>
                    <a:pt x="3507" y="453"/>
                    <a:pt x="3054" y="0"/>
                    <a:pt x="2497" y="0"/>
                  </a:cubicBezTo>
                  <a:lnTo>
                    <a:pt x="2170" y="0"/>
                  </a:lnTo>
                  <a:cubicBezTo>
                    <a:pt x="1613" y="0"/>
                    <a:pt x="1160" y="453"/>
                    <a:pt x="1160" y="1010"/>
                  </a:cubicBezTo>
                  <a:lnTo>
                    <a:pt x="1160" y="1328"/>
                  </a:lnTo>
                  <a:cubicBezTo>
                    <a:pt x="1122" y="1380"/>
                    <a:pt x="1102" y="1444"/>
                    <a:pt x="1102" y="1508"/>
                  </a:cubicBezTo>
                  <a:lnTo>
                    <a:pt x="1102" y="1734"/>
                  </a:lnTo>
                  <a:cubicBezTo>
                    <a:pt x="1102" y="1826"/>
                    <a:pt x="1143" y="1914"/>
                    <a:pt x="1213" y="1972"/>
                  </a:cubicBezTo>
                  <a:cubicBezTo>
                    <a:pt x="1231" y="2029"/>
                    <a:pt x="1253" y="2087"/>
                    <a:pt x="1279" y="2144"/>
                  </a:cubicBezTo>
                  <a:cubicBezTo>
                    <a:pt x="1331" y="2280"/>
                    <a:pt x="1406" y="2421"/>
                    <a:pt x="1496" y="2552"/>
                  </a:cubicBezTo>
                  <a:cubicBezTo>
                    <a:pt x="1534" y="2608"/>
                    <a:pt x="1584" y="2674"/>
                    <a:pt x="1644" y="2740"/>
                  </a:cubicBezTo>
                  <a:cubicBezTo>
                    <a:pt x="1590" y="2779"/>
                    <a:pt x="1551" y="2825"/>
                    <a:pt x="1534" y="2877"/>
                  </a:cubicBezTo>
                  <a:lnTo>
                    <a:pt x="814" y="3095"/>
                  </a:lnTo>
                  <a:cubicBezTo>
                    <a:pt x="307" y="3241"/>
                    <a:pt x="3" y="5432"/>
                    <a:pt x="3" y="5432"/>
                  </a:cubicBezTo>
                  <a:lnTo>
                    <a:pt x="3" y="5432"/>
                  </a:lnTo>
                  <a:cubicBezTo>
                    <a:pt x="1" y="5442"/>
                    <a:pt x="0" y="5452"/>
                    <a:pt x="0" y="5462"/>
                  </a:cubicBezTo>
                  <a:cubicBezTo>
                    <a:pt x="0" y="5567"/>
                    <a:pt x="86" y="5653"/>
                    <a:pt x="191" y="5653"/>
                  </a:cubicBezTo>
                  <a:lnTo>
                    <a:pt x="4372" y="5653"/>
                  </a:lnTo>
                  <a:cubicBezTo>
                    <a:pt x="4418" y="5668"/>
                    <a:pt x="4468" y="5677"/>
                    <a:pt x="4520" y="5677"/>
                  </a:cubicBezTo>
                  <a:cubicBezTo>
                    <a:pt x="4783" y="5677"/>
                    <a:pt x="4996" y="5464"/>
                    <a:pt x="4996" y="5202"/>
                  </a:cubicBezTo>
                  <a:lnTo>
                    <a:pt x="4996" y="5161"/>
                  </a:lnTo>
                  <a:cubicBezTo>
                    <a:pt x="5091" y="5119"/>
                    <a:pt x="5175" y="5063"/>
                    <a:pt x="5248" y="4994"/>
                  </a:cubicBezTo>
                  <a:cubicBezTo>
                    <a:pt x="5412" y="4838"/>
                    <a:pt x="5499" y="4635"/>
                    <a:pt x="5499" y="4406"/>
                  </a:cubicBezTo>
                  <a:cubicBezTo>
                    <a:pt x="5499" y="4239"/>
                    <a:pt x="5453" y="4089"/>
                    <a:pt x="5363" y="3960"/>
                  </a:cubicBezTo>
                  <a:close/>
                  <a:moveTo>
                    <a:pt x="2140" y="3663"/>
                  </a:moveTo>
                  <a:cubicBezTo>
                    <a:pt x="2137" y="3689"/>
                    <a:pt x="2118" y="3711"/>
                    <a:pt x="2093" y="3718"/>
                  </a:cubicBezTo>
                  <a:cubicBezTo>
                    <a:pt x="2087" y="3720"/>
                    <a:pt x="2081" y="3721"/>
                    <a:pt x="2075" y="3721"/>
                  </a:cubicBezTo>
                  <a:cubicBezTo>
                    <a:pt x="2055" y="3721"/>
                    <a:pt x="2036" y="3711"/>
                    <a:pt x="2024" y="3695"/>
                  </a:cubicBezTo>
                  <a:lnTo>
                    <a:pt x="1842" y="3454"/>
                  </a:lnTo>
                  <a:cubicBezTo>
                    <a:pt x="1833" y="3442"/>
                    <a:pt x="1829" y="3429"/>
                    <a:pt x="1829" y="3415"/>
                  </a:cubicBezTo>
                  <a:lnTo>
                    <a:pt x="1829" y="3028"/>
                  </a:lnTo>
                  <a:cubicBezTo>
                    <a:pt x="1829" y="3005"/>
                    <a:pt x="1841" y="2984"/>
                    <a:pt x="1860" y="2972"/>
                  </a:cubicBezTo>
                  <a:cubicBezTo>
                    <a:pt x="1880" y="2961"/>
                    <a:pt x="1904" y="2960"/>
                    <a:pt x="1924" y="2970"/>
                  </a:cubicBezTo>
                  <a:cubicBezTo>
                    <a:pt x="1977" y="2998"/>
                    <a:pt x="2030" y="3017"/>
                    <a:pt x="2081" y="3026"/>
                  </a:cubicBezTo>
                  <a:cubicBezTo>
                    <a:pt x="2112" y="3032"/>
                    <a:pt x="2135" y="3059"/>
                    <a:pt x="2135" y="3090"/>
                  </a:cubicBezTo>
                  <a:lnTo>
                    <a:pt x="2135" y="3252"/>
                  </a:lnTo>
                  <a:cubicBezTo>
                    <a:pt x="2144" y="3255"/>
                    <a:pt x="2152" y="3261"/>
                    <a:pt x="2159" y="3268"/>
                  </a:cubicBezTo>
                  <a:cubicBezTo>
                    <a:pt x="2171" y="3282"/>
                    <a:pt x="2177" y="3300"/>
                    <a:pt x="2175" y="3318"/>
                  </a:cubicBezTo>
                  <a:lnTo>
                    <a:pt x="2140" y="3663"/>
                  </a:lnTo>
                  <a:close/>
                  <a:moveTo>
                    <a:pt x="2825" y="3454"/>
                  </a:moveTo>
                  <a:lnTo>
                    <a:pt x="2644" y="3695"/>
                  </a:lnTo>
                  <a:cubicBezTo>
                    <a:pt x="2631" y="3711"/>
                    <a:pt x="2612" y="3721"/>
                    <a:pt x="2592" y="3721"/>
                  </a:cubicBezTo>
                  <a:cubicBezTo>
                    <a:pt x="2586" y="3721"/>
                    <a:pt x="2580" y="3720"/>
                    <a:pt x="2574" y="3718"/>
                  </a:cubicBezTo>
                  <a:cubicBezTo>
                    <a:pt x="2549" y="3711"/>
                    <a:pt x="2530" y="3689"/>
                    <a:pt x="2527" y="3662"/>
                  </a:cubicBezTo>
                  <a:lnTo>
                    <a:pt x="2492" y="3318"/>
                  </a:lnTo>
                  <a:cubicBezTo>
                    <a:pt x="2490" y="3300"/>
                    <a:pt x="2496" y="3282"/>
                    <a:pt x="2508" y="3268"/>
                  </a:cubicBezTo>
                  <a:cubicBezTo>
                    <a:pt x="2515" y="3261"/>
                    <a:pt x="2523" y="3255"/>
                    <a:pt x="2533" y="3252"/>
                  </a:cubicBezTo>
                  <a:lnTo>
                    <a:pt x="2533" y="3090"/>
                  </a:lnTo>
                  <a:cubicBezTo>
                    <a:pt x="2533" y="3059"/>
                    <a:pt x="2555" y="3032"/>
                    <a:pt x="2586" y="3026"/>
                  </a:cubicBezTo>
                  <a:cubicBezTo>
                    <a:pt x="2637" y="3017"/>
                    <a:pt x="2690" y="2998"/>
                    <a:pt x="2743" y="2971"/>
                  </a:cubicBezTo>
                  <a:cubicBezTo>
                    <a:pt x="2763" y="2960"/>
                    <a:pt x="2787" y="2961"/>
                    <a:pt x="2807" y="2972"/>
                  </a:cubicBezTo>
                  <a:cubicBezTo>
                    <a:pt x="2826" y="2984"/>
                    <a:pt x="2838" y="3005"/>
                    <a:pt x="2838" y="3028"/>
                  </a:cubicBezTo>
                  <a:lnTo>
                    <a:pt x="2838" y="3415"/>
                  </a:lnTo>
                  <a:cubicBezTo>
                    <a:pt x="2838" y="3429"/>
                    <a:pt x="2834" y="3442"/>
                    <a:pt x="2825" y="3454"/>
                  </a:cubicBezTo>
                  <a:close/>
                  <a:moveTo>
                    <a:pt x="2508" y="2684"/>
                  </a:moveTo>
                  <a:lnTo>
                    <a:pt x="2160" y="2684"/>
                  </a:lnTo>
                  <a:cubicBezTo>
                    <a:pt x="2083" y="2684"/>
                    <a:pt x="1934" y="2581"/>
                    <a:pt x="1776" y="2351"/>
                  </a:cubicBezTo>
                  <a:cubicBezTo>
                    <a:pt x="1651" y="2170"/>
                    <a:pt x="1564" y="1970"/>
                    <a:pt x="1544" y="1815"/>
                  </a:cubicBezTo>
                  <a:lnTo>
                    <a:pt x="1540" y="1788"/>
                  </a:lnTo>
                  <a:lnTo>
                    <a:pt x="1477" y="1747"/>
                  </a:lnTo>
                  <a:cubicBezTo>
                    <a:pt x="1459" y="1735"/>
                    <a:pt x="1448" y="1715"/>
                    <a:pt x="1448" y="1693"/>
                  </a:cubicBezTo>
                  <a:lnTo>
                    <a:pt x="1448" y="1586"/>
                  </a:lnTo>
                  <a:cubicBezTo>
                    <a:pt x="1448" y="1551"/>
                    <a:pt x="1477" y="1522"/>
                    <a:pt x="1513" y="1522"/>
                  </a:cubicBezTo>
                  <a:lnTo>
                    <a:pt x="1539" y="1522"/>
                  </a:lnTo>
                  <a:lnTo>
                    <a:pt x="1539" y="1406"/>
                  </a:lnTo>
                  <a:cubicBezTo>
                    <a:pt x="1539" y="1382"/>
                    <a:pt x="1553" y="1359"/>
                    <a:pt x="1575" y="1348"/>
                  </a:cubicBezTo>
                  <a:cubicBezTo>
                    <a:pt x="1664" y="1304"/>
                    <a:pt x="1841" y="1229"/>
                    <a:pt x="2024" y="1229"/>
                  </a:cubicBezTo>
                  <a:cubicBezTo>
                    <a:pt x="2170" y="1229"/>
                    <a:pt x="2292" y="1278"/>
                    <a:pt x="2384" y="1374"/>
                  </a:cubicBezTo>
                  <a:cubicBezTo>
                    <a:pt x="2500" y="1493"/>
                    <a:pt x="2633" y="1554"/>
                    <a:pt x="2781" y="1554"/>
                  </a:cubicBezTo>
                  <a:cubicBezTo>
                    <a:pt x="2864" y="1554"/>
                    <a:pt x="2950" y="1534"/>
                    <a:pt x="3037" y="1495"/>
                  </a:cubicBezTo>
                  <a:cubicBezTo>
                    <a:pt x="3057" y="1486"/>
                    <a:pt x="3080" y="1488"/>
                    <a:pt x="3098" y="1500"/>
                  </a:cubicBezTo>
                  <a:cubicBezTo>
                    <a:pt x="3107" y="1506"/>
                    <a:pt x="3114" y="1513"/>
                    <a:pt x="3119" y="1522"/>
                  </a:cubicBezTo>
                  <a:lnTo>
                    <a:pt x="3154" y="1522"/>
                  </a:lnTo>
                  <a:cubicBezTo>
                    <a:pt x="3190" y="1522"/>
                    <a:pt x="3219" y="1551"/>
                    <a:pt x="3219" y="1586"/>
                  </a:cubicBezTo>
                  <a:lnTo>
                    <a:pt x="3219" y="1693"/>
                  </a:lnTo>
                  <a:cubicBezTo>
                    <a:pt x="3219" y="1715"/>
                    <a:pt x="3208" y="1735"/>
                    <a:pt x="3190" y="1747"/>
                  </a:cubicBezTo>
                  <a:lnTo>
                    <a:pt x="3127" y="1788"/>
                  </a:lnTo>
                  <a:lnTo>
                    <a:pt x="3123" y="1815"/>
                  </a:lnTo>
                  <a:cubicBezTo>
                    <a:pt x="3103" y="1970"/>
                    <a:pt x="3016" y="2170"/>
                    <a:pt x="2891" y="2351"/>
                  </a:cubicBezTo>
                  <a:cubicBezTo>
                    <a:pt x="2733" y="2581"/>
                    <a:pt x="2584" y="2684"/>
                    <a:pt x="2508" y="2684"/>
                  </a:cubicBezTo>
                  <a:close/>
                  <a:moveTo>
                    <a:pt x="5035" y="4769"/>
                  </a:moveTo>
                  <a:cubicBezTo>
                    <a:pt x="4947" y="4852"/>
                    <a:pt x="4830" y="4908"/>
                    <a:pt x="4686" y="4935"/>
                  </a:cubicBezTo>
                  <a:lnTo>
                    <a:pt x="4686" y="5202"/>
                  </a:lnTo>
                  <a:cubicBezTo>
                    <a:pt x="4686" y="5293"/>
                    <a:pt x="4612" y="5367"/>
                    <a:pt x="4520" y="5367"/>
                  </a:cubicBezTo>
                  <a:cubicBezTo>
                    <a:pt x="4429" y="5367"/>
                    <a:pt x="4355" y="5293"/>
                    <a:pt x="4355" y="5202"/>
                  </a:cubicBezTo>
                  <a:lnTo>
                    <a:pt x="4355" y="4944"/>
                  </a:lnTo>
                  <a:cubicBezTo>
                    <a:pt x="4144" y="4915"/>
                    <a:pt x="3987" y="4824"/>
                    <a:pt x="3887" y="4672"/>
                  </a:cubicBezTo>
                  <a:cubicBezTo>
                    <a:pt x="3857" y="4626"/>
                    <a:pt x="3851" y="4567"/>
                    <a:pt x="3873" y="4516"/>
                  </a:cubicBezTo>
                  <a:cubicBezTo>
                    <a:pt x="3895" y="4465"/>
                    <a:pt x="3941" y="4428"/>
                    <a:pt x="3995" y="4418"/>
                  </a:cubicBezTo>
                  <a:lnTo>
                    <a:pt x="4121" y="4395"/>
                  </a:lnTo>
                  <a:cubicBezTo>
                    <a:pt x="4185" y="4383"/>
                    <a:pt x="4250" y="4410"/>
                    <a:pt x="4287" y="4463"/>
                  </a:cubicBezTo>
                  <a:cubicBezTo>
                    <a:pt x="4334" y="4531"/>
                    <a:pt x="4414" y="4565"/>
                    <a:pt x="4524" y="4565"/>
                  </a:cubicBezTo>
                  <a:cubicBezTo>
                    <a:pt x="4693" y="4565"/>
                    <a:pt x="4693" y="4498"/>
                    <a:pt x="4693" y="4475"/>
                  </a:cubicBezTo>
                  <a:cubicBezTo>
                    <a:pt x="4693" y="4443"/>
                    <a:pt x="4681" y="4420"/>
                    <a:pt x="4656" y="4402"/>
                  </a:cubicBezTo>
                  <a:cubicBezTo>
                    <a:pt x="4629" y="4384"/>
                    <a:pt x="4581" y="4367"/>
                    <a:pt x="4512" y="4353"/>
                  </a:cubicBezTo>
                  <a:cubicBezTo>
                    <a:pt x="4237" y="4297"/>
                    <a:pt x="4059" y="4224"/>
                    <a:pt x="3985" y="4136"/>
                  </a:cubicBezTo>
                  <a:cubicBezTo>
                    <a:pt x="3909" y="4048"/>
                    <a:pt x="3872" y="3948"/>
                    <a:pt x="3872" y="3833"/>
                  </a:cubicBezTo>
                  <a:cubicBezTo>
                    <a:pt x="3872" y="3707"/>
                    <a:pt x="3914" y="3595"/>
                    <a:pt x="3995" y="3497"/>
                  </a:cubicBezTo>
                  <a:cubicBezTo>
                    <a:pt x="4074" y="3403"/>
                    <a:pt x="4195" y="3342"/>
                    <a:pt x="4355" y="3316"/>
                  </a:cubicBezTo>
                  <a:lnTo>
                    <a:pt x="4355" y="3124"/>
                  </a:lnTo>
                  <a:cubicBezTo>
                    <a:pt x="4355" y="3033"/>
                    <a:pt x="4429" y="2959"/>
                    <a:pt x="4520" y="2959"/>
                  </a:cubicBezTo>
                  <a:cubicBezTo>
                    <a:pt x="4612" y="2959"/>
                    <a:pt x="4686" y="3033"/>
                    <a:pt x="4686" y="3124"/>
                  </a:cubicBezTo>
                  <a:lnTo>
                    <a:pt x="4686" y="3319"/>
                  </a:lnTo>
                  <a:cubicBezTo>
                    <a:pt x="4829" y="3346"/>
                    <a:pt x="4940" y="3404"/>
                    <a:pt x="5024" y="3494"/>
                  </a:cubicBezTo>
                  <a:cubicBezTo>
                    <a:pt x="5063" y="3536"/>
                    <a:pt x="5078" y="3595"/>
                    <a:pt x="5064" y="3650"/>
                  </a:cubicBezTo>
                  <a:cubicBezTo>
                    <a:pt x="5049" y="3705"/>
                    <a:pt x="5007" y="3749"/>
                    <a:pt x="4953" y="3766"/>
                  </a:cubicBezTo>
                  <a:lnTo>
                    <a:pt x="4867" y="3793"/>
                  </a:lnTo>
                  <a:cubicBezTo>
                    <a:pt x="4805" y="3812"/>
                    <a:pt x="4737" y="3793"/>
                    <a:pt x="4693" y="3744"/>
                  </a:cubicBezTo>
                  <a:cubicBezTo>
                    <a:pt x="4650" y="3696"/>
                    <a:pt x="4586" y="3671"/>
                    <a:pt x="4503" y="3671"/>
                  </a:cubicBezTo>
                  <a:cubicBezTo>
                    <a:pt x="4436" y="3671"/>
                    <a:pt x="4356" y="3687"/>
                    <a:pt x="4356" y="3763"/>
                  </a:cubicBezTo>
                  <a:cubicBezTo>
                    <a:pt x="4356" y="3785"/>
                    <a:pt x="4364" y="3804"/>
                    <a:pt x="4379" y="3819"/>
                  </a:cubicBezTo>
                  <a:cubicBezTo>
                    <a:pt x="4396" y="3835"/>
                    <a:pt x="4444" y="3852"/>
                    <a:pt x="4521" y="3870"/>
                  </a:cubicBezTo>
                  <a:cubicBezTo>
                    <a:pt x="4701" y="3909"/>
                    <a:pt x="4832" y="3945"/>
                    <a:pt x="4910" y="3976"/>
                  </a:cubicBezTo>
                  <a:cubicBezTo>
                    <a:pt x="4990" y="4008"/>
                    <a:pt x="5057" y="4062"/>
                    <a:pt x="5110" y="4137"/>
                  </a:cubicBezTo>
                  <a:cubicBezTo>
                    <a:pt x="5162" y="4213"/>
                    <a:pt x="5189" y="4303"/>
                    <a:pt x="5189" y="4406"/>
                  </a:cubicBezTo>
                  <a:cubicBezTo>
                    <a:pt x="5189" y="4550"/>
                    <a:pt x="5137" y="4672"/>
                    <a:pt x="5035" y="4769"/>
                  </a:cubicBezTo>
                  <a:close/>
                </a:path>
              </a:pathLst>
            </a:custGeom>
            <a:solidFill>
              <a:schemeClr val="accent1"/>
            </a:solidFill>
            <a:ln>
              <a:noFill/>
            </a:ln>
          </p:spPr>
          <p:txBody>
            <a:bodyPr/>
            <a:lstStyle/>
            <a:p>
              <a:endParaRPr lang="zh-CN" altLang="en-US">
                <a:cs typeface="+mn-ea"/>
                <a:sym typeface="+mn-lt"/>
              </a:endParaRPr>
            </a:p>
          </p:txBody>
        </p:sp>
        <p:sp>
          <p:nvSpPr>
            <p:cNvPr id="12" name="文本框 11"/>
            <p:cNvSpPr txBox="1"/>
            <p:nvPr>
              <p:custDataLst>
                <p:tags r:id="rId8"/>
              </p:custDataLst>
            </p:nvPr>
          </p:nvSpPr>
          <p:spPr>
            <a:xfrm>
              <a:off x="5763114" y="1960149"/>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01</a:t>
              </a:r>
            </a:p>
          </p:txBody>
        </p:sp>
        <p:sp>
          <p:nvSpPr>
            <p:cNvPr id="13" name="文本框 12"/>
            <p:cNvSpPr txBox="1"/>
            <p:nvPr>
              <p:custDataLst>
                <p:tags r:id="rId9"/>
              </p:custDataLst>
            </p:nvPr>
          </p:nvSpPr>
          <p:spPr>
            <a:xfrm>
              <a:off x="7279710" y="3405765"/>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02</a:t>
              </a:r>
            </a:p>
          </p:txBody>
        </p:sp>
        <p:sp>
          <p:nvSpPr>
            <p:cNvPr id="14" name="文本框 13"/>
            <p:cNvSpPr txBox="1"/>
            <p:nvPr>
              <p:custDataLst>
                <p:tags r:id="rId10"/>
              </p:custDataLst>
            </p:nvPr>
          </p:nvSpPr>
          <p:spPr>
            <a:xfrm>
              <a:off x="5763114" y="4892342"/>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03</a:t>
              </a:r>
            </a:p>
          </p:txBody>
        </p:sp>
        <p:sp>
          <p:nvSpPr>
            <p:cNvPr id="15" name="文本框 14"/>
            <p:cNvSpPr txBox="1"/>
            <p:nvPr>
              <p:custDataLst>
                <p:tags r:id="rId11"/>
              </p:custDataLst>
            </p:nvPr>
          </p:nvSpPr>
          <p:spPr>
            <a:xfrm>
              <a:off x="4335917" y="3587183"/>
              <a:ext cx="611964" cy="436340"/>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de-DE" b="0" i="0" u="none" strike="noStrike" kern="1200" cap="none" spc="0" normalizeH="0" baseline="0" noProof="0" dirty="0">
                  <a:ln>
                    <a:noFill/>
                  </a:ln>
                  <a:solidFill>
                    <a:srgbClr val="000000"/>
                  </a:solidFill>
                  <a:effectLst/>
                  <a:uLnTx/>
                  <a:uFillTx/>
                  <a:cs typeface="+mn-ea"/>
                  <a:sym typeface="+mn-lt"/>
                </a:rPr>
                <a:t>04</a:t>
              </a:r>
            </a:p>
          </p:txBody>
        </p:sp>
        <p:sp>
          <p:nvSpPr>
            <p:cNvPr id="16" name="文本框 15"/>
            <p:cNvSpPr txBox="1"/>
            <p:nvPr>
              <p:custDataLst>
                <p:tags r:id="rId12"/>
              </p:custDataLst>
            </p:nvPr>
          </p:nvSpPr>
          <p:spPr bwMode="auto">
            <a:xfrm>
              <a:off x="1068074" y="1842343"/>
              <a:ext cx="2955286" cy="480299"/>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zh-CN" altLang="en-US" b="1" dirty="0">
                  <a:cs typeface="+mn-ea"/>
                  <a:sym typeface="+mn-lt"/>
                </a:rPr>
                <a:t>本地多机跑大模型</a:t>
              </a:r>
            </a:p>
          </p:txBody>
        </p:sp>
        <p:sp>
          <p:nvSpPr>
            <p:cNvPr id="17" name="矩形 16"/>
            <p:cNvSpPr/>
            <p:nvPr>
              <p:custDataLst>
                <p:tags r:id="rId13"/>
              </p:custDataLst>
            </p:nvPr>
          </p:nvSpPr>
          <p:spPr bwMode="auto">
            <a:xfrm>
              <a:off x="1068074" y="2322642"/>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zh-CN" altLang="en-US" sz="1100" dirty="0">
                  <a:cs typeface="+mn-ea"/>
                  <a:sym typeface="+mn-lt"/>
                </a:rPr>
                <a:t>通过</a:t>
              </a:r>
              <a:r>
                <a:rPr lang="en-US" altLang="zh-CN" sz="1100" dirty="0">
                  <a:cs typeface="+mn-ea"/>
                  <a:sym typeface="+mn-lt"/>
                </a:rPr>
                <a:t>Ray</a:t>
              </a:r>
              <a:r>
                <a:rPr lang="zh-CN" altLang="en-US" sz="1100" dirty="0">
                  <a:cs typeface="+mn-ea"/>
                  <a:sym typeface="+mn-lt"/>
                </a:rPr>
                <a:t>集群部署，并通过数据按照显存自动分发从而实现多机少显存单可以训练大模型。</a:t>
              </a:r>
              <a:r>
                <a:rPr lang="en-US" altLang="zh-CN" sz="1100" dirty="0">
                  <a:cs typeface="+mn-ea"/>
                  <a:sym typeface="+mn-lt"/>
                </a:rPr>
                <a:t>(</a:t>
              </a:r>
              <a:r>
                <a:rPr lang="zh-CN" altLang="en-US" sz="1100" dirty="0">
                  <a:cs typeface="+mn-ea"/>
                  <a:sym typeface="+mn-lt"/>
                </a:rPr>
                <a:t>虽然可能比较慢</a:t>
              </a:r>
              <a:r>
                <a:rPr lang="en-US" altLang="zh-CN" sz="1100" dirty="0">
                  <a:cs typeface="+mn-ea"/>
                  <a:sym typeface="+mn-lt"/>
                </a:rPr>
                <a:t>)</a:t>
              </a:r>
              <a:endParaRPr lang="zh-CN" altLang="en-US" sz="1100" dirty="0">
                <a:cs typeface="+mn-ea"/>
                <a:sym typeface="+mn-lt"/>
              </a:endParaRPr>
            </a:p>
            <a:p>
              <a:pPr algn="r">
                <a:lnSpc>
                  <a:spcPct val="120000"/>
                </a:lnSpc>
              </a:pPr>
              <a:r>
                <a:rPr lang="en-US" altLang="zh-CN" sz="1100" dirty="0">
                  <a:cs typeface="+mn-ea"/>
                  <a:sym typeface="+mn-lt"/>
                </a:rPr>
                <a:t>… …</a:t>
              </a:r>
            </a:p>
          </p:txBody>
        </p:sp>
        <p:sp>
          <p:nvSpPr>
            <p:cNvPr id="18" name="文本框 17"/>
            <p:cNvSpPr txBox="1"/>
            <p:nvPr>
              <p:custDataLst>
                <p:tags r:id="rId14"/>
              </p:custDataLst>
            </p:nvPr>
          </p:nvSpPr>
          <p:spPr bwMode="auto">
            <a:xfrm>
              <a:off x="1068074" y="4034047"/>
              <a:ext cx="2955286" cy="480299"/>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zh-CN" altLang="en-US" b="1" dirty="0">
                  <a:cs typeface="+mn-ea"/>
                  <a:sym typeface="+mn-lt"/>
                </a:rPr>
                <a:t>减少数据调度的资源耗费</a:t>
              </a:r>
            </a:p>
          </p:txBody>
        </p:sp>
        <p:sp>
          <p:nvSpPr>
            <p:cNvPr id="19" name="矩形 18"/>
            <p:cNvSpPr/>
            <p:nvPr>
              <p:custDataLst>
                <p:tags r:id="rId15"/>
              </p:custDataLst>
            </p:nvPr>
          </p:nvSpPr>
          <p:spPr bwMode="auto">
            <a:xfrm>
              <a:off x="1068074" y="4514346"/>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zh-CN" altLang="en-US" sz="1100" dirty="0">
                  <a:cs typeface="+mn-ea"/>
                  <a:sym typeface="+mn-lt"/>
                </a:rPr>
                <a:t>有些时候训练需要数据调度而导致训练时间延长，但是这次我们可以通过请求分配的方式去取得数据，无需数据调度算法</a:t>
              </a:r>
              <a:endParaRPr lang="en-US" altLang="zh-CN" sz="1100" dirty="0">
                <a:cs typeface="+mn-ea"/>
                <a:sym typeface="+mn-lt"/>
              </a:endParaRPr>
            </a:p>
            <a:p>
              <a:pPr algn="r">
                <a:lnSpc>
                  <a:spcPct val="120000"/>
                </a:lnSpc>
              </a:pPr>
              <a:r>
                <a:rPr lang="en-US" altLang="zh-CN" sz="1100" dirty="0">
                  <a:cs typeface="+mn-ea"/>
                  <a:sym typeface="+mn-lt"/>
                </a:rPr>
                <a:t>… …</a:t>
              </a:r>
            </a:p>
          </p:txBody>
        </p:sp>
        <p:sp>
          <p:nvSpPr>
            <p:cNvPr id="20" name="文本框 19"/>
            <p:cNvSpPr txBox="1"/>
            <p:nvPr>
              <p:custDataLst>
                <p:tags r:id="rId16"/>
              </p:custDataLst>
            </p:nvPr>
          </p:nvSpPr>
          <p:spPr bwMode="auto">
            <a:xfrm>
              <a:off x="8114669" y="1566753"/>
              <a:ext cx="3638550" cy="755650"/>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b="1" dirty="0">
                  <a:cs typeface="+mn-ea"/>
                  <a:sym typeface="+mn-lt"/>
                </a:rPr>
                <a:t>针对不同显卡类型进行数据分配</a:t>
              </a:r>
            </a:p>
          </p:txBody>
        </p:sp>
        <p:sp>
          <p:nvSpPr>
            <p:cNvPr id="21" name="矩形 20"/>
            <p:cNvSpPr/>
            <p:nvPr>
              <p:custDataLst>
                <p:tags r:id="rId17"/>
              </p:custDataLst>
            </p:nvPr>
          </p:nvSpPr>
          <p:spPr bwMode="auto">
            <a:xfrm>
              <a:off x="8159025" y="2322642"/>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100" dirty="0">
                  <a:cs typeface="+mn-ea"/>
                  <a:sym typeface="+mn-lt"/>
                </a:rPr>
                <a:t>可以通过数据集分割与自动分配来实现对不同显存和算力的显卡进行自动的数据分配。</a:t>
              </a:r>
              <a:endParaRPr lang="en-US" altLang="zh-CN" sz="1100" dirty="0">
                <a:cs typeface="+mn-ea"/>
                <a:sym typeface="+mn-lt"/>
              </a:endParaRPr>
            </a:p>
            <a:p>
              <a:pPr>
                <a:lnSpc>
                  <a:spcPct val="120000"/>
                </a:lnSpc>
              </a:pPr>
              <a:r>
                <a:rPr lang="en-US" altLang="zh-CN" sz="1100" dirty="0">
                  <a:cs typeface="+mn-ea"/>
                  <a:sym typeface="+mn-lt"/>
                </a:rPr>
                <a:t>… …</a:t>
              </a:r>
            </a:p>
          </p:txBody>
        </p:sp>
        <p:sp>
          <p:nvSpPr>
            <p:cNvPr id="22" name="文本框 21"/>
            <p:cNvSpPr txBox="1"/>
            <p:nvPr>
              <p:custDataLst>
                <p:tags r:id="rId18"/>
              </p:custDataLst>
            </p:nvPr>
          </p:nvSpPr>
          <p:spPr bwMode="auto">
            <a:xfrm>
              <a:off x="8159025" y="4034047"/>
              <a:ext cx="2955286" cy="480299"/>
            </a:xfrm>
            <a:prstGeom prst="rect">
              <a:avLst/>
            </a:prstGeom>
            <a:noFill/>
            <a:ln w="9525">
              <a:noFill/>
              <a:miter lim="8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b="1" dirty="0">
                  <a:cs typeface="+mn-ea"/>
                  <a:sym typeface="+mn-lt"/>
                </a:rPr>
                <a:t>减少显存不足引发的报错</a:t>
              </a:r>
            </a:p>
          </p:txBody>
        </p:sp>
        <p:sp>
          <p:nvSpPr>
            <p:cNvPr id="23" name="矩形 22"/>
            <p:cNvSpPr/>
            <p:nvPr>
              <p:custDataLst>
                <p:tags r:id="rId19"/>
              </p:custDataLst>
            </p:nvPr>
          </p:nvSpPr>
          <p:spPr bwMode="auto">
            <a:xfrm>
              <a:off x="8159025" y="4514346"/>
              <a:ext cx="2955286" cy="9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100" dirty="0">
                  <a:cs typeface="+mn-ea"/>
                  <a:sym typeface="+mn-lt"/>
                </a:rPr>
                <a:t>因为是显卡的数据请求，而且可以手动调整训练批大小，因此可预期不会有显存不够的问题</a:t>
              </a:r>
              <a:endParaRPr lang="en-US" altLang="zh-CN" sz="1100" dirty="0">
                <a:cs typeface="+mn-ea"/>
                <a:sym typeface="+mn-lt"/>
              </a:endParaRPr>
            </a:p>
            <a:p>
              <a:pPr>
                <a:lnSpc>
                  <a:spcPct val="120000"/>
                </a:lnSpc>
              </a:pPr>
              <a:r>
                <a:rPr lang="en-US" altLang="zh-CN" sz="1100" dirty="0">
                  <a:cs typeface="+mn-ea"/>
                  <a:sym typeface="+mn-lt"/>
                </a:rPr>
                <a:t>… …</a:t>
              </a:r>
            </a:p>
          </p:txBody>
        </p:sp>
      </p:grpSp>
      <p:sp>
        <p:nvSpPr>
          <p:cNvPr id="24" name="标题 23"/>
          <p:cNvSpPr>
            <a:spLocks noGrp="1"/>
          </p:cNvSpPr>
          <p:nvPr>
            <p:ph type="title" hasCustomPrompt="1"/>
          </p:nvPr>
        </p:nvSpPr>
        <p:spPr>
          <a:xfrm>
            <a:off x="669924" y="1"/>
            <a:ext cx="10850563" cy="1028699"/>
          </a:xfrm>
        </p:spPr>
        <p:txBody>
          <a:bodyPr/>
          <a:lstStyle>
            <a:lvl1pPr>
              <a:defRPr/>
            </a:lvl1pPr>
          </a:lstStyle>
          <a:p>
            <a:r>
              <a:rPr lang="zh-CN" altLang="en-US" dirty="0"/>
              <a:t>未来展望</a:t>
            </a:r>
            <a:r>
              <a:rPr lang="en-US" altLang="zh-CN" dirty="0"/>
              <a:t> </a:t>
            </a:r>
            <a:r>
              <a:rPr lang="zh-CN" alt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451001" y="1593965"/>
            <a:ext cx="5426076" cy="1621509"/>
          </a:xfrm>
        </p:spPr>
        <p:txBody>
          <a:bodyPr/>
          <a:lstStyle/>
          <a:p>
            <a:r>
              <a:rPr lang="en-US" altLang="zh-CN" dirty="0">
                <a:solidFill>
                  <a:schemeClr val="accent4"/>
                </a:solidFill>
                <a:latin typeface="+mn-lt"/>
                <a:ea typeface="+mn-ea"/>
                <a:cs typeface="+mn-ea"/>
                <a:sym typeface="+mn-lt"/>
              </a:rPr>
              <a:t>Thanks</a:t>
            </a:r>
            <a:r>
              <a:rPr lang="en-US" altLang="zh-CN" dirty="0">
                <a:latin typeface="+mn-lt"/>
                <a:ea typeface="+mn-ea"/>
                <a:cs typeface="+mn-ea"/>
                <a:sym typeface="+mn-lt"/>
              </a:rPr>
              <a:t>.</a:t>
            </a: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1081085" y="87860"/>
            <a:ext cx="10850563" cy="1028699"/>
          </a:xfrm>
        </p:spPr>
        <p:txBody>
          <a:bodyPr/>
          <a:lstStyle>
            <a:lvl1pPr>
              <a:defRPr/>
            </a:lvl1pPr>
          </a:lstStyle>
          <a:p>
            <a:r>
              <a:rPr lang="en-US" altLang="zh-CN" dirty="0"/>
              <a:t>Ray</a:t>
            </a:r>
            <a:r>
              <a:rPr lang="zh-CN" altLang="en-US" dirty="0"/>
              <a:t>简介</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1089817" y="1516013"/>
            <a:ext cx="4140201" cy="369332"/>
          </a:xfrm>
          <a:prstGeom prst="rect">
            <a:avLst/>
          </a:prstGeom>
          <a:noFill/>
        </p:spPr>
        <p:txBody>
          <a:bodyPr wrap="square" rtlCol="0">
            <a:spAutoFit/>
          </a:bodyPr>
          <a:lstStyle/>
          <a:p>
            <a:r>
              <a:rPr lang="en-US" altLang="zh-CN" b="0" i="0" dirty="0">
                <a:solidFill>
                  <a:srgbClr val="222222"/>
                </a:solidFill>
                <a:effectLst/>
                <a:highlight>
                  <a:srgbClr val="FFFFFF"/>
                </a:highlight>
                <a:latin typeface="Arial" panose="020B0604020202020204" pitchFamily="34" charset="0"/>
              </a:rPr>
              <a:t>Ray</a:t>
            </a:r>
            <a:r>
              <a:rPr lang="zh-CN" altLang="en-US" b="0" i="0" dirty="0">
                <a:solidFill>
                  <a:srgbClr val="222222"/>
                </a:solidFill>
                <a:effectLst/>
                <a:highlight>
                  <a:srgbClr val="FFFFFF"/>
                </a:highlight>
                <a:latin typeface="Arial" panose="020B0604020202020204" pitchFamily="34" charset="0"/>
              </a:rPr>
              <a:t>的基本架构如右图所示</a:t>
            </a:r>
            <a:endParaRPr lang="zh-CN" altLang="en-US" dirty="0"/>
          </a:p>
        </p:txBody>
      </p:sp>
      <p:sp>
        <p:nvSpPr>
          <p:cNvPr id="38" name="文本框 37">
            <a:extLst>
              <a:ext uri="{FF2B5EF4-FFF2-40B4-BE49-F238E27FC236}">
                <a16:creationId xmlns:a16="http://schemas.microsoft.com/office/drawing/2014/main" id="{BC12A993-7C68-D0E2-06C8-28D82E2C4AC6}"/>
              </a:ext>
            </a:extLst>
          </p:cNvPr>
          <p:cNvSpPr txBox="1"/>
          <p:nvPr/>
        </p:nvSpPr>
        <p:spPr>
          <a:xfrm>
            <a:off x="1081085" y="2284799"/>
            <a:ext cx="3148015" cy="923330"/>
          </a:xfrm>
          <a:prstGeom prst="rect">
            <a:avLst/>
          </a:prstGeom>
          <a:noFill/>
        </p:spPr>
        <p:txBody>
          <a:bodyPr wrap="square" rtlCol="0">
            <a:spAutoFit/>
          </a:bodyPr>
          <a:lstStyle/>
          <a:p>
            <a:r>
              <a:rPr lang="en-US" altLang="zh-CN" dirty="0"/>
              <a:t>1.Ray Core</a:t>
            </a:r>
            <a:r>
              <a:rPr lang="zh-CN" altLang="en-US" dirty="0"/>
              <a:t>：核心组件，是</a:t>
            </a:r>
            <a:r>
              <a:rPr lang="en-US" altLang="zh-CN" dirty="0"/>
              <a:t>Ray</a:t>
            </a:r>
            <a:r>
              <a:rPr lang="zh-CN" altLang="en-US" dirty="0"/>
              <a:t>进行分布式训练的基础，任务的分配。</a:t>
            </a:r>
          </a:p>
        </p:txBody>
      </p:sp>
      <p:pic>
        <p:nvPicPr>
          <p:cNvPr id="6" name="图片 5">
            <a:extLst>
              <a:ext uri="{FF2B5EF4-FFF2-40B4-BE49-F238E27FC236}">
                <a16:creationId xmlns:a16="http://schemas.microsoft.com/office/drawing/2014/main" id="{544CD0CC-F1DB-F23A-2D82-1F59211876DE}"/>
              </a:ext>
            </a:extLst>
          </p:cNvPr>
          <p:cNvPicPr>
            <a:picLocks noChangeAspect="1"/>
          </p:cNvPicPr>
          <p:nvPr/>
        </p:nvPicPr>
        <p:blipFill>
          <a:blip r:embed="rId2"/>
          <a:stretch>
            <a:fillRect/>
          </a:stretch>
        </p:blipFill>
        <p:spPr>
          <a:xfrm>
            <a:off x="4371976" y="1631156"/>
            <a:ext cx="7820024" cy="2809875"/>
          </a:xfrm>
          <a:prstGeom prst="rect">
            <a:avLst/>
          </a:prstGeom>
        </p:spPr>
      </p:pic>
      <p:sp>
        <p:nvSpPr>
          <p:cNvPr id="7" name="文本框 6">
            <a:extLst>
              <a:ext uri="{FF2B5EF4-FFF2-40B4-BE49-F238E27FC236}">
                <a16:creationId xmlns:a16="http://schemas.microsoft.com/office/drawing/2014/main" id="{5E9FF900-F8E9-7BB1-E017-816EE956F7B0}"/>
              </a:ext>
            </a:extLst>
          </p:cNvPr>
          <p:cNvSpPr txBox="1"/>
          <p:nvPr/>
        </p:nvSpPr>
        <p:spPr>
          <a:xfrm>
            <a:off x="1089817" y="3429000"/>
            <a:ext cx="3176590" cy="1200329"/>
          </a:xfrm>
          <a:prstGeom prst="rect">
            <a:avLst/>
          </a:prstGeom>
          <a:noFill/>
        </p:spPr>
        <p:txBody>
          <a:bodyPr wrap="square" rtlCol="0">
            <a:spAutoFit/>
          </a:bodyPr>
          <a:lstStyle/>
          <a:p>
            <a:r>
              <a:rPr lang="en-US" altLang="zh-CN" dirty="0"/>
              <a:t>2.Ray AIR</a:t>
            </a:r>
            <a:r>
              <a:rPr lang="zh-CN" altLang="en-US" dirty="0"/>
              <a:t>：开源的分布式计算框架，简化和加速大规模机器学习和 </a:t>
            </a:r>
            <a:r>
              <a:rPr lang="en-US" altLang="zh-CN" dirty="0"/>
              <a:t>AI </a:t>
            </a:r>
            <a:r>
              <a:rPr lang="zh-CN" altLang="en-US" dirty="0"/>
              <a:t>应用的开发和部署。</a:t>
            </a:r>
          </a:p>
        </p:txBody>
      </p:sp>
      <p:sp>
        <p:nvSpPr>
          <p:cNvPr id="8" name="文本框 7">
            <a:extLst>
              <a:ext uri="{FF2B5EF4-FFF2-40B4-BE49-F238E27FC236}">
                <a16:creationId xmlns:a16="http://schemas.microsoft.com/office/drawing/2014/main" id="{C3377402-F4DA-ABEA-7CB5-77A1B01ABC43}"/>
              </a:ext>
            </a:extLst>
          </p:cNvPr>
          <p:cNvSpPr txBox="1"/>
          <p:nvPr/>
        </p:nvSpPr>
        <p:spPr>
          <a:xfrm>
            <a:off x="1081085" y="4880322"/>
            <a:ext cx="5214938" cy="923330"/>
          </a:xfrm>
          <a:prstGeom prst="rect">
            <a:avLst/>
          </a:prstGeom>
          <a:noFill/>
        </p:spPr>
        <p:txBody>
          <a:bodyPr wrap="square" rtlCol="0">
            <a:spAutoFit/>
          </a:bodyPr>
          <a:lstStyle/>
          <a:p>
            <a:r>
              <a:rPr lang="zh-CN" altLang="en-US" dirty="0"/>
              <a:t>我们的项目主要利用的就是</a:t>
            </a:r>
            <a:r>
              <a:rPr lang="en-US" altLang="zh-CN" dirty="0"/>
              <a:t>Ray AIR</a:t>
            </a:r>
            <a:r>
              <a:rPr lang="zh-CN" altLang="en-US" dirty="0"/>
              <a:t>中的</a:t>
            </a:r>
            <a:r>
              <a:rPr lang="en-US" altLang="zh-CN" dirty="0"/>
              <a:t>Serve</a:t>
            </a:r>
            <a:r>
              <a:rPr lang="zh-CN" altLang="en-US" dirty="0"/>
              <a:t>和</a:t>
            </a:r>
            <a:r>
              <a:rPr lang="en-US" altLang="zh-CN" dirty="0"/>
              <a:t>Train</a:t>
            </a:r>
            <a:r>
              <a:rPr lang="zh-CN" altLang="en-US" dirty="0"/>
              <a:t>，其中</a:t>
            </a:r>
            <a:r>
              <a:rPr lang="en-US" altLang="zh-CN" dirty="0"/>
              <a:t>Serve</a:t>
            </a:r>
            <a:r>
              <a:rPr lang="zh-CN" altLang="en-US" dirty="0"/>
              <a:t>为模型的部署在线推理提供帮助，</a:t>
            </a:r>
            <a:r>
              <a:rPr lang="en-US" altLang="zh-CN" dirty="0"/>
              <a:t>Train</a:t>
            </a:r>
            <a:r>
              <a:rPr lang="zh-CN" altLang="en-US" dirty="0"/>
              <a:t>为模型的分布式训练。</a:t>
            </a:r>
          </a:p>
        </p:txBody>
      </p:sp>
    </p:spTree>
    <p:extLst>
      <p:ext uri="{BB962C8B-B14F-4D97-AF65-F5344CB8AC3E}">
        <p14:creationId xmlns:p14="http://schemas.microsoft.com/office/powerpoint/2010/main" val="314057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1081085" y="87860"/>
            <a:ext cx="10850563" cy="1028699"/>
          </a:xfrm>
        </p:spPr>
        <p:txBody>
          <a:bodyPr/>
          <a:lstStyle>
            <a:lvl1pPr>
              <a:defRPr/>
            </a:lvl1pPr>
          </a:lstStyle>
          <a:p>
            <a:r>
              <a:rPr lang="zh-CN" altLang="en-US" dirty="0"/>
              <a:t>为什么要用</a:t>
            </a:r>
            <a:r>
              <a:rPr lang="en-US" altLang="zh-CN" dirty="0"/>
              <a:t>Ray</a:t>
            </a:r>
            <a:r>
              <a:rPr lang="zh-CN" altLang="en-US" dirty="0"/>
              <a:t>？</a:t>
            </a:r>
            <a:endParaRPr lang="en-US" dirty="0"/>
          </a:p>
        </p:txBody>
      </p:sp>
      <p:pic>
        <p:nvPicPr>
          <p:cNvPr id="5" name="图片 4">
            <a:extLst>
              <a:ext uri="{FF2B5EF4-FFF2-40B4-BE49-F238E27FC236}">
                <a16:creationId xmlns:a16="http://schemas.microsoft.com/office/drawing/2014/main" id="{DB5A3A76-C279-8BD9-EF98-E3E02BD62E8E}"/>
              </a:ext>
            </a:extLst>
          </p:cNvPr>
          <p:cNvPicPr>
            <a:picLocks noChangeAspect="1"/>
          </p:cNvPicPr>
          <p:nvPr/>
        </p:nvPicPr>
        <p:blipFill>
          <a:blip r:embed="rId2"/>
          <a:stretch>
            <a:fillRect/>
          </a:stretch>
        </p:blipFill>
        <p:spPr>
          <a:xfrm>
            <a:off x="0" y="1248521"/>
            <a:ext cx="12192000" cy="5343025"/>
          </a:xfrm>
          <a:prstGeom prst="rect">
            <a:avLst/>
          </a:prstGeom>
        </p:spPr>
      </p:pic>
    </p:spTree>
    <p:extLst>
      <p:ext uri="{BB962C8B-B14F-4D97-AF65-F5344CB8AC3E}">
        <p14:creationId xmlns:p14="http://schemas.microsoft.com/office/powerpoint/2010/main" val="5618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073300" y="2533650"/>
            <a:ext cx="3199413" cy="895350"/>
          </a:xfrm>
        </p:spPr>
        <p:txBody>
          <a:bodyPr/>
          <a:lstStyle/>
          <a:p>
            <a:r>
              <a:rPr lang="en-US" altLang="zh-CN" dirty="0">
                <a:latin typeface="+mn-lt"/>
                <a:ea typeface="+mn-ea"/>
                <a:cs typeface="+mn-ea"/>
                <a:sym typeface="+mn-lt"/>
              </a:rPr>
              <a:t>Ray Serve</a:t>
            </a:r>
            <a:endParaRPr lang="zh-CN" altLang="en-US" dirty="0">
              <a:latin typeface="+mn-lt"/>
              <a:ea typeface="+mn-ea"/>
              <a:cs typeface="+mn-ea"/>
              <a:sym typeface="+mn-lt"/>
            </a:endParaRPr>
          </a:p>
        </p:txBody>
      </p:sp>
      <p:sp>
        <p:nvSpPr>
          <p:cNvPr id="7" name="文本框 6">
            <a:extLst>
              <a:ext uri="{FF2B5EF4-FFF2-40B4-BE49-F238E27FC236}">
                <a16:creationId xmlns:a16="http://schemas.microsoft.com/office/drawing/2014/main" id="{BBCA1E61-840C-49E7-B71A-0C522327A215}"/>
              </a:ext>
            </a:extLst>
          </p:cNvPr>
          <p:cNvSpPr txBox="1"/>
          <p:nvPr/>
        </p:nvSpPr>
        <p:spPr>
          <a:xfrm>
            <a:off x="5806473" y="2500188"/>
            <a:ext cx="1036358" cy="901075"/>
          </a:xfrm>
          <a:prstGeom prst="rect">
            <a:avLst/>
          </a:prstGeom>
          <a:noFill/>
          <a:ln w="117475">
            <a:noFill/>
          </a:ln>
        </p:spPr>
        <p:txBody>
          <a:bodyPr wrap="none" rtlCol="0">
            <a:prstTxWarp prst="textPlain">
              <a:avLst/>
            </a:prstTxWarp>
            <a:spAutoFit/>
          </a:bodyPr>
          <a:lstStyle/>
          <a:p>
            <a:r>
              <a:rPr lang="en-US" altLang="zh-CN" spc="100" dirty="0">
                <a:solidFill>
                  <a:schemeClr val="accent4"/>
                </a:solidFill>
                <a:cs typeface="+mn-ea"/>
                <a:sym typeface="+mn-lt"/>
              </a:rPr>
              <a:t>/01</a:t>
            </a:r>
            <a:endParaRPr lang="zh-CN" altLang="en-US" spc="100" dirty="0">
              <a:solidFill>
                <a:schemeClr val="accent4"/>
              </a:solidFill>
              <a:cs typeface="+mn-ea"/>
              <a:sym typeface="+mn-lt"/>
            </a:endParaRPr>
          </a:p>
        </p:txBody>
      </p:sp>
    </p:spTree>
    <p:extLst>
      <p:ext uri="{BB962C8B-B14F-4D97-AF65-F5344CB8AC3E}">
        <p14:creationId xmlns:p14="http://schemas.microsoft.com/office/powerpoint/2010/main" val="149905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F49741D-1A66-491D-98E6-5B9635C9EB4A}"/>
              </a:ext>
            </a:extLst>
          </p:cNvPr>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简介</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1089817" y="1516013"/>
            <a:ext cx="4140201" cy="646331"/>
          </a:xfrm>
          <a:prstGeom prst="rect">
            <a:avLst/>
          </a:prstGeom>
          <a:noFill/>
        </p:spPr>
        <p:txBody>
          <a:bodyPr wrap="square" rtlCol="0">
            <a:spAutoFit/>
          </a:bodyPr>
          <a:lstStyle/>
          <a:p>
            <a:r>
              <a:rPr lang="en-US" altLang="zh-CN" b="0" i="0" dirty="0">
                <a:solidFill>
                  <a:srgbClr val="222222"/>
                </a:solidFill>
                <a:effectLst/>
                <a:highlight>
                  <a:srgbClr val="FFFFFF"/>
                </a:highlight>
                <a:latin typeface="Arial" panose="020B0604020202020204" pitchFamily="34" charset="0"/>
              </a:rPr>
              <a:t>Ray Serve</a:t>
            </a:r>
            <a:r>
              <a:rPr lang="zh-CN" altLang="en-US" b="0" i="0" dirty="0">
                <a:solidFill>
                  <a:srgbClr val="222222"/>
                </a:solidFill>
                <a:effectLst/>
                <a:highlight>
                  <a:srgbClr val="FFFFFF"/>
                </a:highlight>
                <a:latin typeface="Arial" panose="020B0604020202020204" pitchFamily="34" charset="0"/>
              </a:rPr>
              <a:t>是基于</a:t>
            </a:r>
            <a:r>
              <a:rPr lang="en-US" altLang="zh-CN" b="0" i="0" dirty="0">
                <a:solidFill>
                  <a:srgbClr val="222222"/>
                </a:solidFill>
                <a:effectLst/>
                <a:highlight>
                  <a:srgbClr val="FFFFFF"/>
                </a:highlight>
                <a:latin typeface="Arial" panose="020B0604020202020204" pitchFamily="34" charset="0"/>
              </a:rPr>
              <a:t>Ray</a:t>
            </a:r>
            <a:r>
              <a:rPr lang="zh-CN" altLang="en-US" b="0" i="0" dirty="0">
                <a:solidFill>
                  <a:srgbClr val="222222"/>
                </a:solidFill>
                <a:effectLst/>
                <a:highlight>
                  <a:srgbClr val="FFFFFF"/>
                </a:highlight>
                <a:latin typeface="Arial" panose="020B0604020202020204" pitchFamily="34" charset="0"/>
              </a:rPr>
              <a:t>框架的模型在线推理服务框架</a:t>
            </a:r>
            <a:endParaRPr lang="zh-CN" altLang="en-US" dirty="0"/>
          </a:p>
        </p:txBody>
      </p:sp>
      <p:pic>
        <p:nvPicPr>
          <p:cNvPr id="37" name="图片 36">
            <a:extLst>
              <a:ext uri="{FF2B5EF4-FFF2-40B4-BE49-F238E27FC236}">
                <a16:creationId xmlns:a16="http://schemas.microsoft.com/office/drawing/2014/main" id="{78BA5B90-2AD3-640A-4C94-422C6F9F6CF5}"/>
              </a:ext>
            </a:extLst>
          </p:cNvPr>
          <p:cNvPicPr>
            <a:picLocks noChangeAspect="1"/>
          </p:cNvPicPr>
          <p:nvPr/>
        </p:nvPicPr>
        <p:blipFill>
          <a:blip r:embed="rId2"/>
          <a:stretch>
            <a:fillRect/>
          </a:stretch>
        </p:blipFill>
        <p:spPr>
          <a:xfrm>
            <a:off x="5158977" y="1445400"/>
            <a:ext cx="7474743" cy="3643312"/>
          </a:xfrm>
          <a:prstGeom prst="rect">
            <a:avLst/>
          </a:prstGeom>
        </p:spPr>
      </p:pic>
      <p:sp>
        <p:nvSpPr>
          <p:cNvPr id="38" name="文本框 37">
            <a:extLst>
              <a:ext uri="{FF2B5EF4-FFF2-40B4-BE49-F238E27FC236}">
                <a16:creationId xmlns:a16="http://schemas.microsoft.com/office/drawing/2014/main" id="{BC12A993-7C68-D0E2-06C8-28D82E2C4AC6}"/>
              </a:ext>
            </a:extLst>
          </p:cNvPr>
          <p:cNvSpPr txBox="1"/>
          <p:nvPr/>
        </p:nvSpPr>
        <p:spPr>
          <a:xfrm>
            <a:off x="1089817" y="2508656"/>
            <a:ext cx="3857625" cy="1477328"/>
          </a:xfrm>
          <a:prstGeom prst="rect">
            <a:avLst/>
          </a:prstGeom>
          <a:noFill/>
        </p:spPr>
        <p:txBody>
          <a:bodyPr wrap="square" rtlCol="0">
            <a:spAutoFit/>
          </a:bodyPr>
          <a:lstStyle/>
          <a:p>
            <a:r>
              <a:rPr lang="zh-CN" altLang="en-US" dirty="0"/>
              <a:t>优势：</a:t>
            </a:r>
            <a:endParaRPr lang="en-US" altLang="zh-CN" dirty="0"/>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模型的分布式部署</a:t>
            </a:r>
            <a:endParaRPr lang="en-US" altLang="zh-CN" b="0" i="0" dirty="0">
              <a:solidFill>
                <a:srgbClr val="222222"/>
              </a:solidFill>
              <a:effectLst/>
              <a:highlight>
                <a:srgbClr val="FFFFFF"/>
              </a:highlight>
              <a:latin typeface="Arial" panose="020B0604020202020204" pitchFamily="34" charset="0"/>
            </a:endParaRPr>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分布式的弹性扩缩容</a:t>
            </a:r>
            <a:endParaRPr lang="en-US" altLang="zh-CN" b="0" i="0" dirty="0">
              <a:solidFill>
                <a:srgbClr val="222222"/>
              </a:solidFill>
              <a:effectLst/>
              <a:highlight>
                <a:srgbClr val="FFFFFF"/>
              </a:highlight>
              <a:latin typeface="Arial" panose="020B0604020202020204" pitchFamily="34" charset="0"/>
            </a:endParaRPr>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多个模型组成的推理图</a:t>
            </a:r>
            <a:endParaRPr lang="en-US" altLang="zh-CN" b="0" i="0" dirty="0">
              <a:solidFill>
                <a:srgbClr val="222222"/>
              </a:solidFill>
              <a:effectLst/>
              <a:highlight>
                <a:srgbClr val="FFFFFF"/>
              </a:highlight>
              <a:latin typeface="Arial" panose="020B0604020202020204" pitchFamily="34" charset="0"/>
            </a:endParaRPr>
          </a:p>
          <a:p>
            <a:pPr marL="342900" indent="-342900">
              <a:buAutoNum type="arabicPeriod"/>
            </a:pPr>
            <a:r>
              <a:rPr lang="zh-CN" altLang="en-US" b="0" i="0" dirty="0">
                <a:solidFill>
                  <a:srgbClr val="222222"/>
                </a:solidFill>
                <a:effectLst/>
                <a:highlight>
                  <a:srgbClr val="FFFFFF"/>
                </a:highlight>
                <a:latin typeface="Arial" panose="020B0604020202020204" pitchFamily="34" charset="0"/>
              </a:rPr>
              <a:t>极多模型复用少量硬件</a:t>
            </a:r>
            <a:endParaRPr lang="zh-CN" altLang="en-US" dirty="0"/>
          </a:p>
        </p:txBody>
      </p:sp>
      <p:sp>
        <p:nvSpPr>
          <p:cNvPr id="39" name="文本框 38">
            <a:extLst>
              <a:ext uri="{FF2B5EF4-FFF2-40B4-BE49-F238E27FC236}">
                <a16:creationId xmlns:a16="http://schemas.microsoft.com/office/drawing/2014/main" id="{8D42E9F6-4B38-B791-CDBD-6E9DB4272E9A}"/>
              </a:ext>
            </a:extLst>
          </p:cNvPr>
          <p:cNvSpPr txBox="1"/>
          <p:nvPr/>
        </p:nvSpPr>
        <p:spPr>
          <a:xfrm>
            <a:off x="1089817" y="4314825"/>
            <a:ext cx="3960814" cy="369332"/>
          </a:xfrm>
          <a:prstGeom prst="rect">
            <a:avLst/>
          </a:prstGeom>
          <a:noFill/>
        </p:spPr>
        <p:txBody>
          <a:bodyPr wrap="square" rtlCol="0">
            <a:spAutoFit/>
          </a:bodyPr>
          <a:lstStyle/>
          <a:p>
            <a:r>
              <a:rPr lang="zh-CN" altLang="en-US" b="0" i="0" dirty="0">
                <a:solidFill>
                  <a:srgbClr val="222222"/>
                </a:solidFill>
                <a:effectLst/>
                <a:highlight>
                  <a:srgbClr val="FFFFFF"/>
                </a:highlight>
                <a:latin typeface="Arial" panose="020B0604020202020204" pitchFamily="34" charset="0"/>
              </a:rPr>
              <a:t>突出了</a:t>
            </a:r>
            <a:r>
              <a:rPr lang="en-US" altLang="zh-CN" b="0" i="0" dirty="0">
                <a:solidFill>
                  <a:srgbClr val="222222"/>
                </a:solidFill>
                <a:effectLst/>
                <a:highlight>
                  <a:srgbClr val="FFFFFF"/>
                </a:highlight>
                <a:latin typeface="Arial" panose="020B0604020202020204" pitchFamily="34" charset="0"/>
              </a:rPr>
              <a:t>Ray</a:t>
            </a:r>
            <a:r>
              <a:rPr lang="zh-CN" altLang="en-US" b="0" i="0" dirty="0">
                <a:solidFill>
                  <a:srgbClr val="222222"/>
                </a:solidFill>
                <a:effectLst/>
                <a:highlight>
                  <a:srgbClr val="FFFFFF"/>
                </a:highlight>
                <a:latin typeface="Arial" panose="020B0604020202020204" pitchFamily="34" charset="0"/>
              </a:rPr>
              <a:t>的弹性调度能力</a:t>
            </a:r>
            <a:endParaRPr lang="zh-CN" altLang="en-US" dirty="0"/>
          </a:p>
        </p:txBody>
      </p:sp>
    </p:spTree>
    <p:extLst>
      <p:ext uri="{BB962C8B-B14F-4D97-AF65-F5344CB8AC3E}">
        <p14:creationId xmlns:p14="http://schemas.microsoft.com/office/powerpoint/2010/main" val="407099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F49741D-1A66-491D-98E6-5B9635C9EB4A}"/>
              </a:ext>
            </a:extLst>
          </p:cNvPr>
          <p:cNvSpPr>
            <a:spLocks noGrp="1"/>
          </p:cNvSpPr>
          <p:nvPr>
            <p:ph type="ftr" sz="quarter" idx="11"/>
          </p:nvPr>
        </p:nvSpPr>
        <p:spPr/>
        <p:txBody>
          <a:bodyPr/>
          <a:lstStyle/>
          <a:p>
            <a:r>
              <a:rPr lang="zh-CN" altLang="en-US">
                <a:cs typeface="+mn-ea"/>
                <a:sym typeface="+mn-lt"/>
              </a:rPr>
              <a:t>请在插入菜单</a:t>
            </a:r>
            <a:r>
              <a:rPr lang="en-US" altLang="zh-CN">
                <a:cs typeface="+mn-ea"/>
                <a:sym typeface="+mn-lt"/>
              </a:rPr>
              <a:t>—</a:t>
            </a:r>
            <a:r>
              <a:rPr lang="zh-CN" altLang="en-US">
                <a:cs typeface="+mn-ea"/>
                <a:sym typeface="+mn-lt"/>
              </a:rPr>
              <a:t>页眉和页脚中修改此文本</a:t>
            </a:r>
            <a:endParaRPr lang="zh-CN" altLang="en-US" dirty="0">
              <a:cs typeface="+mn-ea"/>
              <a:sym typeface="+mn-lt"/>
            </a:endParaRPr>
          </a:p>
        </p:txBody>
      </p:sp>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8</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2" name="文本框 1">
            <a:extLst>
              <a:ext uri="{FF2B5EF4-FFF2-40B4-BE49-F238E27FC236}">
                <a16:creationId xmlns:a16="http://schemas.microsoft.com/office/drawing/2014/main" id="{FB7D5B6D-B3D8-9BB3-DAE3-8E1DD92167E2}"/>
              </a:ext>
            </a:extLst>
          </p:cNvPr>
          <p:cNvSpPr txBox="1"/>
          <p:nvPr/>
        </p:nvSpPr>
        <p:spPr>
          <a:xfrm>
            <a:off x="1532534" y="1616006"/>
            <a:ext cx="4140201" cy="1754326"/>
          </a:xfrm>
          <a:prstGeom prst="rect">
            <a:avLst/>
          </a:prstGeom>
          <a:noFill/>
        </p:spPr>
        <p:txBody>
          <a:bodyPr wrap="square" rtlCol="0">
            <a:spAutoFit/>
          </a:bodyPr>
          <a:lstStyle/>
          <a:p>
            <a:r>
              <a:rPr lang="zh-CN" altLang="en-US" dirty="0">
                <a:solidFill>
                  <a:srgbClr val="222222"/>
                </a:solidFill>
                <a:highlight>
                  <a:srgbClr val="FFFFFF"/>
                </a:highlight>
                <a:latin typeface="Arial" panose="020B0604020202020204" pitchFamily="34" charset="0"/>
              </a:rPr>
              <a:t>部署平台：</a:t>
            </a:r>
            <a:r>
              <a:rPr lang="en-US" altLang="zh-CN" dirty="0" err="1">
                <a:solidFill>
                  <a:srgbClr val="222222"/>
                </a:solidFill>
                <a:highlight>
                  <a:srgbClr val="FFFFFF"/>
                </a:highlight>
                <a:latin typeface="Arial" panose="020B0604020202020204" pitchFamily="34" charset="0"/>
              </a:rPr>
              <a:t>Ucloud</a:t>
            </a:r>
            <a:r>
              <a:rPr lang="en-US" altLang="zh-CN" dirty="0">
                <a:solidFill>
                  <a:srgbClr val="222222"/>
                </a:solidFill>
                <a:highlight>
                  <a:srgbClr val="FFFFFF"/>
                </a:highlight>
                <a:latin typeface="Arial" panose="020B0604020202020204" pitchFamily="34" charset="0"/>
              </a:rPr>
              <a:t> GPU</a:t>
            </a:r>
            <a:r>
              <a:rPr lang="zh-CN" altLang="en-US" dirty="0">
                <a:solidFill>
                  <a:srgbClr val="222222"/>
                </a:solidFill>
                <a:highlight>
                  <a:srgbClr val="FFFFFF"/>
                </a:highlight>
                <a:latin typeface="Arial" panose="020B0604020202020204" pitchFamily="34" charset="0"/>
              </a:rPr>
              <a:t>云服务器</a:t>
            </a:r>
            <a:endParaRPr lang="en-US" altLang="zh-CN" dirty="0">
              <a:solidFill>
                <a:srgbClr val="222222"/>
              </a:solidFill>
              <a:highlight>
                <a:srgbClr val="FFFFFF"/>
              </a:highlight>
              <a:latin typeface="Arial" panose="020B0604020202020204" pitchFamily="34" charset="0"/>
            </a:endParaRPr>
          </a:p>
          <a:p>
            <a:r>
              <a:rPr lang="zh-CN" altLang="en-US" dirty="0"/>
              <a:t>系统：</a:t>
            </a:r>
            <a:r>
              <a:rPr lang="en-US" altLang="zh-CN" dirty="0"/>
              <a:t>Ubuntu</a:t>
            </a:r>
          </a:p>
          <a:p>
            <a:r>
              <a:rPr lang="zh-CN" altLang="en-US" dirty="0"/>
              <a:t>配置：</a:t>
            </a:r>
            <a:endParaRPr lang="en-US" altLang="zh-CN" dirty="0"/>
          </a:p>
          <a:p>
            <a:r>
              <a:rPr lang="zh-CN" altLang="en-US" dirty="0"/>
              <a:t>内存 </a:t>
            </a:r>
            <a:r>
              <a:rPr lang="en-US" altLang="zh-CN" dirty="0"/>
              <a:t>96G</a:t>
            </a:r>
          </a:p>
          <a:p>
            <a:r>
              <a:rPr lang="en-US" altLang="zh-CN" dirty="0"/>
              <a:t>CPU 32</a:t>
            </a:r>
            <a:r>
              <a:rPr lang="zh-CN" altLang="en-US" dirty="0"/>
              <a:t>核心</a:t>
            </a:r>
            <a:endParaRPr lang="en-US" altLang="zh-CN" dirty="0"/>
          </a:p>
          <a:p>
            <a:r>
              <a:rPr lang="en-US" altLang="zh-CN" dirty="0"/>
              <a:t>GPU Nvidia </a:t>
            </a:r>
            <a:r>
              <a:rPr lang="en-US" altLang="zh-CN" b="0" i="0" dirty="0">
                <a:solidFill>
                  <a:srgbClr val="111111"/>
                </a:solidFill>
                <a:effectLst/>
                <a:highlight>
                  <a:srgbClr val="FFFFFF"/>
                </a:highlight>
                <a:latin typeface="Microsoft YaHei" panose="020B0503020204020204" pitchFamily="34" charset="-122"/>
                <a:ea typeface="Microsoft YaHei" panose="020B0503020204020204" pitchFamily="34" charset="-122"/>
              </a:rPr>
              <a:t>GeForce RTX 4090 * 2</a:t>
            </a:r>
          </a:p>
        </p:txBody>
      </p:sp>
      <p:sp>
        <p:nvSpPr>
          <p:cNvPr id="6" name="文本框 5">
            <a:extLst>
              <a:ext uri="{FF2B5EF4-FFF2-40B4-BE49-F238E27FC236}">
                <a16:creationId xmlns:a16="http://schemas.microsoft.com/office/drawing/2014/main" id="{9199CD2C-2EE1-0FBF-2E1C-D158EC85C106}"/>
              </a:ext>
            </a:extLst>
          </p:cNvPr>
          <p:cNvSpPr txBox="1"/>
          <p:nvPr/>
        </p:nvSpPr>
        <p:spPr>
          <a:xfrm>
            <a:off x="6293644" y="1569839"/>
            <a:ext cx="4514850" cy="1754326"/>
          </a:xfrm>
          <a:prstGeom prst="rect">
            <a:avLst/>
          </a:prstGeom>
          <a:noFill/>
        </p:spPr>
        <p:txBody>
          <a:bodyPr wrap="square" rtlCol="0">
            <a:spAutoFit/>
          </a:bodyPr>
          <a:lstStyle/>
          <a:p>
            <a:r>
              <a:rPr lang="zh-CN" altLang="en-US" dirty="0"/>
              <a:t>对于</a:t>
            </a:r>
            <a:r>
              <a:rPr lang="en-US" altLang="zh-CN" dirty="0"/>
              <a:t>GPT-2</a:t>
            </a:r>
            <a:r>
              <a:rPr lang="zh-CN" altLang="en-US" dirty="0"/>
              <a:t>（模型参数</a:t>
            </a:r>
            <a:r>
              <a:rPr lang="en-US" altLang="zh-CN" dirty="0"/>
              <a:t>0.15G</a:t>
            </a:r>
            <a:r>
              <a:rPr lang="zh-CN" altLang="en-US" dirty="0"/>
              <a:t>），利用</a:t>
            </a:r>
            <a:r>
              <a:rPr lang="en-US" altLang="zh-CN" dirty="0"/>
              <a:t>Ray Serve </a:t>
            </a:r>
            <a:r>
              <a:rPr lang="zh-CN" altLang="en-US" dirty="0"/>
              <a:t>将其部署到网络上，再用</a:t>
            </a:r>
            <a:r>
              <a:rPr lang="en-US" altLang="zh-CN" dirty="0"/>
              <a:t>Python</a:t>
            </a:r>
            <a:r>
              <a:rPr lang="zh-CN" altLang="en-US" dirty="0"/>
              <a:t>中的</a:t>
            </a:r>
            <a:r>
              <a:rPr lang="en-US" altLang="zh-CN" dirty="0"/>
              <a:t>Request</a:t>
            </a:r>
            <a:r>
              <a:rPr lang="zh-CN" altLang="en-US" dirty="0"/>
              <a:t>请求访问测试</a:t>
            </a:r>
            <a:endParaRPr lang="en-US" altLang="zh-CN" dirty="0"/>
          </a:p>
          <a:p>
            <a:endParaRPr lang="en-US" altLang="zh-CN" dirty="0"/>
          </a:p>
          <a:p>
            <a:r>
              <a:rPr lang="zh-CN" altLang="en-US" dirty="0"/>
              <a:t>下图中是</a:t>
            </a:r>
            <a:r>
              <a:rPr lang="en-US" altLang="zh-CN" dirty="0"/>
              <a:t>Ray Serve</a:t>
            </a:r>
            <a:r>
              <a:rPr lang="zh-CN" altLang="en-US" dirty="0"/>
              <a:t>的部署指令，</a:t>
            </a:r>
            <a:r>
              <a:rPr lang="en-US" altLang="zh-CN" dirty="0" err="1"/>
              <a:t>num_replica</a:t>
            </a:r>
            <a:r>
              <a:rPr lang="zh-CN" altLang="en-US" dirty="0"/>
              <a:t>代表部署模型的副本数</a:t>
            </a:r>
          </a:p>
        </p:txBody>
      </p:sp>
      <p:pic>
        <p:nvPicPr>
          <p:cNvPr id="7" name="图片 6">
            <a:extLst>
              <a:ext uri="{FF2B5EF4-FFF2-40B4-BE49-F238E27FC236}">
                <a16:creationId xmlns:a16="http://schemas.microsoft.com/office/drawing/2014/main" id="{138002D7-E7BC-EA93-97FC-0F810D018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534" y="3811580"/>
            <a:ext cx="9776022" cy="560395"/>
          </a:xfrm>
          <a:prstGeom prst="rect">
            <a:avLst/>
          </a:prstGeom>
        </p:spPr>
      </p:pic>
    </p:spTree>
    <p:extLst>
      <p:ext uri="{BB962C8B-B14F-4D97-AF65-F5344CB8AC3E}">
        <p14:creationId xmlns:p14="http://schemas.microsoft.com/office/powerpoint/2010/main" val="59496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06F9E93-359A-400B-AB8E-352B2A4C0AA5}"/>
              </a:ext>
            </a:extLst>
          </p:cNvPr>
          <p:cNvSpPr>
            <a:spLocks noGrp="1"/>
          </p:cNvSpPr>
          <p:nvPr>
            <p:ph type="sldNum" sz="quarter" idx="12"/>
          </p:nvPr>
        </p:nvSpPr>
        <p:spPr/>
        <p:txBody>
          <a:bodyPr/>
          <a:lstStyle/>
          <a:p>
            <a:fld id="{5DD3DB80-B894-403A-B48E-6FDC1A72010E}" type="slidenum">
              <a:rPr lang="zh-CN" altLang="en-US" smtClean="0">
                <a:cs typeface="+mn-ea"/>
                <a:sym typeface="+mn-lt"/>
              </a:rPr>
              <a:pPr/>
              <a:t>9</a:t>
            </a:fld>
            <a:endParaRPr lang="zh-CN" altLang="en-US">
              <a:cs typeface="+mn-ea"/>
              <a:sym typeface="+mn-lt"/>
            </a:endParaRPr>
          </a:p>
        </p:txBody>
      </p:sp>
      <p:sp>
        <p:nvSpPr>
          <p:cNvPr id="33" name="标题 32">
            <a:extLst>
              <a:ext uri="{FF2B5EF4-FFF2-40B4-BE49-F238E27FC236}">
                <a16:creationId xmlns:a16="http://schemas.microsoft.com/office/drawing/2014/main" id="{0D15CD78-FB33-95B5-3BB5-7AF8B6263A98}"/>
              </a:ext>
            </a:extLst>
          </p:cNvPr>
          <p:cNvSpPr>
            <a:spLocks noGrp="1"/>
          </p:cNvSpPr>
          <p:nvPr>
            <p:ph type="title" hasCustomPrompt="1"/>
          </p:nvPr>
        </p:nvSpPr>
        <p:spPr>
          <a:xfrm>
            <a:off x="669924" y="1"/>
            <a:ext cx="10850563" cy="1028699"/>
          </a:xfrm>
        </p:spPr>
        <p:txBody>
          <a:bodyPr/>
          <a:lstStyle>
            <a:lvl1pPr>
              <a:defRPr/>
            </a:lvl1pPr>
          </a:lstStyle>
          <a:p>
            <a:r>
              <a:rPr lang="en-US" altLang="zh-CN" dirty="0"/>
              <a:t>Ray Serve</a:t>
            </a:r>
            <a:r>
              <a:rPr lang="zh-CN" altLang="en-US" dirty="0"/>
              <a:t>模型分布式部署</a:t>
            </a:r>
            <a:endParaRPr lang="en-US" dirty="0"/>
          </a:p>
        </p:txBody>
      </p:sp>
      <p:sp>
        <p:nvSpPr>
          <p:cNvPr id="5" name="文本框 4">
            <a:extLst>
              <a:ext uri="{FF2B5EF4-FFF2-40B4-BE49-F238E27FC236}">
                <a16:creationId xmlns:a16="http://schemas.microsoft.com/office/drawing/2014/main" id="{E76F680A-6318-B342-0821-D85942C317BD}"/>
              </a:ext>
            </a:extLst>
          </p:cNvPr>
          <p:cNvSpPr txBox="1"/>
          <p:nvPr/>
        </p:nvSpPr>
        <p:spPr>
          <a:xfrm>
            <a:off x="1443036" y="1092004"/>
            <a:ext cx="5014912" cy="646331"/>
          </a:xfrm>
          <a:prstGeom prst="rect">
            <a:avLst/>
          </a:prstGeom>
          <a:noFill/>
        </p:spPr>
        <p:txBody>
          <a:bodyPr wrap="square" rtlCol="0">
            <a:spAutoFit/>
          </a:bodyPr>
          <a:lstStyle/>
          <a:p>
            <a:r>
              <a:rPr lang="zh-CN" altLang="en-US" dirty="0"/>
              <a:t>改变副本的数量，进行</a:t>
            </a:r>
            <a:r>
              <a:rPr lang="en-US" altLang="zh-CN" dirty="0"/>
              <a:t>1000</a:t>
            </a:r>
            <a:r>
              <a:rPr lang="zh-CN" altLang="en-US" dirty="0"/>
              <a:t>次请求并计时，得到响应时间和</a:t>
            </a:r>
            <a:r>
              <a:rPr lang="en-US" altLang="zh-CN" dirty="0"/>
              <a:t>GPU</a:t>
            </a:r>
            <a:r>
              <a:rPr lang="zh-CN" altLang="en-US" dirty="0"/>
              <a:t>利用率的变化如下：</a:t>
            </a:r>
          </a:p>
        </p:txBody>
      </p:sp>
      <p:sp>
        <p:nvSpPr>
          <p:cNvPr id="7" name="文本框 6">
            <a:extLst>
              <a:ext uri="{FF2B5EF4-FFF2-40B4-BE49-F238E27FC236}">
                <a16:creationId xmlns:a16="http://schemas.microsoft.com/office/drawing/2014/main" id="{8DC2E5AC-280F-124F-8786-0C5C85803B9B}"/>
              </a:ext>
            </a:extLst>
          </p:cNvPr>
          <p:cNvSpPr txBox="1"/>
          <p:nvPr/>
        </p:nvSpPr>
        <p:spPr>
          <a:xfrm>
            <a:off x="1443036" y="1761625"/>
            <a:ext cx="4879182" cy="369332"/>
          </a:xfrm>
          <a:prstGeom prst="rect">
            <a:avLst/>
          </a:prstGeom>
          <a:noFill/>
        </p:spPr>
        <p:txBody>
          <a:bodyPr wrap="square" rtlCol="0">
            <a:spAutoFit/>
          </a:bodyPr>
          <a:lstStyle/>
          <a:p>
            <a:r>
              <a:rPr lang="en-US" altLang="zh-CN" dirty="0"/>
              <a:t>2</a:t>
            </a:r>
            <a:r>
              <a:rPr lang="zh-CN" altLang="en-US" dirty="0"/>
              <a:t>个</a:t>
            </a:r>
            <a:r>
              <a:rPr lang="en-US" altLang="zh-CN" dirty="0"/>
              <a:t>replica</a:t>
            </a:r>
            <a:r>
              <a:rPr lang="zh-CN" altLang="en-US" dirty="0"/>
              <a:t>：</a:t>
            </a:r>
          </a:p>
        </p:txBody>
      </p:sp>
      <p:pic>
        <p:nvPicPr>
          <p:cNvPr id="10" name="图片 9">
            <a:extLst>
              <a:ext uri="{FF2B5EF4-FFF2-40B4-BE49-F238E27FC236}">
                <a16:creationId xmlns:a16="http://schemas.microsoft.com/office/drawing/2014/main" id="{C6D9EBE6-4706-53E5-8CFE-FD12F0DB19EA}"/>
              </a:ext>
            </a:extLst>
          </p:cNvPr>
          <p:cNvPicPr>
            <a:picLocks noChangeAspect="1"/>
          </p:cNvPicPr>
          <p:nvPr/>
        </p:nvPicPr>
        <p:blipFill>
          <a:blip r:embed="rId2"/>
          <a:stretch>
            <a:fillRect/>
          </a:stretch>
        </p:blipFill>
        <p:spPr>
          <a:xfrm>
            <a:off x="9525" y="2083911"/>
            <a:ext cx="12182475" cy="1381125"/>
          </a:xfrm>
          <a:prstGeom prst="rect">
            <a:avLst/>
          </a:prstGeom>
        </p:spPr>
      </p:pic>
      <p:pic>
        <p:nvPicPr>
          <p:cNvPr id="12" name="图片 11">
            <a:extLst>
              <a:ext uri="{FF2B5EF4-FFF2-40B4-BE49-F238E27FC236}">
                <a16:creationId xmlns:a16="http://schemas.microsoft.com/office/drawing/2014/main" id="{C7BE6137-C5EC-6DF3-A351-B38DB0A68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47" y="3342380"/>
            <a:ext cx="8534839" cy="514376"/>
          </a:xfrm>
          <a:prstGeom prst="rect">
            <a:avLst/>
          </a:prstGeom>
        </p:spPr>
      </p:pic>
      <p:sp>
        <p:nvSpPr>
          <p:cNvPr id="13" name="文本框 12">
            <a:extLst>
              <a:ext uri="{FF2B5EF4-FFF2-40B4-BE49-F238E27FC236}">
                <a16:creationId xmlns:a16="http://schemas.microsoft.com/office/drawing/2014/main" id="{AAE55D72-05D1-2995-53B4-DD6F2FF9869F}"/>
              </a:ext>
            </a:extLst>
          </p:cNvPr>
          <p:cNvSpPr txBox="1"/>
          <p:nvPr/>
        </p:nvSpPr>
        <p:spPr>
          <a:xfrm>
            <a:off x="1428747" y="3938120"/>
            <a:ext cx="1428751" cy="369332"/>
          </a:xfrm>
          <a:prstGeom prst="rect">
            <a:avLst/>
          </a:prstGeom>
          <a:noFill/>
        </p:spPr>
        <p:txBody>
          <a:bodyPr wrap="square" rtlCol="0">
            <a:spAutoFit/>
          </a:bodyPr>
          <a:lstStyle/>
          <a:p>
            <a:r>
              <a:rPr lang="en-US" altLang="zh-CN" dirty="0"/>
              <a:t>5</a:t>
            </a:r>
            <a:r>
              <a:rPr lang="zh-CN" altLang="en-US" dirty="0"/>
              <a:t>个</a:t>
            </a:r>
            <a:r>
              <a:rPr lang="en-US" altLang="zh-CN" dirty="0"/>
              <a:t>replica</a:t>
            </a:r>
            <a:endParaRPr lang="zh-CN" altLang="en-US" dirty="0"/>
          </a:p>
        </p:txBody>
      </p:sp>
      <p:pic>
        <p:nvPicPr>
          <p:cNvPr id="15" name="图片 14">
            <a:extLst>
              <a:ext uri="{FF2B5EF4-FFF2-40B4-BE49-F238E27FC236}">
                <a16:creationId xmlns:a16="http://schemas.microsoft.com/office/drawing/2014/main" id="{5821A5E2-4660-23AC-38EC-EECD830CD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 y="4241341"/>
            <a:ext cx="12192000" cy="1653675"/>
          </a:xfrm>
          <a:prstGeom prst="rect">
            <a:avLst/>
          </a:prstGeom>
        </p:spPr>
      </p:pic>
      <p:pic>
        <p:nvPicPr>
          <p:cNvPr id="17" name="图片 16">
            <a:extLst>
              <a:ext uri="{FF2B5EF4-FFF2-40B4-BE49-F238E27FC236}">
                <a16:creationId xmlns:a16="http://schemas.microsoft.com/office/drawing/2014/main" id="{418960C5-9E31-2B70-1653-F6DE14D3FF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8463" y="5895016"/>
            <a:ext cx="2502029" cy="577880"/>
          </a:xfrm>
          <a:prstGeom prst="rect">
            <a:avLst/>
          </a:prstGeom>
        </p:spPr>
      </p:pic>
    </p:spTree>
    <p:extLst>
      <p:ext uri="{BB962C8B-B14F-4D97-AF65-F5344CB8AC3E}">
        <p14:creationId xmlns:p14="http://schemas.microsoft.com/office/powerpoint/2010/main" val="4089575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b5e9a9e8-6d4e-4eab-8b76-6cdff33635ca"/>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83.21370078740154,&quot;left&quot;:84.10031496062992,&quot;top&quot;:145.0663779527559,&quot;width&quot;:791.0422834645668}"/>
</p:tagLst>
</file>

<file path=ppt/theme/theme1.xml><?xml version="1.0" encoding="utf-8"?>
<a:theme xmlns:a="http://schemas.openxmlformats.org/drawingml/2006/main" name="OfficePLUS主题">
  <a:themeElements>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y4n2efv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82ED70-2812-4AEA-B3D1-B9B7204CDC18}">
  <ds:schemaRefs>
    <ds:schemaRef ds:uri="http://schemas.microsoft.com/office/2006/metadata/properties"/>
    <ds:schemaRef ds:uri="http://schemas.microsoft.com/office/infopath/2007/PartnerControls"/>
    <ds:schemaRef ds:uri="97934b4b-eba6-486d-bfc1-4b8e3fe39092"/>
    <ds:schemaRef ds:uri="0a5c0dea-e5d7-4228-9256-3793bb42faa5"/>
    <ds:schemaRef ds:uri="http://schemas.microsoft.com/sharepoint/v3"/>
  </ds:schemaRefs>
</ds:datastoreItem>
</file>

<file path=customXml/itemProps2.xml><?xml version="1.0" encoding="utf-8"?>
<ds:datastoreItem xmlns:ds="http://schemas.openxmlformats.org/officeDocument/2006/customXml" ds:itemID="{F5467BB9-3D7B-4457-AA5B-CE31D9D7CAD8}">
  <ds:schemaRefs>
    <ds:schemaRef ds:uri="http://schemas.microsoft.com/sharepoint/v3/contenttype/forms"/>
  </ds:schemaRefs>
</ds:datastoreItem>
</file>

<file path=customXml/itemProps3.xml><?xml version="1.0" encoding="utf-8"?>
<ds:datastoreItem xmlns:ds="http://schemas.openxmlformats.org/officeDocument/2006/customXml" ds:itemID="{8B2CF345-0079-449D-8461-CEC7455F5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Organic</Template>
  <TotalTime>749</TotalTime>
  <Words>2676</Words>
  <Application>Microsoft Office PowerPoint</Application>
  <PresentationFormat>宽屏</PresentationFormat>
  <Paragraphs>247</Paragraphs>
  <Slides>32</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Inter</vt:lpstr>
      <vt:lpstr>PingFang-SC-Regular</vt:lpstr>
      <vt:lpstr>Microsoft YaHei</vt:lpstr>
      <vt:lpstr>Arial</vt:lpstr>
      <vt:lpstr>Calibri</vt:lpstr>
      <vt:lpstr>Wingdings</vt:lpstr>
      <vt:lpstr>OfficePLUS主题</vt:lpstr>
      <vt:lpstr>  Ray-LLM部署优化</vt:lpstr>
      <vt:lpstr>PowerPoint 演示文稿</vt:lpstr>
      <vt:lpstr>Ray， What and Why？</vt:lpstr>
      <vt:lpstr>Ray简介</vt:lpstr>
      <vt:lpstr>为什么要用Ray？</vt:lpstr>
      <vt:lpstr>Ray Serve</vt:lpstr>
      <vt:lpstr>Ray Serve简介</vt:lpstr>
      <vt:lpstr>Ray Serve模型分布式部署</vt:lpstr>
      <vt:lpstr>Ray Serve模型分布式部署</vt:lpstr>
      <vt:lpstr>Ray Serve模型分布式部署</vt:lpstr>
      <vt:lpstr>Ray Serve模型分布式部署</vt:lpstr>
      <vt:lpstr>Ray+vllm多卡推理</vt:lpstr>
      <vt:lpstr>Ray+vllm多卡推理</vt:lpstr>
      <vt:lpstr>Ray+vllm多卡推理</vt:lpstr>
      <vt:lpstr>Ray+vllm多卡推理（GPT-2）</vt:lpstr>
      <vt:lpstr>Ray+vllm多卡推理（Llama3-8B）</vt:lpstr>
      <vt:lpstr>Ray+vllm多卡推理（Llama2-13B）</vt:lpstr>
      <vt:lpstr>Ray+vllm多卡推理 (Summary)</vt:lpstr>
      <vt:lpstr>Ray+deepspeed</vt:lpstr>
      <vt:lpstr>Ray Train</vt:lpstr>
      <vt:lpstr>Ray train代码结构</vt:lpstr>
      <vt:lpstr>如何解决Ray-llm的带宽问题？</vt:lpstr>
      <vt:lpstr>运行结果</vt:lpstr>
      <vt:lpstr>但随ZERO stage增加，计算和通信开销也增大（ZERO 3明显增大）</vt:lpstr>
      <vt:lpstr>相关工作</vt:lpstr>
      <vt:lpstr>自动数据分发的实现</vt:lpstr>
      <vt:lpstr>GPU配置： 单卡：RTX3090 多卡：2张RTX3090</vt:lpstr>
      <vt:lpstr>训练结果比较</vt:lpstr>
      <vt:lpstr>训练结果比较</vt:lpstr>
      <vt:lpstr>核心代码与创新点讲解</vt:lpstr>
      <vt:lpstr>未来展望 ：</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Angel Kawai1</cp:lastModifiedBy>
  <cp:revision>55</cp:revision>
  <cp:lastPrinted>2019-12-18T16:00:00Z</cp:lastPrinted>
  <dcterms:created xsi:type="dcterms:W3CDTF">2019-12-18T16:00:00Z</dcterms:created>
  <dcterms:modified xsi:type="dcterms:W3CDTF">2024-07-05T20:29:50Z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0x010100D1443A8EF62DE444B1FF07917E22EF72</vt:lpwstr>
  </property>
</Properties>
</file>