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8"/>
  </p:handoutMasterIdLst>
  <p:sldIdLst>
    <p:sldId id="415" r:id="rId4"/>
    <p:sldId id="438" r:id="rId6"/>
    <p:sldId id="416" r:id="rId7"/>
    <p:sldId id="427" r:id="rId8"/>
    <p:sldId id="445" r:id="rId9"/>
    <p:sldId id="444" r:id="rId10"/>
    <p:sldId id="421" r:id="rId11"/>
    <p:sldId id="446" r:id="rId12"/>
    <p:sldId id="428" r:id="rId13"/>
    <p:sldId id="447" r:id="rId14"/>
    <p:sldId id="448" r:id="rId15"/>
    <p:sldId id="449" r:id="rId16"/>
    <p:sldId id="450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  <p:cmAuthor id="2" name="86195" initials="8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6600"/>
    <a:srgbClr val="032D49"/>
    <a:srgbClr val="3F220D"/>
    <a:srgbClr val="2C3E0E"/>
    <a:srgbClr val="0B3241"/>
    <a:srgbClr val="5D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94" autoAdjust="0"/>
  </p:normalViewPr>
  <p:slideViewPr>
    <p:cSldViewPr snapToGrid="0">
      <p:cViewPr varScale="1">
        <p:scale>
          <a:sx n="63" d="100"/>
          <a:sy n="63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6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rustc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需要一个特定版本的Rust编译器。较新的版本可能会也可能不会工作，因为就目前而言，内核依赖 于一些不稳定的Rust特性。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Rust标准库源代码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Rust标准库的源代码是必需的，因为构建系统会交叉编译 core 和 alloc 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libclang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libclang 是 Clang 的一个库，用于解析 C 代码。它是 bindgen 的一个依赖项。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bindgen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内核的C端绑定是在构建时使用 bindgen 工具生成的。这需要特定的版本。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选项解释：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-kernel 指定内核文件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-initrd 指定initramfs文件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-nographic 不使用图形界面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-append 指定内核启动参数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选项解释：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-kernel 指定内核文件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-initrd 指定initramfs文件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-nographic 不使用图形界面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-append 指定内核启动参数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选项解释：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-kernel 指定内核文件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-initrd 指定initramfs文件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-nographic 不使用图形界面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-append 指定内核启动参数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选项解释：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-kernel 指定内核文件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-initrd 指定initramfs文件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-nographic 不使用图形界面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-append 指定内核启动参数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rustc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需要一个特定版本的Rust编译器。较新的版本可能会也可能不会工作，因为就目前而言，内核依赖 于一些不稳定的Rust特性。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Rust标准库源代码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Rust标准库的源代码是必需的，因为构建系统会交叉编译 core 和 alloc 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libclang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libclang 是 Clang 的一个库，用于解析 C 代码。它是 bindgen 的一个依赖项。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bindgen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内核的C端绑定是在构建时使用 bindgen 工具生成的。这需要特定的版本。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选项解释：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1. -kernel 指定内核文件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2. -initrd 指定initramfs文件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3. -nographic 不使用图形界面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4. -append 指定内核启动参数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665233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4965000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8264767" y="3809733"/>
            <a:ext cx="226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800217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50999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8399784" y="2365533"/>
            <a:ext cx="19920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865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678400" y="689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1252700" y="1197133"/>
            <a:ext cx="6835200" cy="9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4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1252700" y="2739400"/>
            <a:ext cx="3888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1252700" y="4710800"/>
            <a:ext cx="4138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-GB" sz="1065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-GB" sz="1065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-GB" sz="1065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065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65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tags" Target="../tags/tag160.xml"/><Relationship Id="rId25" Type="http://schemas.openxmlformats.org/officeDocument/2006/relationships/tags" Target="../tags/tag159.xml"/><Relationship Id="rId24" Type="http://schemas.openxmlformats.org/officeDocument/2006/relationships/tags" Target="../tags/tag158.xml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25" y="1524000"/>
            <a:ext cx="4095750" cy="381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9344" y="3240"/>
            <a:ext cx="8733312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buClrTx/>
            </a:pP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单行测试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964763" y="6327013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990" y="1095375"/>
            <a:ext cx="7117715" cy="547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9344" y="3240"/>
            <a:ext cx="8733312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buClrTx/>
            </a:pP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单行测试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964763" y="6327013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1166495"/>
            <a:ext cx="8429625" cy="452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9344" y="3240"/>
            <a:ext cx="8733312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buClrTx/>
            </a:pP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单行测试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964763" y="6327013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1048385"/>
            <a:ext cx="7136130" cy="5345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9344" y="3240"/>
            <a:ext cx="8733312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buClrTx/>
            </a:pP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单行测试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964763" y="6327013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044575"/>
            <a:ext cx="5723255" cy="3511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4575"/>
            <a:ext cx="5698490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准备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编译环境</a:t>
            </a:r>
            <a:endParaRPr lang="zh-CN" altLang="en-US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955" y="1066800"/>
            <a:ext cx="2371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66"/>
                </a:solidFill>
              </a:rPr>
              <a:t>编译</a:t>
            </a:r>
            <a:r>
              <a:rPr lang="en-US" altLang="zh-CN" dirty="0">
                <a:solidFill>
                  <a:srgbClr val="006666"/>
                </a:solidFill>
              </a:rPr>
              <a:t>rust</a:t>
            </a:r>
            <a:r>
              <a:rPr lang="zh-CN" altLang="en-US" dirty="0">
                <a:solidFill>
                  <a:srgbClr val="006666"/>
                </a:solidFill>
              </a:rPr>
              <a:t>模块需要特定工具链</a:t>
            </a:r>
            <a:endParaRPr lang="zh-CN" altLang="en-US" dirty="0">
              <a:solidFill>
                <a:srgbClr val="006666"/>
              </a:solidFill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82930" y="1913255"/>
            <a:ext cx="2934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/>
              <a:t>rustc</a:t>
            </a:r>
            <a:endParaRPr lang="en-US" altLang="zh-CN"/>
          </a:p>
          <a:p>
            <a:r>
              <a:rPr lang="en-US" altLang="zh-CN"/>
              <a:t>2. Rust标准库源代码</a:t>
            </a:r>
            <a:endParaRPr lang="en-US" altLang="zh-CN"/>
          </a:p>
          <a:p>
            <a:r>
              <a:rPr lang="en-US" altLang="zh-CN"/>
              <a:t>3. libclang</a:t>
            </a:r>
            <a:endParaRPr lang="en-US" altLang="zh-CN"/>
          </a:p>
          <a:p>
            <a:r>
              <a:rPr lang="en-US" altLang="zh-CN"/>
              <a:t>4. bindgen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1361440"/>
            <a:ext cx="6860540" cy="4581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2010" y="4071620"/>
            <a:ext cx="247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例如左</a:t>
            </a:r>
            <a:r>
              <a:rPr lang="zh-CN" altLang="en-US"/>
              <a:t>图：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8582" y="19211"/>
            <a:ext cx="8818656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-- 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配置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编译选项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3430" y="1138555"/>
            <a:ext cx="4746625" cy="1651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solidFill>
                  <a:srgbClr val="006666"/>
                </a:solidFill>
              </a:rPr>
              <a:t>1</a:t>
            </a:r>
            <a:r>
              <a:rPr lang="en-US" altLang="zh-CN" dirty="0">
                <a:solidFill>
                  <a:srgbClr val="006666"/>
                </a:solidFill>
              </a:rPr>
              <a:t>. </a:t>
            </a:r>
            <a:r>
              <a:rPr lang="zh-CN" altLang="en-US" sz="1400" dirty="0">
                <a:solidFill>
                  <a:srgbClr val="006666"/>
                </a:solidFill>
              </a:rPr>
              <a:t>关掉MODEVERSIONS</a:t>
            </a:r>
            <a:r>
              <a:rPr lang="zh-CN" altLang="en-US" sz="1600" dirty="0">
                <a:solidFill>
                  <a:srgbClr val="006666"/>
                </a:solidFill>
              </a:rPr>
              <a:t>: Enable Loadble module support -&gt; Module versioning support</a:t>
            </a:r>
            <a:endParaRPr lang="zh-CN" altLang="en-US" dirty="0">
              <a:solidFill>
                <a:srgbClr val="006666"/>
              </a:solidFill>
            </a:endParaRPr>
          </a:p>
          <a:p>
            <a:endParaRPr lang="zh-CN" altLang="en-US" dirty="0">
              <a:solidFill>
                <a:srgbClr val="0066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737995"/>
            <a:ext cx="5171440" cy="2474595"/>
          </a:xfrm>
          <a:prstGeom prst="rect">
            <a:avLst/>
          </a:prstGeom>
        </p:spPr>
      </p:pic>
      <p:grpSp>
        <p:nvGrpSpPr>
          <p:cNvPr id="4" name="Group 50"/>
          <p:cNvGrpSpPr/>
          <p:nvPr/>
        </p:nvGrpSpPr>
        <p:grpSpPr>
          <a:xfrm>
            <a:off x="3964763" y="6314821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1208405"/>
            <a:ext cx="6038850" cy="3168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--修改配置文件 makefile 以及Kconfig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7035" y="1338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</a:t>
            </a:r>
            <a:r>
              <a:rPr lang="en-US" altLang="zh-CN"/>
              <a:t> kernel/ bpf/ </a:t>
            </a:r>
            <a:r>
              <a:rPr lang="zh-CN" altLang="en-US"/>
              <a:t>kconfig</a:t>
            </a:r>
            <a:r>
              <a:rPr lang="en-US" altLang="zh-CN"/>
              <a:t> </a:t>
            </a:r>
            <a:r>
              <a:rPr lang="zh-CN" altLang="en-US"/>
              <a:t>中添加：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1898015"/>
            <a:ext cx="6705600" cy="2124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--修改配置文件 makefile 以及Kconfig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7035" y="1202690"/>
            <a:ext cx="7390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bpftrace相关编译选项：路径：General setup --&gt; Bpfsubsystem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1786890"/>
            <a:ext cx="8766810" cy="42265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--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编译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kernel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1323975"/>
            <a:ext cx="7924800" cy="2171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84208" y="0"/>
            <a:ext cx="8501664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 </a:t>
            </a:r>
            <a:r>
              <a:rPr lang="zh-CN" altLang="en-US" dirty="0">
                <a:solidFill>
                  <a:srgbClr val="00B05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启动测试</a:t>
            </a:r>
            <a:endParaRPr lang="zh-CN" altLang="en-US" dirty="0">
              <a:solidFill>
                <a:srgbClr val="00B05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045" y="1185545"/>
            <a:ext cx="501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6666"/>
                </a:solidFill>
              </a:rPr>
              <a:t>编译好的</a:t>
            </a:r>
            <a:r>
              <a:rPr lang="en-US" altLang="zh-CN" sz="2400" dirty="0">
                <a:solidFill>
                  <a:srgbClr val="006666"/>
                </a:solidFill>
              </a:rPr>
              <a:t>image</a:t>
            </a:r>
            <a:r>
              <a:rPr lang="zh-CN" altLang="en-US" sz="2400" dirty="0">
                <a:solidFill>
                  <a:srgbClr val="006666"/>
                </a:solidFill>
              </a:rPr>
              <a:t>有两种启动方式</a:t>
            </a:r>
            <a:endParaRPr lang="zh-CN" altLang="en-US" sz="2400" dirty="0">
              <a:solidFill>
                <a:srgbClr val="0066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6975" y="1854200"/>
            <a:ext cx="548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6666"/>
                </a:solidFill>
              </a:rPr>
              <a:t>QEMU </a:t>
            </a:r>
            <a:r>
              <a:rPr lang="zh-CN" altLang="en-US" dirty="0">
                <a:solidFill>
                  <a:srgbClr val="006666"/>
                </a:solidFill>
              </a:rPr>
              <a:t>启动</a:t>
            </a:r>
            <a:r>
              <a:rPr lang="en-US" altLang="zh-CN" dirty="0">
                <a:solidFill>
                  <a:srgbClr val="006666"/>
                </a:solidFill>
              </a:rPr>
              <a:t>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busy box</a:t>
            </a:r>
            <a:r>
              <a:rPr lang="zh-CN" altLang="en-US">
                <a:sym typeface="+mn-ea"/>
              </a:rPr>
              <a:t>构建初始内存盘</a:t>
            </a:r>
            <a:endParaRPr lang="en-US" altLang="zh-CN" dirty="0">
              <a:solidFill>
                <a:srgbClr val="0066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1270" y="2327275"/>
            <a:ext cx="851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66"/>
                </a:solidFill>
              </a:rPr>
              <a:t>在已有的虚拟机上启动</a:t>
            </a:r>
            <a:r>
              <a:rPr lang="en-US" altLang="zh-CN" dirty="0">
                <a:solidFill>
                  <a:srgbClr val="006666"/>
                </a:solidFill>
              </a:rPr>
              <a:t>  </a:t>
            </a:r>
            <a:r>
              <a:rPr lang="en-US" altLang="zh-CN">
                <a:sym typeface="+mn-ea"/>
              </a:rPr>
              <a:t>采用GRUB来使能启kernel选择：可以手工选择我们的新Kernel     </a:t>
            </a:r>
            <a:endParaRPr lang="en-US" altLang="zh-CN" dirty="0">
              <a:solidFill>
                <a:srgbClr val="006666"/>
              </a:solidFill>
            </a:endParaRPr>
          </a:p>
        </p:txBody>
      </p:sp>
      <p:grpSp>
        <p:nvGrpSpPr>
          <p:cNvPr id="5" name="Group 50"/>
          <p:cNvGrpSpPr/>
          <p:nvPr/>
        </p:nvGrpSpPr>
        <p:grpSpPr>
          <a:xfrm>
            <a:off x="3964763" y="581494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2921000"/>
            <a:ext cx="7097395" cy="36214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835452" y="89885"/>
            <a:ext cx="877827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功能测试展示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--使用busybox制作初始内存盘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3964763" y="6302629"/>
            <a:ext cx="4140553" cy="451824"/>
            <a:chOff x="4679586" y="878988"/>
            <a:chExt cx="1745757" cy="190500"/>
          </a:xfrm>
        </p:grpSpPr>
        <p:sp>
          <p:nvSpPr>
            <p:cNvPr id="6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121410"/>
            <a:ext cx="9958705" cy="4570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29344" y="3240"/>
            <a:ext cx="8733312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buClrTx/>
            </a:pP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Rust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模块集成进入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linux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内核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 -- </a:t>
            </a:r>
            <a:r>
              <a:rPr lang="zh-CN" altLang="en-US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使用</a:t>
            </a:r>
            <a:r>
              <a:rPr lang="en-US" altLang="zh-CN" dirty="0">
                <a:solidFill>
                  <a:srgbClr val="00B0F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sym typeface="+mn-ea"/>
              </a:rPr>
              <a:t>qemu</a:t>
            </a:r>
            <a:endParaRPr lang="en-US" altLang="zh-CN" dirty="0">
              <a:solidFill>
                <a:srgbClr val="00B0F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sym typeface="+mn-ea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3964763" y="6327013"/>
            <a:ext cx="4140553" cy="451824"/>
            <a:chOff x="4679586" y="878988"/>
            <a:chExt cx="1745757" cy="190500"/>
          </a:xfrm>
        </p:grpSpPr>
        <p:sp>
          <p:nvSpPr>
            <p:cNvPr id="5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089025"/>
            <a:ext cx="4554220" cy="13411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70" y="1089025"/>
            <a:ext cx="6566535" cy="5370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COMMONDATA" val="eyJoZGlkIjoiMDk4ZWZkODIxNGY0ZGFiNTAyMGNlMjNkODhhOTNjNjYifQ=="/>
  <p:tag name="KSO_WPP_MARK_KEY" val="76bd6b55-259b-406a-8456-e690b030ca4e"/>
  <p:tag name="commondata" val="eyJoZGlkIjoiNWI5NDI3MTA1NjY5NmVhYjhlZTAwZmViMTNjMzg2NzU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48</Paragraphs>
  <Slides>13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Permanent Marker</vt:lpstr>
      <vt:lpstr>Segoe Print</vt:lpstr>
      <vt:lpstr>Comfortaa</vt:lpstr>
      <vt:lpstr>Tw Cen MT</vt:lpstr>
      <vt:lpstr>方正粗黑宋简体</vt:lpstr>
      <vt:lpstr>-apple-system</vt:lpstr>
      <vt:lpstr>汉仪文黑-55简</vt:lpstr>
      <vt:lpstr>Tahoma</vt:lpstr>
      <vt:lpstr>Montserrat</vt:lpstr>
      <vt:lpstr>Arial Unicode MS</vt:lpstr>
      <vt:lpstr>Calibri</vt:lpstr>
      <vt:lpstr>Times New Roman</vt:lpstr>
      <vt:lpstr>Yu Gothic UI</vt:lpstr>
      <vt:lpstr>Office 主题</vt:lpstr>
      <vt:lpstr>3_Office 主题​​</vt:lpstr>
      <vt:lpstr>Rust模块集成进入linux内核-- 编译工具链</vt:lpstr>
      <vt:lpstr>功能测试展示--准备编译环境</vt:lpstr>
      <vt:lpstr>Rust模块集成进入linux内核 -- 配置选项 </vt:lpstr>
      <vt:lpstr>Rust模块集成进入linux内核-- 编译工具链</vt:lpstr>
      <vt:lpstr>功能测试展示--修改配置文件 makefile 以及Kconfig</vt:lpstr>
      <vt:lpstr>功能测试展示--准备编译环境</vt:lpstr>
      <vt:lpstr>Rust模块集成进入linux内核 -- 启动测试</vt:lpstr>
      <vt:lpstr>功能测试展示--编译kernel</vt:lpstr>
      <vt:lpstr>Rust模块集成进入linux内核 -- 加载模块</vt:lpstr>
      <vt:lpstr>Rust模块集成进入linux内核 -- 使用qemu</vt:lpstr>
      <vt:lpstr>Rust模块集成进入linux内核 --单行测试</vt:lpstr>
      <vt:lpstr>Rust模块集成进入linux内核 --单行测试</vt:lpstr>
      <vt:lpstr>Rust模块集成进入linux内核 --单行测试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smart</dc:creator>
  <cp:lastModifiedBy>王翔辉</cp:lastModifiedBy>
  <cp:revision>110</cp:revision>
  <dcterms:created xsi:type="dcterms:W3CDTF">2022-10-12T04:23:00Z</dcterms:created>
  <dcterms:modified xsi:type="dcterms:W3CDTF">2024-07-05T07:16:10Z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1FC6D579E23C4DAB84EE339BF7F81C88_13</vt:lpwstr>
  </property>
  <property fmtid="{D5CDD505-2E9C-101B-9397-08002B2CF9AE}" pid="3" name="KSOProductBuildVer">
    <vt:lpwstr>2052-12.1.0.16929</vt:lpwstr>
  </property>
</Properties>
</file>